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6" r:id="rId2"/>
    <p:sldId id="448" r:id="rId3"/>
    <p:sldId id="441" r:id="rId4"/>
    <p:sldId id="411" r:id="rId5"/>
    <p:sldId id="417" r:id="rId6"/>
    <p:sldId id="413" r:id="rId7"/>
    <p:sldId id="412" r:id="rId8"/>
    <p:sldId id="421" r:id="rId9"/>
    <p:sldId id="420" r:id="rId10"/>
    <p:sldId id="414" r:id="rId11"/>
    <p:sldId id="426" r:id="rId12"/>
    <p:sldId id="427" r:id="rId13"/>
    <p:sldId id="442" r:id="rId14"/>
    <p:sldId id="408" r:id="rId15"/>
    <p:sldId id="453" r:id="rId16"/>
    <p:sldId id="423" r:id="rId17"/>
    <p:sldId id="443" r:id="rId18"/>
    <p:sldId id="445" r:id="rId19"/>
    <p:sldId id="449" r:id="rId20"/>
    <p:sldId id="454" r:id="rId21"/>
    <p:sldId id="444" r:id="rId22"/>
    <p:sldId id="437" r:id="rId23"/>
    <p:sldId id="429" r:id="rId24"/>
    <p:sldId id="446" r:id="rId25"/>
    <p:sldId id="474" r:id="rId26"/>
    <p:sldId id="475" r:id="rId27"/>
    <p:sldId id="476" r:id="rId28"/>
    <p:sldId id="473" r:id="rId29"/>
    <p:sldId id="456" r:id="rId30"/>
    <p:sldId id="458" r:id="rId31"/>
    <p:sldId id="461" r:id="rId32"/>
    <p:sldId id="470" r:id="rId33"/>
    <p:sldId id="479" r:id="rId34"/>
    <p:sldId id="477" r:id="rId35"/>
    <p:sldId id="478" r:id="rId36"/>
  </p:sldIdLst>
  <p:sldSz cx="10058400" cy="7772400"/>
  <p:notesSz cx="6934200" cy="9220200"/>
  <p:custDataLst>
    <p:tags r:id="rId3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99"/>
    <a:srgbClr val="960000"/>
    <a:srgbClr val="00A29E"/>
    <a:srgbClr val="266432"/>
    <a:srgbClr val="345E0E"/>
    <a:srgbClr val="264D8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4" autoAdjust="0"/>
  </p:normalViewPr>
  <p:slideViewPr>
    <p:cSldViewPr snapToObjects="1" showGuides="1">
      <p:cViewPr varScale="1">
        <p:scale>
          <a:sx n="69" d="100"/>
          <a:sy n="69" d="100"/>
        </p:scale>
        <p:origin x="-270" y="-114"/>
      </p:cViewPr>
      <p:guideLst>
        <p:guide orient="horz" pos="2763"/>
        <p:guide pos="3652"/>
        <p:guide pos="2612"/>
        <p:guide pos="6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25" d="100"/>
          <a:sy n="125" d="100"/>
        </p:scale>
        <p:origin x="-174" y="570"/>
      </p:cViewPr>
      <p:guideLst>
        <p:guide orient="horz" pos="2904"/>
        <p:guide pos="218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5AF9B-70D6-48F5-88A0-680EFC4B74B1}" type="doc">
      <dgm:prSet loTypeId="urn:microsoft.com/office/officeart/2005/8/layout/equation2" loCatId="process" qsTypeId="urn:microsoft.com/office/officeart/2005/8/quickstyle/3d1" qsCatId="3D" csTypeId="urn:microsoft.com/office/officeart/2005/8/colors/accent4_4" csCatId="accent4" phldr="1"/>
      <dgm:spPr/>
    </dgm:pt>
    <dgm:pt modelId="{1319AB0F-B9D2-4001-AA04-27DBCB07DECA}">
      <dgm:prSet phldrT="[Text]" custT="1"/>
      <dgm:spPr/>
      <dgm:t>
        <a:bodyPr/>
        <a:lstStyle/>
        <a:p>
          <a:r>
            <a:rPr lang="es-MX" sz="2400" dirty="0" smtClean="0"/>
            <a:t>Eventos aleatorios</a:t>
          </a:r>
          <a:endParaRPr lang="es-MX" sz="2400" dirty="0"/>
        </a:p>
      </dgm:t>
    </dgm:pt>
    <dgm:pt modelId="{0188829B-20A2-4267-9470-B7ABB647CA1C}" type="parTrans" cxnId="{69F6D599-3DBB-42C4-A53C-271055B5B577}">
      <dgm:prSet/>
      <dgm:spPr/>
      <dgm:t>
        <a:bodyPr/>
        <a:lstStyle/>
        <a:p>
          <a:endParaRPr lang="es-MX"/>
        </a:p>
      </dgm:t>
    </dgm:pt>
    <dgm:pt modelId="{4746A82F-0234-4644-859D-F2E463DF15B3}" type="sibTrans" cxnId="{69F6D599-3DBB-42C4-A53C-271055B5B577}">
      <dgm:prSet/>
      <dgm:spPr/>
      <dgm:t>
        <a:bodyPr/>
        <a:lstStyle/>
        <a:p>
          <a:endParaRPr lang="es-MX"/>
        </a:p>
      </dgm:t>
    </dgm:pt>
    <dgm:pt modelId="{E69455A6-4E7E-4614-8900-E3034973E139}">
      <dgm:prSet phldrT="[Text]" custT="1"/>
      <dgm:spPr/>
      <dgm:t>
        <a:bodyPr/>
        <a:lstStyle/>
        <a:p>
          <a:r>
            <a:rPr lang="es-MX" sz="2400" dirty="0" smtClean="0"/>
            <a:t>Daños catastróficos</a:t>
          </a:r>
          <a:endParaRPr lang="es-MX" sz="2400" dirty="0"/>
        </a:p>
      </dgm:t>
    </dgm:pt>
    <dgm:pt modelId="{352388CC-F46D-4A79-8B1D-E0030643E01A}" type="parTrans" cxnId="{12C9630B-D06E-4DE8-84C7-E528774AE48B}">
      <dgm:prSet/>
      <dgm:spPr/>
      <dgm:t>
        <a:bodyPr/>
        <a:lstStyle/>
        <a:p>
          <a:endParaRPr lang="es-MX"/>
        </a:p>
      </dgm:t>
    </dgm:pt>
    <dgm:pt modelId="{F8772695-8A94-45CF-B944-4C271B2CB911}" type="sibTrans" cxnId="{12C9630B-D06E-4DE8-84C7-E528774AE48B}">
      <dgm:prSet/>
      <dgm:spPr/>
      <dgm:t>
        <a:bodyPr/>
        <a:lstStyle/>
        <a:p>
          <a:endParaRPr lang="es-MX"/>
        </a:p>
      </dgm:t>
    </dgm:pt>
    <dgm:pt modelId="{BFF42D38-BF50-4E42-A87F-0B4E2F8E3333}">
      <dgm:prSet phldrT="[Text]" custT="1"/>
      <dgm:spPr/>
      <dgm:t>
        <a:bodyPr/>
        <a:lstStyle/>
        <a:p>
          <a:r>
            <a:rPr lang="es-MX" sz="2400" dirty="0" smtClean="0"/>
            <a:t>Mercado de seguros</a:t>
          </a:r>
          <a:endParaRPr lang="es-MX" sz="2400" dirty="0"/>
        </a:p>
      </dgm:t>
    </dgm:pt>
    <dgm:pt modelId="{E700B9A4-68D6-4FE9-B479-049671FAE31A}" type="parTrans" cxnId="{88E936E7-45E5-4B17-9A28-E361D00C4DB6}">
      <dgm:prSet/>
      <dgm:spPr/>
      <dgm:t>
        <a:bodyPr/>
        <a:lstStyle/>
        <a:p>
          <a:endParaRPr lang="es-MX"/>
        </a:p>
      </dgm:t>
    </dgm:pt>
    <dgm:pt modelId="{F218F3EE-E2EF-42FD-BCC0-7A9434134CC7}" type="sibTrans" cxnId="{88E936E7-45E5-4B17-9A28-E361D00C4DB6}">
      <dgm:prSet/>
      <dgm:spPr/>
      <dgm:t>
        <a:bodyPr/>
        <a:lstStyle/>
        <a:p>
          <a:endParaRPr lang="es-MX"/>
        </a:p>
      </dgm:t>
    </dgm:pt>
    <dgm:pt modelId="{AA5672CE-963B-405D-990D-87A1FBDA43B2}" type="pres">
      <dgm:prSet presAssocID="{0215AF9B-70D6-48F5-88A0-680EFC4B74B1}" presName="Name0" presStyleCnt="0">
        <dgm:presLayoutVars>
          <dgm:dir/>
          <dgm:resizeHandles val="exact"/>
        </dgm:presLayoutVars>
      </dgm:prSet>
      <dgm:spPr/>
    </dgm:pt>
    <dgm:pt modelId="{C4860F2A-28D5-4B3C-AE9D-E5EB1503184D}" type="pres">
      <dgm:prSet presAssocID="{0215AF9B-70D6-48F5-88A0-680EFC4B74B1}" presName="vNodes" presStyleCnt="0"/>
      <dgm:spPr/>
    </dgm:pt>
    <dgm:pt modelId="{40350CC9-6486-4878-9380-0B2FD9555F0D}" type="pres">
      <dgm:prSet presAssocID="{1319AB0F-B9D2-4001-AA04-27DBCB07DECA}" presName="node" presStyleLbl="node1" presStyleIdx="0" presStyleCnt="3" custScaleX="2957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4AD9CC-5A1F-4A38-8DEA-BF1248E535C5}" type="pres">
      <dgm:prSet presAssocID="{4746A82F-0234-4644-859D-F2E463DF15B3}" presName="spacerT" presStyleCnt="0"/>
      <dgm:spPr/>
    </dgm:pt>
    <dgm:pt modelId="{97B4A225-A792-4678-933A-0C01DFC19C74}" type="pres">
      <dgm:prSet presAssocID="{4746A82F-0234-4644-859D-F2E463DF15B3}" presName="sibTrans" presStyleLbl="sibTrans2D1" presStyleIdx="0" presStyleCnt="2" custScaleX="37455" custScaleY="36048"/>
      <dgm:spPr/>
      <dgm:t>
        <a:bodyPr/>
        <a:lstStyle/>
        <a:p>
          <a:endParaRPr lang="es-MX"/>
        </a:p>
      </dgm:t>
    </dgm:pt>
    <dgm:pt modelId="{91DF43B4-F2D6-4056-9FC9-964FA676A585}" type="pres">
      <dgm:prSet presAssocID="{4746A82F-0234-4644-859D-F2E463DF15B3}" presName="spacerB" presStyleCnt="0"/>
      <dgm:spPr/>
    </dgm:pt>
    <dgm:pt modelId="{17E8F2EB-010C-45E3-9169-2449B9D84DE9}" type="pres">
      <dgm:prSet presAssocID="{E69455A6-4E7E-4614-8900-E3034973E139}" presName="node" presStyleLbl="node1" presStyleIdx="1" presStyleCnt="3" custScaleX="2955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BB15CD-68E8-46BC-AF70-9A786F510C2E}" type="pres">
      <dgm:prSet presAssocID="{0215AF9B-70D6-48F5-88A0-680EFC4B74B1}" presName="sibTransLast" presStyleLbl="sibTrans2D1" presStyleIdx="1" presStyleCnt="2" custLinFactNeighborX="-74929" custLinFactNeighborY="4523"/>
      <dgm:spPr/>
      <dgm:t>
        <a:bodyPr/>
        <a:lstStyle/>
        <a:p>
          <a:endParaRPr lang="es-MX"/>
        </a:p>
      </dgm:t>
    </dgm:pt>
    <dgm:pt modelId="{0733A675-9200-40F2-8DCE-E47D5D05D0A5}" type="pres">
      <dgm:prSet presAssocID="{0215AF9B-70D6-48F5-88A0-680EFC4B74B1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60C65411-C310-4D98-BF77-97420CAEB9F2}" type="pres">
      <dgm:prSet presAssocID="{0215AF9B-70D6-48F5-88A0-680EFC4B74B1}" presName="lastNode" presStyleLbl="node1" presStyleIdx="2" presStyleCnt="3" custLinFactNeighborX="-247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2C9630B-D06E-4DE8-84C7-E528774AE48B}" srcId="{0215AF9B-70D6-48F5-88A0-680EFC4B74B1}" destId="{E69455A6-4E7E-4614-8900-E3034973E139}" srcOrd="1" destOrd="0" parTransId="{352388CC-F46D-4A79-8B1D-E0030643E01A}" sibTransId="{F8772695-8A94-45CF-B944-4C271B2CB911}"/>
    <dgm:cxn modelId="{69F6D599-3DBB-42C4-A53C-271055B5B577}" srcId="{0215AF9B-70D6-48F5-88A0-680EFC4B74B1}" destId="{1319AB0F-B9D2-4001-AA04-27DBCB07DECA}" srcOrd="0" destOrd="0" parTransId="{0188829B-20A2-4267-9470-B7ABB647CA1C}" sibTransId="{4746A82F-0234-4644-859D-F2E463DF15B3}"/>
    <dgm:cxn modelId="{04388DB2-15DE-48E8-A724-65CD9F98EF0D}" type="presOf" srcId="{1319AB0F-B9D2-4001-AA04-27DBCB07DECA}" destId="{40350CC9-6486-4878-9380-0B2FD9555F0D}" srcOrd="0" destOrd="0" presId="urn:microsoft.com/office/officeart/2005/8/layout/equation2"/>
    <dgm:cxn modelId="{88E936E7-45E5-4B17-9A28-E361D00C4DB6}" srcId="{0215AF9B-70D6-48F5-88A0-680EFC4B74B1}" destId="{BFF42D38-BF50-4E42-A87F-0B4E2F8E3333}" srcOrd="2" destOrd="0" parTransId="{E700B9A4-68D6-4FE9-B479-049671FAE31A}" sibTransId="{F218F3EE-E2EF-42FD-BCC0-7A9434134CC7}"/>
    <dgm:cxn modelId="{5455F63E-239F-43B7-9B55-FCA03DB64507}" type="presOf" srcId="{BFF42D38-BF50-4E42-A87F-0B4E2F8E3333}" destId="{60C65411-C310-4D98-BF77-97420CAEB9F2}" srcOrd="0" destOrd="0" presId="urn:microsoft.com/office/officeart/2005/8/layout/equation2"/>
    <dgm:cxn modelId="{F18B726D-9EED-4793-AD72-5D8EE2202938}" type="presOf" srcId="{4746A82F-0234-4644-859D-F2E463DF15B3}" destId="{97B4A225-A792-4678-933A-0C01DFC19C74}" srcOrd="0" destOrd="0" presId="urn:microsoft.com/office/officeart/2005/8/layout/equation2"/>
    <dgm:cxn modelId="{DBE8B757-5C33-4624-A539-4664177C4D23}" type="presOf" srcId="{E69455A6-4E7E-4614-8900-E3034973E139}" destId="{17E8F2EB-010C-45E3-9169-2449B9D84DE9}" srcOrd="0" destOrd="0" presId="urn:microsoft.com/office/officeart/2005/8/layout/equation2"/>
    <dgm:cxn modelId="{2A12C06B-2133-41F1-B347-504A5174812C}" type="presOf" srcId="{0215AF9B-70D6-48F5-88A0-680EFC4B74B1}" destId="{AA5672CE-963B-405D-990D-87A1FBDA43B2}" srcOrd="0" destOrd="0" presId="urn:microsoft.com/office/officeart/2005/8/layout/equation2"/>
    <dgm:cxn modelId="{763A6B81-BB05-4795-ABF5-E1E53E83039F}" type="presOf" srcId="{F8772695-8A94-45CF-B944-4C271B2CB911}" destId="{FEBB15CD-68E8-46BC-AF70-9A786F510C2E}" srcOrd="0" destOrd="0" presId="urn:microsoft.com/office/officeart/2005/8/layout/equation2"/>
    <dgm:cxn modelId="{5403B970-DC33-449E-A14D-F8B414E5C347}" type="presOf" srcId="{F8772695-8A94-45CF-B944-4C271B2CB911}" destId="{0733A675-9200-40F2-8DCE-E47D5D05D0A5}" srcOrd="1" destOrd="0" presId="urn:microsoft.com/office/officeart/2005/8/layout/equation2"/>
    <dgm:cxn modelId="{0D031D32-ED83-4018-A740-1C9FE63C91CD}" type="presParOf" srcId="{AA5672CE-963B-405D-990D-87A1FBDA43B2}" destId="{C4860F2A-28D5-4B3C-AE9D-E5EB1503184D}" srcOrd="0" destOrd="0" presId="urn:microsoft.com/office/officeart/2005/8/layout/equation2"/>
    <dgm:cxn modelId="{4AB05974-D5B7-44DF-A70D-FD48F21739F9}" type="presParOf" srcId="{C4860F2A-28D5-4B3C-AE9D-E5EB1503184D}" destId="{40350CC9-6486-4878-9380-0B2FD9555F0D}" srcOrd="0" destOrd="0" presId="urn:microsoft.com/office/officeart/2005/8/layout/equation2"/>
    <dgm:cxn modelId="{421982D7-54B9-43EB-91F4-139F693858D0}" type="presParOf" srcId="{C4860F2A-28D5-4B3C-AE9D-E5EB1503184D}" destId="{934AD9CC-5A1F-4A38-8DEA-BF1248E535C5}" srcOrd="1" destOrd="0" presId="urn:microsoft.com/office/officeart/2005/8/layout/equation2"/>
    <dgm:cxn modelId="{DAC39AF3-4716-442E-9DF3-1CCB53A2E601}" type="presParOf" srcId="{C4860F2A-28D5-4B3C-AE9D-E5EB1503184D}" destId="{97B4A225-A792-4678-933A-0C01DFC19C74}" srcOrd="2" destOrd="0" presId="urn:microsoft.com/office/officeart/2005/8/layout/equation2"/>
    <dgm:cxn modelId="{31AFC220-5708-4264-9FCF-525446587534}" type="presParOf" srcId="{C4860F2A-28D5-4B3C-AE9D-E5EB1503184D}" destId="{91DF43B4-F2D6-4056-9FC9-964FA676A585}" srcOrd="3" destOrd="0" presId="urn:microsoft.com/office/officeart/2005/8/layout/equation2"/>
    <dgm:cxn modelId="{79862833-3C49-4616-B2B2-A09CEC3145DC}" type="presParOf" srcId="{C4860F2A-28D5-4B3C-AE9D-E5EB1503184D}" destId="{17E8F2EB-010C-45E3-9169-2449B9D84DE9}" srcOrd="4" destOrd="0" presId="urn:microsoft.com/office/officeart/2005/8/layout/equation2"/>
    <dgm:cxn modelId="{73BB19ED-5EF1-4291-9EFB-57884139A0F0}" type="presParOf" srcId="{AA5672CE-963B-405D-990D-87A1FBDA43B2}" destId="{FEBB15CD-68E8-46BC-AF70-9A786F510C2E}" srcOrd="1" destOrd="0" presId="urn:microsoft.com/office/officeart/2005/8/layout/equation2"/>
    <dgm:cxn modelId="{8B5A6689-0385-4DBE-BD2B-618181949271}" type="presParOf" srcId="{FEBB15CD-68E8-46BC-AF70-9A786F510C2E}" destId="{0733A675-9200-40F2-8DCE-E47D5D05D0A5}" srcOrd="0" destOrd="0" presId="urn:microsoft.com/office/officeart/2005/8/layout/equation2"/>
    <dgm:cxn modelId="{ABFEB3D0-76F5-4880-BFBF-82E3202FE2B6}" type="presParOf" srcId="{AA5672CE-963B-405D-990D-87A1FBDA43B2}" destId="{60C65411-C310-4D98-BF77-97420CAEB9F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9B168-CE68-4724-9B78-5B80B6D05BE0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DCE047-6AD4-4A69-B8F0-63AAC6C54CC1}">
      <dgm:prSet phldrT="[Text]" custT="1"/>
      <dgm:spPr/>
      <dgm:t>
        <a:bodyPr/>
        <a:lstStyle/>
        <a:p>
          <a:r>
            <a:rPr lang="es-MX" sz="2000" dirty="0" smtClean="0"/>
            <a:t>Retos</a:t>
          </a:r>
          <a:endParaRPr lang="es-MX" sz="2000" dirty="0"/>
        </a:p>
      </dgm:t>
    </dgm:pt>
    <dgm:pt modelId="{48B63856-47A1-4D88-9866-932BFC818991}" type="parTrans" cxnId="{B64C65F8-736F-41AF-B79E-9A541FB467E8}">
      <dgm:prSet/>
      <dgm:spPr/>
      <dgm:t>
        <a:bodyPr/>
        <a:lstStyle/>
        <a:p>
          <a:endParaRPr lang="es-MX"/>
        </a:p>
      </dgm:t>
    </dgm:pt>
    <dgm:pt modelId="{40948048-549C-4C14-97FD-A2071B547E42}" type="sibTrans" cxnId="{B64C65F8-736F-41AF-B79E-9A541FB467E8}">
      <dgm:prSet/>
      <dgm:spPr/>
      <dgm:t>
        <a:bodyPr/>
        <a:lstStyle/>
        <a:p>
          <a:endParaRPr lang="es-MX"/>
        </a:p>
      </dgm:t>
    </dgm:pt>
    <dgm:pt modelId="{963A52B5-37A7-420D-BC8B-1FBA44ED1BE4}">
      <dgm:prSet phldrT="[Text]"/>
      <dgm:spPr/>
      <dgm:t>
        <a:bodyPr/>
        <a:lstStyle/>
        <a:p>
          <a:r>
            <a:rPr lang="es-MX" dirty="0" smtClean="0"/>
            <a:t>Riesgo moral</a:t>
          </a:r>
          <a:endParaRPr lang="es-MX" dirty="0"/>
        </a:p>
      </dgm:t>
    </dgm:pt>
    <dgm:pt modelId="{3E74CD93-865C-4CB4-AAF2-963347DDB7A1}" type="parTrans" cxnId="{2F3AE37C-088A-4437-90DA-105B194F3C4D}">
      <dgm:prSet/>
      <dgm:spPr/>
      <dgm:t>
        <a:bodyPr/>
        <a:lstStyle/>
        <a:p>
          <a:endParaRPr lang="es-MX"/>
        </a:p>
      </dgm:t>
    </dgm:pt>
    <dgm:pt modelId="{A2399E61-1532-48E2-9A15-C77F4A7F8DF3}" type="sibTrans" cxnId="{2F3AE37C-088A-4437-90DA-105B194F3C4D}">
      <dgm:prSet/>
      <dgm:spPr/>
      <dgm:t>
        <a:bodyPr/>
        <a:lstStyle/>
        <a:p>
          <a:endParaRPr lang="es-MX"/>
        </a:p>
      </dgm:t>
    </dgm:pt>
    <dgm:pt modelId="{8F945B41-6191-4409-8194-809D5AD10A91}">
      <dgm:prSet phldrT="[Text]"/>
      <dgm:spPr/>
      <dgm:t>
        <a:bodyPr/>
        <a:lstStyle/>
        <a:p>
          <a:r>
            <a:rPr lang="es-MX" dirty="0" smtClean="0"/>
            <a:t>Selección adversa</a:t>
          </a:r>
          <a:endParaRPr lang="es-MX" dirty="0"/>
        </a:p>
      </dgm:t>
    </dgm:pt>
    <dgm:pt modelId="{20B8E42C-3506-4521-8D48-CF1E0921F7EC}" type="parTrans" cxnId="{F694284E-2677-4523-BB0E-976D6EDE0D7B}">
      <dgm:prSet/>
      <dgm:spPr/>
      <dgm:t>
        <a:bodyPr/>
        <a:lstStyle/>
        <a:p>
          <a:endParaRPr lang="es-MX"/>
        </a:p>
      </dgm:t>
    </dgm:pt>
    <dgm:pt modelId="{ADBFBACC-E061-46FA-961A-6A4C4BBB4C17}" type="sibTrans" cxnId="{F694284E-2677-4523-BB0E-976D6EDE0D7B}">
      <dgm:prSet/>
      <dgm:spPr/>
      <dgm:t>
        <a:bodyPr/>
        <a:lstStyle/>
        <a:p>
          <a:endParaRPr lang="es-MX"/>
        </a:p>
      </dgm:t>
    </dgm:pt>
    <dgm:pt modelId="{6B5E0782-D6FE-4A7D-B01B-958283097267}">
      <dgm:prSet phldrT="[Text]" custT="1"/>
      <dgm:spPr/>
      <dgm:t>
        <a:bodyPr/>
        <a:lstStyle/>
        <a:p>
          <a:r>
            <a:rPr lang="es-MX" sz="2000" dirty="0" smtClean="0"/>
            <a:t>Ventajas</a:t>
          </a:r>
          <a:endParaRPr lang="es-MX" sz="2000" dirty="0"/>
        </a:p>
      </dgm:t>
    </dgm:pt>
    <dgm:pt modelId="{454582ED-1EF0-4E8A-ADCB-FD9725DC84A9}" type="parTrans" cxnId="{0C0943F1-4E45-4723-B515-50646FC7364A}">
      <dgm:prSet/>
      <dgm:spPr/>
      <dgm:t>
        <a:bodyPr/>
        <a:lstStyle/>
        <a:p>
          <a:endParaRPr lang="es-MX"/>
        </a:p>
      </dgm:t>
    </dgm:pt>
    <dgm:pt modelId="{6B82A18E-1071-4712-97DA-E404FF924D1C}" type="sibTrans" cxnId="{0C0943F1-4E45-4723-B515-50646FC7364A}">
      <dgm:prSet/>
      <dgm:spPr/>
      <dgm:t>
        <a:bodyPr/>
        <a:lstStyle/>
        <a:p>
          <a:endParaRPr lang="es-MX"/>
        </a:p>
      </dgm:t>
    </dgm:pt>
    <dgm:pt modelId="{91B703A3-3041-43C1-95F5-C74FA19A679D}">
      <dgm:prSet phldrT="[Text]"/>
      <dgm:spPr/>
      <dgm:t>
        <a:bodyPr/>
        <a:lstStyle/>
        <a:p>
          <a:r>
            <a:rPr lang="es-MX" dirty="0" smtClean="0"/>
            <a:t>↓ daño</a:t>
          </a:r>
          <a:endParaRPr lang="es-MX" dirty="0"/>
        </a:p>
      </dgm:t>
    </dgm:pt>
    <dgm:pt modelId="{9F2849D7-C4CA-4A2D-9BEF-F88BD13C4777}" type="parTrans" cxnId="{B2025B79-0DCF-43A5-83D5-08A52860FFF1}">
      <dgm:prSet/>
      <dgm:spPr/>
      <dgm:t>
        <a:bodyPr/>
        <a:lstStyle/>
        <a:p>
          <a:endParaRPr lang="es-MX"/>
        </a:p>
      </dgm:t>
    </dgm:pt>
    <dgm:pt modelId="{C4CC7588-25D1-4AE5-8C93-2469F6F50851}" type="sibTrans" cxnId="{B2025B79-0DCF-43A5-83D5-08A52860FFF1}">
      <dgm:prSet/>
      <dgm:spPr/>
      <dgm:t>
        <a:bodyPr/>
        <a:lstStyle/>
        <a:p>
          <a:endParaRPr lang="es-MX"/>
        </a:p>
      </dgm:t>
    </dgm:pt>
    <dgm:pt modelId="{E2F38711-6C2D-4E84-AEB9-26A7EC7E7533}">
      <dgm:prSet phldrT="[Text]"/>
      <dgm:spPr/>
      <dgm:t>
        <a:bodyPr/>
        <a:lstStyle/>
        <a:p>
          <a:r>
            <a:rPr lang="es-MX" dirty="0" smtClean="0"/>
            <a:t>↓ aleatoriedad</a:t>
          </a:r>
          <a:endParaRPr lang="es-MX" dirty="0"/>
        </a:p>
      </dgm:t>
    </dgm:pt>
    <dgm:pt modelId="{36D59720-6DA5-4AC3-8D5D-E8ADDD1C0A56}" type="parTrans" cxnId="{96EA8030-1DA5-4873-B5BB-114A21252E32}">
      <dgm:prSet/>
      <dgm:spPr/>
      <dgm:t>
        <a:bodyPr/>
        <a:lstStyle/>
        <a:p>
          <a:endParaRPr lang="es-MX"/>
        </a:p>
      </dgm:t>
    </dgm:pt>
    <dgm:pt modelId="{4985D846-D990-46FA-8608-75F70DAB0A1E}" type="sibTrans" cxnId="{96EA8030-1DA5-4873-B5BB-114A21252E32}">
      <dgm:prSet/>
      <dgm:spPr/>
      <dgm:t>
        <a:bodyPr/>
        <a:lstStyle/>
        <a:p>
          <a:endParaRPr lang="es-MX"/>
        </a:p>
      </dgm:t>
    </dgm:pt>
    <dgm:pt modelId="{C34D8F7B-F64B-47E9-8237-9C77740CE1DE}" type="pres">
      <dgm:prSet presAssocID="{F289B168-CE68-4724-9B78-5B80B6D05BE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4D45DF0-287A-482D-AA4B-DF4792807766}" type="pres">
      <dgm:prSet presAssocID="{F289B168-CE68-4724-9B78-5B80B6D05BE0}" presName="dummyMaxCanvas" presStyleCnt="0"/>
      <dgm:spPr/>
    </dgm:pt>
    <dgm:pt modelId="{51D1E086-E70C-4E4C-A063-3F9BB8E819CB}" type="pres">
      <dgm:prSet presAssocID="{F289B168-CE68-4724-9B78-5B80B6D05BE0}" presName="parentComposite" presStyleCnt="0"/>
      <dgm:spPr/>
    </dgm:pt>
    <dgm:pt modelId="{2CEB5291-3E9A-4E29-9D4A-70F01FD4B1E5}" type="pres">
      <dgm:prSet presAssocID="{F289B168-CE68-4724-9B78-5B80B6D05BE0}" presName="parent1" presStyleLbl="alignAccFollowNode1" presStyleIdx="0" presStyleCnt="4" custScaleY="56710" custLinFactNeighborX="-32696" custLinFactNeighborY="1100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24293BC6-9EA4-44C4-A237-A848E2FE48D3}" type="pres">
      <dgm:prSet presAssocID="{F289B168-CE68-4724-9B78-5B80B6D05BE0}" presName="parent2" presStyleLbl="alignAccFollowNode1" presStyleIdx="1" presStyleCnt="4" custScaleY="56710" custLinFactNeighborX="34862" custLinFactNeighborY="1100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9F2B702F-0B7A-478E-A04B-74C72D766DE3}" type="pres">
      <dgm:prSet presAssocID="{F289B168-CE68-4724-9B78-5B80B6D05BE0}" presName="childrenComposite" presStyleCnt="0"/>
      <dgm:spPr/>
    </dgm:pt>
    <dgm:pt modelId="{D62746BE-A352-4387-BE37-802570D7E120}" type="pres">
      <dgm:prSet presAssocID="{F289B168-CE68-4724-9B78-5B80B6D05BE0}" presName="dummyMaxCanvas_ChildArea" presStyleCnt="0"/>
      <dgm:spPr/>
    </dgm:pt>
    <dgm:pt modelId="{307AD815-F5B4-4049-AB15-A955B531DE66}" type="pres">
      <dgm:prSet presAssocID="{F289B168-CE68-4724-9B78-5B80B6D05BE0}" presName="fulcrum" presStyleLbl="alignAccFollowNode1" presStyleIdx="2" presStyleCnt="4"/>
      <dgm:spPr/>
    </dgm:pt>
    <dgm:pt modelId="{8E896C38-9C36-4632-A6EF-A74CA35D52A7}" type="pres">
      <dgm:prSet presAssocID="{F289B168-CE68-4724-9B78-5B80B6D05BE0}" presName="balance_22" presStyleLbl="alignAccFollowNode1" presStyleIdx="3" presStyleCnt="4" custScaleX="148884" custScaleY="144364" custLinFactNeighborY="-48258">
        <dgm:presLayoutVars>
          <dgm:bulletEnabled val="1"/>
        </dgm:presLayoutVars>
      </dgm:prSet>
      <dgm:spPr/>
    </dgm:pt>
    <dgm:pt modelId="{7A005796-6395-4174-B45E-A746BD63E34A}" type="pres">
      <dgm:prSet presAssocID="{F289B168-CE68-4724-9B78-5B80B6D05BE0}" presName="right_22_1" presStyleLbl="node1" presStyleIdx="0" presStyleCnt="4" custScaleX="162104" custScaleY="69392" custLinFactNeighborX="32086" custLinFactNeighborY="-15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BC324E-052B-48E8-9ACF-0372ACAA233E}" type="pres">
      <dgm:prSet presAssocID="{F289B168-CE68-4724-9B78-5B80B6D05BE0}" presName="right_22_2" presStyleLbl="node1" presStyleIdx="1" presStyleCnt="4" custScaleX="163595" custScaleY="69392" custLinFactNeighborX="32086" custLinFactNeighborY="-15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FD0940-BCD5-4C0B-86AB-595D6D4FB09A}" type="pres">
      <dgm:prSet presAssocID="{F289B168-CE68-4724-9B78-5B80B6D05BE0}" presName="left_22_1" presStyleLbl="node1" presStyleIdx="2" presStyleCnt="4" custScaleX="173838" custScaleY="69392" custLinFactNeighborX="-29315" custLinFactNeighborY="-15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44AAAC-6D61-47CD-BE48-3C63EF75EFEE}" type="pres">
      <dgm:prSet presAssocID="{F289B168-CE68-4724-9B78-5B80B6D05BE0}" presName="left_22_2" presStyleLbl="node1" presStyleIdx="3" presStyleCnt="4" custScaleX="176122" custScaleY="69392" custLinFactNeighborX="-28072" custLinFactNeighborY="-15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EA8030-1DA5-4873-B5BB-114A21252E32}" srcId="{6B5E0782-D6FE-4A7D-B01B-958283097267}" destId="{E2F38711-6C2D-4E84-AEB9-26A7EC7E7533}" srcOrd="0" destOrd="0" parTransId="{36D59720-6DA5-4AC3-8D5D-E8ADDD1C0A56}" sibTransId="{4985D846-D990-46FA-8608-75F70DAB0A1E}"/>
    <dgm:cxn modelId="{0C0943F1-4E45-4723-B515-50646FC7364A}" srcId="{F289B168-CE68-4724-9B78-5B80B6D05BE0}" destId="{6B5E0782-D6FE-4A7D-B01B-958283097267}" srcOrd="1" destOrd="0" parTransId="{454582ED-1EF0-4E8A-ADCB-FD9725DC84A9}" sibTransId="{6B82A18E-1071-4712-97DA-E404FF924D1C}"/>
    <dgm:cxn modelId="{C761D3AB-A842-450E-9214-8C6684E3F20A}" type="presOf" srcId="{6B5E0782-D6FE-4A7D-B01B-958283097267}" destId="{24293BC6-9EA4-44C4-A237-A848E2FE48D3}" srcOrd="0" destOrd="0" presId="urn:microsoft.com/office/officeart/2005/8/layout/balance1"/>
    <dgm:cxn modelId="{3ACB25A6-881F-4C73-864E-C403A83A8945}" type="presOf" srcId="{F289B168-CE68-4724-9B78-5B80B6D05BE0}" destId="{C34D8F7B-F64B-47E9-8237-9C77740CE1DE}" srcOrd="0" destOrd="0" presId="urn:microsoft.com/office/officeart/2005/8/layout/balance1"/>
    <dgm:cxn modelId="{087D221E-C128-4EAF-A5A3-BBEAB8215FD8}" type="presOf" srcId="{ECDCE047-6AD4-4A69-B8F0-63AAC6C54CC1}" destId="{2CEB5291-3E9A-4E29-9D4A-70F01FD4B1E5}" srcOrd="0" destOrd="0" presId="urn:microsoft.com/office/officeart/2005/8/layout/balance1"/>
    <dgm:cxn modelId="{B64C65F8-736F-41AF-B79E-9A541FB467E8}" srcId="{F289B168-CE68-4724-9B78-5B80B6D05BE0}" destId="{ECDCE047-6AD4-4A69-B8F0-63AAC6C54CC1}" srcOrd="0" destOrd="0" parTransId="{48B63856-47A1-4D88-9866-932BFC818991}" sibTransId="{40948048-549C-4C14-97FD-A2071B547E42}"/>
    <dgm:cxn modelId="{F03A3356-69AD-4341-ADAA-3EB528BF58F7}" type="presOf" srcId="{8F945B41-6191-4409-8194-809D5AD10A91}" destId="{7644AAAC-6D61-47CD-BE48-3C63EF75EFEE}" srcOrd="0" destOrd="0" presId="urn:microsoft.com/office/officeart/2005/8/layout/balance1"/>
    <dgm:cxn modelId="{B7C1FD93-1224-4811-B035-D6ABF2FC978A}" type="presOf" srcId="{91B703A3-3041-43C1-95F5-C74FA19A679D}" destId="{19BC324E-052B-48E8-9ACF-0372ACAA233E}" srcOrd="0" destOrd="0" presId="urn:microsoft.com/office/officeart/2005/8/layout/balance1"/>
    <dgm:cxn modelId="{B2025B79-0DCF-43A5-83D5-08A52860FFF1}" srcId="{6B5E0782-D6FE-4A7D-B01B-958283097267}" destId="{91B703A3-3041-43C1-95F5-C74FA19A679D}" srcOrd="1" destOrd="0" parTransId="{9F2849D7-C4CA-4A2D-9BEF-F88BD13C4777}" sibTransId="{C4CC7588-25D1-4AE5-8C93-2469F6F50851}"/>
    <dgm:cxn modelId="{64360441-5A41-4054-839A-087199055664}" type="presOf" srcId="{E2F38711-6C2D-4E84-AEB9-26A7EC7E7533}" destId="{7A005796-6395-4174-B45E-A746BD63E34A}" srcOrd="0" destOrd="0" presId="urn:microsoft.com/office/officeart/2005/8/layout/balance1"/>
    <dgm:cxn modelId="{688F8786-1467-440C-BF5D-C050AE178B52}" type="presOf" srcId="{963A52B5-37A7-420D-BC8B-1FBA44ED1BE4}" destId="{50FD0940-BCD5-4C0B-86AB-595D6D4FB09A}" srcOrd="0" destOrd="0" presId="urn:microsoft.com/office/officeart/2005/8/layout/balance1"/>
    <dgm:cxn modelId="{F694284E-2677-4523-BB0E-976D6EDE0D7B}" srcId="{ECDCE047-6AD4-4A69-B8F0-63AAC6C54CC1}" destId="{8F945B41-6191-4409-8194-809D5AD10A91}" srcOrd="1" destOrd="0" parTransId="{20B8E42C-3506-4521-8D48-CF1E0921F7EC}" sibTransId="{ADBFBACC-E061-46FA-961A-6A4C4BBB4C17}"/>
    <dgm:cxn modelId="{2F3AE37C-088A-4437-90DA-105B194F3C4D}" srcId="{ECDCE047-6AD4-4A69-B8F0-63AAC6C54CC1}" destId="{963A52B5-37A7-420D-BC8B-1FBA44ED1BE4}" srcOrd="0" destOrd="0" parTransId="{3E74CD93-865C-4CB4-AAF2-963347DDB7A1}" sibTransId="{A2399E61-1532-48E2-9A15-C77F4A7F8DF3}"/>
    <dgm:cxn modelId="{1773A479-4ECE-4E82-B451-A3D1313CD1BA}" type="presParOf" srcId="{C34D8F7B-F64B-47E9-8237-9C77740CE1DE}" destId="{A4D45DF0-287A-482D-AA4B-DF4792807766}" srcOrd="0" destOrd="0" presId="urn:microsoft.com/office/officeart/2005/8/layout/balance1"/>
    <dgm:cxn modelId="{A798A2F8-DA90-4EF5-B455-EA203FF10DC3}" type="presParOf" srcId="{C34D8F7B-F64B-47E9-8237-9C77740CE1DE}" destId="{51D1E086-E70C-4E4C-A063-3F9BB8E819CB}" srcOrd="1" destOrd="0" presId="urn:microsoft.com/office/officeart/2005/8/layout/balance1"/>
    <dgm:cxn modelId="{46F992CB-A6F1-4DB8-A642-774EE4234C96}" type="presParOf" srcId="{51D1E086-E70C-4E4C-A063-3F9BB8E819CB}" destId="{2CEB5291-3E9A-4E29-9D4A-70F01FD4B1E5}" srcOrd="0" destOrd="0" presId="urn:microsoft.com/office/officeart/2005/8/layout/balance1"/>
    <dgm:cxn modelId="{D335DC26-5B73-4608-B617-E572E8E06DF6}" type="presParOf" srcId="{51D1E086-E70C-4E4C-A063-3F9BB8E819CB}" destId="{24293BC6-9EA4-44C4-A237-A848E2FE48D3}" srcOrd="1" destOrd="0" presId="urn:microsoft.com/office/officeart/2005/8/layout/balance1"/>
    <dgm:cxn modelId="{7E465318-297A-4A74-B196-3B40061D55C4}" type="presParOf" srcId="{C34D8F7B-F64B-47E9-8237-9C77740CE1DE}" destId="{9F2B702F-0B7A-478E-A04B-74C72D766DE3}" srcOrd="2" destOrd="0" presId="urn:microsoft.com/office/officeart/2005/8/layout/balance1"/>
    <dgm:cxn modelId="{9EDF3321-E4F8-4BA9-AD45-1DE3F9E3689D}" type="presParOf" srcId="{9F2B702F-0B7A-478E-A04B-74C72D766DE3}" destId="{D62746BE-A352-4387-BE37-802570D7E120}" srcOrd="0" destOrd="0" presId="urn:microsoft.com/office/officeart/2005/8/layout/balance1"/>
    <dgm:cxn modelId="{E1F91928-71F3-4D14-AB62-EA0700370509}" type="presParOf" srcId="{9F2B702F-0B7A-478E-A04B-74C72D766DE3}" destId="{307AD815-F5B4-4049-AB15-A955B531DE66}" srcOrd="1" destOrd="0" presId="urn:microsoft.com/office/officeart/2005/8/layout/balance1"/>
    <dgm:cxn modelId="{CA325C13-C06A-4AD5-9CCD-9A24F31E8837}" type="presParOf" srcId="{9F2B702F-0B7A-478E-A04B-74C72D766DE3}" destId="{8E896C38-9C36-4632-A6EF-A74CA35D52A7}" srcOrd="2" destOrd="0" presId="urn:microsoft.com/office/officeart/2005/8/layout/balance1"/>
    <dgm:cxn modelId="{41706F22-F01F-41A8-B2E7-F1FAB49EE705}" type="presParOf" srcId="{9F2B702F-0B7A-478E-A04B-74C72D766DE3}" destId="{7A005796-6395-4174-B45E-A746BD63E34A}" srcOrd="3" destOrd="0" presId="urn:microsoft.com/office/officeart/2005/8/layout/balance1"/>
    <dgm:cxn modelId="{D0010080-A0D9-4B46-A9BC-EDB4A9168438}" type="presParOf" srcId="{9F2B702F-0B7A-478E-A04B-74C72D766DE3}" destId="{19BC324E-052B-48E8-9ACF-0372ACAA233E}" srcOrd="4" destOrd="0" presId="urn:microsoft.com/office/officeart/2005/8/layout/balance1"/>
    <dgm:cxn modelId="{1A1579EE-D220-45DB-823F-F6E457E6F980}" type="presParOf" srcId="{9F2B702F-0B7A-478E-A04B-74C72D766DE3}" destId="{50FD0940-BCD5-4C0B-86AB-595D6D4FB09A}" srcOrd="5" destOrd="0" presId="urn:microsoft.com/office/officeart/2005/8/layout/balance1"/>
    <dgm:cxn modelId="{DEA9A85E-F6EF-4B92-A3AA-20014D137A86}" type="presParOf" srcId="{9F2B702F-0B7A-478E-A04B-74C72D766DE3}" destId="{7644AAAC-6D61-47CD-BE48-3C63EF75EFE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E2AF2-5CE4-40AE-891C-E02444132806}" type="doc">
      <dgm:prSet loTypeId="urn:microsoft.com/office/officeart/2005/8/layout/hList1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E5718DA0-5EF5-492D-A18E-838F5CA346FC}">
      <dgm:prSet phldrT="[Text]"/>
      <dgm:spPr/>
      <dgm:t>
        <a:bodyPr/>
        <a:lstStyle/>
        <a:p>
          <a:r>
            <a:rPr lang="es-MX" dirty="0" smtClean="0"/>
            <a:t>Externalidades</a:t>
          </a:r>
          <a:endParaRPr lang="es-MX" dirty="0"/>
        </a:p>
      </dgm:t>
    </dgm:pt>
    <dgm:pt modelId="{1AB86647-7ADC-4519-97D9-3F14125DC894}" type="parTrans" cxnId="{B8E6894D-3B4E-4AFC-942A-DD0F56274F3A}">
      <dgm:prSet/>
      <dgm:spPr/>
      <dgm:t>
        <a:bodyPr/>
        <a:lstStyle/>
        <a:p>
          <a:endParaRPr lang="es-MX"/>
        </a:p>
      </dgm:t>
    </dgm:pt>
    <dgm:pt modelId="{C031A287-4ED7-4F3A-A07B-8E98458C97DE}" type="sibTrans" cxnId="{B8E6894D-3B4E-4AFC-942A-DD0F56274F3A}">
      <dgm:prSet/>
      <dgm:spPr/>
      <dgm:t>
        <a:bodyPr/>
        <a:lstStyle/>
        <a:p>
          <a:endParaRPr lang="es-MX"/>
        </a:p>
      </dgm:t>
    </dgm:pt>
    <dgm:pt modelId="{5BD15254-C057-4E62-8C3E-988D5DE2FCE9}">
      <dgm:prSet phldrT="[Text]"/>
      <dgm:spPr/>
      <dgm:t>
        <a:bodyPr/>
        <a:lstStyle/>
        <a:p>
          <a:r>
            <a:rPr lang="es-MX" dirty="0" smtClean="0"/>
            <a:t>Infraestructura hidráulica.</a:t>
          </a:r>
          <a:endParaRPr lang="es-MX" dirty="0"/>
        </a:p>
      </dgm:t>
    </dgm:pt>
    <dgm:pt modelId="{E6FE67AA-0711-41F9-B675-3E8B85F7D330}" type="parTrans" cxnId="{F1F44446-0DCF-4A65-A776-FFDBB978F6DC}">
      <dgm:prSet/>
      <dgm:spPr/>
      <dgm:t>
        <a:bodyPr/>
        <a:lstStyle/>
        <a:p>
          <a:endParaRPr lang="es-MX"/>
        </a:p>
      </dgm:t>
    </dgm:pt>
    <dgm:pt modelId="{48F1C667-2DE6-4347-9897-8B335C9828CC}" type="sibTrans" cxnId="{F1F44446-0DCF-4A65-A776-FFDBB978F6DC}">
      <dgm:prSet/>
      <dgm:spPr/>
      <dgm:t>
        <a:bodyPr/>
        <a:lstStyle/>
        <a:p>
          <a:endParaRPr lang="es-MX"/>
        </a:p>
      </dgm:t>
    </dgm:pt>
    <dgm:pt modelId="{81718719-57D2-47EB-AF8E-DE7F19450DD0}">
      <dgm:prSet phldrT="[Text]"/>
      <dgm:spPr/>
      <dgm:t>
        <a:bodyPr/>
        <a:lstStyle/>
        <a:p>
          <a:r>
            <a:rPr lang="es-MX" dirty="0" smtClean="0"/>
            <a:t>Contaminación de ríos.</a:t>
          </a:r>
          <a:endParaRPr lang="es-MX" dirty="0"/>
        </a:p>
      </dgm:t>
    </dgm:pt>
    <dgm:pt modelId="{B74DB1E4-5380-4DF2-B434-4A045591C0E1}" type="parTrans" cxnId="{DD6CDC5E-7B41-49F4-96B3-8FB013E62D25}">
      <dgm:prSet/>
      <dgm:spPr/>
      <dgm:t>
        <a:bodyPr/>
        <a:lstStyle/>
        <a:p>
          <a:endParaRPr lang="es-MX"/>
        </a:p>
      </dgm:t>
    </dgm:pt>
    <dgm:pt modelId="{4780BB9A-09CF-4EE0-8ADF-D5FF609871A4}" type="sibTrans" cxnId="{DD6CDC5E-7B41-49F4-96B3-8FB013E62D25}">
      <dgm:prSet/>
      <dgm:spPr/>
      <dgm:t>
        <a:bodyPr/>
        <a:lstStyle/>
        <a:p>
          <a:endParaRPr lang="es-MX"/>
        </a:p>
      </dgm:t>
    </dgm:pt>
    <dgm:pt modelId="{AB78B5C8-82C0-4578-B7E6-C3CB97F15CEE}">
      <dgm:prSet phldrT="[Text]"/>
      <dgm:spPr/>
      <dgm:t>
        <a:bodyPr/>
        <a:lstStyle/>
        <a:p>
          <a:r>
            <a:rPr lang="es-MX" dirty="0" smtClean="0"/>
            <a:t>Bienes públicos</a:t>
          </a:r>
          <a:endParaRPr lang="es-MX" dirty="0"/>
        </a:p>
      </dgm:t>
    </dgm:pt>
    <dgm:pt modelId="{479252EB-2A73-464B-98A4-D344647BAA6F}" type="parTrans" cxnId="{4BFC01CE-86C9-4AA6-A2CD-962ED8890F53}">
      <dgm:prSet/>
      <dgm:spPr/>
      <dgm:t>
        <a:bodyPr/>
        <a:lstStyle/>
        <a:p>
          <a:endParaRPr lang="es-MX"/>
        </a:p>
      </dgm:t>
    </dgm:pt>
    <dgm:pt modelId="{CF060AB7-288B-466B-BDB2-94A4ACD0FB30}" type="sibTrans" cxnId="{4BFC01CE-86C9-4AA6-A2CD-962ED8890F53}">
      <dgm:prSet/>
      <dgm:spPr/>
      <dgm:t>
        <a:bodyPr/>
        <a:lstStyle/>
        <a:p>
          <a:endParaRPr lang="es-MX"/>
        </a:p>
      </dgm:t>
    </dgm:pt>
    <dgm:pt modelId="{C6E3D9E8-B3B0-4B63-AD32-7EFCA0BCBB68}">
      <dgm:prSet phldrT="[Text]"/>
      <dgm:spPr/>
      <dgm:t>
        <a:bodyPr/>
        <a:lstStyle/>
        <a:p>
          <a:r>
            <a:rPr lang="es-MX" dirty="0" smtClean="0"/>
            <a:t>Información sobre riesgos.</a:t>
          </a:r>
          <a:endParaRPr lang="es-MX" dirty="0"/>
        </a:p>
      </dgm:t>
    </dgm:pt>
    <dgm:pt modelId="{5C30DCA4-301A-45A2-8A03-ED526AE0D2DD}" type="parTrans" cxnId="{5F3A69CD-F134-4359-AF12-9476EDCF5384}">
      <dgm:prSet/>
      <dgm:spPr/>
      <dgm:t>
        <a:bodyPr/>
        <a:lstStyle/>
        <a:p>
          <a:endParaRPr lang="es-MX"/>
        </a:p>
      </dgm:t>
    </dgm:pt>
    <dgm:pt modelId="{81D90BF6-26BB-4802-A285-D2EBD07C52ED}" type="sibTrans" cxnId="{5F3A69CD-F134-4359-AF12-9476EDCF5384}">
      <dgm:prSet/>
      <dgm:spPr/>
      <dgm:t>
        <a:bodyPr/>
        <a:lstStyle/>
        <a:p>
          <a:endParaRPr lang="es-MX"/>
        </a:p>
      </dgm:t>
    </dgm:pt>
    <dgm:pt modelId="{FE933014-7737-43D2-8F04-B39875244A36}">
      <dgm:prSet phldrT="[Text]"/>
      <dgm:spPr/>
      <dgm:t>
        <a:bodyPr/>
        <a:lstStyle/>
        <a:p>
          <a:r>
            <a:rPr lang="es-MX" dirty="0" smtClean="0"/>
            <a:t>Recursos humanos especializados para atención de desastres.</a:t>
          </a:r>
          <a:endParaRPr lang="es-MX" dirty="0"/>
        </a:p>
      </dgm:t>
    </dgm:pt>
    <dgm:pt modelId="{236E2B2B-7CF4-4066-88EA-48B8A72E7ACA}" type="parTrans" cxnId="{5046C3E8-2967-432D-A3B5-1F53B1A1AE27}">
      <dgm:prSet/>
      <dgm:spPr/>
      <dgm:t>
        <a:bodyPr/>
        <a:lstStyle/>
        <a:p>
          <a:endParaRPr lang="es-MX"/>
        </a:p>
      </dgm:t>
    </dgm:pt>
    <dgm:pt modelId="{A1053F87-2D1A-4208-908F-A458ECAB3660}" type="sibTrans" cxnId="{5046C3E8-2967-432D-A3B5-1F53B1A1AE27}">
      <dgm:prSet/>
      <dgm:spPr/>
      <dgm:t>
        <a:bodyPr/>
        <a:lstStyle/>
        <a:p>
          <a:endParaRPr lang="es-MX"/>
        </a:p>
      </dgm:t>
    </dgm:pt>
    <dgm:pt modelId="{0EAB1420-A301-4C67-9C74-8A280C9C5A56}">
      <dgm:prSet phldrT="[Text]"/>
      <dgm:spPr/>
      <dgm:t>
        <a:bodyPr/>
        <a:lstStyle/>
        <a:p>
          <a:r>
            <a:rPr lang="es-MX" dirty="0" smtClean="0"/>
            <a:t>Mercados incompletos</a:t>
          </a:r>
          <a:endParaRPr lang="es-MX" dirty="0"/>
        </a:p>
      </dgm:t>
    </dgm:pt>
    <dgm:pt modelId="{3D8C4BC1-7126-4C8E-B6D2-12D45229D67B}" type="parTrans" cxnId="{BBEE7C5C-9D6A-4B9A-9D92-CC3F08ADAFDA}">
      <dgm:prSet/>
      <dgm:spPr/>
      <dgm:t>
        <a:bodyPr/>
        <a:lstStyle/>
        <a:p>
          <a:endParaRPr lang="es-MX"/>
        </a:p>
      </dgm:t>
    </dgm:pt>
    <dgm:pt modelId="{4837E162-B595-471F-9B7A-37D997A11E8C}" type="sibTrans" cxnId="{BBEE7C5C-9D6A-4B9A-9D92-CC3F08ADAFDA}">
      <dgm:prSet/>
      <dgm:spPr/>
      <dgm:t>
        <a:bodyPr/>
        <a:lstStyle/>
        <a:p>
          <a:endParaRPr lang="es-MX"/>
        </a:p>
      </dgm:t>
    </dgm:pt>
    <dgm:pt modelId="{D19E6FD9-FEE4-491C-87C2-37EF0D8B0490}">
      <dgm:prSet phldrT="[Text]"/>
      <dgm:spPr/>
      <dgm:t>
        <a:bodyPr/>
        <a:lstStyle/>
        <a:p>
          <a:r>
            <a:rPr lang="es-MX" dirty="0" smtClean="0"/>
            <a:t>Aseguramiento de cosechas a nivel local.</a:t>
          </a:r>
          <a:endParaRPr lang="es-MX" dirty="0"/>
        </a:p>
      </dgm:t>
    </dgm:pt>
    <dgm:pt modelId="{2B1C1C3A-8042-4666-86BD-FEED5305843B}" type="parTrans" cxnId="{D5BD172F-33A1-4005-B9D5-215A03C7E62A}">
      <dgm:prSet/>
      <dgm:spPr/>
      <dgm:t>
        <a:bodyPr/>
        <a:lstStyle/>
        <a:p>
          <a:endParaRPr lang="es-MX"/>
        </a:p>
      </dgm:t>
    </dgm:pt>
    <dgm:pt modelId="{0450E3F8-FFF7-4DDB-A551-49BDA6ED75EC}" type="sibTrans" cxnId="{D5BD172F-33A1-4005-B9D5-215A03C7E62A}">
      <dgm:prSet/>
      <dgm:spPr/>
      <dgm:t>
        <a:bodyPr/>
        <a:lstStyle/>
        <a:p>
          <a:endParaRPr lang="es-MX"/>
        </a:p>
      </dgm:t>
    </dgm:pt>
    <dgm:pt modelId="{354C2573-671A-4986-B934-89BD3F347D09}">
      <dgm:prSet phldrT="[Text]"/>
      <dgm:spPr/>
      <dgm:t>
        <a:bodyPr/>
        <a:lstStyle/>
        <a:p>
          <a:endParaRPr lang="es-MX" dirty="0"/>
        </a:p>
      </dgm:t>
    </dgm:pt>
    <dgm:pt modelId="{EC05164A-9D05-4962-949F-FF90B69DB7E8}" type="parTrans" cxnId="{052391E6-DF92-4B26-B518-145B30C57D92}">
      <dgm:prSet/>
      <dgm:spPr/>
      <dgm:t>
        <a:bodyPr/>
        <a:lstStyle/>
        <a:p>
          <a:endParaRPr lang="es-MX"/>
        </a:p>
      </dgm:t>
    </dgm:pt>
    <dgm:pt modelId="{6638D7E3-90EE-4969-BC1B-B088F6B56AB8}" type="sibTrans" cxnId="{052391E6-DF92-4B26-B518-145B30C57D92}">
      <dgm:prSet/>
      <dgm:spPr/>
      <dgm:t>
        <a:bodyPr/>
        <a:lstStyle/>
        <a:p>
          <a:endParaRPr lang="es-MX"/>
        </a:p>
      </dgm:t>
    </dgm:pt>
    <dgm:pt modelId="{D10C8D6C-4B74-44CF-B8AC-E66C7866F4C0}">
      <dgm:prSet phldrT="[Text]"/>
      <dgm:spPr/>
      <dgm:t>
        <a:bodyPr/>
        <a:lstStyle/>
        <a:p>
          <a:endParaRPr lang="es-MX" dirty="0"/>
        </a:p>
      </dgm:t>
    </dgm:pt>
    <dgm:pt modelId="{B60E8BE5-768B-4E16-A29D-A416494D988B}" type="parTrans" cxnId="{4A2DC8DF-D841-4B50-A7D3-EDCF4C62CADB}">
      <dgm:prSet/>
      <dgm:spPr/>
      <dgm:t>
        <a:bodyPr/>
        <a:lstStyle/>
        <a:p>
          <a:endParaRPr lang="es-MX"/>
        </a:p>
      </dgm:t>
    </dgm:pt>
    <dgm:pt modelId="{730E866B-2EF2-4F54-9AB8-354712DA971D}" type="sibTrans" cxnId="{4A2DC8DF-D841-4B50-A7D3-EDCF4C62CADB}">
      <dgm:prSet/>
      <dgm:spPr/>
      <dgm:t>
        <a:bodyPr/>
        <a:lstStyle/>
        <a:p>
          <a:endParaRPr lang="es-MX"/>
        </a:p>
      </dgm:t>
    </dgm:pt>
    <dgm:pt modelId="{00D16174-4B7D-495C-B89F-37350C67D16E}" type="pres">
      <dgm:prSet presAssocID="{706E2AF2-5CE4-40AE-891C-E024441328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27E344-F422-4EB1-9EC8-A1C5F205C627}" type="pres">
      <dgm:prSet presAssocID="{E5718DA0-5EF5-492D-A18E-838F5CA346FC}" presName="composite" presStyleCnt="0"/>
      <dgm:spPr/>
    </dgm:pt>
    <dgm:pt modelId="{22FD050A-A0BD-46A0-B806-1F485E906DC9}" type="pres">
      <dgm:prSet presAssocID="{E5718DA0-5EF5-492D-A18E-838F5CA346F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E5BAC5-1B41-4E74-AB59-87F1C5D17A41}" type="pres">
      <dgm:prSet presAssocID="{E5718DA0-5EF5-492D-A18E-838F5CA346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F1C83-15C4-42B6-AF36-25B92933DD54}" type="pres">
      <dgm:prSet presAssocID="{C031A287-4ED7-4F3A-A07B-8E98458C97DE}" presName="space" presStyleCnt="0"/>
      <dgm:spPr/>
    </dgm:pt>
    <dgm:pt modelId="{407686DC-C4B9-42A5-8321-AF0CC5787593}" type="pres">
      <dgm:prSet presAssocID="{AB78B5C8-82C0-4578-B7E6-C3CB97F15CEE}" presName="composite" presStyleCnt="0"/>
      <dgm:spPr/>
    </dgm:pt>
    <dgm:pt modelId="{17D1AD4C-9668-47C1-A21C-5322B830CF0E}" type="pres">
      <dgm:prSet presAssocID="{AB78B5C8-82C0-4578-B7E6-C3CB97F15C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22EEDF-6BC9-475C-AD1A-7D4D81D1BCC7}" type="pres">
      <dgm:prSet presAssocID="{AB78B5C8-82C0-4578-B7E6-C3CB97F15C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D51C85-FBAD-4448-A723-43C1F9A5C9AA}" type="pres">
      <dgm:prSet presAssocID="{CF060AB7-288B-466B-BDB2-94A4ACD0FB30}" presName="space" presStyleCnt="0"/>
      <dgm:spPr/>
    </dgm:pt>
    <dgm:pt modelId="{83AE33DA-D99A-463E-95C2-BB762829674E}" type="pres">
      <dgm:prSet presAssocID="{0EAB1420-A301-4C67-9C74-8A280C9C5A56}" presName="composite" presStyleCnt="0"/>
      <dgm:spPr/>
    </dgm:pt>
    <dgm:pt modelId="{F496714A-051C-4713-A7A3-70B17682971E}" type="pres">
      <dgm:prSet presAssocID="{0EAB1420-A301-4C67-9C74-8A280C9C5A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FFAC40-CF9C-4755-88EA-830001D93301}" type="pres">
      <dgm:prSet presAssocID="{0EAB1420-A301-4C67-9C74-8A280C9C5A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E00D50-3B93-4AAA-9B9D-C1CE13880D42}" type="presOf" srcId="{D10C8D6C-4B74-44CF-B8AC-E66C7866F4C0}" destId="{7DE5BAC5-1B41-4E74-AB59-87F1C5D17A41}" srcOrd="0" destOrd="2" presId="urn:microsoft.com/office/officeart/2005/8/layout/hList1"/>
    <dgm:cxn modelId="{21ECA27B-3DBE-4054-82AE-C32E3200F9E9}" type="presOf" srcId="{354C2573-671A-4986-B934-89BD3F347D09}" destId="{E7FFAC40-CF9C-4755-88EA-830001D93301}" srcOrd="0" destOrd="1" presId="urn:microsoft.com/office/officeart/2005/8/layout/hList1"/>
    <dgm:cxn modelId="{6CBFD2E1-CC3A-4AAD-9A61-52CBE1B55EF1}" type="presOf" srcId="{D19E6FD9-FEE4-491C-87C2-37EF0D8B0490}" destId="{E7FFAC40-CF9C-4755-88EA-830001D93301}" srcOrd="0" destOrd="0" presId="urn:microsoft.com/office/officeart/2005/8/layout/hList1"/>
    <dgm:cxn modelId="{FFA31CF9-6713-43CC-95BB-1EF5F9585DAE}" type="presOf" srcId="{81718719-57D2-47EB-AF8E-DE7F19450DD0}" destId="{7DE5BAC5-1B41-4E74-AB59-87F1C5D17A41}" srcOrd="0" destOrd="1" presId="urn:microsoft.com/office/officeart/2005/8/layout/hList1"/>
    <dgm:cxn modelId="{6E487B74-9B9C-41D6-AA02-DF62E0168DA5}" type="presOf" srcId="{AB78B5C8-82C0-4578-B7E6-C3CB97F15CEE}" destId="{17D1AD4C-9668-47C1-A21C-5322B830CF0E}" srcOrd="0" destOrd="0" presId="urn:microsoft.com/office/officeart/2005/8/layout/hList1"/>
    <dgm:cxn modelId="{4BFC01CE-86C9-4AA6-A2CD-962ED8890F53}" srcId="{706E2AF2-5CE4-40AE-891C-E02444132806}" destId="{AB78B5C8-82C0-4578-B7E6-C3CB97F15CEE}" srcOrd="1" destOrd="0" parTransId="{479252EB-2A73-464B-98A4-D344647BAA6F}" sibTransId="{CF060AB7-288B-466B-BDB2-94A4ACD0FB30}"/>
    <dgm:cxn modelId="{4A2DC8DF-D841-4B50-A7D3-EDCF4C62CADB}" srcId="{E5718DA0-5EF5-492D-A18E-838F5CA346FC}" destId="{D10C8D6C-4B74-44CF-B8AC-E66C7866F4C0}" srcOrd="2" destOrd="0" parTransId="{B60E8BE5-768B-4E16-A29D-A416494D988B}" sibTransId="{730E866B-2EF2-4F54-9AB8-354712DA971D}"/>
    <dgm:cxn modelId="{F1F44446-0DCF-4A65-A776-FFDBB978F6DC}" srcId="{E5718DA0-5EF5-492D-A18E-838F5CA346FC}" destId="{5BD15254-C057-4E62-8C3E-988D5DE2FCE9}" srcOrd="0" destOrd="0" parTransId="{E6FE67AA-0711-41F9-B675-3E8B85F7D330}" sibTransId="{48F1C667-2DE6-4347-9897-8B335C9828CC}"/>
    <dgm:cxn modelId="{1C12ADD3-8B5D-4C71-ABBE-420C90CB5D27}" type="presOf" srcId="{5BD15254-C057-4E62-8C3E-988D5DE2FCE9}" destId="{7DE5BAC5-1B41-4E74-AB59-87F1C5D17A41}" srcOrd="0" destOrd="0" presId="urn:microsoft.com/office/officeart/2005/8/layout/hList1"/>
    <dgm:cxn modelId="{A39D4435-F64F-4504-8342-E3818CA8CD14}" type="presOf" srcId="{C6E3D9E8-B3B0-4B63-AD32-7EFCA0BCBB68}" destId="{7C22EEDF-6BC9-475C-AD1A-7D4D81D1BCC7}" srcOrd="0" destOrd="0" presId="urn:microsoft.com/office/officeart/2005/8/layout/hList1"/>
    <dgm:cxn modelId="{B8E6894D-3B4E-4AFC-942A-DD0F56274F3A}" srcId="{706E2AF2-5CE4-40AE-891C-E02444132806}" destId="{E5718DA0-5EF5-492D-A18E-838F5CA346FC}" srcOrd="0" destOrd="0" parTransId="{1AB86647-7ADC-4519-97D9-3F14125DC894}" sibTransId="{C031A287-4ED7-4F3A-A07B-8E98458C97DE}"/>
    <dgm:cxn modelId="{5F3A69CD-F134-4359-AF12-9476EDCF5384}" srcId="{AB78B5C8-82C0-4578-B7E6-C3CB97F15CEE}" destId="{C6E3D9E8-B3B0-4B63-AD32-7EFCA0BCBB68}" srcOrd="0" destOrd="0" parTransId="{5C30DCA4-301A-45A2-8A03-ED526AE0D2DD}" sibTransId="{81D90BF6-26BB-4802-A285-D2EBD07C52ED}"/>
    <dgm:cxn modelId="{72A983B6-6604-493A-B224-1D7F02E94069}" type="presOf" srcId="{E5718DA0-5EF5-492D-A18E-838F5CA346FC}" destId="{22FD050A-A0BD-46A0-B806-1F485E906DC9}" srcOrd="0" destOrd="0" presId="urn:microsoft.com/office/officeart/2005/8/layout/hList1"/>
    <dgm:cxn modelId="{B8DE2B8D-EEDE-4DBD-9165-0D789894F192}" type="presOf" srcId="{706E2AF2-5CE4-40AE-891C-E02444132806}" destId="{00D16174-4B7D-495C-B89F-37350C67D16E}" srcOrd="0" destOrd="0" presId="urn:microsoft.com/office/officeart/2005/8/layout/hList1"/>
    <dgm:cxn modelId="{17C2509E-F816-4466-B506-E8B1F8BD9C69}" type="presOf" srcId="{0EAB1420-A301-4C67-9C74-8A280C9C5A56}" destId="{F496714A-051C-4713-A7A3-70B17682971E}" srcOrd="0" destOrd="0" presId="urn:microsoft.com/office/officeart/2005/8/layout/hList1"/>
    <dgm:cxn modelId="{BBEE7C5C-9D6A-4B9A-9D92-CC3F08ADAFDA}" srcId="{706E2AF2-5CE4-40AE-891C-E02444132806}" destId="{0EAB1420-A301-4C67-9C74-8A280C9C5A56}" srcOrd="2" destOrd="0" parTransId="{3D8C4BC1-7126-4C8E-B6D2-12D45229D67B}" sibTransId="{4837E162-B595-471F-9B7A-37D997A11E8C}"/>
    <dgm:cxn modelId="{DD6CDC5E-7B41-49F4-96B3-8FB013E62D25}" srcId="{E5718DA0-5EF5-492D-A18E-838F5CA346FC}" destId="{81718719-57D2-47EB-AF8E-DE7F19450DD0}" srcOrd="1" destOrd="0" parTransId="{B74DB1E4-5380-4DF2-B434-4A045591C0E1}" sibTransId="{4780BB9A-09CF-4EE0-8ADF-D5FF609871A4}"/>
    <dgm:cxn modelId="{15B0B149-603C-4C05-896F-5B3BCBF9FD83}" type="presOf" srcId="{FE933014-7737-43D2-8F04-B39875244A36}" destId="{7C22EEDF-6BC9-475C-AD1A-7D4D81D1BCC7}" srcOrd="0" destOrd="1" presId="urn:microsoft.com/office/officeart/2005/8/layout/hList1"/>
    <dgm:cxn modelId="{052391E6-DF92-4B26-B518-145B30C57D92}" srcId="{0EAB1420-A301-4C67-9C74-8A280C9C5A56}" destId="{354C2573-671A-4986-B934-89BD3F347D09}" srcOrd="1" destOrd="0" parTransId="{EC05164A-9D05-4962-949F-FF90B69DB7E8}" sibTransId="{6638D7E3-90EE-4969-BC1B-B088F6B56AB8}"/>
    <dgm:cxn modelId="{5046C3E8-2967-432D-A3B5-1F53B1A1AE27}" srcId="{AB78B5C8-82C0-4578-B7E6-C3CB97F15CEE}" destId="{FE933014-7737-43D2-8F04-B39875244A36}" srcOrd="1" destOrd="0" parTransId="{236E2B2B-7CF4-4066-88EA-48B8A72E7ACA}" sibTransId="{A1053F87-2D1A-4208-908F-A458ECAB3660}"/>
    <dgm:cxn modelId="{D5BD172F-33A1-4005-B9D5-215A03C7E62A}" srcId="{0EAB1420-A301-4C67-9C74-8A280C9C5A56}" destId="{D19E6FD9-FEE4-491C-87C2-37EF0D8B0490}" srcOrd="0" destOrd="0" parTransId="{2B1C1C3A-8042-4666-86BD-FEED5305843B}" sibTransId="{0450E3F8-FFF7-4DDB-A551-49BDA6ED75EC}"/>
    <dgm:cxn modelId="{17079873-555D-4B52-870A-8B5A136104A2}" type="presParOf" srcId="{00D16174-4B7D-495C-B89F-37350C67D16E}" destId="{B627E344-F422-4EB1-9EC8-A1C5F205C627}" srcOrd="0" destOrd="0" presId="urn:microsoft.com/office/officeart/2005/8/layout/hList1"/>
    <dgm:cxn modelId="{F4C9D70B-05DA-459E-918A-E8ADDBD927F6}" type="presParOf" srcId="{B627E344-F422-4EB1-9EC8-A1C5F205C627}" destId="{22FD050A-A0BD-46A0-B806-1F485E906DC9}" srcOrd="0" destOrd="0" presId="urn:microsoft.com/office/officeart/2005/8/layout/hList1"/>
    <dgm:cxn modelId="{6629230B-A1D3-41BC-BAAF-35F5F7F97C3E}" type="presParOf" srcId="{B627E344-F422-4EB1-9EC8-A1C5F205C627}" destId="{7DE5BAC5-1B41-4E74-AB59-87F1C5D17A41}" srcOrd="1" destOrd="0" presId="urn:microsoft.com/office/officeart/2005/8/layout/hList1"/>
    <dgm:cxn modelId="{769C9B00-1B94-4A91-868C-A601F3AC683E}" type="presParOf" srcId="{00D16174-4B7D-495C-B89F-37350C67D16E}" destId="{744F1C83-15C4-42B6-AF36-25B92933DD54}" srcOrd="1" destOrd="0" presId="urn:microsoft.com/office/officeart/2005/8/layout/hList1"/>
    <dgm:cxn modelId="{D2911D83-E02A-4E71-A981-E05F5586FE06}" type="presParOf" srcId="{00D16174-4B7D-495C-B89F-37350C67D16E}" destId="{407686DC-C4B9-42A5-8321-AF0CC5787593}" srcOrd="2" destOrd="0" presId="urn:microsoft.com/office/officeart/2005/8/layout/hList1"/>
    <dgm:cxn modelId="{9B5A1CD2-4D7A-46A3-B30D-54FEE99DBE23}" type="presParOf" srcId="{407686DC-C4B9-42A5-8321-AF0CC5787593}" destId="{17D1AD4C-9668-47C1-A21C-5322B830CF0E}" srcOrd="0" destOrd="0" presId="urn:microsoft.com/office/officeart/2005/8/layout/hList1"/>
    <dgm:cxn modelId="{641CF30C-B91F-4F3A-A070-FCFC3416124B}" type="presParOf" srcId="{407686DC-C4B9-42A5-8321-AF0CC5787593}" destId="{7C22EEDF-6BC9-475C-AD1A-7D4D81D1BCC7}" srcOrd="1" destOrd="0" presId="urn:microsoft.com/office/officeart/2005/8/layout/hList1"/>
    <dgm:cxn modelId="{FDA56888-1CC9-4088-90B4-94D8622855C4}" type="presParOf" srcId="{00D16174-4B7D-495C-B89F-37350C67D16E}" destId="{D8D51C85-FBAD-4448-A723-43C1F9A5C9AA}" srcOrd="3" destOrd="0" presId="urn:microsoft.com/office/officeart/2005/8/layout/hList1"/>
    <dgm:cxn modelId="{8F180EC9-CA7F-4693-9B4F-9A0AB71AFEAF}" type="presParOf" srcId="{00D16174-4B7D-495C-B89F-37350C67D16E}" destId="{83AE33DA-D99A-463E-95C2-BB762829674E}" srcOrd="4" destOrd="0" presId="urn:microsoft.com/office/officeart/2005/8/layout/hList1"/>
    <dgm:cxn modelId="{9809D708-09C5-4234-A339-2A79CF4AAAF0}" type="presParOf" srcId="{83AE33DA-D99A-463E-95C2-BB762829674E}" destId="{F496714A-051C-4713-A7A3-70B17682971E}" srcOrd="0" destOrd="0" presId="urn:microsoft.com/office/officeart/2005/8/layout/hList1"/>
    <dgm:cxn modelId="{89ECFA38-9BE6-41CE-BAA5-C651EC1B4A56}" type="presParOf" srcId="{83AE33DA-D99A-463E-95C2-BB762829674E}" destId="{E7FFAC40-CF9C-4755-88EA-830001D933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7F3A2-1C06-4E13-8E19-AEC528A8A036}" type="doc">
      <dgm:prSet loTypeId="urn:microsoft.com/office/officeart/2005/8/layout/radial5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59116224-FE76-4131-BB93-2D9912FADBCF}">
      <dgm:prSet phldrT="[Text]" custT="1"/>
      <dgm:spPr>
        <a:gradFill rotWithShape="0">
          <a:gsLst>
            <a:gs pos="0">
              <a:schemeClr val="tx1"/>
            </a:gs>
            <a:gs pos="80000">
              <a:schemeClr val="tx1">
                <a:alpha val="73000"/>
              </a:schemeClr>
            </a:gs>
            <a:gs pos="100000">
              <a:schemeClr val="tx1">
                <a:alpha val="61000"/>
              </a:schemeClr>
            </a:gs>
          </a:gsLst>
        </a:gradFill>
      </dgm:spPr>
      <dgm:t>
        <a:bodyPr/>
        <a:lstStyle/>
        <a:p>
          <a:r>
            <a:rPr lang="es-MX" sz="2000" dirty="0" smtClean="0"/>
            <a:t>Intervención del Gobierno</a:t>
          </a:r>
          <a:endParaRPr lang="es-MX" sz="2000" dirty="0"/>
        </a:p>
      </dgm:t>
    </dgm:pt>
    <dgm:pt modelId="{91A84726-5CDB-4EB3-B292-6AA3C06A4170}" type="parTrans" cxnId="{ABA18E68-8800-4255-B817-6BD428B98D7B}">
      <dgm:prSet/>
      <dgm:spPr/>
      <dgm:t>
        <a:bodyPr/>
        <a:lstStyle/>
        <a:p>
          <a:endParaRPr lang="es-MX" sz="2000"/>
        </a:p>
      </dgm:t>
    </dgm:pt>
    <dgm:pt modelId="{610A1810-6BF8-4188-B4C1-F98E94FE3593}" type="sibTrans" cxnId="{ABA18E68-8800-4255-B817-6BD428B98D7B}">
      <dgm:prSet/>
      <dgm:spPr/>
      <dgm:t>
        <a:bodyPr/>
        <a:lstStyle/>
        <a:p>
          <a:endParaRPr lang="es-MX" sz="2000"/>
        </a:p>
      </dgm:t>
    </dgm:pt>
    <dgm:pt modelId="{55747DF0-8A55-4489-AEEB-85D138438422}">
      <dgm:prSet phldrT="[Text]" custT="1"/>
      <dgm:spPr/>
      <dgm:t>
        <a:bodyPr/>
        <a:lstStyle/>
        <a:p>
          <a:r>
            <a:rPr lang="es-MX" sz="2000" dirty="0" smtClean="0"/>
            <a:t>Regulación</a:t>
          </a:r>
          <a:endParaRPr lang="es-MX" sz="2000" dirty="0"/>
        </a:p>
      </dgm:t>
    </dgm:pt>
    <dgm:pt modelId="{7CA92116-0950-4455-99C8-7FD49AD8D702}" type="parTrans" cxnId="{966290EA-9BCC-403D-9E33-F759A10A8061}">
      <dgm:prSet custT="1"/>
      <dgm:spPr/>
      <dgm:t>
        <a:bodyPr/>
        <a:lstStyle/>
        <a:p>
          <a:endParaRPr lang="es-MX" sz="2000"/>
        </a:p>
      </dgm:t>
    </dgm:pt>
    <dgm:pt modelId="{914C1FDE-77DF-4FC7-9E16-BC08D48D9C3E}" type="sibTrans" cxnId="{966290EA-9BCC-403D-9E33-F759A10A8061}">
      <dgm:prSet/>
      <dgm:spPr/>
      <dgm:t>
        <a:bodyPr/>
        <a:lstStyle/>
        <a:p>
          <a:endParaRPr lang="es-MX" sz="2000"/>
        </a:p>
      </dgm:t>
    </dgm:pt>
    <dgm:pt modelId="{F9E3DF3F-9856-48D3-A8EF-FEDBCB8BBC65}">
      <dgm:prSet phldrT="[Text]" custT="1"/>
      <dgm:spPr/>
      <dgm:t>
        <a:bodyPr/>
        <a:lstStyle/>
        <a:p>
          <a:r>
            <a:rPr lang="es-MX" sz="2000" dirty="0" smtClean="0"/>
            <a:t>Impuestos y subsidios</a:t>
          </a:r>
          <a:endParaRPr lang="es-MX" sz="2000" dirty="0"/>
        </a:p>
      </dgm:t>
    </dgm:pt>
    <dgm:pt modelId="{B9AB2669-8E23-49E8-BCC6-3EAF465C0E48}" type="parTrans" cxnId="{84D40F2B-615E-4967-8569-C7F5AF262072}">
      <dgm:prSet custT="1"/>
      <dgm:spPr/>
      <dgm:t>
        <a:bodyPr/>
        <a:lstStyle/>
        <a:p>
          <a:endParaRPr lang="es-MX" sz="2000"/>
        </a:p>
      </dgm:t>
    </dgm:pt>
    <dgm:pt modelId="{D2DCB410-5021-4933-873C-E67BC7FCA48C}" type="sibTrans" cxnId="{84D40F2B-615E-4967-8569-C7F5AF262072}">
      <dgm:prSet/>
      <dgm:spPr/>
      <dgm:t>
        <a:bodyPr/>
        <a:lstStyle/>
        <a:p>
          <a:endParaRPr lang="es-MX" sz="2000"/>
        </a:p>
      </dgm:t>
    </dgm:pt>
    <dgm:pt modelId="{794E9009-6135-4C88-98E1-370C6BFA5DD1}">
      <dgm:prSet phldrT="[Text]" custT="1"/>
      <dgm:spPr/>
      <dgm:t>
        <a:bodyPr/>
        <a:lstStyle/>
        <a:p>
          <a:r>
            <a:rPr lang="es-MX" sz="2000" dirty="0" smtClean="0"/>
            <a:t>Información</a:t>
          </a:r>
          <a:endParaRPr lang="es-MX" sz="2000" dirty="0"/>
        </a:p>
      </dgm:t>
    </dgm:pt>
    <dgm:pt modelId="{9538CAC3-F808-48EF-9A02-3F9B41232B7D}" type="parTrans" cxnId="{C76D88EF-1E15-41C4-AF29-5C9377445710}">
      <dgm:prSet custT="1"/>
      <dgm:spPr/>
      <dgm:t>
        <a:bodyPr/>
        <a:lstStyle/>
        <a:p>
          <a:endParaRPr lang="es-MX" sz="2000"/>
        </a:p>
      </dgm:t>
    </dgm:pt>
    <dgm:pt modelId="{565851C9-421F-442D-92C3-DC28AEDDDB24}" type="sibTrans" cxnId="{C76D88EF-1E15-41C4-AF29-5C9377445710}">
      <dgm:prSet/>
      <dgm:spPr/>
      <dgm:t>
        <a:bodyPr/>
        <a:lstStyle/>
        <a:p>
          <a:endParaRPr lang="es-MX" sz="2000"/>
        </a:p>
      </dgm:t>
    </dgm:pt>
    <dgm:pt modelId="{FA0D9752-C76F-4D31-B445-A33FFEC96ADF}">
      <dgm:prSet phldrT="[Text]" custT="1"/>
      <dgm:spPr/>
      <dgm:t>
        <a:bodyPr/>
        <a:lstStyle/>
        <a:p>
          <a:r>
            <a:rPr lang="es-MX" sz="2000" dirty="0" smtClean="0"/>
            <a:t>Provisión directa de bienes</a:t>
          </a:r>
          <a:endParaRPr lang="es-MX" sz="2000" dirty="0"/>
        </a:p>
      </dgm:t>
    </dgm:pt>
    <dgm:pt modelId="{307A9670-0E75-41D2-937B-DC316C9A30F3}" type="parTrans" cxnId="{9CB82D7C-9AFA-4721-8C42-D2F8D1C47644}">
      <dgm:prSet custT="1"/>
      <dgm:spPr/>
      <dgm:t>
        <a:bodyPr/>
        <a:lstStyle/>
        <a:p>
          <a:endParaRPr lang="es-MX" sz="2000"/>
        </a:p>
      </dgm:t>
    </dgm:pt>
    <dgm:pt modelId="{83032833-300D-40A2-8225-CBA419157789}" type="sibTrans" cxnId="{9CB82D7C-9AFA-4721-8C42-D2F8D1C47644}">
      <dgm:prSet/>
      <dgm:spPr/>
      <dgm:t>
        <a:bodyPr/>
        <a:lstStyle/>
        <a:p>
          <a:endParaRPr lang="es-MX" sz="2000"/>
        </a:p>
      </dgm:t>
    </dgm:pt>
    <dgm:pt modelId="{E47A0523-A843-414B-B5E5-9674471AB93C}" type="pres">
      <dgm:prSet presAssocID="{7547F3A2-1C06-4E13-8E19-AEC528A8A0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2DAB261-7169-421B-B24D-BC5163141D62}" type="pres">
      <dgm:prSet presAssocID="{59116224-FE76-4131-BB93-2D9912FADBCF}" presName="centerShape" presStyleLbl="node0" presStyleIdx="0" presStyleCnt="1" custScaleX="220314"/>
      <dgm:spPr/>
      <dgm:t>
        <a:bodyPr/>
        <a:lstStyle/>
        <a:p>
          <a:endParaRPr lang="es-MX"/>
        </a:p>
      </dgm:t>
    </dgm:pt>
    <dgm:pt modelId="{5D4CB026-86BB-46F6-998E-F40544A24D36}" type="pres">
      <dgm:prSet presAssocID="{7CA92116-0950-4455-99C8-7FD49AD8D702}" presName="parTrans" presStyleLbl="sibTrans2D1" presStyleIdx="0" presStyleCnt="4"/>
      <dgm:spPr/>
      <dgm:t>
        <a:bodyPr/>
        <a:lstStyle/>
        <a:p>
          <a:endParaRPr lang="es-MX"/>
        </a:p>
      </dgm:t>
    </dgm:pt>
    <dgm:pt modelId="{9A40E778-AF97-4A7C-8AEB-A298668263D1}" type="pres">
      <dgm:prSet presAssocID="{7CA92116-0950-4455-99C8-7FD49AD8D702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6EA89444-CF58-4315-B2E6-BEF26531289D}" type="pres">
      <dgm:prSet presAssocID="{55747DF0-8A55-4489-AEEB-85D138438422}" presName="node" presStyleLbl="node1" presStyleIdx="0" presStyleCnt="4" custScaleX="1893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6E6301-8FFA-4093-9563-B2FF76A68F32}" type="pres">
      <dgm:prSet presAssocID="{B9AB2669-8E23-49E8-BCC6-3EAF465C0E48}" presName="parTrans" presStyleLbl="sibTrans2D1" presStyleIdx="1" presStyleCnt="4" custLinFactNeighborX="30040"/>
      <dgm:spPr/>
      <dgm:t>
        <a:bodyPr/>
        <a:lstStyle/>
        <a:p>
          <a:endParaRPr lang="es-MX"/>
        </a:p>
      </dgm:t>
    </dgm:pt>
    <dgm:pt modelId="{9106E588-5E97-4CE1-BEB7-86E123F9A91E}" type="pres">
      <dgm:prSet presAssocID="{B9AB2669-8E23-49E8-BCC6-3EAF465C0E48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6AE32C48-4E71-4626-8D92-8A7C1D979ECC}" type="pres">
      <dgm:prSet presAssocID="{F9E3DF3F-9856-48D3-A8EF-FEDBCB8BBC65}" presName="node" presStyleLbl="node1" presStyleIdx="1" presStyleCnt="4" custScaleX="189307" custRadScaleRad="180669" custRadScaleInc="3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65F5C1-6DE1-4FE1-BA49-503ED65988C8}" type="pres">
      <dgm:prSet presAssocID="{9538CAC3-F808-48EF-9A02-3F9B41232B7D}" presName="parTrans" presStyleLbl="sibTrans2D1" presStyleIdx="2" presStyleCnt="4"/>
      <dgm:spPr/>
      <dgm:t>
        <a:bodyPr/>
        <a:lstStyle/>
        <a:p>
          <a:endParaRPr lang="es-MX"/>
        </a:p>
      </dgm:t>
    </dgm:pt>
    <dgm:pt modelId="{E91330B7-7C14-4EBD-B7EB-1FD29AF0F446}" type="pres">
      <dgm:prSet presAssocID="{9538CAC3-F808-48EF-9A02-3F9B41232B7D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25FBD89A-39CF-4EEA-8D90-B33F63644936}" type="pres">
      <dgm:prSet presAssocID="{794E9009-6135-4C88-98E1-370C6BFA5DD1}" presName="node" presStyleLbl="node1" presStyleIdx="2" presStyleCnt="4" custScaleX="1893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42807B-399C-4FBB-962F-1F49F97C9EB6}" type="pres">
      <dgm:prSet presAssocID="{307A9670-0E75-41D2-937B-DC316C9A30F3}" presName="parTrans" presStyleLbl="sibTrans2D1" presStyleIdx="3" presStyleCnt="4" custLinFactNeighborX="-35427"/>
      <dgm:spPr/>
      <dgm:t>
        <a:bodyPr/>
        <a:lstStyle/>
        <a:p>
          <a:endParaRPr lang="es-MX"/>
        </a:p>
      </dgm:t>
    </dgm:pt>
    <dgm:pt modelId="{05B0F577-69D4-426C-8EBE-A0B510939001}" type="pres">
      <dgm:prSet presAssocID="{307A9670-0E75-41D2-937B-DC316C9A30F3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693453D4-65A2-4754-8DA5-1564BE27F782}" type="pres">
      <dgm:prSet presAssocID="{FA0D9752-C76F-4D31-B445-A33FFEC96ADF}" presName="node" presStyleLbl="node1" presStyleIdx="3" presStyleCnt="4" custScaleX="189307" custRadScaleRad="179630" custRadScaleInc="-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68A29B-6A24-4035-9615-C15865012D70}" type="presOf" srcId="{9538CAC3-F808-48EF-9A02-3F9B41232B7D}" destId="{E91330B7-7C14-4EBD-B7EB-1FD29AF0F446}" srcOrd="1" destOrd="0" presId="urn:microsoft.com/office/officeart/2005/8/layout/radial5"/>
    <dgm:cxn modelId="{3C384CF3-2D5A-43C9-BBFE-3124D1902721}" type="presOf" srcId="{B9AB2669-8E23-49E8-BCC6-3EAF465C0E48}" destId="{9106E588-5E97-4CE1-BEB7-86E123F9A91E}" srcOrd="1" destOrd="0" presId="urn:microsoft.com/office/officeart/2005/8/layout/radial5"/>
    <dgm:cxn modelId="{B00AE9FD-FEE9-4859-98AE-7AA84183357E}" type="presOf" srcId="{7547F3A2-1C06-4E13-8E19-AEC528A8A036}" destId="{E47A0523-A843-414B-B5E5-9674471AB93C}" srcOrd="0" destOrd="0" presId="urn:microsoft.com/office/officeart/2005/8/layout/radial5"/>
    <dgm:cxn modelId="{D9C370CD-9845-4068-B4C4-4609087058E5}" type="presOf" srcId="{9538CAC3-F808-48EF-9A02-3F9B41232B7D}" destId="{FF65F5C1-6DE1-4FE1-BA49-503ED65988C8}" srcOrd="0" destOrd="0" presId="urn:microsoft.com/office/officeart/2005/8/layout/radial5"/>
    <dgm:cxn modelId="{C76D88EF-1E15-41C4-AF29-5C9377445710}" srcId="{59116224-FE76-4131-BB93-2D9912FADBCF}" destId="{794E9009-6135-4C88-98E1-370C6BFA5DD1}" srcOrd="2" destOrd="0" parTransId="{9538CAC3-F808-48EF-9A02-3F9B41232B7D}" sibTransId="{565851C9-421F-442D-92C3-DC28AEDDDB24}"/>
    <dgm:cxn modelId="{7F031778-4D9E-4749-87BE-17170E103DCB}" type="presOf" srcId="{B9AB2669-8E23-49E8-BCC6-3EAF465C0E48}" destId="{356E6301-8FFA-4093-9563-B2FF76A68F32}" srcOrd="0" destOrd="0" presId="urn:microsoft.com/office/officeart/2005/8/layout/radial5"/>
    <dgm:cxn modelId="{7E032409-204A-40B8-8907-6DE84AC33177}" type="presOf" srcId="{7CA92116-0950-4455-99C8-7FD49AD8D702}" destId="{9A40E778-AF97-4A7C-8AEB-A298668263D1}" srcOrd="1" destOrd="0" presId="urn:microsoft.com/office/officeart/2005/8/layout/radial5"/>
    <dgm:cxn modelId="{34DDD6C1-3CF6-4FB8-A126-04BE45E2A6EB}" type="presOf" srcId="{307A9670-0E75-41D2-937B-DC316C9A30F3}" destId="{05B0F577-69D4-426C-8EBE-A0B510939001}" srcOrd="1" destOrd="0" presId="urn:microsoft.com/office/officeart/2005/8/layout/radial5"/>
    <dgm:cxn modelId="{84D40F2B-615E-4967-8569-C7F5AF262072}" srcId="{59116224-FE76-4131-BB93-2D9912FADBCF}" destId="{F9E3DF3F-9856-48D3-A8EF-FEDBCB8BBC65}" srcOrd="1" destOrd="0" parTransId="{B9AB2669-8E23-49E8-BCC6-3EAF465C0E48}" sibTransId="{D2DCB410-5021-4933-873C-E67BC7FCA48C}"/>
    <dgm:cxn modelId="{6E221DDE-29C9-43BF-B882-FF447BA6DF55}" type="presOf" srcId="{55747DF0-8A55-4489-AEEB-85D138438422}" destId="{6EA89444-CF58-4315-B2E6-BEF26531289D}" srcOrd="0" destOrd="0" presId="urn:microsoft.com/office/officeart/2005/8/layout/radial5"/>
    <dgm:cxn modelId="{7B6406EA-2FFC-496B-A7AF-263E9B04D441}" type="presOf" srcId="{7CA92116-0950-4455-99C8-7FD49AD8D702}" destId="{5D4CB026-86BB-46F6-998E-F40544A24D36}" srcOrd="0" destOrd="0" presId="urn:microsoft.com/office/officeart/2005/8/layout/radial5"/>
    <dgm:cxn modelId="{EA12C143-D3C0-49E0-A1FB-D923EA99A097}" type="presOf" srcId="{794E9009-6135-4C88-98E1-370C6BFA5DD1}" destId="{25FBD89A-39CF-4EEA-8D90-B33F63644936}" srcOrd="0" destOrd="0" presId="urn:microsoft.com/office/officeart/2005/8/layout/radial5"/>
    <dgm:cxn modelId="{D0ADAD67-E0A7-47FF-80A8-82974044F0BE}" type="presOf" srcId="{F9E3DF3F-9856-48D3-A8EF-FEDBCB8BBC65}" destId="{6AE32C48-4E71-4626-8D92-8A7C1D979ECC}" srcOrd="0" destOrd="0" presId="urn:microsoft.com/office/officeart/2005/8/layout/radial5"/>
    <dgm:cxn modelId="{9CB82D7C-9AFA-4721-8C42-D2F8D1C47644}" srcId="{59116224-FE76-4131-BB93-2D9912FADBCF}" destId="{FA0D9752-C76F-4D31-B445-A33FFEC96ADF}" srcOrd="3" destOrd="0" parTransId="{307A9670-0E75-41D2-937B-DC316C9A30F3}" sibTransId="{83032833-300D-40A2-8225-CBA419157789}"/>
    <dgm:cxn modelId="{3149D80B-5ABD-4B16-B534-1AF4D68BFB4B}" type="presOf" srcId="{307A9670-0E75-41D2-937B-DC316C9A30F3}" destId="{0442807B-399C-4FBB-962F-1F49F97C9EB6}" srcOrd="0" destOrd="0" presId="urn:microsoft.com/office/officeart/2005/8/layout/radial5"/>
    <dgm:cxn modelId="{2FF0B016-1CCC-4708-A95A-EDE4D42BA8EB}" type="presOf" srcId="{FA0D9752-C76F-4D31-B445-A33FFEC96ADF}" destId="{693453D4-65A2-4754-8DA5-1564BE27F782}" srcOrd="0" destOrd="0" presId="urn:microsoft.com/office/officeart/2005/8/layout/radial5"/>
    <dgm:cxn modelId="{25670F53-7CDE-4F10-8F53-C53D0EB131C6}" type="presOf" srcId="{59116224-FE76-4131-BB93-2D9912FADBCF}" destId="{62DAB261-7169-421B-B24D-BC5163141D62}" srcOrd="0" destOrd="0" presId="urn:microsoft.com/office/officeart/2005/8/layout/radial5"/>
    <dgm:cxn modelId="{966290EA-9BCC-403D-9E33-F759A10A8061}" srcId="{59116224-FE76-4131-BB93-2D9912FADBCF}" destId="{55747DF0-8A55-4489-AEEB-85D138438422}" srcOrd="0" destOrd="0" parTransId="{7CA92116-0950-4455-99C8-7FD49AD8D702}" sibTransId="{914C1FDE-77DF-4FC7-9E16-BC08D48D9C3E}"/>
    <dgm:cxn modelId="{ABA18E68-8800-4255-B817-6BD428B98D7B}" srcId="{7547F3A2-1C06-4E13-8E19-AEC528A8A036}" destId="{59116224-FE76-4131-BB93-2D9912FADBCF}" srcOrd="0" destOrd="0" parTransId="{91A84726-5CDB-4EB3-B292-6AA3C06A4170}" sibTransId="{610A1810-6BF8-4188-B4C1-F98E94FE3593}"/>
    <dgm:cxn modelId="{D6B697C8-4E8A-47E9-A490-1AD260595DA0}" type="presParOf" srcId="{E47A0523-A843-414B-B5E5-9674471AB93C}" destId="{62DAB261-7169-421B-B24D-BC5163141D62}" srcOrd="0" destOrd="0" presId="urn:microsoft.com/office/officeart/2005/8/layout/radial5"/>
    <dgm:cxn modelId="{BF273776-CDC7-4BFA-A8C4-65F77407B141}" type="presParOf" srcId="{E47A0523-A843-414B-B5E5-9674471AB93C}" destId="{5D4CB026-86BB-46F6-998E-F40544A24D36}" srcOrd="1" destOrd="0" presId="urn:microsoft.com/office/officeart/2005/8/layout/radial5"/>
    <dgm:cxn modelId="{263E9903-D2BF-4A15-8088-13FFA1623911}" type="presParOf" srcId="{5D4CB026-86BB-46F6-998E-F40544A24D36}" destId="{9A40E778-AF97-4A7C-8AEB-A298668263D1}" srcOrd="0" destOrd="0" presId="urn:microsoft.com/office/officeart/2005/8/layout/radial5"/>
    <dgm:cxn modelId="{52F35409-3C5A-4D2C-AE17-1938121BD354}" type="presParOf" srcId="{E47A0523-A843-414B-B5E5-9674471AB93C}" destId="{6EA89444-CF58-4315-B2E6-BEF26531289D}" srcOrd="2" destOrd="0" presId="urn:microsoft.com/office/officeart/2005/8/layout/radial5"/>
    <dgm:cxn modelId="{5B3B5D96-9858-448D-ABD7-75B4AF6DAF7F}" type="presParOf" srcId="{E47A0523-A843-414B-B5E5-9674471AB93C}" destId="{356E6301-8FFA-4093-9563-B2FF76A68F32}" srcOrd="3" destOrd="0" presId="urn:microsoft.com/office/officeart/2005/8/layout/radial5"/>
    <dgm:cxn modelId="{B8C031FB-FC57-401F-A91F-8026A3ABC572}" type="presParOf" srcId="{356E6301-8FFA-4093-9563-B2FF76A68F32}" destId="{9106E588-5E97-4CE1-BEB7-86E123F9A91E}" srcOrd="0" destOrd="0" presId="urn:microsoft.com/office/officeart/2005/8/layout/radial5"/>
    <dgm:cxn modelId="{8D46D7F8-1874-4DD0-852D-83B736DB0BBC}" type="presParOf" srcId="{E47A0523-A843-414B-B5E5-9674471AB93C}" destId="{6AE32C48-4E71-4626-8D92-8A7C1D979ECC}" srcOrd="4" destOrd="0" presId="urn:microsoft.com/office/officeart/2005/8/layout/radial5"/>
    <dgm:cxn modelId="{0680353B-7816-41DE-B535-9938A1C9EB4F}" type="presParOf" srcId="{E47A0523-A843-414B-B5E5-9674471AB93C}" destId="{FF65F5C1-6DE1-4FE1-BA49-503ED65988C8}" srcOrd="5" destOrd="0" presId="urn:microsoft.com/office/officeart/2005/8/layout/radial5"/>
    <dgm:cxn modelId="{EDA0A5CA-CE3A-4C52-BBEF-9001D056FB57}" type="presParOf" srcId="{FF65F5C1-6DE1-4FE1-BA49-503ED65988C8}" destId="{E91330B7-7C14-4EBD-B7EB-1FD29AF0F446}" srcOrd="0" destOrd="0" presId="urn:microsoft.com/office/officeart/2005/8/layout/radial5"/>
    <dgm:cxn modelId="{72D210C0-6054-4074-905A-E16924421E41}" type="presParOf" srcId="{E47A0523-A843-414B-B5E5-9674471AB93C}" destId="{25FBD89A-39CF-4EEA-8D90-B33F63644936}" srcOrd="6" destOrd="0" presId="urn:microsoft.com/office/officeart/2005/8/layout/radial5"/>
    <dgm:cxn modelId="{D7BA33A2-327A-44AC-A55E-C0BE8DB5F9C1}" type="presParOf" srcId="{E47A0523-A843-414B-B5E5-9674471AB93C}" destId="{0442807B-399C-4FBB-962F-1F49F97C9EB6}" srcOrd="7" destOrd="0" presId="urn:microsoft.com/office/officeart/2005/8/layout/radial5"/>
    <dgm:cxn modelId="{A891F319-5CD5-4508-9871-A0B91C687517}" type="presParOf" srcId="{0442807B-399C-4FBB-962F-1F49F97C9EB6}" destId="{05B0F577-69D4-426C-8EBE-A0B510939001}" srcOrd="0" destOrd="0" presId="urn:microsoft.com/office/officeart/2005/8/layout/radial5"/>
    <dgm:cxn modelId="{746B44B7-9C6A-45A6-96CD-C21D9117955F}" type="presParOf" srcId="{E47A0523-A843-414B-B5E5-9674471AB93C}" destId="{693453D4-65A2-4754-8DA5-1564BE27F78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50CC9-6486-4878-9380-0B2FD9555F0D}">
      <dsp:nvSpPr>
        <dsp:cNvPr id="0" name=""/>
        <dsp:cNvSpPr/>
      </dsp:nvSpPr>
      <dsp:spPr>
        <a:xfrm>
          <a:off x="2" y="296113"/>
          <a:ext cx="2432266" cy="822361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Eventos aleatorios</a:t>
          </a:r>
          <a:endParaRPr lang="es-MX" sz="2400" kern="1200" dirty="0"/>
        </a:p>
      </dsp:txBody>
      <dsp:txXfrm>
        <a:off x="356199" y="416545"/>
        <a:ext cx="1719872" cy="581497"/>
      </dsp:txXfrm>
    </dsp:sp>
    <dsp:sp modelId="{97B4A225-A792-4678-933A-0C01DFC19C74}">
      <dsp:nvSpPr>
        <dsp:cNvPr id="0" name=""/>
        <dsp:cNvSpPr/>
      </dsp:nvSpPr>
      <dsp:spPr>
        <a:xfrm>
          <a:off x="1126811" y="1185250"/>
          <a:ext cx="178649" cy="171938"/>
        </a:xfrm>
        <a:prstGeom prst="mathPlus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150491" y="1250999"/>
        <a:ext cx="131289" cy="40440"/>
      </dsp:txXfrm>
    </dsp:sp>
    <dsp:sp modelId="{17E8F2EB-010C-45E3-9169-2449B9D84DE9}">
      <dsp:nvSpPr>
        <dsp:cNvPr id="0" name=""/>
        <dsp:cNvSpPr/>
      </dsp:nvSpPr>
      <dsp:spPr>
        <a:xfrm>
          <a:off x="812" y="1423964"/>
          <a:ext cx="2430646" cy="822361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4676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4676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467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Daños catastróficos</a:t>
          </a:r>
          <a:endParaRPr lang="es-MX" sz="2400" kern="1200" dirty="0"/>
        </a:p>
      </dsp:txBody>
      <dsp:txXfrm>
        <a:off x="356772" y="1544396"/>
        <a:ext cx="1718726" cy="581497"/>
      </dsp:txXfrm>
    </dsp:sp>
    <dsp:sp modelId="{FEBB15CD-68E8-46BC-AF70-9A786F510C2E}">
      <dsp:nvSpPr>
        <dsp:cNvPr id="0" name=""/>
        <dsp:cNvSpPr/>
      </dsp:nvSpPr>
      <dsp:spPr>
        <a:xfrm>
          <a:off x="2377609" y="1132097"/>
          <a:ext cx="196904" cy="305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73536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73536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735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377609" y="1193281"/>
        <a:ext cx="137833" cy="183550"/>
      </dsp:txXfrm>
    </dsp:sp>
    <dsp:sp modelId="{60C65411-C310-4D98-BF77-97420CAEB9F2}">
      <dsp:nvSpPr>
        <dsp:cNvPr id="0" name=""/>
        <dsp:cNvSpPr/>
      </dsp:nvSpPr>
      <dsp:spPr>
        <a:xfrm>
          <a:off x="2803787" y="448858"/>
          <a:ext cx="1644723" cy="1644723"/>
        </a:xfrm>
        <a:prstGeom prst="ellips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4676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4676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467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Mercado de seguros</a:t>
          </a:r>
          <a:endParaRPr lang="es-MX" sz="2400" kern="1200" dirty="0"/>
        </a:p>
      </dsp:txBody>
      <dsp:txXfrm>
        <a:off x="3044651" y="689722"/>
        <a:ext cx="1162995" cy="116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B5291-3E9A-4E29-9D4A-70F01FD4B1E5}">
      <dsp:nvSpPr>
        <dsp:cNvPr id="0" name=""/>
        <dsp:cNvSpPr/>
      </dsp:nvSpPr>
      <dsp:spPr>
        <a:xfrm>
          <a:off x="522205" y="192031"/>
          <a:ext cx="1058704" cy="3335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Retos</a:t>
          </a:r>
          <a:endParaRPr lang="es-MX" sz="2000" kern="1200" dirty="0"/>
        </a:p>
      </dsp:txBody>
      <dsp:txXfrm>
        <a:off x="531974" y="201800"/>
        <a:ext cx="1039166" cy="314012"/>
      </dsp:txXfrm>
    </dsp:sp>
    <dsp:sp modelId="{24293BC6-9EA4-44C4-A237-A848E2FE48D3}">
      <dsp:nvSpPr>
        <dsp:cNvPr id="0" name=""/>
        <dsp:cNvSpPr/>
      </dsp:nvSpPr>
      <dsp:spPr>
        <a:xfrm>
          <a:off x="2766685" y="192031"/>
          <a:ext cx="1058704" cy="3335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Ventajas</a:t>
          </a:r>
          <a:endParaRPr lang="es-MX" sz="2000" kern="1200" dirty="0"/>
        </a:p>
      </dsp:txBody>
      <dsp:txXfrm>
        <a:off x="2776454" y="201800"/>
        <a:ext cx="1039166" cy="314012"/>
      </dsp:txXfrm>
    </dsp:sp>
    <dsp:sp modelId="{307AD815-F5B4-4049-AB15-A955B531DE66}">
      <dsp:nvSpPr>
        <dsp:cNvPr id="0" name=""/>
        <dsp:cNvSpPr/>
      </dsp:nvSpPr>
      <dsp:spPr>
        <a:xfrm>
          <a:off x="1941768" y="2499719"/>
          <a:ext cx="441127" cy="44112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896C38-9C36-4632-A6EF-A74CA35D52A7}">
      <dsp:nvSpPr>
        <dsp:cNvPr id="0" name=""/>
        <dsp:cNvSpPr/>
      </dsp:nvSpPr>
      <dsp:spPr>
        <a:xfrm>
          <a:off x="192029" y="2189085"/>
          <a:ext cx="3940605" cy="258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005796-6395-4174-B45E-A746BD63E34A}">
      <dsp:nvSpPr>
        <dsp:cNvPr id="0" name=""/>
        <dsp:cNvSpPr/>
      </dsp:nvSpPr>
      <dsp:spPr>
        <a:xfrm>
          <a:off x="2408547" y="1539355"/>
          <a:ext cx="1716203" cy="522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↓ aleatoriedad</a:t>
          </a:r>
          <a:endParaRPr lang="es-MX" sz="1800" kern="1200" dirty="0"/>
        </a:p>
      </dsp:txBody>
      <dsp:txXfrm>
        <a:off x="2434050" y="1564858"/>
        <a:ext cx="1665197" cy="471416"/>
      </dsp:txXfrm>
    </dsp:sp>
    <dsp:sp modelId="{19BC324E-052B-48E8-9ACF-0372ACAA233E}">
      <dsp:nvSpPr>
        <dsp:cNvPr id="0" name=""/>
        <dsp:cNvSpPr/>
      </dsp:nvSpPr>
      <dsp:spPr>
        <a:xfrm>
          <a:off x="2400654" y="751208"/>
          <a:ext cx="1731988" cy="522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↓ daño</a:t>
          </a:r>
          <a:endParaRPr lang="es-MX" sz="1800" kern="1200" dirty="0"/>
        </a:p>
      </dsp:txBody>
      <dsp:txXfrm>
        <a:off x="2426157" y="776711"/>
        <a:ext cx="1680982" cy="471416"/>
      </dsp:txXfrm>
    </dsp:sp>
    <dsp:sp modelId="{50FD0940-BCD5-4C0B-86AB-595D6D4FB09A}">
      <dsp:nvSpPr>
        <dsp:cNvPr id="0" name=""/>
        <dsp:cNvSpPr/>
      </dsp:nvSpPr>
      <dsp:spPr>
        <a:xfrm>
          <a:off x="167137" y="1539355"/>
          <a:ext cx="1840431" cy="522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Riesgo moral</a:t>
          </a:r>
          <a:endParaRPr lang="es-MX" sz="1800" kern="1200" dirty="0"/>
        </a:p>
      </dsp:txBody>
      <dsp:txXfrm>
        <a:off x="192640" y="1564858"/>
        <a:ext cx="1789425" cy="471416"/>
      </dsp:txXfrm>
    </dsp:sp>
    <dsp:sp modelId="{7644AAAC-6D61-47CD-BE48-3C63EF75EFEE}">
      <dsp:nvSpPr>
        <dsp:cNvPr id="0" name=""/>
        <dsp:cNvSpPr/>
      </dsp:nvSpPr>
      <dsp:spPr>
        <a:xfrm>
          <a:off x="168206" y="751208"/>
          <a:ext cx="1864612" cy="522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Selección adversa</a:t>
          </a:r>
          <a:endParaRPr lang="es-MX" sz="1800" kern="1200" dirty="0"/>
        </a:p>
      </dsp:txBody>
      <dsp:txXfrm>
        <a:off x="193709" y="776711"/>
        <a:ext cx="1813606" cy="471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D050A-A0BD-46A0-B806-1F485E906DC9}">
      <dsp:nvSpPr>
        <dsp:cNvPr id="0" name=""/>
        <dsp:cNvSpPr/>
      </dsp:nvSpPr>
      <dsp:spPr>
        <a:xfrm>
          <a:off x="2856" y="128326"/>
          <a:ext cx="2785095" cy="5184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Externalidades</a:t>
          </a:r>
          <a:endParaRPr lang="es-MX" sz="1800" kern="1200" dirty="0"/>
        </a:p>
      </dsp:txBody>
      <dsp:txXfrm>
        <a:off x="2856" y="128326"/>
        <a:ext cx="2785095" cy="518400"/>
      </dsp:txXfrm>
    </dsp:sp>
    <dsp:sp modelId="{7DE5BAC5-1B41-4E74-AB59-87F1C5D17A41}">
      <dsp:nvSpPr>
        <dsp:cNvPr id="0" name=""/>
        <dsp:cNvSpPr/>
      </dsp:nvSpPr>
      <dsp:spPr>
        <a:xfrm>
          <a:off x="2856" y="646726"/>
          <a:ext cx="2785095" cy="123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Infraestructura hidráulica.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Contaminación de ríos.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>
        <a:off x="2856" y="646726"/>
        <a:ext cx="2785095" cy="1234477"/>
      </dsp:txXfrm>
    </dsp:sp>
    <dsp:sp modelId="{17D1AD4C-9668-47C1-A21C-5322B830CF0E}">
      <dsp:nvSpPr>
        <dsp:cNvPr id="0" name=""/>
        <dsp:cNvSpPr/>
      </dsp:nvSpPr>
      <dsp:spPr>
        <a:xfrm>
          <a:off x="3177864" y="128326"/>
          <a:ext cx="2785095" cy="5184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8608"/>
                <a:satOff val="-19959"/>
                <a:lumOff val="1777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38608"/>
                <a:satOff val="-19959"/>
                <a:lumOff val="1777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38608"/>
                <a:satOff val="-19959"/>
                <a:lumOff val="177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Bienes públicos</a:t>
          </a:r>
          <a:endParaRPr lang="es-MX" sz="1800" kern="1200" dirty="0"/>
        </a:p>
      </dsp:txBody>
      <dsp:txXfrm>
        <a:off x="3177864" y="128326"/>
        <a:ext cx="2785095" cy="518400"/>
      </dsp:txXfrm>
    </dsp:sp>
    <dsp:sp modelId="{7C22EEDF-6BC9-475C-AD1A-7D4D81D1BCC7}">
      <dsp:nvSpPr>
        <dsp:cNvPr id="0" name=""/>
        <dsp:cNvSpPr/>
      </dsp:nvSpPr>
      <dsp:spPr>
        <a:xfrm>
          <a:off x="3177864" y="646726"/>
          <a:ext cx="2785095" cy="123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Información sobre riesgos.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Recursos humanos especializados para atención de desastres.</a:t>
          </a:r>
          <a:endParaRPr lang="es-MX" sz="1800" kern="1200" dirty="0"/>
        </a:p>
      </dsp:txBody>
      <dsp:txXfrm>
        <a:off x="3177864" y="646726"/>
        <a:ext cx="2785095" cy="1234477"/>
      </dsp:txXfrm>
    </dsp:sp>
    <dsp:sp modelId="{F496714A-051C-4713-A7A3-70B17682971E}">
      <dsp:nvSpPr>
        <dsp:cNvPr id="0" name=""/>
        <dsp:cNvSpPr/>
      </dsp:nvSpPr>
      <dsp:spPr>
        <a:xfrm>
          <a:off x="6352873" y="128326"/>
          <a:ext cx="2785095" cy="5184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77217"/>
                <a:satOff val="-39918"/>
                <a:lumOff val="3554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77217"/>
                <a:satOff val="-39918"/>
                <a:lumOff val="3554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77217"/>
                <a:satOff val="-39918"/>
                <a:lumOff val="355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Mercados incompletos</a:t>
          </a:r>
          <a:endParaRPr lang="es-MX" sz="1800" kern="1200" dirty="0"/>
        </a:p>
      </dsp:txBody>
      <dsp:txXfrm>
        <a:off x="6352873" y="128326"/>
        <a:ext cx="2785095" cy="518400"/>
      </dsp:txXfrm>
    </dsp:sp>
    <dsp:sp modelId="{E7FFAC40-CF9C-4755-88EA-830001D93301}">
      <dsp:nvSpPr>
        <dsp:cNvPr id="0" name=""/>
        <dsp:cNvSpPr/>
      </dsp:nvSpPr>
      <dsp:spPr>
        <a:xfrm>
          <a:off x="6352873" y="646726"/>
          <a:ext cx="2785095" cy="1234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Aseguramiento de cosechas a nivel local.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>
        <a:off x="6352873" y="646726"/>
        <a:ext cx="2785095" cy="1234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B261-7169-421B-B24D-BC5163141D62}">
      <dsp:nvSpPr>
        <dsp:cNvPr id="0" name=""/>
        <dsp:cNvSpPr/>
      </dsp:nvSpPr>
      <dsp:spPr>
        <a:xfrm>
          <a:off x="3264423" y="1466830"/>
          <a:ext cx="2304302" cy="1045917"/>
        </a:xfrm>
        <a:prstGeom prst="ellipse">
          <a:avLst/>
        </a:prstGeom>
        <a:gradFill rotWithShape="0">
          <a:gsLst>
            <a:gs pos="0">
              <a:schemeClr val="tx1"/>
            </a:gs>
            <a:gs pos="80000">
              <a:schemeClr val="tx1">
                <a:alpha val="73000"/>
              </a:schemeClr>
            </a:gs>
            <a:gs pos="100000">
              <a:schemeClr val="tx1">
                <a:alpha val="61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Intervención del Gobierno</a:t>
          </a:r>
          <a:endParaRPr lang="es-MX" sz="2000" kern="1200" dirty="0"/>
        </a:p>
      </dsp:txBody>
      <dsp:txXfrm>
        <a:off x="3601880" y="1620001"/>
        <a:ext cx="1629388" cy="739575"/>
      </dsp:txXfrm>
    </dsp:sp>
    <dsp:sp modelId="{5D4CB026-86BB-46F6-998E-F40544A24D36}">
      <dsp:nvSpPr>
        <dsp:cNvPr id="0" name=""/>
        <dsp:cNvSpPr/>
      </dsp:nvSpPr>
      <dsp:spPr>
        <a:xfrm rot="16200000">
          <a:off x="4305616" y="1085949"/>
          <a:ext cx="221917" cy="355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338904" y="1190359"/>
        <a:ext cx="155342" cy="213367"/>
      </dsp:txXfrm>
    </dsp:sp>
    <dsp:sp modelId="{6EA89444-CF58-4315-B2E6-BEF26531289D}">
      <dsp:nvSpPr>
        <dsp:cNvPr id="0" name=""/>
        <dsp:cNvSpPr/>
      </dsp:nvSpPr>
      <dsp:spPr>
        <a:xfrm>
          <a:off x="3426572" y="2200"/>
          <a:ext cx="1980005" cy="104591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Regulación</a:t>
          </a:r>
          <a:endParaRPr lang="es-MX" sz="2000" kern="1200" dirty="0"/>
        </a:p>
      </dsp:txBody>
      <dsp:txXfrm>
        <a:off x="3716537" y="155371"/>
        <a:ext cx="1400075" cy="739575"/>
      </dsp:txXfrm>
    </dsp:sp>
    <dsp:sp modelId="{356E6301-8FFA-4093-9563-B2FF76A68F32}">
      <dsp:nvSpPr>
        <dsp:cNvPr id="0" name=""/>
        <dsp:cNvSpPr/>
      </dsp:nvSpPr>
      <dsp:spPr>
        <a:xfrm rot="9666">
          <a:off x="5759830" y="1815910"/>
          <a:ext cx="267126" cy="355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9027"/>
                <a:satOff val="-13141"/>
                <a:lumOff val="1126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59027"/>
                <a:satOff val="-13141"/>
                <a:lumOff val="1126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59027"/>
                <a:satOff val="-13141"/>
                <a:lumOff val="11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5759830" y="1886919"/>
        <a:ext cx="186988" cy="213367"/>
      </dsp:txXfrm>
    </dsp:sp>
    <dsp:sp modelId="{6AE32C48-4E71-4626-8D92-8A7C1D979ECC}">
      <dsp:nvSpPr>
        <dsp:cNvPr id="0" name=""/>
        <dsp:cNvSpPr/>
      </dsp:nvSpPr>
      <dsp:spPr>
        <a:xfrm>
          <a:off x="6072700" y="1474270"/>
          <a:ext cx="1979994" cy="104591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9072"/>
                <a:satOff val="-13306"/>
                <a:lumOff val="11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9072"/>
                <a:satOff val="-13306"/>
                <a:lumOff val="11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9072"/>
                <a:satOff val="-13306"/>
                <a:lumOff val="11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Impuestos y subsidios</a:t>
          </a:r>
          <a:endParaRPr lang="es-MX" sz="2000" kern="1200" dirty="0"/>
        </a:p>
      </dsp:txBody>
      <dsp:txXfrm>
        <a:off x="6362663" y="1627441"/>
        <a:ext cx="1400068" cy="739575"/>
      </dsp:txXfrm>
    </dsp:sp>
    <dsp:sp modelId="{FF65F5C1-6DE1-4FE1-BA49-503ED65988C8}">
      <dsp:nvSpPr>
        <dsp:cNvPr id="0" name=""/>
        <dsp:cNvSpPr/>
      </dsp:nvSpPr>
      <dsp:spPr>
        <a:xfrm rot="5400000">
          <a:off x="4305616" y="2538018"/>
          <a:ext cx="221917" cy="355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18054"/>
                <a:satOff val="-26282"/>
                <a:lumOff val="2252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18054"/>
                <a:satOff val="-26282"/>
                <a:lumOff val="2252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18054"/>
                <a:satOff val="-26282"/>
                <a:lumOff val="225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338904" y="2575853"/>
        <a:ext cx="155342" cy="213367"/>
      </dsp:txXfrm>
    </dsp:sp>
    <dsp:sp modelId="{25FBD89A-39CF-4EEA-8D90-B33F63644936}">
      <dsp:nvSpPr>
        <dsp:cNvPr id="0" name=""/>
        <dsp:cNvSpPr/>
      </dsp:nvSpPr>
      <dsp:spPr>
        <a:xfrm>
          <a:off x="3426577" y="2931461"/>
          <a:ext cx="1979994" cy="104591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18145"/>
                <a:satOff val="-26612"/>
                <a:lumOff val="2369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18145"/>
                <a:satOff val="-26612"/>
                <a:lumOff val="2369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18145"/>
                <a:satOff val="-26612"/>
                <a:lumOff val="23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Información</a:t>
          </a:r>
          <a:endParaRPr lang="es-MX" sz="2000" kern="1200" dirty="0"/>
        </a:p>
      </dsp:txBody>
      <dsp:txXfrm>
        <a:off x="3716540" y="3084632"/>
        <a:ext cx="1400068" cy="739575"/>
      </dsp:txXfrm>
    </dsp:sp>
    <dsp:sp modelId="{0442807B-399C-4FBB-962F-1F49F97C9EB6}">
      <dsp:nvSpPr>
        <dsp:cNvPr id="0" name=""/>
        <dsp:cNvSpPr/>
      </dsp:nvSpPr>
      <dsp:spPr>
        <a:xfrm rot="10778562">
          <a:off x="2806062" y="1820646"/>
          <a:ext cx="259118" cy="3556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77081"/>
                <a:satOff val="-39423"/>
                <a:lumOff val="3378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477081"/>
                <a:satOff val="-39423"/>
                <a:lumOff val="3378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477081"/>
                <a:satOff val="-39423"/>
                <a:lumOff val="337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2883796" y="1891526"/>
        <a:ext cx="181383" cy="213367"/>
      </dsp:txXfrm>
    </dsp:sp>
    <dsp:sp modelId="{693453D4-65A2-4754-8DA5-1564BE27F782}">
      <dsp:nvSpPr>
        <dsp:cNvPr id="0" name=""/>
        <dsp:cNvSpPr/>
      </dsp:nvSpPr>
      <dsp:spPr>
        <a:xfrm>
          <a:off x="795713" y="1483237"/>
          <a:ext cx="1979994" cy="104591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477217"/>
                <a:satOff val="-39918"/>
                <a:lumOff val="3554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77217"/>
                <a:satOff val="-39918"/>
                <a:lumOff val="3554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77217"/>
                <a:satOff val="-39918"/>
                <a:lumOff val="355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Provisión directa de bienes</a:t>
          </a:r>
          <a:endParaRPr lang="es-MX" sz="2000" kern="1200" dirty="0"/>
        </a:p>
      </dsp:txBody>
      <dsp:txXfrm>
        <a:off x="1085676" y="1636408"/>
        <a:ext cx="1400068" cy="73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l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l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fld id="{E1D0DD61-855A-4A78-9EE0-F81D86D10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l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690563"/>
            <a:ext cx="4473575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l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fld id="{EC742AAF-EA98-468C-91D1-36828C1B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33E3015-E17F-4D06-BFBD-C4ECF5FCE0C8}" type="slidenum">
              <a:rPr lang="en-US" sz="1200" smtClean="0"/>
              <a:pPr eaLnBrk="1" hangingPunct="1"/>
              <a:t>0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MX" dirty="0" smtClean="0"/>
              <a:t>Cuándo fue lo de </a:t>
            </a:r>
            <a:r>
              <a:rPr lang="es-MX" dirty="0" err="1" smtClean="0"/>
              <a:t>mich</a:t>
            </a:r>
            <a:r>
              <a:rPr lang="es-MX" dirty="0" smtClean="0"/>
              <a:t>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247E47F-9E43-4310-8D88-03F1B24C9F09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43AB740-4DF5-4B51-AF0E-95DE1FF3B9DD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40ABA21-FC95-4DB5-A579-62DA23A087C4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1E2255-29EF-4C95-804E-E13543CB7520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1E2255-29EF-4C95-804E-E13543CB7520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10A77EF-DC87-43CD-8F6F-40F59E345DE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9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C8A5ED4-26BE-4F50-9285-964C0DB747AA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E942AF1-C295-4380-881B-14835987BFF7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E942AF1-C295-4380-881B-14835987BFF7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4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E16B267-5072-44C1-B43E-2B75BEEE07FA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D20B0C3-BE51-494D-8C1D-89DB07072F84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4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6BE31B-7AAC-4748-B7E1-87DE722D8C8E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F2C2A06-DDC9-4687-AB7C-518F8694B572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23D9E1E-26CA-4771-9234-25A3DE5DD659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AD896-399F-45B3-89E5-2F8F576B7810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2150"/>
            <a:ext cx="4473575" cy="34575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FD52B-695B-4C87-B383-317F3A4A9270}" type="slidenum">
              <a:rPr lang="en-US"/>
              <a:pPr/>
              <a:t>29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2150"/>
            <a:ext cx="4473575" cy="3457575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CAC8B-5BA9-4623-A977-9DF2B67F8C2D}" type="slidenum">
              <a:rPr lang="en-US"/>
              <a:pPr/>
              <a:t>30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2150"/>
            <a:ext cx="4473575" cy="3457575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42AAF-EA98-468C-91D1-36828C1B22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4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ECEB197-1609-48F6-B7E2-9B0E381D7994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847D273-846D-450C-9152-144E2AC34985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8CE9151-FDC3-410D-A466-530A92690F10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8AFC9B1-613A-4D2C-B7D4-EC82E739AC35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D46D6D2-C5A7-4D50-B8C3-01A139E2596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00C9705-ABB1-4F75-AB97-C16D65D11809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1941CD1-B09D-4105-9C6B-97C403C9F253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6A49A79-A87B-48CC-9DB5-13B151FC9C12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5"/>
          <p:cNvSpPr>
            <a:spLocks noChangeShapeType="1"/>
          </p:cNvSpPr>
          <p:nvPr userDrawn="1"/>
        </p:nvSpPr>
        <p:spPr bwMode="gray">
          <a:xfrm>
            <a:off x="420688" y="3155950"/>
            <a:ext cx="9140825" cy="0"/>
          </a:xfrm>
          <a:prstGeom prst="line">
            <a:avLst/>
          </a:prstGeom>
          <a:noFill/>
          <a:ln w="19050">
            <a:solidFill>
              <a:srgbClr val="264D8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4666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670199" y="2356822"/>
            <a:ext cx="8226425" cy="49244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3175">
              <a:spcBef>
                <a:spcPct val="0"/>
              </a:spcBef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4667" name="Rectangle 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3463745"/>
            <a:ext cx="8226425" cy="409343"/>
          </a:xfrm>
          <a:extLst>
            <a:ext uri="{909E8E84-426E-40DD-AFC4-6F175D3DCCD1}">
              <a14:hiddenFill xmlns:a14="http://schemas.microsoft.com/office/drawing/2010/main">
                <a:solidFill>
                  <a:srgbClr val="2B8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3175" indent="0">
              <a:spcBef>
                <a:spcPct val="35000"/>
              </a:spcBef>
              <a:buFont typeface="Wingdings" pitchFamily="2" charset="2"/>
              <a:buNone/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90" y="194080"/>
            <a:ext cx="1558862" cy="235670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4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5"/>
          <p:cNvSpPr>
            <a:spLocks noChangeShapeType="1"/>
          </p:cNvSpPr>
          <p:nvPr userDrawn="1"/>
        </p:nvSpPr>
        <p:spPr bwMode="gray">
          <a:xfrm>
            <a:off x="420688" y="3155950"/>
            <a:ext cx="9140825" cy="0"/>
          </a:xfrm>
          <a:prstGeom prst="line">
            <a:avLst/>
          </a:prstGeom>
          <a:noFill/>
          <a:ln w="19050">
            <a:solidFill>
              <a:srgbClr val="264D8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4666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670199" y="2356822"/>
            <a:ext cx="8226425" cy="49244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3175">
              <a:spcBef>
                <a:spcPct val="0"/>
              </a:spcBef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4667" name="Rectangle 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3463745"/>
            <a:ext cx="8226425" cy="409343"/>
          </a:xfrm>
          <a:extLst>
            <a:ext uri="{909E8E84-426E-40DD-AFC4-6F175D3DCCD1}">
              <a14:hiddenFill xmlns:a14="http://schemas.microsoft.com/office/drawing/2010/main">
                <a:solidFill>
                  <a:srgbClr val="2B86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3175" indent="0">
              <a:spcBef>
                <a:spcPct val="35000"/>
              </a:spcBef>
              <a:buFont typeface="Wingdings" pitchFamily="2" charset="2"/>
              <a:buNone/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9" y="5081940"/>
            <a:ext cx="3149211" cy="476100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6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3093154"/>
          </a:xfrm>
        </p:spPr>
        <p:txBody>
          <a:bodyPr/>
          <a:lstStyle>
            <a:lvl1pPr algn="just">
              <a:defRPr sz="2800"/>
            </a:lvl1pPr>
            <a:lvl2pPr algn="just">
              <a:defRPr sz="2800"/>
            </a:lvl2pPr>
            <a:lvl3pPr algn="just">
              <a:defRPr sz="2800"/>
            </a:lvl3pPr>
            <a:lvl4pPr algn="just">
              <a:defRPr sz="2800"/>
            </a:lvl4pPr>
            <a:lvl5pPr algn="just">
              <a:defRPr sz="2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98564"/>
            <a:ext cx="4494212" cy="376602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198564"/>
            <a:ext cx="4494213" cy="376602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8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6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388938"/>
            <a:ext cx="91408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462088"/>
            <a:ext cx="91408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76"/>
          <p:cNvSpPr>
            <a:spLocks noChangeShapeType="1"/>
          </p:cNvSpPr>
          <p:nvPr userDrawn="1"/>
        </p:nvSpPr>
        <p:spPr bwMode="gray">
          <a:xfrm>
            <a:off x="455613" y="958850"/>
            <a:ext cx="91408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Line 105"/>
          <p:cNvSpPr>
            <a:spLocks noChangeShapeType="1"/>
          </p:cNvSpPr>
          <p:nvPr userDrawn="1"/>
        </p:nvSpPr>
        <p:spPr bwMode="gray">
          <a:xfrm>
            <a:off x="455613" y="7119938"/>
            <a:ext cx="9140825" cy="0"/>
          </a:xfrm>
          <a:prstGeom prst="line">
            <a:avLst/>
          </a:prstGeom>
          <a:noFill/>
          <a:ln w="19050">
            <a:solidFill>
              <a:srgbClr val="264D8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90" y="194080"/>
            <a:ext cx="1558862" cy="235670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D4EC1D5-BB36-4ABC-B1AD-F51F3D463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2" r:id="rId2"/>
    <p:sldLayoutId id="2147483827" r:id="rId3"/>
    <p:sldLayoutId id="2147483828" r:id="rId4"/>
    <p:sldLayoutId id="214748382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Garamond" pitchFamily="18" charset="0"/>
        </a:defRPr>
      </a:lvl2pPr>
      <a:lvl3pPr algn="l" defTabSz="1019175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Garamond" pitchFamily="18" charset="0"/>
        </a:defRPr>
      </a:lvl3pPr>
      <a:lvl4pPr algn="l" defTabSz="1019175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Garamond" pitchFamily="18" charset="0"/>
        </a:defRPr>
      </a:lvl4pPr>
      <a:lvl5pPr algn="l" defTabSz="1019175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Garamond" pitchFamily="18" charset="0"/>
        </a:defRPr>
      </a:lvl5pPr>
      <a:lvl6pPr marL="457200" algn="l" defTabSz="1019175" rtl="0" fontAlgn="base">
        <a:spcBef>
          <a:spcPct val="50000"/>
        </a:spcBef>
        <a:spcAft>
          <a:spcPct val="0"/>
        </a:spcAft>
        <a:defRPr b="1">
          <a:solidFill>
            <a:schemeClr val="tx2"/>
          </a:solidFill>
          <a:latin typeface="Garamond" pitchFamily="18" charset="0"/>
        </a:defRPr>
      </a:lvl6pPr>
      <a:lvl7pPr marL="914400" algn="l" defTabSz="1019175" rtl="0" fontAlgn="base">
        <a:spcBef>
          <a:spcPct val="50000"/>
        </a:spcBef>
        <a:spcAft>
          <a:spcPct val="0"/>
        </a:spcAft>
        <a:defRPr b="1">
          <a:solidFill>
            <a:schemeClr val="tx2"/>
          </a:solidFill>
          <a:latin typeface="Garamond" pitchFamily="18" charset="0"/>
        </a:defRPr>
      </a:lvl7pPr>
      <a:lvl8pPr marL="1371600" algn="l" defTabSz="1019175" rtl="0" fontAlgn="base">
        <a:spcBef>
          <a:spcPct val="50000"/>
        </a:spcBef>
        <a:spcAft>
          <a:spcPct val="0"/>
        </a:spcAft>
        <a:defRPr b="1">
          <a:solidFill>
            <a:schemeClr val="tx2"/>
          </a:solidFill>
          <a:latin typeface="Garamond" pitchFamily="18" charset="0"/>
        </a:defRPr>
      </a:lvl8pPr>
      <a:lvl9pPr marL="1828800" algn="l" defTabSz="1019175" rtl="0" fontAlgn="base">
        <a:spcBef>
          <a:spcPct val="50000"/>
        </a:spcBef>
        <a:spcAft>
          <a:spcPct val="0"/>
        </a:spcAft>
        <a:defRPr b="1">
          <a:solidFill>
            <a:schemeClr val="tx2"/>
          </a:solidFill>
          <a:latin typeface="Garamond" pitchFamily="18" charset="0"/>
        </a:defRPr>
      </a:lvl9pPr>
    </p:titleStyle>
    <p:bodyStyle>
      <a:lvl1pPr marL="287338" indent="-287338" algn="l" defTabSz="1019175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0988" algn="l" defTabSz="1019175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028700" indent="-228600" algn="l" defTabSz="1019175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3pPr>
      <a:lvl4pPr marL="1371600" indent="-228600" algn="l" defTabSz="1019175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−"/>
        <a:defRPr sz="2800">
          <a:solidFill>
            <a:schemeClr val="tx1"/>
          </a:solidFill>
          <a:latin typeface="+mn-lt"/>
        </a:defRPr>
      </a:lvl4pPr>
      <a:lvl5pPr marL="1657350" indent="-171450" algn="l" defTabSz="1019175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114550" indent="-171450" algn="l" defTabSz="1019175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71750" indent="-171450" algn="l" defTabSz="1019175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028950" indent="-171450" algn="l" defTabSz="1019175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86150" indent="-171450" algn="l" defTabSz="1019175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hyperlink" Target="http://www.ipcc.ch/publications_and_data/ar4/wg1/es/faq-3-3-figure-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97-2003_Worksheet3.xls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670199" y="1864380"/>
            <a:ext cx="8226425" cy="984885"/>
          </a:xfrm>
        </p:spPr>
        <p:txBody>
          <a:bodyPr/>
          <a:lstStyle/>
          <a:p>
            <a:r>
              <a:rPr lang="es-MX" dirty="0" smtClean="0"/>
              <a:t>Cambio Climático:</a:t>
            </a:r>
            <a:br>
              <a:rPr lang="es-MX" dirty="0" smtClean="0"/>
            </a:br>
            <a:r>
              <a:rPr lang="es-MX" dirty="0" smtClean="0"/>
              <a:t>Reflexiones de Políticas Públicas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3463745"/>
            <a:ext cx="8226425" cy="969496"/>
          </a:xfrm>
        </p:spPr>
        <p:txBody>
          <a:bodyPr/>
          <a:lstStyle/>
          <a:p>
            <a:r>
              <a:rPr lang="en-US" dirty="0" smtClean="0"/>
              <a:t>Fernando Aportela</a:t>
            </a:r>
          </a:p>
          <a:p>
            <a:r>
              <a:rPr lang="en-US" dirty="0" smtClean="0"/>
              <a:t>20 de </a:t>
            </a:r>
            <a:r>
              <a:rPr lang="en-US" dirty="0" err="1" smtClean="0"/>
              <a:t>junio</a:t>
            </a:r>
            <a:r>
              <a:rPr lang="en-US" dirty="0" smtClean="0"/>
              <a:t> de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Riesgos geológicos: Volcanes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3287054"/>
          </a:xfrm>
        </p:spPr>
        <p:txBody>
          <a:bodyPr/>
          <a:lstStyle/>
          <a:p>
            <a:r>
              <a:rPr lang="es-MX" dirty="0" smtClean="0"/>
              <a:t>México es uno de los países con mayor actividad volcánica.</a:t>
            </a:r>
          </a:p>
          <a:p>
            <a:r>
              <a:rPr lang="es-MX" dirty="0" smtClean="0"/>
              <a:t>Las erupciones volcánicas pueden ocasionar la pérdida de ciudades enteras y el colapso económico de la región afectada.</a:t>
            </a:r>
          </a:p>
          <a:p>
            <a:r>
              <a:rPr lang="es-MX" dirty="0" smtClean="0"/>
              <a:t>Algunos de los principales volcanes activos del país son el volcán de Colima, el volcán Popocatépetl y el Pico de Orizaba.</a:t>
            </a:r>
          </a:p>
          <a:p>
            <a:endParaRPr lang="es-MX" dirty="0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171950"/>
            <a:ext cx="23256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256213"/>
            <a:ext cx="23129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165600"/>
            <a:ext cx="36512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914400" y="6457950"/>
            <a:ext cx="319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Principales volcanes de México, </a:t>
            </a:r>
          </a:p>
          <a:p>
            <a:pPr eaLnBrk="1" hangingPunct="1"/>
            <a:r>
              <a:rPr lang="es-MX" sz="1200"/>
              <a:t>Global Volcanism Program.</a:t>
            </a:r>
            <a:endParaRPr lang="en-US" sz="1200"/>
          </a:p>
        </p:txBody>
      </p:sp>
      <p:sp>
        <p:nvSpPr>
          <p:cNvPr id="10248" name="Rounded Rectangle 7"/>
          <p:cNvSpPr>
            <a:spLocks noChangeArrowheads="1"/>
          </p:cNvSpPr>
          <p:nvPr/>
        </p:nvSpPr>
        <p:spPr bwMode="auto">
          <a:xfrm>
            <a:off x="2109788" y="5559425"/>
            <a:ext cx="1190625" cy="4254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849313"/>
            <a:endParaRPr lang="es-MX"/>
          </a:p>
        </p:txBody>
      </p:sp>
      <p:cxnSp>
        <p:nvCxnSpPr>
          <p:cNvPr id="10249" name="Straight Arrow Connector 11"/>
          <p:cNvCxnSpPr>
            <a:cxnSpLocks noChangeShapeType="1"/>
          </p:cNvCxnSpPr>
          <p:nvPr/>
        </p:nvCxnSpPr>
        <p:spPr bwMode="auto">
          <a:xfrm flipV="1">
            <a:off x="3273425" y="4948238"/>
            <a:ext cx="1257300" cy="614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4525963" y="4810125"/>
            <a:ext cx="1655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Faja Volcánica Mexicana</a:t>
            </a:r>
            <a:endParaRPr lang="en-US" sz="1200"/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4765675" y="6796088"/>
            <a:ext cx="249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Erupción del volcán de Colima, 2002.</a:t>
            </a:r>
            <a:endParaRPr lang="en-US" sz="1200"/>
          </a:p>
        </p:txBody>
      </p:sp>
      <p:sp>
        <p:nvSpPr>
          <p:cNvPr id="10252" name="Rectangle 1"/>
          <p:cNvSpPr>
            <a:spLocks noChangeArrowheads="1"/>
          </p:cNvSpPr>
          <p:nvPr/>
        </p:nvSpPr>
        <p:spPr bwMode="auto">
          <a:xfrm>
            <a:off x="7064375" y="5745163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200" dirty="0"/>
              <a:t>San Juan </a:t>
            </a:r>
            <a:r>
              <a:rPr lang="es-MX" sz="1200" dirty="0" err="1"/>
              <a:t>Parangaricutiro</a:t>
            </a:r>
            <a:r>
              <a:rPr lang="es-MX" sz="1200" dirty="0"/>
              <a:t>, </a:t>
            </a:r>
            <a:r>
              <a:rPr lang="es-MX" sz="1200" dirty="0" err="1"/>
              <a:t>Mich</a:t>
            </a:r>
            <a:r>
              <a:rPr lang="es-MX" sz="1200" dirty="0"/>
              <a:t>. </a:t>
            </a:r>
          </a:p>
          <a:p>
            <a:r>
              <a:rPr lang="es-MX" sz="1200" dirty="0"/>
              <a:t>después de la erupción del </a:t>
            </a:r>
            <a:r>
              <a:rPr lang="es-MX" sz="1200" dirty="0" err="1" smtClean="0"/>
              <a:t>Paricutín</a:t>
            </a:r>
            <a:r>
              <a:rPr lang="es-MX" sz="1200" dirty="0" smtClean="0"/>
              <a:t>, 1943.</a:t>
            </a:r>
            <a:endParaRPr lang="en-US" sz="12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Riesgos geológicos: Tsunamis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3092450"/>
          </a:xfrm>
        </p:spPr>
        <p:txBody>
          <a:bodyPr/>
          <a:lstStyle/>
          <a:p>
            <a:r>
              <a:rPr lang="es-MX" dirty="0" smtClean="0"/>
              <a:t>Toda la costa del Pacífico de México está expuesta al arribo de maremotos o tsunamis.</a:t>
            </a:r>
          </a:p>
          <a:p>
            <a:r>
              <a:rPr lang="es-MX" dirty="0" smtClean="0"/>
              <a:t>Como la recurrencia es menor, las acciones de prevención son más escasas que las tomadas para otro tipos de desastres, sin embargo, sus efectos pueden ser devastadores.</a:t>
            </a:r>
          </a:p>
          <a:p>
            <a:endParaRPr lang="es-MX" dirty="0" smtClean="0"/>
          </a:p>
        </p:txBody>
      </p:sp>
      <p:pic>
        <p:nvPicPr>
          <p:cNvPr id="922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8975" y="4183063"/>
            <a:ext cx="3763963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194175"/>
            <a:ext cx="35750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252538" y="6624638"/>
            <a:ext cx="2970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Mapa de peligro por tsunami, CENAPRED.</a:t>
            </a:r>
            <a:endParaRPr lang="en-US" sz="120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719763" y="6624638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Tsunami de Japón,  11 de marzo de 2011.</a:t>
            </a:r>
            <a:endParaRPr lang="en-US" sz="120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9763" y="4778595"/>
            <a:ext cx="34115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6027738" y="4405533"/>
            <a:ext cx="268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b="1"/>
              <a:t>Riesgos sanitarios</a:t>
            </a:r>
            <a:endParaRPr lang="en-US" b="1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Otros riesgos</a:t>
            </a:r>
          </a:p>
        </p:txBody>
      </p:sp>
      <p:pic>
        <p:nvPicPr>
          <p:cNvPr id="14341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1790700"/>
            <a:ext cx="3408362" cy="2101850"/>
          </a:xfrm>
        </p:spPr>
      </p:pic>
      <p:pic>
        <p:nvPicPr>
          <p:cNvPr id="14342" name="Content Placeholder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05458" y="1784350"/>
            <a:ext cx="341153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265238" y="1390650"/>
            <a:ext cx="268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b="1"/>
              <a:t>Heladas</a:t>
            </a:r>
            <a:endParaRPr lang="en-US" b="1"/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5913433" y="1409700"/>
            <a:ext cx="2687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b="1"/>
              <a:t>Deslaves</a:t>
            </a:r>
            <a:endParaRPr lang="en-US" b="1"/>
          </a:p>
        </p:txBody>
      </p:sp>
      <p:pic>
        <p:nvPicPr>
          <p:cNvPr id="14345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27100" y="4765675"/>
            <a:ext cx="3408363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1303338" y="4340225"/>
            <a:ext cx="268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b="1"/>
              <a:t>Incendios forestales</a:t>
            </a:r>
            <a:endParaRPr lang="en-US" b="1"/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650875" y="3886200"/>
            <a:ext cx="402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Mapa de riesgos de heladas, CENAPRED. </a:t>
            </a:r>
            <a:endParaRPr lang="en-US" sz="1200"/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5336440" y="3847795"/>
            <a:ext cx="402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Mapa de riesgos por deslaves, CENAPRED. </a:t>
            </a:r>
            <a:endParaRPr lang="en-US" sz="1200"/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5451475" y="6835995"/>
            <a:ext cx="402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Brote de influenza AH1N1, 2009.</a:t>
            </a:r>
            <a:endParaRPr lang="en-US" sz="1200"/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655638" y="6835775"/>
            <a:ext cx="4027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Incendio forestal en Coahuila, 2011.</a:t>
            </a:r>
            <a:endParaRPr lang="en-US" sz="120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tx1"/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Consideraciones Finales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Evidencia sobre el calentamiento global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2037481"/>
          </a:xfrm>
        </p:spPr>
        <p:txBody>
          <a:bodyPr/>
          <a:lstStyle/>
          <a:p>
            <a:r>
              <a:rPr lang="es-MX" dirty="0" smtClean="0"/>
              <a:t>Científicos y analistas han establecido que el cambio climático ha incrementado la frecuencia y la severidad de los desastres naturales.</a:t>
            </a:r>
          </a:p>
          <a:p>
            <a:endParaRPr lang="en-US" dirty="0" smtClean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919163" y="6872813"/>
            <a:ext cx="3778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200" dirty="0" smtClean="0"/>
              <a:t>Fourth Assessment Report: Climate Change, 2007</a:t>
            </a:r>
            <a:r>
              <a:rPr lang="es-MX" sz="1200" dirty="0" smtClean="0"/>
              <a:t>(IPCC).</a:t>
            </a:r>
            <a:endParaRPr lang="en-US" sz="1200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374845" y="6872813"/>
            <a:ext cx="3778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200" dirty="0" smtClean="0"/>
              <a:t>Fourth Assessment Report: Climate Change, 2007</a:t>
            </a:r>
            <a:r>
              <a:rPr lang="es-MX" sz="1200" dirty="0" smtClean="0"/>
              <a:t>(IPCC).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66245" y="2657240"/>
            <a:ext cx="393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Cambios en temperatura, nivel del mar y manto de nieve en el hemisferio septentrional</a:t>
            </a:r>
            <a:endParaRPr lang="es-MX" sz="1400" b="1" dirty="0"/>
          </a:p>
        </p:txBody>
      </p:sp>
      <p:pic>
        <p:nvPicPr>
          <p:cNvPr id="16392" name="Picture 8" descr="Figura RRP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4" y="3322981"/>
            <a:ext cx="3090776" cy="35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84177" y="2657240"/>
            <a:ext cx="3931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Evidencia del cambio climático</a:t>
            </a:r>
            <a:endParaRPr lang="es-MX" sz="1400" b="1" dirty="0"/>
          </a:p>
        </p:txBody>
      </p:sp>
      <p:pic>
        <p:nvPicPr>
          <p:cNvPr id="16398" name="Picture 14" descr="PF 3.3 Figura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75" y="2906306"/>
            <a:ext cx="3647668" cy="39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Calentamiento global y desastres naturales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1822037"/>
          </a:xfrm>
        </p:spPr>
        <p:txBody>
          <a:bodyPr/>
          <a:lstStyle/>
          <a:p>
            <a:r>
              <a:rPr lang="es-MX" dirty="0" smtClean="0"/>
              <a:t>Por lo tanto, si bien los desastres naturales han causado a la fecha daños humanos y económicos muy relevantes e irreparables, es previsible que la severidad y frecuencia aumente en los próximos años.</a:t>
            </a:r>
            <a:endParaRPr lang="en-US" dirty="0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5" y="3418250"/>
            <a:ext cx="5922290" cy="346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535113" y="6835775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Fuente: CENAPRED (2001).</a:t>
            </a:r>
            <a:endParaRPr lang="en-US" sz="120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765058" y="3079695"/>
            <a:ext cx="6566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800" b="1" dirty="0"/>
              <a:t>Daños a la economía mundial y siniestros asegurados, 1950-2000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Calentamiento global: Efectos a nivel nacional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1627187"/>
          </a:xfrm>
        </p:spPr>
        <p:txBody>
          <a:bodyPr/>
          <a:lstStyle/>
          <a:p>
            <a:r>
              <a:rPr lang="es-MX" dirty="0" smtClean="0"/>
              <a:t>La misma tendencia se puede observar </a:t>
            </a:r>
            <a:r>
              <a:rPr lang="es-MX" dirty="0" smtClean="0"/>
              <a:t>en México.</a:t>
            </a:r>
            <a:endParaRPr lang="es-MX" dirty="0" smtClean="0"/>
          </a:p>
          <a:p>
            <a:pPr lvl="1"/>
            <a:r>
              <a:rPr lang="es-MX" dirty="0" smtClean="0"/>
              <a:t>Los desastres naturales son cada vez más recurrentes y ocasionan mayores pérdidas económicas al país.</a:t>
            </a:r>
          </a:p>
        </p:txBody>
      </p:sp>
      <p:graphicFrame>
        <p:nvGraphicFramePr>
          <p:cNvPr id="1843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53072"/>
              </p:ext>
            </p:extLst>
          </p:nvPr>
        </p:nvGraphicFramePr>
        <p:xfrm>
          <a:off x="228575" y="2810860"/>
          <a:ext cx="3506723" cy="282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r:id="rId4" imgW="4383404" imgH="3535986" progId="Excel.Chart.8">
                  <p:embed/>
                </p:oleObj>
              </mc:Choice>
              <mc:Fallback>
                <p:oleObj r:id="rId4" imgW="4383404" imgH="3535986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75" y="2810860"/>
                        <a:ext cx="3506723" cy="2828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323053"/>
              </p:ext>
            </p:extLst>
          </p:nvPr>
        </p:nvGraphicFramePr>
        <p:xfrm>
          <a:off x="3800240" y="4285269"/>
          <a:ext cx="3267739" cy="271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r:id="rId6" imgW="4084674" imgH="3389670" progId="Excel.Chart.8">
                  <p:embed/>
                </p:oleObj>
              </mc:Choice>
              <mc:Fallback>
                <p:oleObj r:id="rId6" imgW="4084674" imgH="3389670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240" y="4285269"/>
                        <a:ext cx="3267739" cy="271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8575" y="5652830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 dirty="0"/>
              <a:t>Fuente: CENAPRED (2010).</a:t>
            </a:r>
            <a:endParaRPr lang="en-US" sz="1200" dirty="0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108950" y="6874400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 dirty="0"/>
              <a:t>Fuente: CENAPRED (2010).</a:t>
            </a:r>
            <a:endParaRPr lang="en-US" sz="1200" dirty="0"/>
          </a:p>
        </p:txBody>
      </p:sp>
      <p:pic>
        <p:nvPicPr>
          <p:cNvPr id="18440" name="Picture 12" descr="\\PROMEXNAS\prod_binv\PROYEC\Finanzas Publicas\Actual\HSA\Otros\Presentación FAR Medio Ambiente y Finanzas Públicas 120209\Información\Servicio Meteorológico Nacional\Sequia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0" y="2755827"/>
            <a:ext cx="4794250" cy="15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tx1"/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Consideraciones Finales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Enseñanzas de la economía: aseguramiento</a:t>
            </a:r>
            <a:endParaRPr lang="en-US" smtClean="0"/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47675" y="1195388"/>
            <a:ext cx="9140825" cy="3265487"/>
          </a:xfrm>
        </p:spPr>
        <p:txBody>
          <a:bodyPr/>
          <a:lstStyle/>
          <a:p>
            <a:r>
              <a:rPr lang="es-MX" smtClean="0"/>
              <a:t>Los daños causados por desastres naturales presentan dos características particulares: son eventos de naturaleza aleatoria y catastrófica. La teoría económica identifica grandes ventajas en eficiencia de implementar el aseguramiento en estos casos.</a:t>
            </a:r>
          </a:p>
          <a:p>
            <a:r>
              <a:rPr lang="es-MX" smtClean="0"/>
              <a:t>No obstante lo anterior, los mercados de seguros presentan asimetrías de información que generan problemas de riesgo moral y selección adversa.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8788" y="4461632"/>
          <a:ext cx="4570412" cy="254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13135" y="4116630"/>
          <a:ext cx="4324665" cy="294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386513" y="6249988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/>
              <a:t>Mercado de seguros</a:t>
            </a:r>
          </a:p>
          <a:p>
            <a:pPr eaLnBrk="1" hangingPunct="1"/>
            <a:endParaRPr lang="es-MX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Enseñanzas de la economía: fenómeno regional/global</a:t>
            </a:r>
            <a:endParaRPr lang="en-US" smtClean="0"/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3890296"/>
          </a:xfrm>
        </p:spPr>
        <p:txBody>
          <a:bodyPr/>
          <a:lstStyle/>
          <a:p>
            <a:r>
              <a:rPr lang="es-MX" dirty="0" smtClean="0"/>
              <a:t>Es importante considerar las dimensiones regional y global del fenómeno: los eventos son locales, mientras que las soluciones, en general, son globales o nacionales.</a:t>
            </a:r>
          </a:p>
          <a:p>
            <a:pPr lvl="1"/>
            <a:r>
              <a:rPr lang="es-MX" dirty="0" smtClean="0"/>
              <a:t>Cada región </a:t>
            </a:r>
            <a:r>
              <a:rPr lang="es-MX" dirty="0" smtClean="0"/>
              <a:t>de los países latinoamericanos enfrenta </a:t>
            </a:r>
            <a:r>
              <a:rPr lang="es-MX" dirty="0" smtClean="0"/>
              <a:t>riesgos diferentes, sin embargo, la exposición y el impacto del cambio climático es global.</a:t>
            </a:r>
          </a:p>
          <a:p>
            <a:pPr lvl="1"/>
            <a:r>
              <a:rPr lang="es-MX" dirty="0" smtClean="0"/>
              <a:t>Existen elementos de externalidades, bienes públicos y mercados incompletos entre localidades.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447761" y="5076756"/>
          <a:ext cx="9140825" cy="200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Exposición de México a desastres naturales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Efectos del calentamiento global: recurrencia y severidad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Lecciones de la economía del medio ambiente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Retos en </a:t>
            </a:r>
            <a:r>
              <a:rPr lang="es-MX" dirty="0" smtClean="0">
                <a:solidFill>
                  <a:schemeClr val="tx1"/>
                </a:solidFill>
              </a:rPr>
              <a:t>las finanzas públicas locales en México</a:t>
            </a:r>
          </a:p>
          <a:p>
            <a:r>
              <a:rPr lang="es-ES" dirty="0">
                <a:solidFill>
                  <a:schemeClr val="tx1"/>
                </a:solidFill>
              </a:rPr>
              <a:t>Herramientas actuales para prevención y atención de </a:t>
            </a:r>
            <a:r>
              <a:rPr lang="es-ES" dirty="0" smtClean="0">
                <a:solidFill>
                  <a:schemeClr val="tx1"/>
                </a:solidFill>
              </a:rPr>
              <a:t>desastres en México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Consideraciones Finales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Enseñanzas de la economía: intervención del gobierno</a:t>
            </a:r>
            <a:endParaRPr lang="en-US" dirty="0" smtClean="0"/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447675" y="1195388"/>
            <a:ext cx="9140825" cy="1822037"/>
          </a:xfrm>
        </p:spPr>
        <p:txBody>
          <a:bodyPr/>
          <a:lstStyle/>
          <a:p>
            <a:r>
              <a:rPr lang="es-MX" dirty="0" smtClean="0"/>
              <a:t>Dadas las condiciones anteriores, la teoría económica señala que este mercado puede presentar importantes ventajas derivadas de la intervención del gobierno, frente a un escenario en el cual se deje al arbitrio de los agentes privados.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9699511"/>
              </p:ext>
            </p:extLst>
          </p:nvPr>
        </p:nvGraphicFramePr>
        <p:xfrm>
          <a:off x="651030" y="3017425"/>
          <a:ext cx="8833150" cy="397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tx1"/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Consideraciones Finales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Reducida capacidad de ajuste al gasto local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5613" y="1121040"/>
            <a:ext cx="9140825" cy="2856167"/>
          </a:xfrm>
        </p:spPr>
        <p:txBody>
          <a:bodyPr/>
          <a:lstStyle/>
          <a:p>
            <a:r>
              <a:rPr lang="es-MX" dirty="0" smtClean="0"/>
              <a:t>El gasto público de los gobiernos locales en México se encuentra comprometido en gran parte a gastos operativos. La reducida fracción del gasto de capital sería el único espacio para enfrentar estas situaciones.</a:t>
            </a:r>
          </a:p>
          <a:p>
            <a:pPr lvl="1"/>
            <a:r>
              <a:rPr lang="es-MX" dirty="0" smtClean="0"/>
              <a:t>Enfrentarlo vía endeudamiento es </a:t>
            </a:r>
            <a:r>
              <a:rPr lang="es-MX" dirty="0"/>
              <a:t>inconsistente con </a:t>
            </a:r>
            <a:r>
              <a:rPr lang="es-MX" dirty="0" smtClean="0"/>
              <a:t>la creciente recurrencia y severidad de dichos eventos.</a:t>
            </a: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5" y="3995047"/>
            <a:ext cx="4762220" cy="31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0" y="3932457"/>
            <a:ext cx="3617913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Retos en las finanzas locales ante el cambio climático</a:t>
            </a:r>
            <a:endParaRPr lang="en-US" dirty="0" smtClean="0"/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5743111"/>
          </a:xfrm>
        </p:spPr>
        <p:txBody>
          <a:bodyPr/>
          <a:lstStyle/>
          <a:p>
            <a:r>
              <a:rPr lang="es-MX" dirty="0" smtClean="0"/>
              <a:t>Los desastres naturales pueden tener consecuencias negativas en las finanzas públicas, al incrementar el gasto y reducir los ingresos por impuestos.</a:t>
            </a:r>
          </a:p>
          <a:p>
            <a:pPr lvl="1"/>
            <a:r>
              <a:rPr lang="es-MX" dirty="0" smtClean="0"/>
              <a:t>La base de recaudación de los gobiernos locales (basada en el valor de la nómina, propiedades, y actividades del sector turismo) es particularmente sensible ante inundaciones, huracanes y terremotos.</a:t>
            </a:r>
          </a:p>
          <a:p>
            <a:r>
              <a:rPr lang="es-MX" dirty="0" smtClean="0"/>
              <a:t>Un mayor número de desastres naturales podría ocasionar déficit presupuestales y un incremento en la deuda.</a:t>
            </a:r>
          </a:p>
          <a:p>
            <a:r>
              <a:rPr lang="es-MX" dirty="0"/>
              <a:t>Por lo tanto, este incremento en la recurrencia de desastres naturales puede contribuir a incrementar la desigualdad a nivel regional y entre los distintos sectores económicos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tx1"/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Consideraciones Finales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Herramientas actuales para atención de desastres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6583362"/>
          </a:xfrm>
        </p:spPr>
        <p:txBody>
          <a:bodyPr/>
          <a:lstStyle/>
          <a:p>
            <a:r>
              <a:rPr lang="es-MX" smtClean="0"/>
              <a:t>Para hacer frente a los peligros y efectos de los desastres naturales, México cuenta con el Sistema Nacional de Protección Civil (SINAPROC), el cual engloba a las dependencias y entidades del sector público nacional, las organizaciones civiles y privadas y las autoridades estatales y municipales.</a:t>
            </a:r>
          </a:p>
          <a:p>
            <a:r>
              <a:rPr lang="es-MX" smtClean="0"/>
              <a:t>En particular, el SINAPROC cuenta con dos fondos principales para la atención de los desastres naturales que se describen a continuación:</a:t>
            </a:r>
          </a:p>
          <a:p>
            <a:pPr lvl="1"/>
            <a:r>
              <a:rPr lang="es-MX" smtClean="0"/>
              <a:t>Fondo de Desastres Naturales (FONDEN)</a:t>
            </a:r>
          </a:p>
          <a:p>
            <a:pPr lvl="1"/>
            <a:r>
              <a:rPr lang="es-MX" smtClean="0"/>
              <a:t>Fondo para la Prevención de Desastres Naturales (FOPREDEN)</a:t>
            </a:r>
          </a:p>
          <a:p>
            <a:endParaRPr lang="es-MX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FONDEN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5743111"/>
          </a:xfrm>
        </p:spPr>
        <p:txBody>
          <a:bodyPr/>
          <a:lstStyle/>
          <a:p>
            <a:r>
              <a:rPr lang="es-MX" dirty="0" smtClean="0"/>
              <a:t>El objetivo del FONDEN es ejecutar acciones, autorizar y aplicar recursos para mitigar los efectos de un fenómeno natural perturbador. Al 31 de diciembre de 2011 tenía un saldo de $2.8 mil millones de dólares, integrado por los siguientes instrumentos:</a:t>
            </a:r>
          </a:p>
          <a:p>
            <a:pPr lvl="1"/>
            <a:r>
              <a:rPr lang="es-MX" dirty="0" smtClean="0"/>
              <a:t>Fondo </a:t>
            </a:r>
            <a:r>
              <a:rPr lang="es-MX" dirty="0" err="1" smtClean="0"/>
              <a:t>Revolvente</a:t>
            </a:r>
            <a:r>
              <a:rPr lang="es-MX" dirty="0" smtClean="0"/>
              <a:t> FONDEN a cargo de la Secretaría de Gobernación, para proporcionar suministros de auxilio ante situaciones de emergencia.</a:t>
            </a:r>
          </a:p>
          <a:p>
            <a:pPr lvl="1"/>
            <a:r>
              <a:rPr lang="es-MX" dirty="0" smtClean="0"/>
              <a:t>Programa Fondo de Desastres Naturales del Ramo General 23, para la restitución parcial o total de daños.</a:t>
            </a:r>
          </a:p>
          <a:p>
            <a:pPr lvl="1"/>
            <a:r>
              <a:rPr lang="es-MX" dirty="0" smtClean="0"/>
              <a:t>Fideicomiso Fondo de Desastres Naturales, con la finalidad de apoyar acciones previstas en el Programa FONDEN.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FOPREDEN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El FOPREDEN tiene como objeto la promoción y fomento a la actividad preventiva que permita reducir los riesgos y disminuir los efectos destructivos de los fenómenos naturales.</a:t>
            </a:r>
          </a:p>
          <a:p>
            <a:r>
              <a:rPr lang="es-MX" smtClean="0"/>
              <a:t>Las entidades federativas, las dependencias y las instituciones académicas pueden solicitar recursos del FOPREDEN, sujeto, por ejemplo, a que actualicen sus Atlas de Riesgos locales.</a:t>
            </a:r>
          </a:p>
          <a:p>
            <a:endParaRPr lang="es-MX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379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079934"/>
              </p:ext>
            </p:extLst>
          </p:nvPr>
        </p:nvGraphicFramePr>
        <p:xfrm>
          <a:off x="458789" y="4116631"/>
          <a:ext cx="4455195" cy="262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r:id="rId4" imgW="4267570" imgH="2432515" progId="Excel.Chart.8">
                  <p:embed/>
                </p:oleObj>
              </mc:Choice>
              <mc:Fallback>
                <p:oleObj r:id="rId4" imgW="4267570" imgH="24325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9" y="4116631"/>
                        <a:ext cx="4455195" cy="262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069975" y="6881813"/>
            <a:ext cx="3190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eaLnBrk="1" hangingPunct="1"/>
            <a:r>
              <a:rPr lang="es-MX" sz="1000"/>
              <a:t>Fuente: Elaboración propia con datos del CENAPRED.</a:t>
            </a:r>
            <a:endParaRPr lang="en-US" sz="100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768850"/>
            <a:ext cx="38401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27675" y="5066904"/>
            <a:ext cx="32654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1077913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1077913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1077913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1077913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1077913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1077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1077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1077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1077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b="1" dirty="0" smtClean="0">
                <a:solidFill>
                  <a:schemeClr val="bg1"/>
                </a:solidFill>
                <a:cs typeface="Arial" charset="0"/>
              </a:rPr>
              <a:t>Existe en México un sesgo hacia la atención de desastres naturales frente a la prevención de los mismos.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Desarrollos Urbanos Integrales </a:t>
            </a:r>
            <a:r>
              <a:rPr lang="es-MX" dirty="0" smtClean="0"/>
              <a:t>Sustentables (DUIS)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2446824"/>
          </a:xfrm>
        </p:spPr>
        <p:txBody>
          <a:bodyPr/>
          <a:lstStyle/>
          <a:p>
            <a:r>
              <a:rPr lang="es-ES" dirty="0" smtClean="0"/>
              <a:t>Los Desarrollos Urbanos Integrales Sustentables son áreas integralmente planeadas, para cuya implementación se constituyó en México un grupo intersecretarial de promoción.</a:t>
            </a:r>
            <a:endParaRPr lang="en-US" dirty="0"/>
          </a:p>
          <a:p>
            <a:r>
              <a:rPr lang="es-ES" dirty="0" err="1" smtClean="0"/>
              <a:t>Evercore</a:t>
            </a:r>
            <a:r>
              <a:rPr lang="es-ES" dirty="0" smtClean="0"/>
              <a:t> </a:t>
            </a:r>
            <a:r>
              <a:rPr lang="es-ES" dirty="0" smtClean="0"/>
              <a:t>analizó para </a:t>
            </a:r>
            <a:r>
              <a:rPr lang="es-ES" dirty="0" smtClean="0"/>
              <a:t>la Sociedad Hipotecaria Federal (SHF) </a:t>
            </a:r>
            <a:r>
              <a:rPr lang="es-ES" dirty="0" smtClean="0"/>
              <a:t>la </a:t>
            </a:r>
            <a:r>
              <a:rPr lang="es-ES" dirty="0" smtClean="0"/>
              <a:t>identificación de fuentes de financiamiento para DUIS.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4EC1D5-BB36-4ABC-B1AD-F51F3D463EF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35" y="4624864"/>
            <a:ext cx="1294105" cy="7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06104" y="4151669"/>
            <a:ext cx="2523846" cy="4394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SEDESOL</a:t>
            </a:r>
          </a:p>
          <a:p>
            <a:r>
              <a:rPr lang="es-MX" sz="1400" dirty="0" smtClean="0"/>
              <a:t>Secretaría de Desarrollo Social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79193" y="4286868"/>
            <a:ext cx="2547032" cy="6554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SEMARNAT</a:t>
            </a:r>
          </a:p>
          <a:p>
            <a:r>
              <a:rPr lang="es-MX" sz="1400" dirty="0" smtClean="0"/>
              <a:t>Secretaría de Medio Ambiente y Recursos Naturales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919221" y="4219255"/>
            <a:ext cx="2172733" cy="4394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SENER</a:t>
            </a:r>
          </a:p>
          <a:p>
            <a:r>
              <a:rPr lang="es-MX" sz="1400" dirty="0" smtClean="0"/>
              <a:t>Secretaría de Energía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30833" y="5243412"/>
            <a:ext cx="2474389" cy="6658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CONAVI</a:t>
            </a:r>
          </a:p>
          <a:p>
            <a:r>
              <a:rPr lang="es-MX" sz="1400" dirty="0" smtClean="0"/>
              <a:t>Comisión Nacional de Vivienda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46751" y="5165658"/>
            <a:ext cx="2517673" cy="98018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INFONAVIT</a:t>
            </a:r>
          </a:p>
          <a:p>
            <a:r>
              <a:rPr lang="es-ES" sz="1400" dirty="0"/>
              <a:t>Instituto del Fondo Nacional de la Vivienda para los Trabajadores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66343" y="5334656"/>
            <a:ext cx="2172733" cy="6658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BANOBRAS</a:t>
            </a:r>
          </a:p>
          <a:p>
            <a:r>
              <a:rPr lang="es-MX" sz="1400" dirty="0" smtClean="0"/>
              <a:t>Banco Nacional de Obras y Servicios Públicos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680615" y="6476629"/>
            <a:ext cx="2649945" cy="7073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FONADIN</a:t>
            </a:r>
          </a:p>
          <a:p>
            <a:r>
              <a:rPr lang="es-MX" sz="1400" dirty="0" smtClean="0"/>
              <a:t>Fondo Nacional de Infraestructura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6245" y="6574550"/>
            <a:ext cx="2803565" cy="4394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FOVISSSTE</a:t>
            </a:r>
          </a:p>
          <a:p>
            <a:r>
              <a:rPr lang="es-MX" sz="1400" dirty="0" smtClean="0"/>
              <a:t>Fondo de la Vivienda del ISSSTE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23480" y="6643631"/>
            <a:ext cx="2658458" cy="4394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8" tIns="48394" rIns="96788" bIns="48394" anchor="ctr"/>
          <a:lstStyle/>
          <a:p>
            <a:r>
              <a:rPr lang="es-MX" sz="1400" b="1" dirty="0" smtClean="0">
                <a:solidFill>
                  <a:schemeClr val="dk1"/>
                </a:solidFill>
              </a:rPr>
              <a:t>SHF</a:t>
            </a:r>
          </a:p>
          <a:p>
            <a:r>
              <a:rPr lang="es-MX" sz="1400" dirty="0" smtClean="0"/>
              <a:t>Sociedad Hipotecaria Federal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7" y="3644675"/>
            <a:ext cx="871041" cy="5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7" y="3644675"/>
            <a:ext cx="884405" cy="5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85" y="3657978"/>
            <a:ext cx="884405" cy="56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26" y="4535460"/>
            <a:ext cx="985602" cy="76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71" y="5044940"/>
            <a:ext cx="1615476" cy="25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58" y="5839338"/>
            <a:ext cx="710938" cy="7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41" y="5998475"/>
            <a:ext cx="724336" cy="6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79" y="5998475"/>
            <a:ext cx="1406617" cy="5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0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Componentes de un DUIS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principales componentes que integran un DUIS son los siguientes:</a:t>
            </a:r>
            <a:endParaRPr lang="es-MX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17085" y="2171595"/>
            <a:ext cx="5228273" cy="3274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656" tIns="44829" rIns="89656" bIns="44829"/>
          <a:lstStyle/>
          <a:p>
            <a:pPr algn="ctr"/>
            <a:r>
              <a:rPr lang="es-MX" sz="1600" b="1">
                <a:solidFill>
                  <a:schemeClr val="bg1"/>
                </a:solidFill>
              </a:rPr>
              <a:t>Componentes: Sectores del DUIS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72307" y="3501179"/>
            <a:ext cx="1583848" cy="11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>
                <a:latin typeface="+mn-lt"/>
              </a:rPr>
              <a:t>Colector sanitario</a:t>
            </a:r>
          </a:p>
          <a:p>
            <a:pPr algn="ctr"/>
            <a:r>
              <a:rPr lang="es-MX" sz="1600">
                <a:latin typeface="+mn-lt"/>
              </a:rPr>
              <a:t>Planta de tratamiento</a:t>
            </a:r>
          </a:p>
          <a:p>
            <a:pPr algn="ctr"/>
            <a:r>
              <a:rPr lang="es-MX" sz="1600">
                <a:latin typeface="+mn-lt"/>
              </a:rPr>
              <a:t>Acueducto</a:t>
            </a:r>
          </a:p>
          <a:p>
            <a:pPr algn="ctr"/>
            <a:r>
              <a:rPr lang="es-MX" sz="1600">
                <a:latin typeface="+mn-lt"/>
              </a:rPr>
              <a:t>Planta potabilizadora</a:t>
            </a:r>
            <a:endParaRPr lang="en-US" sz="1600">
              <a:latin typeface="+mn-lt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652554" y="3560552"/>
            <a:ext cx="1583848" cy="16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 dirty="0">
                <a:latin typeface="+mn-lt"/>
              </a:rPr>
              <a:t>Subestación de energía</a:t>
            </a:r>
          </a:p>
          <a:p>
            <a:pPr algn="ctr"/>
            <a:r>
              <a:rPr lang="es-MX" sz="1600" dirty="0">
                <a:latin typeface="+mn-lt"/>
              </a:rPr>
              <a:t>Distribución de energía</a:t>
            </a:r>
          </a:p>
          <a:p>
            <a:pPr algn="ctr"/>
            <a:r>
              <a:rPr lang="es-MX" sz="1600" dirty="0">
                <a:latin typeface="+mn-lt"/>
              </a:rPr>
              <a:t>Alumbrado público</a:t>
            </a:r>
            <a:endParaRPr lang="en-US" sz="1600" dirty="0">
              <a:latin typeface="+mn-lt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31215" y="5273358"/>
            <a:ext cx="3089117" cy="6117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 dirty="0">
                <a:latin typeface="+mn-lt"/>
              </a:rPr>
              <a:t>Infraestructura de comunicaciones y transportes</a:t>
            </a:r>
            <a:endParaRPr lang="en-US" dirty="0">
              <a:latin typeface="+mn-lt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652554" y="2842684"/>
            <a:ext cx="1583848" cy="6351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/>
          <a:p>
            <a:pPr algn="ctr"/>
            <a:r>
              <a:rPr lang="es-MX" sz="1600" b="1"/>
              <a:t>Infraestructura energética</a:t>
            </a:r>
            <a:endParaRPr lang="en-US" sz="160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74053" y="2824692"/>
            <a:ext cx="1582103" cy="6351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/>
          <a:p>
            <a:pPr algn="ctr"/>
            <a:r>
              <a:rPr lang="es-MX" sz="1600" b="1" dirty="0"/>
              <a:t>Infraestructura hidráulica</a:t>
            </a:r>
            <a:endParaRPr lang="en-US" sz="1600" dirty="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781176" y="5926455"/>
            <a:ext cx="1583849" cy="11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>
                <a:latin typeface="+mn-lt"/>
              </a:rPr>
              <a:t>Vialidades internas</a:t>
            </a:r>
          </a:p>
          <a:p>
            <a:pPr algn="ctr"/>
            <a:r>
              <a:rPr lang="es-MX" sz="1600">
                <a:latin typeface="+mn-lt"/>
              </a:rPr>
              <a:t>Vialidades de acceso</a:t>
            </a:r>
            <a:endParaRPr lang="en-US" sz="1600">
              <a:latin typeface="+mn-lt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592638" y="3215112"/>
            <a:ext cx="1585595" cy="8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>
                <a:latin typeface="+mn-lt"/>
              </a:rPr>
              <a:t>Vivienda económica</a:t>
            </a:r>
          </a:p>
          <a:p>
            <a:pPr algn="ctr"/>
            <a:r>
              <a:rPr lang="es-MX" sz="1600">
                <a:latin typeface="+mn-lt"/>
              </a:rPr>
              <a:t>Vivienda media y residencial</a:t>
            </a:r>
            <a:endParaRPr lang="en-US" sz="1600">
              <a:latin typeface="+mn-lt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592638" y="2704148"/>
            <a:ext cx="1585595" cy="4084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>
                <a:latin typeface="+mn-lt"/>
              </a:rPr>
              <a:t>Vivienda</a:t>
            </a:r>
            <a:endParaRPr lang="en-US">
              <a:latin typeface="+mn-lt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412231" y="3211513"/>
            <a:ext cx="1583849" cy="8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>
                <a:latin typeface="+mn-lt"/>
              </a:rPr>
              <a:t>Parques industriales</a:t>
            </a:r>
          </a:p>
          <a:p>
            <a:pPr algn="ctr"/>
            <a:r>
              <a:rPr lang="es-MX" sz="1600">
                <a:latin typeface="+mn-lt"/>
              </a:rPr>
              <a:t>Parques logísticos</a:t>
            </a:r>
          </a:p>
          <a:p>
            <a:pPr algn="ctr"/>
            <a:endParaRPr lang="en-US" sz="1600">
              <a:latin typeface="+mn-lt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342381" y="2714943"/>
            <a:ext cx="1583849" cy="4084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 dirty="0">
                <a:latin typeface="+mn-lt"/>
              </a:rPr>
              <a:t>Industria</a:t>
            </a:r>
            <a:endParaRPr lang="en-US" dirty="0">
              <a:latin typeface="+mn-lt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8088631" y="2684357"/>
            <a:ext cx="1772444" cy="4084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>
                <a:latin typeface="+mn-lt"/>
              </a:rPr>
              <a:t>Comercios</a:t>
            </a:r>
            <a:endParaRPr lang="en-US">
              <a:latin typeface="+mn-lt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473893" y="5275157"/>
            <a:ext cx="1583849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pt-BR" sz="1600">
                <a:latin typeface="+mn-lt"/>
              </a:rPr>
              <a:t>Central de autobuses</a:t>
            </a:r>
          </a:p>
          <a:p>
            <a:pPr algn="ctr"/>
            <a:r>
              <a:rPr lang="es-MX" sz="1600">
                <a:latin typeface="+mn-lt"/>
              </a:rPr>
              <a:t>Tiradero de basura</a:t>
            </a:r>
          </a:p>
          <a:p>
            <a:pPr algn="ctr"/>
            <a:r>
              <a:rPr lang="es-MX" sz="1600">
                <a:latin typeface="+mn-lt"/>
              </a:rPr>
              <a:t>Otros servicios urbanos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219755" y="5751564"/>
            <a:ext cx="1791653" cy="15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 dirty="0">
                <a:latin typeface="+mn-lt"/>
              </a:rPr>
              <a:t>Recolección de basura</a:t>
            </a:r>
          </a:p>
          <a:p>
            <a:pPr algn="ctr"/>
            <a:r>
              <a:rPr lang="es-MX" sz="1600" dirty="0">
                <a:latin typeface="+mn-lt"/>
              </a:rPr>
              <a:t>Transporte público</a:t>
            </a:r>
          </a:p>
          <a:p>
            <a:pPr algn="ctr"/>
            <a:r>
              <a:rPr lang="es-MX" sz="1600" dirty="0">
                <a:latin typeface="+mn-lt"/>
              </a:rPr>
              <a:t>Distribución de gas</a:t>
            </a:r>
          </a:p>
          <a:p>
            <a:pPr algn="ctr"/>
            <a:r>
              <a:rPr lang="es-MX" sz="1600" dirty="0">
                <a:latin typeface="+mn-lt"/>
              </a:rPr>
              <a:t>Seguridad</a:t>
            </a:r>
            <a:endParaRPr lang="en-US" sz="1600" dirty="0">
              <a:latin typeface="+mn-lt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554221" y="4703022"/>
            <a:ext cx="1583849" cy="5703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 dirty="0">
                <a:latin typeface="+mn-lt"/>
              </a:rPr>
              <a:t>Servicios urbanos</a:t>
            </a:r>
            <a:endParaRPr lang="en-US" dirty="0">
              <a:latin typeface="+mn-lt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96978" y="4591322"/>
            <a:ext cx="1662430" cy="10615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 dirty="0">
                <a:latin typeface="+mn-lt"/>
              </a:rPr>
              <a:t>Servicios no asociados directamente a tierra</a:t>
            </a:r>
            <a:endParaRPr lang="en-US" dirty="0">
              <a:latin typeface="+mn-lt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959408" y="3152140"/>
            <a:ext cx="2098993" cy="13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 dirty="0">
                <a:latin typeface="+mn-lt"/>
              </a:rPr>
              <a:t>Centros comerciales</a:t>
            </a:r>
          </a:p>
          <a:p>
            <a:pPr algn="ctr"/>
            <a:r>
              <a:rPr lang="es-MX" sz="1600" dirty="0">
                <a:latin typeface="+mn-lt"/>
              </a:rPr>
              <a:t>Central de Abasto</a:t>
            </a:r>
          </a:p>
          <a:p>
            <a:pPr algn="ctr"/>
            <a:r>
              <a:rPr lang="es-MX" sz="1600" dirty="0">
                <a:latin typeface="+mn-lt"/>
              </a:rPr>
              <a:t>Mercado</a:t>
            </a:r>
          </a:p>
          <a:p>
            <a:pPr algn="ctr"/>
            <a:r>
              <a:rPr lang="es-MX" sz="1600" dirty="0">
                <a:latin typeface="+mn-lt"/>
              </a:rPr>
              <a:t>Tiendas departamentales</a:t>
            </a:r>
          </a:p>
          <a:p>
            <a:pPr algn="ctr"/>
            <a:r>
              <a:rPr lang="es-MX" sz="1600" dirty="0">
                <a:latin typeface="+mn-lt"/>
              </a:rPr>
              <a:t>Entretenimiento</a:t>
            </a:r>
          </a:p>
          <a:p>
            <a:pPr algn="ctr"/>
            <a:r>
              <a:rPr lang="es-MX" sz="1600" dirty="0">
                <a:latin typeface="+mn-lt"/>
              </a:rPr>
              <a:t>Hoteles</a:t>
            </a:r>
          </a:p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72307" y="2171595"/>
            <a:ext cx="3485515" cy="5721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656" tIns="44829" rIns="89656" bIns="44829"/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Componentes: Infraestructura básica del DUIS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8118317" y="4947709"/>
            <a:ext cx="1742758" cy="5703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MX">
                <a:latin typeface="+mn-lt"/>
              </a:rPr>
              <a:t>Equipamiento</a:t>
            </a:r>
            <a:endParaRPr lang="en-US">
              <a:latin typeface="+mn-lt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8039735" y="5600807"/>
            <a:ext cx="1861503" cy="15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6" tIns="44829" rIns="89656" bIns="44829"/>
          <a:lstStyle/>
          <a:p>
            <a:pPr algn="ctr"/>
            <a:r>
              <a:rPr lang="es-MX" sz="1600" dirty="0">
                <a:latin typeface="+mn-lt"/>
              </a:rPr>
              <a:t>Clínicas médicas</a:t>
            </a:r>
          </a:p>
          <a:p>
            <a:pPr algn="ctr"/>
            <a:r>
              <a:rPr lang="es-MX" sz="1600" dirty="0">
                <a:latin typeface="+mn-lt"/>
              </a:rPr>
              <a:t>Hospitales</a:t>
            </a:r>
          </a:p>
          <a:p>
            <a:pPr algn="ctr"/>
            <a:r>
              <a:rPr lang="es-MX" sz="1600" dirty="0">
                <a:latin typeface="+mn-lt"/>
              </a:rPr>
              <a:t>Instituciones educativas</a:t>
            </a:r>
          </a:p>
          <a:p>
            <a:pPr algn="ctr"/>
            <a:r>
              <a:rPr lang="es-MX" sz="1600" dirty="0">
                <a:latin typeface="+mn-lt"/>
              </a:rPr>
              <a:t>Parques y plazas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51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Consideraciones Finales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Fuentes de Financiamiento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1003352"/>
          </a:xfrm>
        </p:spPr>
        <p:txBody>
          <a:bodyPr/>
          <a:lstStyle/>
          <a:p>
            <a:r>
              <a:rPr lang="es-MX" dirty="0" smtClean="0"/>
              <a:t>Es importante analizar todas las potenciales fuentes de financiamiento, públicas, privadas o mixtas.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837135" y="2945645"/>
            <a:ext cx="2217738" cy="1631845"/>
          </a:xfrm>
          <a:prstGeom prst="downArrowCallout">
            <a:avLst>
              <a:gd name="adj1" fmla="val 20951"/>
              <a:gd name="adj2" fmla="val 19953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Financiamiento </a:t>
            </a:r>
          </a:p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Público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3892120" y="2945645"/>
            <a:ext cx="2217738" cy="1631845"/>
          </a:xfrm>
          <a:prstGeom prst="downArrowCallout">
            <a:avLst>
              <a:gd name="adj1" fmla="val 20951"/>
              <a:gd name="adj2" fmla="val 19953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Combinación de </a:t>
            </a:r>
          </a:p>
          <a:p>
            <a:pPr algn="ctr"/>
            <a:r>
              <a:rPr lang="es-MX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financiamiento</a:t>
            </a:r>
          </a:p>
          <a:p>
            <a:pPr algn="ctr"/>
            <a:r>
              <a:rPr lang="es-MX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público y privado</a:t>
            </a:r>
            <a:endParaRPr lang="en-US" sz="1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6981236" y="2945645"/>
            <a:ext cx="2217738" cy="1631845"/>
          </a:xfrm>
          <a:prstGeom prst="downArrowCallout">
            <a:avLst>
              <a:gd name="adj1" fmla="val 20951"/>
              <a:gd name="adj2" fmla="val 19953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Financiamiento </a:t>
            </a:r>
          </a:p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Privado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811463" y="2318442"/>
            <a:ext cx="4355148" cy="4156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01882" tIns="50941" rIns="101882" bIns="50941" anchor="ctr"/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>
                <a:latin typeface="+mn-lt"/>
              </a:rPr>
              <a:t>Esquemas de Financiamiento</a:t>
            </a:r>
            <a:endParaRPr lang="en-US" dirty="0">
              <a:latin typeface="+mn-lt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837135" y="4657669"/>
            <a:ext cx="2217738" cy="59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dirty="0">
                <a:latin typeface="+mn-lt"/>
              </a:rPr>
              <a:t>Recursos fiscales presupuestales</a:t>
            </a:r>
            <a:endParaRPr lang="en-US" sz="1600" dirty="0">
              <a:latin typeface="+mn-lt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37135" y="5307185"/>
            <a:ext cx="2217738" cy="59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Convenios de coordinación</a:t>
            </a:r>
            <a:endParaRPr lang="en-US" sz="1600">
              <a:latin typeface="+mn-lt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37135" y="5980803"/>
            <a:ext cx="2217738" cy="4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Endeudamiento público</a:t>
            </a:r>
            <a:endParaRPr lang="en-US" sz="1600">
              <a:latin typeface="+mn-lt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837135" y="6546037"/>
            <a:ext cx="2217738" cy="4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Financiamiento estructurado</a:t>
            </a:r>
            <a:endParaRPr lang="en-US" sz="1600">
              <a:latin typeface="+mn-lt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892120" y="4657669"/>
            <a:ext cx="2217738" cy="841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Esquemas de concesionamiento temporal</a:t>
            </a:r>
            <a:endParaRPr lang="en-US" sz="1600">
              <a:latin typeface="+mn-lt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3892120" y="5556776"/>
            <a:ext cx="2217738" cy="59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dirty="0">
                <a:latin typeface="+mn-lt"/>
              </a:rPr>
              <a:t>Proyectos para Prestación de Servicios</a:t>
            </a:r>
            <a:endParaRPr lang="en-US" sz="1600" dirty="0">
              <a:latin typeface="+mn-lt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981236" y="4657669"/>
            <a:ext cx="2217738" cy="491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Endeudamiento privado</a:t>
            </a:r>
            <a:endParaRPr lang="en-US" sz="1600">
              <a:latin typeface="+mn-lt"/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981236" y="5211891"/>
            <a:ext cx="2217738" cy="4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/>
          <a:p>
            <a:pPr algn="ctr">
              <a:spcBef>
                <a:spcPct val="50000"/>
              </a:spcBef>
            </a:pPr>
            <a:r>
              <a:rPr lang="es-MX" sz="1600">
                <a:latin typeface="+mn-lt"/>
              </a:rPr>
              <a:t>Capital privado*</a:t>
            </a:r>
            <a:endParaRPr lang="en-US" sz="1600">
              <a:latin typeface="+mn-lt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981236" y="5768045"/>
            <a:ext cx="2217738" cy="489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/>
          <a:p>
            <a:pPr algn="ctr">
              <a:spcBef>
                <a:spcPct val="50000"/>
              </a:spcBef>
            </a:pPr>
            <a:r>
              <a:rPr lang="es-MX" sz="1600" dirty="0">
                <a:latin typeface="+mn-lt"/>
              </a:rPr>
              <a:t>Financiamiento estructurado</a:t>
            </a:r>
            <a:endParaRPr lang="en-US" sz="1600" dirty="0">
              <a:latin typeface="+mn-lt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3892120" y="6225452"/>
            <a:ext cx="2217738" cy="349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i="1">
                <a:latin typeface="+mn-lt"/>
              </a:rPr>
              <a:t>Build-operate-transfer</a:t>
            </a:r>
            <a:endParaRPr lang="en-US" sz="1600" i="1">
              <a:latin typeface="+mn-lt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981236" y="6728170"/>
            <a:ext cx="2217738" cy="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>
                <a:latin typeface="+mn-lt"/>
              </a:rPr>
              <a:t>*Incluye nacional y extranjero.</a:t>
            </a:r>
            <a:endParaRPr lang="en-US" sz="1100" dirty="0">
              <a:latin typeface="+mn-lt"/>
            </a:endParaRP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3892120" y="6647907"/>
            <a:ext cx="2217738" cy="349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dirty="0">
                <a:latin typeface="+mn-lt"/>
              </a:rPr>
              <a:t>Capital público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59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Esquema óptimo de financiamiento por componentes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274660"/>
            <a:ext cx="9140825" cy="594009"/>
          </a:xfrm>
        </p:spPr>
        <p:txBody>
          <a:bodyPr/>
          <a:lstStyle/>
          <a:p>
            <a:r>
              <a:rPr lang="es-MX" dirty="0" smtClean="0"/>
              <a:t>Es importante ligar cada componente con su financiamiento.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76132" name="AutoShape 4"/>
          <p:cNvSpPr>
            <a:spLocks noChangeArrowheads="1"/>
          </p:cNvSpPr>
          <p:nvPr/>
        </p:nvSpPr>
        <p:spPr bwMode="auto">
          <a:xfrm>
            <a:off x="514916" y="1917228"/>
            <a:ext cx="2217738" cy="735859"/>
          </a:xfrm>
          <a:prstGeom prst="downArrowCallout">
            <a:avLst>
              <a:gd name="adj1" fmla="val 46462"/>
              <a:gd name="adj2" fmla="val 44248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Recursos fiscales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6" name="AutoShape 8"/>
          <p:cNvSpPr>
            <a:spLocks noChangeArrowheads="1"/>
          </p:cNvSpPr>
          <p:nvPr/>
        </p:nvSpPr>
        <p:spPr bwMode="auto">
          <a:xfrm>
            <a:off x="3680543" y="1917228"/>
            <a:ext cx="2692718" cy="816822"/>
          </a:xfrm>
          <a:prstGeom prst="downArrowCallout">
            <a:avLst>
              <a:gd name="adj1" fmla="val 50821"/>
              <a:gd name="adj2" fmla="val 48400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BOT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7" name="AutoShape 9"/>
          <p:cNvSpPr>
            <a:spLocks noChangeArrowheads="1"/>
          </p:cNvSpPr>
          <p:nvPr/>
        </p:nvSpPr>
        <p:spPr bwMode="auto">
          <a:xfrm>
            <a:off x="7319056" y="1917228"/>
            <a:ext cx="2296318" cy="816822"/>
          </a:xfrm>
          <a:prstGeom prst="downArrowCallout">
            <a:avLst>
              <a:gd name="adj1" fmla="val 43340"/>
              <a:gd name="adj2" fmla="val 41275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PPS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3601962" y="4446208"/>
            <a:ext cx="2849880" cy="816822"/>
          </a:xfrm>
          <a:prstGeom prst="downArrowCallout">
            <a:avLst>
              <a:gd name="adj1" fmla="val 53788"/>
              <a:gd name="adj2" fmla="val 51225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>
                <a:effectLst>
                  <a:outerShdw blurRad="38100" dist="38100" dir="2700000" algn="tl">
                    <a:srgbClr val="FFFFFF"/>
                  </a:outerShdw>
                </a:effectLst>
              </a:rPr>
              <a:t>Concesión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39" name="AutoShape 11"/>
          <p:cNvSpPr>
            <a:spLocks noChangeArrowheads="1"/>
          </p:cNvSpPr>
          <p:nvPr/>
        </p:nvSpPr>
        <p:spPr bwMode="auto">
          <a:xfrm>
            <a:off x="455613" y="4446209"/>
            <a:ext cx="2336345" cy="816822"/>
          </a:xfrm>
          <a:prstGeom prst="downArrowCallout">
            <a:avLst>
              <a:gd name="adj1" fmla="val 37396"/>
              <a:gd name="adj2" fmla="val 35614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Monetización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3719834" y="2866279"/>
            <a:ext cx="2614137" cy="1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Acueducto</a:t>
            </a:r>
          </a:p>
          <a:p>
            <a:pPr algn="ctr"/>
            <a:r>
              <a:rPr lang="es-MX" sz="1600" dirty="0">
                <a:latin typeface="+mn-lt"/>
              </a:rPr>
              <a:t>Plantas de tratamiento</a:t>
            </a:r>
          </a:p>
          <a:p>
            <a:pPr algn="ctr"/>
            <a:r>
              <a:rPr lang="es-MX" sz="1600" dirty="0">
                <a:latin typeface="+mn-lt"/>
              </a:rPr>
              <a:t>Plantas potabilizadoras</a:t>
            </a:r>
          </a:p>
          <a:p>
            <a:pPr algn="ctr"/>
            <a:r>
              <a:rPr lang="es-MX" sz="1600" dirty="0">
                <a:latin typeface="+mn-lt"/>
              </a:rPr>
              <a:t>Colector sanitario</a:t>
            </a:r>
          </a:p>
          <a:p>
            <a:pPr algn="ctr"/>
            <a:r>
              <a:rPr lang="es-MX" sz="1600" dirty="0">
                <a:latin typeface="+mn-lt"/>
              </a:rPr>
              <a:t>Hospitales</a:t>
            </a:r>
            <a:endParaRPr lang="en-US" sz="1600" dirty="0">
              <a:latin typeface="+mn-lt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920046" y="5383995"/>
            <a:ext cx="1407478" cy="10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Plantas potabilizadoras</a:t>
            </a:r>
          </a:p>
          <a:p>
            <a:pPr algn="ctr"/>
            <a:r>
              <a:rPr lang="es-MX" sz="1600" dirty="0">
                <a:latin typeface="+mn-lt"/>
              </a:rPr>
              <a:t>Colector sanitario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514916" y="2674254"/>
            <a:ext cx="2217738" cy="18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Subestación de energía</a:t>
            </a:r>
          </a:p>
          <a:p>
            <a:pPr algn="ctr"/>
            <a:r>
              <a:rPr lang="es-MX" sz="1600" dirty="0">
                <a:latin typeface="+mn-lt"/>
              </a:rPr>
              <a:t>Distribución de energía</a:t>
            </a:r>
          </a:p>
          <a:p>
            <a:pPr algn="ctr"/>
            <a:r>
              <a:rPr lang="es-MX" sz="1600" dirty="0">
                <a:latin typeface="+mn-lt"/>
              </a:rPr>
              <a:t>Alumbrado público</a:t>
            </a:r>
          </a:p>
          <a:p>
            <a:pPr algn="ctr"/>
            <a:r>
              <a:rPr lang="es-MX" sz="1600" dirty="0">
                <a:latin typeface="+mn-lt"/>
              </a:rPr>
              <a:t>Transporte público</a:t>
            </a:r>
          </a:p>
          <a:p>
            <a:pPr algn="ctr"/>
            <a:r>
              <a:rPr lang="es-MX" sz="1600" dirty="0">
                <a:latin typeface="+mn-lt"/>
              </a:rPr>
              <a:t>Clínicas médicas</a:t>
            </a:r>
          </a:p>
          <a:p>
            <a:pPr algn="ctr"/>
            <a:r>
              <a:rPr lang="es-MX" sz="1600" dirty="0">
                <a:latin typeface="+mn-lt"/>
              </a:rPr>
              <a:t>Parques y plazas</a:t>
            </a:r>
          </a:p>
          <a:p>
            <a:pPr algn="ctr"/>
            <a:r>
              <a:rPr lang="es-MX" sz="1600" dirty="0" smtClean="0">
                <a:latin typeface="+mn-lt"/>
              </a:rPr>
              <a:t>Mercado</a:t>
            </a:r>
            <a:endParaRPr lang="en-US" sz="1600" dirty="0">
              <a:latin typeface="+mn-lt"/>
            </a:endParaRP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7418592" y="2981494"/>
            <a:ext cx="2097247" cy="10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Alumbrado público</a:t>
            </a:r>
          </a:p>
          <a:p>
            <a:pPr algn="ctr"/>
            <a:r>
              <a:rPr lang="es-MX" sz="1600" dirty="0">
                <a:latin typeface="+mn-lt"/>
              </a:rPr>
              <a:t>Vialidades internas</a:t>
            </a:r>
          </a:p>
          <a:p>
            <a:pPr algn="ctr"/>
            <a:r>
              <a:rPr lang="es-MX" sz="1600" dirty="0">
                <a:latin typeface="+mn-lt"/>
              </a:rPr>
              <a:t>Vialidades de acceso</a:t>
            </a:r>
          </a:p>
          <a:p>
            <a:pPr algn="ctr"/>
            <a:r>
              <a:rPr lang="es-MX" sz="1600" dirty="0">
                <a:latin typeface="+mn-lt"/>
              </a:rPr>
              <a:t>Hospitales</a:t>
            </a:r>
            <a:endParaRPr lang="en-US" sz="1600" dirty="0">
              <a:latin typeface="+mn-lt"/>
            </a:endParaRP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3601962" y="5383995"/>
            <a:ext cx="2849880" cy="1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Vialidades de acceso</a:t>
            </a:r>
          </a:p>
          <a:p>
            <a:pPr algn="ctr"/>
            <a:r>
              <a:rPr lang="es-MX" sz="1600" dirty="0">
                <a:latin typeface="+mn-lt"/>
              </a:rPr>
              <a:t>Central de autobuses</a:t>
            </a:r>
          </a:p>
          <a:p>
            <a:pPr algn="ctr"/>
            <a:r>
              <a:rPr lang="es-MX" sz="1600" dirty="0">
                <a:latin typeface="+mn-lt"/>
              </a:rPr>
              <a:t>Recolección de basura</a:t>
            </a:r>
          </a:p>
          <a:p>
            <a:pPr algn="ctr"/>
            <a:r>
              <a:rPr lang="es-MX" sz="1600" dirty="0">
                <a:latin typeface="+mn-lt"/>
              </a:rPr>
              <a:t>Transporte público</a:t>
            </a:r>
          </a:p>
          <a:p>
            <a:pPr algn="ctr"/>
            <a:r>
              <a:rPr lang="es-MX" sz="1600" dirty="0">
                <a:latin typeface="+mn-lt"/>
              </a:rPr>
              <a:t>Central de abastos</a:t>
            </a:r>
            <a:endParaRPr lang="en-US" sz="1600" dirty="0">
              <a:latin typeface="+mn-lt"/>
            </a:endParaRPr>
          </a:p>
        </p:txBody>
      </p:sp>
      <p:sp>
        <p:nvSpPr>
          <p:cNvPr id="176145" name="AutoShape 17"/>
          <p:cNvSpPr>
            <a:spLocks noChangeArrowheads="1"/>
          </p:cNvSpPr>
          <p:nvPr/>
        </p:nvSpPr>
        <p:spPr bwMode="auto">
          <a:xfrm>
            <a:off x="7357473" y="4489810"/>
            <a:ext cx="2219484" cy="894185"/>
          </a:xfrm>
          <a:prstGeom prst="downArrowCallout">
            <a:avLst>
              <a:gd name="adj1" fmla="val 38265"/>
              <a:gd name="adj2" fmla="val 36442"/>
              <a:gd name="adj3" fmla="val 1556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6" tIns="44829" rIns="89656" bIns="44829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Capital privado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7318183" y="5324199"/>
            <a:ext cx="2298065" cy="18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Venta de basura</a:t>
            </a:r>
          </a:p>
          <a:p>
            <a:pPr algn="ctr"/>
            <a:r>
              <a:rPr lang="es-MX" sz="1600" dirty="0">
                <a:latin typeface="+mn-lt"/>
              </a:rPr>
              <a:t>Distribución de gas</a:t>
            </a:r>
          </a:p>
          <a:p>
            <a:pPr algn="ctr"/>
            <a:r>
              <a:rPr lang="es-MX" sz="1600" dirty="0">
                <a:latin typeface="+mn-lt"/>
              </a:rPr>
              <a:t>Centros </a:t>
            </a:r>
            <a:r>
              <a:rPr lang="es-MX" sz="1600" dirty="0" smtClean="0">
                <a:latin typeface="+mn-lt"/>
              </a:rPr>
              <a:t>comerciales</a:t>
            </a:r>
          </a:p>
          <a:p>
            <a:pPr algn="ctr"/>
            <a:r>
              <a:rPr lang="es-MX" sz="1600" dirty="0" smtClean="0">
                <a:latin typeface="+mn-lt"/>
              </a:rPr>
              <a:t>Tiendas </a:t>
            </a:r>
            <a:r>
              <a:rPr lang="es-MX" sz="1600" dirty="0">
                <a:latin typeface="+mn-lt"/>
              </a:rPr>
              <a:t>departamentales</a:t>
            </a:r>
          </a:p>
          <a:p>
            <a:pPr algn="ctr"/>
            <a:r>
              <a:rPr lang="es-MX" sz="1600" dirty="0" smtClean="0">
                <a:latin typeface="+mn-lt"/>
              </a:rPr>
              <a:t>Entretenimiento</a:t>
            </a:r>
          </a:p>
          <a:p>
            <a:pPr algn="ctr"/>
            <a:r>
              <a:rPr lang="es-MX" sz="1600" dirty="0" smtClean="0">
                <a:latin typeface="+mn-lt"/>
              </a:rPr>
              <a:t>Vivienda</a:t>
            </a:r>
            <a:endParaRPr lang="es-MX" sz="1600" dirty="0">
              <a:latin typeface="+mn-lt"/>
            </a:endParaRPr>
          </a:p>
          <a:p>
            <a:pPr algn="ctr"/>
            <a:r>
              <a:rPr lang="es-MX" sz="1600" dirty="0">
                <a:latin typeface="+mn-lt"/>
              </a:rPr>
              <a:t>Parques </a:t>
            </a:r>
            <a:r>
              <a:rPr lang="es-MX" sz="1600" dirty="0" smtClean="0">
                <a:latin typeface="+mn-lt"/>
              </a:rPr>
              <a:t>industriales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04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DUIS Certificados en México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1003352"/>
          </a:xfrm>
        </p:spPr>
        <p:txBody>
          <a:bodyPr/>
          <a:lstStyle/>
          <a:p>
            <a:r>
              <a:rPr lang="es-MX" dirty="0"/>
              <a:t>Al día de hoy se han certificado 8 DUIS en México, que en total </a:t>
            </a:r>
            <a:r>
              <a:rPr lang="es-MX" dirty="0" smtClean="0"/>
              <a:t>albergarán 312,684 viviendas, con 1,250,178 personas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4EC1D5-BB36-4ABC-B1AD-F51F3D463EF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492" y="2284196"/>
            <a:ext cx="7063563" cy="47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2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69925" y="2357438"/>
            <a:ext cx="8226425" cy="492125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84213" y="3463925"/>
            <a:ext cx="8226425" cy="3619452"/>
          </a:xfrm>
        </p:spPr>
        <p:txBody>
          <a:bodyPr/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Exposición de México a desastres naturales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Efectos del calentamiento global: recurrencia y severidad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Lecciones de la economía del medio ambiente</a:t>
            </a:r>
          </a:p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Retos en las finanzas públicas locales en México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Herramientas actuales para prevención y atención de desastres en México</a:t>
            </a:r>
          </a:p>
          <a:p>
            <a:r>
              <a:rPr lang="es-ES" dirty="0">
                <a:solidFill>
                  <a:schemeClr val="tx1"/>
                </a:solidFill>
              </a:rPr>
              <a:t>Consideraciones Finales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Consideraciones Finales</a:t>
            </a:r>
            <a:endParaRPr lang="es-MX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5613" y="1197850"/>
            <a:ext cx="9140825" cy="5958554"/>
          </a:xfrm>
        </p:spPr>
        <p:txBody>
          <a:bodyPr/>
          <a:lstStyle/>
          <a:p>
            <a:r>
              <a:rPr lang="es-MX" dirty="0" smtClean="0"/>
              <a:t>Actualmente, se da un mayor énfasis en las acciones de reconstrucción y emergencia, posterior al evento catastrófico.</a:t>
            </a:r>
          </a:p>
          <a:p>
            <a:pPr lvl="1"/>
            <a:r>
              <a:rPr lang="es-MX" dirty="0" smtClean="0"/>
              <a:t>Por </a:t>
            </a:r>
            <a:r>
              <a:rPr lang="es-MX" dirty="0" smtClean="0"/>
              <a:t>tanto</a:t>
            </a:r>
            <a:r>
              <a:rPr lang="es-MX" dirty="0" smtClean="0"/>
              <a:t>, se requiere de un fortalecimiento de las acciones de política pública y aspectos preventivos.</a:t>
            </a:r>
          </a:p>
          <a:p>
            <a:r>
              <a:rPr lang="es-MX" dirty="0" smtClean="0"/>
              <a:t>Los programas actuales basan la reducción en el riesgo moral (incentivos para fomentar la prevención de desastres) en la parte proporcional para la utilización de los fondos.</a:t>
            </a:r>
          </a:p>
          <a:p>
            <a:pPr lvl="1"/>
            <a:r>
              <a:rPr lang="es-MX" dirty="0" smtClean="0"/>
              <a:t>Lo anterior debilita el esquema de aseguramiento.</a:t>
            </a:r>
          </a:p>
          <a:p>
            <a:r>
              <a:rPr lang="es-MX" dirty="0" smtClean="0"/>
              <a:t>Los </a:t>
            </a:r>
            <a:r>
              <a:rPr lang="es-MX" dirty="0" smtClean="0"/>
              <a:t>programas </a:t>
            </a:r>
            <a:r>
              <a:rPr lang="es-MX" dirty="0" smtClean="0"/>
              <a:t>basados en endeudamiento no representan una ventaja de política pública ya que no son sustentables en el largo plazo si se enfocan en </a:t>
            </a:r>
            <a:r>
              <a:rPr lang="es-ES" dirty="0" smtClean="0"/>
              <a:t>resarcir daños, ya que los eventos aumentarán en recurrencia y severidad.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 Finales</a:t>
            </a:r>
            <a:endParaRPr lang="es-MX" dirty="0" smtClean="0"/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4515082"/>
          </a:xfrm>
        </p:spPr>
        <p:txBody>
          <a:bodyPr/>
          <a:lstStyle/>
          <a:p>
            <a:r>
              <a:rPr lang="es-MX" dirty="0" smtClean="0"/>
              <a:t>En una visión de largo plazo, los mecanismos para enfrentar estos riesgos deberían considerar:</a:t>
            </a:r>
          </a:p>
          <a:p>
            <a:pPr lvl="1"/>
            <a:r>
              <a:rPr lang="es-MX" dirty="0" smtClean="0"/>
              <a:t>Lograr un equilibrio apropiado entre los fondos destinados a la prevención y aquellos destinados a la atención.</a:t>
            </a:r>
          </a:p>
          <a:p>
            <a:pPr lvl="1"/>
            <a:r>
              <a:rPr lang="es-MX" dirty="0" smtClean="0"/>
              <a:t>Participación en mecanismos de aseguramiento supranacional para algunos eventos.</a:t>
            </a:r>
          </a:p>
          <a:p>
            <a:r>
              <a:rPr lang="es-MX" dirty="0" smtClean="0"/>
              <a:t>En </a:t>
            </a:r>
            <a:r>
              <a:rPr lang="es-MX" dirty="0" smtClean="0"/>
              <a:t>este sentido, cabe señalar que si bien algunos DUIS han sido </a:t>
            </a:r>
            <a:r>
              <a:rPr lang="es-MX" dirty="0" smtClean="0"/>
              <a:t>evaluados en México, </a:t>
            </a:r>
            <a:r>
              <a:rPr lang="es-MX" dirty="0" smtClean="0"/>
              <a:t>aún falta desarrollarlos con claridad de metas e incentivos.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Exposición a desastres naturales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5786199"/>
          </a:xfrm>
        </p:spPr>
        <p:txBody>
          <a:bodyPr/>
          <a:lstStyle/>
          <a:p>
            <a:r>
              <a:rPr lang="es-MX" dirty="0" smtClean="0"/>
              <a:t>México se encuentra sujeto a una gran variedad de fenómenos que pueden causar desastres naturales.</a:t>
            </a:r>
          </a:p>
          <a:p>
            <a:r>
              <a:rPr lang="es-MX" dirty="0" smtClean="0"/>
              <a:t>Los principales desastres naturales que pueden afectar el bienestar nacional son:</a:t>
            </a:r>
          </a:p>
          <a:p>
            <a:pPr lvl="1"/>
            <a:r>
              <a:rPr lang="es-MX" dirty="0" smtClean="0"/>
              <a:t>Sismos y terremotos.</a:t>
            </a:r>
          </a:p>
          <a:p>
            <a:pPr lvl="1"/>
            <a:r>
              <a:rPr lang="es-MX" dirty="0"/>
              <a:t>Huracanes.</a:t>
            </a:r>
          </a:p>
          <a:p>
            <a:pPr lvl="1"/>
            <a:r>
              <a:rPr lang="es-MX" dirty="0"/>
              <a:t>Inundaciones.</a:t>
            </a:r>
          </a:p>
          <a:p>
            <a:pPr lvl="1"/>
            <a:r>
              <a:rPr lang="es-MX" dirty="0"/>
              <a:t>Sequías</a:t>
            </a:r>
            <a:r>
              <a:rPr lang="es-MX" dirty="0" smtClean="0"/>
              <a:t>.</a:t>
            </a:r>
          </a:p>
          <a:p>
            <a:pPr lvl="1"/>
            <a:r>
              <a:rPr lang="es-MX" dirty="0"/>
              <a:t>Erupciones volcánicas.</a:t>
            </a:r>
          </a:p>
          <a:p>
            <a:pPr lvl="1"/>
            <a:r>
              <a:rPr lang="es-MX" dirty="0" smtClean="0"/>
              <a:t>Tsunamis.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479800"/>
            <a:ext cx="164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3479800"/>
            <a:ext cx="164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5883275"/>
            <a:ext cx="164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670425"/>
            <a:ext cx="16414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883275"/>
            <a:ext cx="164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4670425"/>
            <a:ext cx="16462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Exposición a desastres naturales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3092450"/>
          </a:xfrm>
        </p:spPr>
        <p:txBody>
          <a:bodyPr/>
          <a:lstStyle/>
          <a:p>
            <a:r>
              <a:rPr lang="es-MX" smtClean="0"/>
              <a:t>Según cifras del Emergency Events Database EM-DAT, en 2010 México fue uno de los países que más daños económicos reportó debido a desastres naturales.</a:t>
            </a:r>
          </a:p>
          <a:p>
            <a:endParaRPr lang="es-MX" smtClean="0"/>
          </a:p>
          <a:p>
            <a:endParaRPr lang="en-US" smtClean="0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06763"/>
            <a:ext cx="67960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650875" y="6835775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 dirty="0" smtClean="0"/>
              <a:t>Fuente: EM-DAT </a:t>
            </a:r>
            <a:r>
              <a:rPr lang="es-MX" sz="1200" dirty="0"/>
              <a:t>International </a:t>
            </a:r>
            <a:r>
              <a:rPr lang="es-MX" sz="1200" dirty="0" err="1"/>
              <a:t>Disaster</a:t>
            </a:r>
            <a:r>
              <a:rPr lang="es-MX" sz="1200" dirty="0"/>
              <a:t> </a:t>
            </a:r>
            <a:r>
              <a:rPr lang="es-MX" sz="1200" dirty="0" err="1"/>
              <a:t>Database</a:t>
            </a:r>
            <a:r>
              <a:rPr lang="es-MX" sz="1200" dirty="0"/>
              <a:t>.</a:t>
            </a:r>
            <a:endParaRPr lang="en-US" sz="1200" dirty="0"/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841750"/>
            <a:ext cx="2244725" cy="107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727075" y="2963863"/>
            <a:ext cx="6069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600" b="1"/>
              <a:t>Daños económicos reportados por desastres naturales, 2010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Riesgos geológicos: Sismos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3696397"/>
          </a:xfrm>
        </p:spPr>
        <p:txBody>
          <a:bodyPr/>
          <a:lstStyle/>
          <a:p>
            <a:r>
              <a:rPr lang="es-MX" dirty="0" smtClean="0"/>
              <a:t>México está localizado en una gran zona generadora de sismos.</a:t>
            </a:r>
          </a:p>
          <a:p>
            <a:r>
              <a:rPr lang="es-MX" dirty="0" smtClean="0"/>
              <a:t>Los epicentros de la mayor parte de los terremotos se ubican en la costa del Pacífico, donde cruza la Falla de San Andrés.</a:t>
            </a:r>
          </a:p>
          <a:p>
            <a:r>
              <a:rPr lang="es-MX" dirty="0" smtClean="0"/>
              <a:t>En 2001, el </a:t>
            </a:r>
            <a:r>
              <a:rPr lang="es-MX" dirty="0"/>
              <a:t>Centro Nacional de Prevención de Desastres </a:t>
            </a:r>
            <a:r>
              <a:rPr lang="es-MX" dirty="0" smtClean="0"/>
              <a:t>(CENAPRED) estimó que cerca del 33% de la población está expuesta a un nivel alto de peligro por sismo. </a:t>
            </a:r>
          </a:p>
          <a:p>
            <a:endParaRPr lang="es-MX" dirty="0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>
            <a:fillRect/>
          </a:stretch>
        </p:blipFill>
        <p:spPr bwMode="auto">
          <a:xfrm>
            <a:off x="5862638" y="4405313"/>
            <a:ext cx="36195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405313"/>
            <a:ext cx="24717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741363" y="6151563"/>
            <a:ext cx="1982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Placas tectónicas que interactúan en México, Servicio Sismológico Nacional.</a:t>
            </a:r>
            <a:endParaRPr lang="en-US" sz="120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571750" y="6835775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Mapa de regionalización sísmica, CENAPRED.</a:t>
            </a:r>
            <a:endParaRPr lang="en-US" sz="1200"/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027738" y="6835775"/>
            <a:ext cx="326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Ciudad de México, después del terremoto de 1985.</a:t>
            </a:r>
            <a:endParaRPr lang="en-US" sz="1200"/>
          </a:p>
        </p:txBody>
      </p:sp>
      <p:pic>
        <p:nvPicPr>
          <p:cNvPr id="8201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24150" y="4959350"/>
            <a:ext cx="28956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Riesgos hidrometeorológicos: Huracanes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3911840"/>
          </a:xfrm>
        </p:spPr>
        <p:txBody>
          <a:bodyPr/>
          <a:lstStyle/>
          <a:p>
            <a:r>
              <a:rPr lang="es-MX" dirty="0" smtClean="0"/>
              <a:t>Los huracanes son los desastres naturales que más daño económico han causado a nivel nacional.</a:t>
            </a:r>
          </a:p>
          <a:p>
            <a:r>
              <a:rPr lang="es-MX" dirty="0" smtClean="0"/>
              <a:t>Los 17 estados costeros son proclives a huracanes. </a:t>
            </a:r>
          </a:p>
          <a:p>
            <a:r>
              <a:rPr lang="es-MX" dirty="0" smtClean="0"/>
              <a:t>El huracán </a:t>
            </a:r>
            <a:r>
              <a:rPr lang="es-MX" dirty="0" err="1" smtClean="0"/>
              <a:t>Wilma</a:t>
            </a:r>
            <a:r>
              <a:rPr lang="es-MX" dirty="0" smtClean="0"/>
              <a:t>, que impactó la Península de Yucatán en 2005, ocasionó pérdidas por 5,000 millones de dólares.</a:t>
            </a:r>
          </a:p>
          <a:p>
            <a:endParaRPr lang="es-MX" dirty="0" smtClean="0"/>
          </a:p>
          <a:p>
            <a:endParaRPr lang="en-US" dirty="0" smtClean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179888"/>
            <a:ext cx="3657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179888"/>
            <a:ext cx="3657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5759450" y="6819900"/>
            <a:ext cx="214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Hurácan Wilma, 2005. </a:t>
            </a:r>
            <a:endParaRPr lang="en-US" sz="1200"/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766763" y="6835775"/>
            <a:ext cx="4027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Mapa de riesgos por incidencia de huracanes, CENAPRED.</a:t>
            </a:r>
            <a:endParaRPr lang="en-US" sz="120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Riesgos hidrometeorológicos: Inundaciones</a:t>
            </a:r>
            <a:endParaRPr lang="en-US" smtClean="0"/>
          </a:p>
        </p:txBody>
      </p:sp>
      <p:sp>
        <p:nvSpPr>
          <p:cNvPr id="12291" name="Content Placeholder 10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2446824"/>
          </a:xfrm>
        </p:spPr>
        <p:txBody>
          <a:bodyPr/>
          <a:lstStyle/>
          <a:p>
            <a:r>
              <a:rPr lang="es-MX" dirty="0" smtClean="0"/>
              <a:t>Las inundaciones pueden ocurrir por lluvias, desbordamiento de ríos, ascenso del nivel del mar o roturas de diques y presas.</a:t>
            </a:r>
          </a:p>
          <a:p>
            <a:r>
              <a:rPr lang="es-MX" dirty="0" smtClean="0"/>
              <a:t>En la mayoría de los casos, la severidad de las inundaciones se relaciona con el mal manejo de las cuencas acuíferas y con la calidad y estado de los sistemas de desagüe.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154488"/>
            <a:ext cx="38258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5989638" y="6727825"/>
            <a:ext cx="26495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Inundación en Tabasco, octubre de 2007.</a:t>
            </a:r>
            <a:endParaRPr lang="en-US" sz="1200"/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385763" y="6757988"/>
            <a:ext cx="4605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Distribución de la precipitación pluvial anual, 1971-2000 (CONAGUA).</a:t>
            </a:r>
            <a:endParaRPr lang="en-US" sz="1200"/>
          </a:p>
        </p:txBody>
      </p:sp>
      <p:pic>
        <p:nvPicPr>
          <p:cNvPr id="1229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4675" y="4154488"/>
            <a:ext cx="3951288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Riesgos hidrometeorológicos: Sequías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5613" y="1198563"/>
            <a:ext cx="9140825" cy="2662267"/>
          </a:xfrm>
        </p:spPr>
        <p:txBody>
          <a:bodyPr/>
          <a:lstStyle/>
          <a:p>
            <a:r>
              <a:rPr lang="es-MX" dirty="0" smtClean="0"/>
              <a:t>Gran parte del territorio nacional se ubica en una franja de alta presión, y esta zona es propensa a la sequía.</a:t>
            </a:r>
          </a:p>
          <a:p>
            <a:r>
              <a:rPr lang="es-MX" dirty="0" smtClean="0"/>
              <a:t>Las sequías pueden afectar grandes extensiones de tierra y durar meses, o incluso años.</a:t>
            </a:r>
          </a:p>
          <a:p>
            <a:r>
              <a:rPr lang="es-MX" dirty="0" smtClean="0"/>
              <a:t>Además, éstas se perciben hasta que presentan daños severos.</a:t>
            </a:r>
          </a:p>
        </p:txBody>
      </p:sp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308475"/>
            <a:ext cx="37782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5989638" y="6727825"/>
            <a:ext cx="26495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/>
              <a:t>Sequía en Durango, 2011-2012.</a:t>
            </a:r>
            <a:endParaRPr lang="en-US" sz="1200"/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919163" y="6796088"/>
            <a:ext cx="3778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1200" dirty="0"/>
              <a:t>Mapa de condiciones de sequía, 2008 (CONAGUA).</a:t>
            </a:r>
            <a:endParaRPr lang="en-US" sz="1200" dirty="0"/>
          </a:p>
        </p:txBody>
      </p:sp>
      <p:pic>
        <p:nvPicPr>
          <p:cNvPr id="1331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89613" y="429101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60365" y="7229554"/>
            <a:ext cx="499265" cy="5355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D4EC1D5-BB36-4ABC-B1AD-F51F3D463EF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64D82"/>
      </a:accent1>
      <a:accent2>
        <a:srgbClr val="F0F0F0"/>
      </a:accent2>
      <a:accent3>
        <a:srgbClr val="FFFFFF"/>
      </a:accent3>
      <a:accent4>
        <a:srgbClr val="000000"/>
      </a:accent4>
      <a:accent5>
        <a:srgbClr val="ACB2C1"/>
      </a:accent5>
      <a:accent6>
        <a:srgbClr val="D9D9D9"/>
      </a:accent6>
      <a:hlink>
        <a:srgbClr val="88CABD"/>
      </a:hlink>
      <a:folHlink>
        <a:srgbClr val="A77BF5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49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E659A"/>
        </a:dk2>
        <a:lt2>
          <a:srgbClr val="808080"/>
        </a:lt2>
        <a:accent1>
          <a:srgbClr val="0E659A"/>
        </a:accent1>
        <a:accent2>
          <a:srgbClr val="F0F0F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D9D9D9"/>
        </a:accent6>
        <a:hlink>
          <a:srgbClr val="88BEBD"/>
        </a:hlink>
        <a:folHlink>
          <a:srgbClr val="31BD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1076B4"/>
        </a:dk2>
        <a:lt2>
          <a:srgbClr val="808080"/>
        </a:lt2>
        <a:accent1>
          <a:srgbClr val="1076B4"/>
        </a:accent1>
        <a:accent2>
          <a:srgbClr val="F0F0F0"/>
        </a:accent2>
        <a:accent3>
          <a:srgbClr val="FFFFFF"/>
        </a:accent3>
        <a:accent4>
          <a:srgbClr val="000000"/>
        </a:accent4>
        <a:accent5>
          <a:srgbClr val="AABDD6"/>
        </a:accent5>
        <a:accent6>
          <a:srgbClr val="D9D9D9"/>
        </a:accent6>
        <a:hlink>
          <a:srgbClr val="88CABD"/>
        </a:hlink>
        <a:folHlink>
          <a:srgbClr val="A77B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76B4"/>
        </a:dk2>
        <a:lt2>
          <a:srgbClr val="969696"/>
        </a:lt2>
        <a:accent1>
          <a:srgbClr val="1076B4"/>
        </a:accent1>
        <a:accent2>
          <a:srgbClr val="F0F0F0"/>
        </a:accent2>
        <a:accent3>
          <a:srgbClr val="FFFFFF"/>
        </a:accent3>
        <a:accent4>
          <a:srgbClr val="000000"/>
        </a:accent4>
        <a:accent5>
          <a:srgbClr val="AABDD6"/>
        </a:accent5>
        <a:accent6>
          <a:srgbClr val="D9D9D9"/>
        </a:accent6>
        <a:hlink>
          <a:srgbClr val="88CABD"/>
        </a:hlink>
        <a:folHlink>
          <a:srgbClr val="A77B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64D82"/>
        </a:dk2>
        <a:lt2>
          <a:srgbClr val="969696"/>
        </a:lt2>
        <a:accent1>
          <a:srgbClr val="264D82"/>
        </a:accent1>
        <a:accent2>
          <a:srgbClr val="F0F0F0"/>
        </a:accent2>
        <a:accent3>
          <a:srgbClr val="FFFFFF"/>
        </a:accent3>
        <a:accent4>
          <a:srgbClr val="000000"/>
        </a:accent4>
        <a:accent5>
          <a:srgbClr val="ACB2C1"/>
        </a:accent5>
        <a:accent6>
          <a:srgbClr val="D9D9D9"/>
        </a:accent6>
        <a:hlink>
          <a:srgbClr val="88CABD"/>
        </a:hlink>
        <a:folHlink>
          <a:srgbClr val="A77B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264D82"/>
    </a:accent1>
    <a:accent2>
      <a:srgbClr val="F0F0F0"/>
    </a:accent2>
    <a:accent3>
      <a:srgbClr val="FFFFFF"/>
    </a:accent3>
    <a:accent4>
      <a:srgbClr val="000000"/>
    </a:accent4>
    <a:accent5>
      <a:srgbClr val="ACB2C1"/>
    </a:accent5>
    <a:accent6>
      <a:srgbClr val="D9D9D9"/>
    </a:accent6>
    <a:hlink>
      <a:srgbClr val="88CABD"/>
    </a:hlink>
    <a:folHlink>
      <a:srgbClr val="A77BF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20380</TotalTime>
  <Words>2444</Words>
  <Application>Microsoft Office PowerPoint</Application>
  <PresentationFormat>Custom</PresentationFormat>
  <Paragraphs>388</Paragraphs>
  <Slides>35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Microsoft Excel Chart</vt:lpstr>
      <vt:lpstr>Cambio Climático: Reflexiones de Políticas Públicas</vt:lpstr>
      <vt:lpstr>Índice</vt:lpstr>
      <vt:lpstr>Índice</vt:lpstr>
      <vt:lpstr>Exposición a desastres naturales</vt:lpstr>
      <vt:lpstr>Exposición a desastres naturales</vt:lpstr>
      <vt:lpstr>Riesgos geológicos: Sismos</vt:lpstr>
      <vt:lpstr>Riesgos hidrometeorológicos: Huracanes</vt:lpstr>
      <vt:lpstr>Riesgos hidrometeorológicos: Inundaciones</vt:lpstr>
      <vt:lpstr>Riesgos hidrometeorológicos: Sequías</vt:lpstr>
      <vt:lpstr>Riesgos geológicos: Volcanes</vt:lpstr>
      <vt:lpstr>Riesgos geológicos: Tsunamis</vt:lpstr>
      <vt:lpstr>Otros riesgos</vt:lpstr>
      <vt:lpstr>Índice</vt:lpstr>
      <vt:lpstr>Evidencia sobre el calentamiento global</vt:lpstr>
      <vt:lpstr>Calentamiento global y desastres naturales</vt:lpstr>
      <vt:lpstr>Calentamiento global: Efectos a nivel nacional</vt:lpstr>
      <vt:lpstr>Índice</vt:lpstr>
      <vt:lpstr>Enseñanzas de la economía: aseguramiento</vt:lpstr>
      <vt:lpstr>Enseñanzas de la economía: fenómeno regional/global</vt:lpstr>
      <vt:lpstr>Enseñanzas de la economía: intervención del gobierno</vt:lpstr>
      <vt:lpstr>Índice</vt:lpstr>
      <vt:lpstr>Reducida capacidad de ajuste al gasto local</vt:lpstr>
      <vt:lpstr>Retos en las finanzas locales ante el cambio climático</vt:lpstr>
      <vt:lpstr>Índice</vt:lpstr>
      <vt:lpstr>Herramientas actuales para atención de desastres</vt:lpstr>
      <vt:lpstr>FONDEN</vt:lpstr>
      <vt:lpstr>FOPREDEN</vt:lpstr>
      <vt:lpstr>Desarrollos Urbanos Integrales Sustentables (DUIS)</vt:lpstr>
      <vt:lpstr>Componentes de un DUIS</vt:lpstr>
      <vt:lpstr>Fuentes de Financiamiento</vt:lpstr>
      <vt:lpstr>Esquema óptimo de financiamiento por componentes</vt:lpstr>
      <vt:lpstr>DUIS Certificados en México</vt:lpstr>
      <vt:lpstr>Índice</vt:lpstr>
      <vt:lpstr>Consideraciones Finales</vt:lpstr>
      <vt:lpstr>Consideraciones Finales</vt:lpstr>
    </vt:vector>
  </TitlesOfParts>
  <Company>Baggenstoss Painting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Baggenstoss</dc:creator>
  <cp:lastModifiedBy>Welmar Rosado</cp:lastModifiedBy>
  <cp:revision>1616</cp:revision>
  <cp:lastPrinted>2012-06-19T15:21:32Z</cp:lastPrinted>
  <dcterms:created xsi:type="dcterms:W3CDTF">2005-12-19T04:21:21Z</dcterms:created>
  <dcterms:modified xsi:type="dcterms:W3CDTF">2012-06-19T18:26:07Z</dcterms:modified>
</cp:coreProperties>
</file>