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439" r:id="rId2"/>
    <p:sldId id="395" r:id="rId3"/>
    <p:sldId id="399" r:id="rId4"/>
    <p:sldId id="388" r:id="rId5"/>
    <p:sldId id="447" r:id="rId6"/>
    <p:sldId id="392" r:id="rId7"/>
    <p:sldId id="441" r:id="rId8"/>
    <p:sldId id="358" r:id="rId9"/>
    <p:sldId id="442" r:id="rId10"/>
    <p:sldId id="393" r:id="rId11"/>
    <p:sldId id="394" r:id="rId12"/>
    <p:sldId id="415" r:id="rId13"/>
    <p:sldId id="390" r:id="rId14"/>
    <p:sldId id="416" r:id="rId15"/>
    <p:sldId id="417" r:id="rId16"/>
    <p:sldId id="418" r:id="rId17"/>
    <p:sldId id="419" r:id="rId18"/>
    <p:sldId id="420" r:id="rId19"/>
    <p:sldId id="402" r:id="rId20"/>
    <p:sldId id="403" r:id="rId21"/>
    <p:sldId id="443" r:id="rId22"/>
    <p:sldId id="449" r:id="rId23"/>
    <p:sldId id="448" r:id="rId24"/>
    <p:sldId id="444" r:id="rId25"/>
    <p:sldId id="445" r:id="rId26"/>
    <p:sldId id="404" r:id="rId27"/>
    <p:sldId id="405" r:id="rId28"/>
    <p:sldId id="406" r:id="rId29"/>
    <p:sldId id="407" r:id="rId30"/>
    <p:sldId id="408" r:id="rId31"/>
    <p:sldId id="446" r:id="rId32"/>
    <p:sldId id="421" r:id="rId33"/>
    <p:sldId id="430" r:id="rId34"/>
    <p:sldId id="426" r:id="rId35"/>
    <p:sldId id="432" r:id="rId36"/>
    <p:sldId id="427" r:id="rId37"/>
    <p:sldId id="433" r:id="rId38"/>
    <p:sldId id="434" r:id="rId39"/>
    <p:sldId id="435" r:id="rId40"/>
    <p:sldId id="436" r:id="rId41"/>
    <p:sldId id="438" r:id="rId42"/>
  </p:sldIdLst>
  <p:sldSz cx="9144000" cy="6840538"/>
  <p:notesSz cx="6797675" cy="9926638"/>
  <p:defaultTextStyle>
    <a:defPPr>
      <a:defRPr lang="es-ES"/>
    </a:defPPr>
    <a:lvl1pPr algn="l" rtl="0" fontAlgn="base">
      <a:spcBef>
        <a:spcPct val="0"/>
      </a:spcBef>
      <a:spcAft>
        <a:spcPct val="0"/>
      </a:spcAft>
      <a:defRPr sz="1400" b="1" kern="1200">
        <a:solidFill>
          <a:srgbClr val="00755C"/>
        </a:solidFill>
        <a:latin typeface="Trebuchet MS" pitchFamily="34" charset="0"/>
        <a:ea typeface="+mn-ea"/>
        <a:cs typeface="Lucida Sans Unicode" pitchFamily="34" charset="0"/>
      </a:defRPr>
    </a:lvl1pPr>
    <a:lvl2pPr marL="457200" algn="l" rtl="0" fontAlgn="base">
      <a:spcBef>
        <a:spcPct val="0"/>
      </a:spcBef>
      <a:spcAft>
        <a:spcPct val="0"/>
      </a:spcAft>
      <a:defRPr sz="1400" b="1" kern="1200">
        <a:solidFill>
          <a:srgbClr val="00755C"/>
        </a:solidFill>
        <a:latin typeface="Trebuchet MS" pitchFamily="34" charset="0"/>
        <a:ea typeface="+mn-ea"/>
        <a:cs typeface="Lucida Sans Unicode" pitchFamily="34" charset="0"/>
      </a:defRPr>
    </a:lvl2pPr>
    <a:lvl3pPr marL="914400" algn="l" rtl="0" fontAlgn="base">
      <a:spcBef>
        <a:spcPct val="0"/>
      </a:spcBef>
      <a:spcAft>
        <a:spcPct val="0"/>
      </a:spcAft>
      <a:defRPr sz="1400" b="1" kern="1200">
        <a:solidFill>
          <a:srgbClr val="00755C"/>
        </a:solidFill>
        <a:latin typeface="Trebuchet MS" pitchFamily="34" charset="0"/>
        <a:ea typeface="+mn-ea"/>
        <a:cs typeface="Lucida Sans Unicode" pitchFamily="34" charset="0"/>
      </a:defRPr>
    </a:lvl3pPr>
    <a:lvl4pPr marL="1371600" algn="l" rtl="0" fontAlgn="base">
      <a:spcBef>
        <a:spcPct val="0"/>
      </a:spcBef>
      <a:spcAft>
        <a:spcPct val="0"/>
      </a:spcAft>
      <a:defRPr sz="1400" b="1" kern="1200">
        <a:solidFill>
          <a:srgbClr val="00755C"/>
        </a:solidFill>
        <a:latin typeface="Trebuchet MS" pitchFamily="34" charset="0"/>
        <a:ea typeface="+mn-ea"/>
        <a:cs typeface="Lucida Sans Unicode" pitchFamily="34" charset="0"/>
      </a:defRPr>
    </a:lvl4pPr>
    <a:lvl5pPr marL="1828800" algn="l" rtl="0" fontAlgn="base">
      <a:spcBef>
        <a:spcPct val="0"/>
      </a:spcBef>
      <a:spcAft>
        <a:spcPct val="0"/>
      </a:spcAft>
      <a:defRPr sz="1400" b="1" kern="1200">
        <a:solidFill>
          <a:srgbClr val="00755C"/>
        </a:solidFill>
        <a:latin typeface="Trebuchet MS" pitchFamily="34" charset="0"/>
        <a:ea typeface="+mn-ea"/>
        <a:cs typeface="Lucida Sans Unicode" pitchFamily="34" charset="0"/>
      </a:defRPr>
    </a:lvl5pPr>
    <a:lvl6pPr marL="2286000" algn="l" defTabSz="914400" rtl="0" eaLnBrk="1" latinLnBrk="0" hangingPunct="1">
      <a:defRPr sz="1400" b="1" kern="1200">
        <a:solidFill>
          <a:srgbClr val="00755C"/>
        </a:solidFill>
        <a:latin typeface="Trebuchet MS" pitchFamily="34" charset="0"/>
        <a:ea typeface="+mn-ea"/>
        <a:cs typeface="Lucida Sans Unicode" pitchFamily="34" charset="0"/>
      </a:defRPr>
    </a:lvl6pPr>
    <a:lvl7pPr marL="2743200" algn="l" defTabSz="914400" rtl="0" eaLnBrk="1" latinLnBrk="0" hangingPunct="1">
      <a:defRPr sz="1400" b="1" kern="1200">
        <a:solidFill>
          <a:srgbClr val="00755C"/>
        </a:solidFill>
        <a:latin typeface="Trebuchet MS" pitchFamily="34" charset="0"/>
        <a:ea typeface="+mn-ea"/>
        <a:cs typeface="Lucida Sans Unicode" pitchFamily="34" charset="0"/>
      </a:defRPr>
    </a:lvl7pPr>
    <a:lvl8pPr marL="3200400" algn="l" defTabSz="914400" rtl="0" eaLnBrk="1" latinLnBrk="0" hangingPunct="1">
      <a:defRPr sz="1400" b="1" kern="1200">
        <a:solidFill>
          <a:srgbClr val="00755C"/>
        </a:solidFill>
        <a:latin typeface="Trebuchet MS" pitchFamily="34" charset="0"/>
        <a:ea typeface="+mn-ea"/>
        <a:cs typeface="Lucida Sans Unicode" pitchFamily="34" charset="0"/>
      </a:defRPr>
    </a:lvl8pPr>
    <a:lvl9pPr marL="3657600" algn="l" defTabSz="914400" rtl="0" eaLnBrk="1" latinLnBrk="0" hangingPunct="1">
      <a:defRPr sz="1400" b="1" kern="1200">
        <a:solidFill>
          <a:srgbClr val="00755C"/>
        </a:solidFill>
        <a:latin typeface="Trebuchet MS" pitchFamily="34" charset="0"/>
        <a:ea typeface="+mn-ea"/>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4D4D4D"/>
    <a:srgbClr val="70C45C"/>
    <a:srgbClr val="339966"/>
    <a:srgbClr val="666699"/>
    <a:srgbClr val="9CAC06"/>
    <a:srgbClr val="FFFFFF"/>
    <a:srgbClr val="0075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057" autoAdjust="0"/>
    <p:restoredTop sz="85899" autoAdjust="0"/>
  </p:normalViewPr>
  <p:slideViewPr>
    <p:cSldViewPr snapToGrid="0">
      <p:cViewPr>
        <p:scale>
          <a:sx n="76" d="100"/>
          <a:sy n="76" d="100"/>
        </p:scale>
        <p:origin x="-2634" y="-618"/>
      </p:cViewPr>
      <p:guideLst>
        <p:guide orient="horz" pos="2471"/>
        <p:guide orient="horz" pos="3106"/>
        <p:guide orient="horz" pos="3854"/>
        <p:guide orient="horz" pos="214"/>
        <p:guide orient="horz" pos="950"/>
        <p:guide orient="horz" pos="1610"/>
        <p:guide orient="horz" pos="1723"/>
        <p:guide orient="horz" pos="2358"/>
        <p:guide pos="5375"/>
        <p:guide pos="385"/>
        <p:guide pos="1304"/>
        <p:guide pos="1405"/>
        <p:guide pos="2312"/>
        <p:guide pos="2426"/>
        <p:guide pos="3334"/>
        <p:guide pos="44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24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200" b="0">
                <a:solidFill>
                  <a:schemeClr val="tx1"/>
                </a:solidFill>
                <a:latin typeface="Arial" charset="0"/>
              </a:defRPr>
            </a:lvl1pPr>
          </a:lstStyle>
          <a:p>
            <a:pPr>
              <a:defRPr/>
            </a:pPr>
            <a:endParaRPr lang="es-ES"/>
          </a:p>
        </p:txBody>
      </p:sp>
      <p:sp>
        <p:nvSpPr>
          <p:cNvPr id="5632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200" b="0">
                <a:solidFill>
                  <a:schemeClr val="tx1"/>
                </a:solidFill>
                <a:latin typeface="Arial" charset="0"/>
              </a:defRPr>
            </a:lvl1pPr>
          </a:lstStyle>
          <a:p>
            <a:pPr>
              <a:defRPr/>
            </a:pPr>
            <a:endParaRPr lang="es-ES"/>
          </a:p>
        </p:txBody>
      </p:sp>
      <p:sp>
        <p:nvSpPr>
          <p:cNvPr id="5632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b="0">
                <a:solidFill>
                  <a:schemeClr val="tx1"/>
                </a:solidFill>
                <a:latin typeface="Arial" charset="0"/>
              </a:defRPr>
            </a:lvl1pPr>
          </a:lstStyle>
          <a:p>
            <a:pPr>
              <a:defRPr/>
            </a:pPr>
            <a:endParaRPr lang="es-ES"/>
          </a:p>
        </p:txBody>
      </p:sp>
      <p:sp>
        <p:nvSpPr>
          <p:cNvPr id="5632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b="0">
                <a:solidFill>
                  <a:schemeClr val="tx1"/>
                </a:solidFill>
                <a:latin typeface="Arial" charset="0"/>
              </a:defRPr>
            </a:lvl1pPr>
          </a:lstStyle>
          <a:p>
            <a:pPr>
              <a:defRPr/>
            </a:pPr>
            <a:fld id="{0BDD5B43-C478-4C41-92F6-A0B9ADF1FE3D}" type="slidenum">
              <a:rPr lang="es-ES"/>
              <a:pPr>
                <a:defRPr/>
              </a:pPr>
              <a:t>‹#›</a:t>
            </a:fld>
            <a:endParaRPr lang="es-ES"/>
          </a:p>
        </p:txBody>
      </p:sp>
    </p:spTree>
    <p:extLst>
      <p:ext uri="{BB962C8B-B14F-4D97-AF65-F5344CB8AC3E}">
        <p14:creationId xmlns:p14="http://schemas.microsoft.com/office/powerpoint/2010/main" val="302683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1026"/>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200" b="0">
                <a:solidFill>
                  <a:schemeClr val="tx1"/>
                </a:solidFill>
                <a:latin typeface="Arial" charset="0"/>
              </a:defRPr>
            </a:lvl1pPr>
          </a:lstStyle>
          <a:p>
            <a:pPr>
              <a:defRPr/>
            </a:pPr>
            <a:endParaRPr lang="es-ES"/>
          </a:p>
        </p:txBody>
      </p:sp>
      <p:sp>
        <p:nvSpPr>
          <p:cNvPr id="58371" name="Rectangle 1027"/>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200" b="0">
                <a:solidFill>
                  <a:schemeClr val="tx1"/>
                </a:solidFill>
                <a:latin typeface="Arial" charset="0"/>
              </a:defRPr>
            </a:lvl1pPr>
          </a:lstStyle>
          <a:p>
            <a:pPr>
              <a:defRPr/>
            </a:pPr>
            <a:endParaRPr lang="es-ES"/>
          </a:p>
        </p:txBody>
      </p:sp>
      <p:sp>
        <p:nvSpPr>
          <p:cNvPr id="14340" name="Rectangle 1028"/>
          <p:cNvSpPr>
            <a:spLocks noGrp="1" noRot="1" noChangeAspect="1" noChangeArrowheads="1" noTextEdit="1"/>
          </p:cNvSpPr>
          <p:nvPr>
            <p:ph type="sldImg" idx="2"/>
          </p:nvPr>
        </p:nvSpPr>
        <p:spPr bwMode="auto">
          <a:xfrm>
            <a:off x="911225" y="744538"/>
            <a:ext cx="49752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1029"/>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58374" name="Rectangle 1030"/>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b="0">
                <a:solidFill>
                  <a:schemeClr val="tx1"/>
                </a:solidFill>
                <a:latin typeface="Arial" charset="0"/>
              </a:defRPr>
            </a:lvl1pPr>
          </a:lstStyle>
          <a:p>
            <a:pPr>
              <a:defRPr/>
            </a:pPr>
            <a:endParaRPr lang="es-ES"/>
          </a:p>
        </p:txBody>
      </p:sp>
      <p:sp>
        <p:nvSpPr>
          <p:cNvPr id="58375" name="Rectangle 1031"/>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b="0">
                <a:solidFill>
                  <a:schemeClr val="tx1"/>
                </a:solidFill>
                <a:latin typeface="Arial" charset="0"/>
              </a:defRPr>
            </a:lvl1pPr>
          </a:lstStyle>
          <a:p>
            <a:pPr>
              <a:defRPr/>
            </a:pPr>
            <a:fld id="{9AFEC6B7-1528-4E69-A5DD-E75C74694803}" type="slidenum">
              <a:rPr lang="es-ES"/>
              <a:pPr>
                <a:defRPr/>
              </a:pPr>
              <a:t>‹#›</a:t>
            </a:fld>
            <a:endParaRPr lang="es-ES"/>
          </a:p>
        </p:txBody>
      </p:sp>
    </p:spTree>
    <p:extLst>
      <p:ext uri="{BB962C8B-B14F-4D97-AF65-F5344CB8AC3E}">
        <p14:creationId xmlns:p14="http://schemas.microsoft.com/office/powerpoint/2010/main" val="24632022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EACB76ED-DEA9-411F-9FE2-4F84EB11D484}" type="slidenum">
              <a:rPr lang="es-ES" sz="1200" b="0" smtClean="0">
                <a:solidFill>
                  <a:schemeClr val="tx1"/>
                </a:solidFill>
                <a:latin typeface="Arial" pitchFamily="34" charset="0"/>
              </a:rPr>
              <a:pPr>
                <a:buClrTx/>
                <a:buSzTx/>
                <a:buFontTx/>
                <a:buNone/>
              </a:pPr>
              <a:t>1</a:t>
            </a:fld>
            <a:endParaRPr lang="es-ES" sz="1200" b="0" smtClean="0">
              <a:solidFill>
                <a:schemeClr val="tx1"/>
              </a:solidFill>
              <a:latin typeface="Arial" pitchFamily="34"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s-ES" sz="800" b="1" dirty="0" smtClean="0">
                <a:latin typeface="Arial" pitchFamily="34" charset="0"/>
              </a:rPr>
              <a:t>VITORIA-GASTEIZ, UNA CIUDAD HACIA EL DESARROLLO SOSTENIBLE</a:t>
            </a:r>
          </a:p>
          <a:p>
            <a:pPr marL="228600" indent="-228600" eaLnBrk="1" hangingPunct="1"/>
            <a:r>
              <a:rPr lang="es-ES" sz="800" b="1" dirty="0" smtClean="0">
                <a:latin typeface="Arial" pitchFamily="34" charset="0"/>
              </a:rPr>
              <a:t>( este es el esquema general de la presentación  estructurado en cuatro grandes bloques…..)  </a:t>
            </a:r>
          </a:p>
          <a:p>
            <a:pPr marL="228600" indent="-228600" eaLnBrk="1" hangingPunct="1"/>
            <a:endParaRPr lang="es-ES" sz="800" b="1" dirty="0" smtClean="0">
              <a:latin typeface="Arial" pitchFamily="34" charset="0"/>
            </a:endParaRPr>
          </a:p>
          <a:p>
            <a:pPr marL="228600" indent="-228600" eaLnBrk="1" hangingPunct="1"/>
            <a:r>
              <a:rPr lang="es-ES" sz="800" b="1" dirty="0" smtClean="0">
                <a:latin typeface="Arial" pitchFamily="34" charset="0"/>
              </a:rPr>
              <a:t>LA CIUDAD EN UN VISTAZO</a:t>
            </a:r>
          </a:p>
          <a:p>
            <a:pPr marL="228600" indent="-228600" eaLnBrk="1" hangingPunct="1">
              <a:buFontTx/>
              <a:buChar char="•"/>
            </a:pPr>
            <a:r>
              <a:rPr lang="es-ES" sz="800" dirty="0" smtClean="0">
                <a:latin typeface="Arial" pitchFamily="34" charset="0"/>
              </a:rPr>
              <a:t>Una ciudad de tamaño medio</a:t>
            </a:r>
          </a:p>
          <a:p>
            <a:pPr marL="228600" indent="-228600" eaLnBrk="1" hangingPunct="1">
              <a:buFontTx/>
              <a:buChar char="•"/>
            </a:pPr>
            <a:r>
              <a:rPr lang="es-ES" sz="800" dirty="0" smtClean="0">
                <a:latin typeface="Arial" pitchFamily="34" charset="0"/>
              </a:rPr>
              <a:t>Una ciudad que convive con su entorno</a:t>
            </a:r>
          </a:p>
          <a:p>
            <a:pPr marL="228600" indent="-228600" eaLnBrk="1" hangingPunct="1">
              <a:buFontTx/>
              <a:buChar char="•"/>
            </a:pPr>
            <a:r>
              <a:rPr lang="es-ES" sz="800" dirty="0" smtClean="0">
                <a:latin typeface="Arial" pitchFamily="34" charset="0"/>
              </a:rPr>
              <a:t>Una ciudad verde</a:t>
            </a:r>
          </a:p>
          <a:p>
            <a:pPr marL="228600" indent="-228600" eaLnBrk="1" hangingPunct="1">
              <a:buFontTx/>
              <a:buChar char="•"/>
            </a:pPr>
            <a:r>
              <a:rPr lang="es-ES" sz="800" dirty="0" smtClean="0">
                <a:latin typeface="Arial" pitchFamily="34" charset="0"/>
              </a:rPr>
              <a:t>Una ciudad compacta y diversa</a:t>
            </a:r>
          </a:p>
          <a:p>
            <a:pPr marL="228600" indent="-228600" eaLnBrk="1" hangingPunct="1">
              <a:buFontTx/>
              <a:buChar char="•"/>
            </a:pPr>
            <a:r>
              <a:rPr lang="es-ES" sz="800" dirty="0" smtClean="0">
                <a:latin typeface="Arial" pitchFamily="34" charset="0"/>
              </a:rPr>
              <a:t>Una ciudad cohesionada socialmente </a:t>
            </a:r>
          </a:p>
          <a:p>
            <a:pPr marL="228600" indent="-228600" eaLnBrk="1" hangingPunct="1">
              <a:buFontTx/>
              <a:buChar char="•"/>
            </a:pPr>
            <a:r>
              <a:rPr lang="es-ES" sz="800" dirty="0" smtClean="0">
                <a:latin typeface="Arial" pitchFamily="34" charset="0"/>
              </a:rPr>
              <a:t>Una ciudad comprometida</a:t>
            </a:r>
          </a:p>
          <a:p>
            <a:pPr marL="228600" indent="-228600" eaLnBrk="1" hangingPunct="1"/>
            <a:endParaRPr lang="es-ES" sz="800" dirty="0" smtClean="0">
              <a:latin typeface="Arial" pitchFamily="34" charset="0"/>
            </a:endParaRPr>
          </a:p>
          <a:p>
            <a:pPr marL="228600" indent="-228600" eaLnBrk="1" hangingPunct="1"/>
            <a:r>
              <a:rPr lang="es-ES" sz="800" b="1" dirty="0" smtClean="0">
                <a:latin typeface="Arial" pitchFamily="34" charset="0"/>
              </a:rPr>
              <a:t>UNA TRAYECTORIA&gt;&gt;&gt;&gt;&gt;&gt;video: construyendo el futuro&gt;&gt;&gt;&gt; VITORIA-GASTEIZ CAPITAL VERDE EUROPEA 2012</a:t>
            </a:r>
          </a:p>
          <a:p>
            <a:pPr marL="228600" indent="-228600" eaLnBrk="1" hangingPunct="1"/>
            <a:endParaRPr lang="es-ES" sz="800" b="1" dirty="0" smtClean="0">
              <a:latin typeface="Arial" pitchFamily="34" charset="0"/>
            </a:endParaRPr>
          </a:p>
          <a:p>
            <a:pPr marL="228600" indent="-228600" eaLnBrk="1" hangingPunct="1"/>
            <a:r>
              <a:rPr lang="es-ES" sz="800" b="1" dirty="0" smtClean="0">
                <a:latin typeface="Arial" pitchFamily="34" charset="0"/>
              </a:rPr>
              <a:t>VITORIA-GASTEIZ, AÑO 2012…CONSTRUYENDO PUENTES</a:t>
            </a:r>
          </a:p>
          <a:p>
            <a:pPr marL="228600" indent="-228600" eaLnBrk="1" hangingPunct="1">
              <a:buFontTx/>
              <a:buAutoNum type="arabicPeriod"/>
            </a:pPr>
            <a:r>
              <a:rPr lang="es-ES" sz="800" dirty="0" smtClean="0">
                <a:latin typeface="Arial" pitchFamily="34" charset="0"/>
              </a:rPr>
              <a:t>Implicando a la sociedad</a:t>
            </a:r>
          </a:p>
          <a:p>
            <a:pPr marL="228600" indent="-228600" eaLnBrk="1" hangingPunct="1">
              <a:buFontTx/>
              <a:buAutoNum type="arabicPeriod"/>
            </a:pPr>
            <a:r>
              <a:rPr lang="es-ES" sz="800" dirty="0" smtClean="0">
                <a:latin typeface="Arial" pitchFamily="34" charset="0"/>
              </a:rPr>
              <a:t>Mostrando la ciudad y sus iniciativas</a:t>
            </a:r>
          </a:p>
          <a:p>
            <a:pPr marL="228600" indent="-228600" eaLnBrk="1" hangingPunct="1">
              <a:buFontTx/>
              <a:buAutoNum type="arabicPeriod"/>
            </a:pPr>
            <a:r>
              <a:rPr lang="es-ES" sz="800" dirty="0" smtClean="0">
                <a:latin typeface="Arial" pitchFamily="34" charset="0"/>
              </a:rPr>
              <a:t>Reflexionando sobre la ciudad</a:t>
            </a:r>
          </a:p>
          <a:p>
            <a:pPr marL="228600" indent="-228600" eaLnBrk="1" hangingPunct="1">
              <a:buFontTx/>
              <a:buAutoNum type="arabicPeriod"/>
            </a:pPr>
            <a:r>
              <a:rPr lang="es-ES" sz="800" dirty="0" smtClean="0">
                <a:latin typeface="Arial" pitchFamily="34" charset="0"/>
              </a:rPr>
              <a:t>Difundiendo Green capital y sus valores</a:t>
            </a:r>
          </a:p>
          <a:p>
            <a:pPr marL="228600" indent="-228600" eaLnBrk="1" hangingPunct="1"/>
            <a:endParaRPr lang="es-ES" sz="800" dirty="0" smtClean="0">
              <a:latin typeface="Arial" pitchFamily="34" charset="0"/>
            </a:endParaRPr>
          </a:p>
          <a:p>
            <a:pPr marL="228600" indent="-228600" eaLnBrk="1" hangingPunct="1"/>
            <a:r>
              <a:rPr lang="es-ES" sz="800" b="1" dirty="0" smtClean="0">
                <a:latin typeface="Arial" pitchFamily="34" charset="0"/>
              </a:rPr>
              <a:t>VITORIA –GASTEIZ, MÁS ALLA DE LA GREEN CAPITAL </a:t>
            </a:r>
          </a:p>
          <a:p>
            <a:pPr marL="228600" indent="-228600" eaLnBrk="1" hangingPunct="1"/>
            <a:r>
              <a:rPr lang="es-ES" sz="800" dirty="0" smtClean="0">
                <a:latin typeface="Arial" pitchFamily="34" charset="0"/>
              </a:rPr>
              <a:t>+ </a:t>
            </a:r>
            <a:r>
              <a:rPr lang="es-ES" sz="800" dirty="0" err="1" smtClean="0">
                <a:latin typeface="Arial" pitchFamily="34" charset="0"/>
              </a:rPr>
              <a:t>Biocapacidad</a:t>
            </a:r>
            <a:r>
              <a:rPr lang="es-ES" sz="800" dirty="0" smtClean="0">
                <a:latin typeface="Arial" pitchFamily="34" charset="0"/>
              </a:rPr>
              <a:t>, + biodiversidad </a:t>
            </a:r>
          </a:p>
          <a:p>
            <a:pPr marL="228600" indent="-228600" eaLnBrk="1" hangingPunct="1"/>
            <a:r>
              <a:rPr lang="es-ES" sz="800" dirty="0" smtClean="0">
                <a:latin typeface="Arial" pitchFamily="34" charset="0"/>
              </a:rPr>
              <a:t>Más ciudad en la ciudad</a:t>
            </a:r>
          </a:p>
          <a:p>
            <a:pPr marL="228600" indent="-228600" eaLnBrk="1" hangingPunct="1"/>
            <a:r>
              <a:rPr lang="es-ES" sz="800" dirty="0" smtClean="0">
                <a:latin typeface="Arial" pitchFamily="34" charset="0"/>
              </a:rPr>
              <a:t>Movilidad inteligente</a:t>
            </a:r>
          </a:p>
          <a:p>
            <a:pPr marL="228600" indent="-228600" eaLnBrk="1" hangingPunct="1"/>
            <a:r>
              <a:rPr lang="es-ES" sz="800" dirty="0" smtClean="0">
                <a:latin typeface="Arial" pitchFamily="34" charset="0"/>
              </a:rPr>
              <a:t>Eficiencia en el uso del agua y la energía</a:t>
            </a:r>
          </a:p>
          <a:p>
            <a:pPr marL="228600" indent="-228600" eaLnBrk="1" hangingPunct="1"/>
            <a:r>
              <a:rPr lang="es-ES" sz="800" dirty="0" smtClean="0">
                <a:latin typeface="Arial" pitchFamily="34" charset="0"/>
              </a:rPr>
              <a:t>Impulsando la economía verde</a:t>
            </a:r>
          </a:p>
          <a:p>
            <a:pPr marL="228600" indent="-228600" eaLnBrk="1" hangingPunct="1"/>
            <a:r>
              <a:rPr lang="es-ES" sz="800" dirty="0" smtClean="0">
                <a:latin typeface="Arial" pitchFamily="34" charset="0"/>
              </a:rPr>
              <a:t>Nueva gobernanza</a:t>
            </a:r>
          </a:p>
          <a:p>
            <a:pPr marL="228600" indent="-228600" eaLnBrk="1" hangingPunct="1"/>
            <a:r>
              <a:rPr lang="es-ES" sz="800" dirty="0" smtClean="0">
                <a:latin typeface="Arial" pitchFamily="34" charset="0"/>
              </a:rPr>
              <a:t> </a:t>
            </a:r>
          </a:p>
          <a:p>
            <a:pPr marL="228600" indent="-228600" eaLnBrk="1" hangingPunct="1"/>
            <a:r>
              <a:rPr lang="es-ES" sz="800" b="1" dirty="0" smtClean="0">
                <a:latin typeface="Arial" pitchFamily="34" charset="0"/>
              </a:rPr>
              <a:t>Al final se han incluido ( en 10 diapositivas ) el cuadro general de los planes, proyectos y actuaciones … por si alguien  necesita citarlos o incluirlos en alguno de los bloques. También se incluye un plano de ciudad y Anillo Verde.-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4134571B-5567-4BA6-BB5E-7EC44C5753CB}" type="slidenum">
              <a:rPr lang="es-ES" sz="1200" b="0" smtClean="0">
                <a:solidFill>
                  <a:schemeClr val="tx1"/>
                </a:solidFill>
                <a:latin typeface="Arial" pitchFamily="34" charset="0"/>
              </a:rPr>
              <a:pPr>
                <a:buClrTx/>
                <a:buSzTx/>
                <a:buFontTx/>
                <a:buNone/>
              </a:pPr>
              <a:t>10</a:t>
            </a:fld>
            <a:endParaRPr lang="es-ES" sz="1200" b="0" smtClean="0">
              <a:solidFill>
                <a:schemeClr val="tx1"/>
              </a:solidFill>
              <a:latin typeface="Arial" pitchFamily="34"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z="800" b="1" smtClean="0">
                <a:latin typeface="Arial" pitchFamily="34" charset="0"/>
              </a:rPr>
              <a:t>Título. Una ciudad cohesionada socialmente</a:t>
            </a:r>
            <a:endParaRPr lang="es-ES" sz="800" smtClean="0">
              <a:latin typeface="Arial" pitchFamily="34" charset="0"/>
            </a:endParaRPr>
          </a:p>
          <a:p>
            <a:pPr eaLnBrk="1" hangingPunct="1"/>
            <a:r>
              <a:rPr lang="es-ES" sz="800" smtClean="0">
                <a:latin typeface="Arial" pitchFamily="34" charset="0"/>
              </a:rPr>
              <a:t>Vitoria-Gasteiz es considerada una ciudad con alta calidad de vida y bienestar.</a:t>
            </a:r>
          </a:p>
          <a:p>
            <a:pPr eaLnBrk="1" hangingPunct="1"/>
            <a:r>
              <a:rPr lang="es-ES" sz="800" smtClean="0">
                <a:latin typeface="Arial" pitchFamily="34" charset="0"/>
              </a:rPr>
              <a:t>Presenta las ventajas de una ciudad de tamaño medio que todavía no sufre los problemas asocia­dos a las grandes ciudades (altos niveles de contaminación urbana, fuertes problemas de tráfico, necesidad de recorrer largas distancias en los trayectos diarios, focos de pobreza y marginalidad...).</a:t>
            </a:r>
          </a:p>
          <a:p>
            <a:pPr eaLnBrk="1" hangingPunct="1"/>
            <a:r>
              <a:rPr lang="es-ES" sz="800" smtClean="0">
                <a:latin typeface="Arial" pitchFamily="34" charset="0"/>
              </a:rPr>
              <a:t>Su población tiene una alta esperanza de vida y dispone de una amplia y cuidada red asistencial y un alto nivel educativo.La ciudad tiene una importante trayectoria en el diseño y puesta en marcha de políticas y programas sociales y asistenciales. Cuenta con una importante y diversificada oferta de servicios a la población y con una amplia, cuidada y equilibrada red asistencial y educativa.Cabe destacar su red de centros cívicos. Los Centros Cívicos son equipamientos municipales ubicados en los distintos barrios de la ciudad donde se prestan diversos servicios, programas y actividades de carácter cultural, deportivo, formativo, y socio comunitario en el sentido más amplio del término. En estos espacios también se facilita información y atención social a la ciudadanía desde parámetros de integración y participación.</a:t>
            </a:r>
          </a:p>
          <a:p>
            <a:pPr eaLnBrk="1" hangingPunct="1"/>
            <a:r>
              <a:rPr lang="es-ES" sz="800" smtClean="0">
                <a:latin typeface="Arial" pitchFamily="34" charset="0"/>
              </a:rPr>
              <a:t>La ciudad posee igualmente un importante patrimonio cultural e histórico y una buena infraestructura de bibliotecas, salas de exposiciones y museos.</a:t>
            </a:r>
          </a:p>
          <a:p>
            <a:pPr eaLnBrk="1" hangingPunct="1"/>
            <a:r>
              <a:rPr lang="es-ES" sz="800" smtClean="0">
                <a:latin typeface="Arial" pitchFamily="34" charset="0"/>
              </a:rPr>
              <a:t>En Vitoria-Gasteiz se localiza el Campus Universitario alavés que, junto con los de Bizkaia y Gipuzkoa, constituye la oferta educativa de la Universidad del País Vasco.</a:t>
            </a:r>
          </a:p>
          <a:p>
            <a:pPr eaLnBrk="1" hangingPunct="1"/>
            <a:r>
              <a:rPr lang="es-ES" sz="800" smtClean="0">
                <a:latin typeface="Arial" pitchFamily="34" charset="0"/>
              </a:rPr>
              <a:t>Vitoria-Gasteiz y Álava se caracterizan por disponer de una buena oferta asistencial, que se traduce en la existencia de toda una serie de programas de inserción e integración social destinados a colectivos desfavorecidos, así como programas destinados a la infancia y juventud, los ancianos, la mujer y la desigualdad de género, gays y lesbianas. Los programas son muy variados y de distinto tipo en función de los colectivos a los que van dirigidos: de ayuda, de acogida, formativos, preventivos, de inserción sociolaboral, etc.</a:t>
            </a:r>
          </a:p>
          <a:p>
            <a:pPr eaLnBrk="1" hangingPunct="1"/>
            <a:r>
              <a:rPr lang="es-ES" sz="800" smtClean="0">
                <a:latin typeface="Arial" pitchFamily="34" charset="0"/>
              </a:rPr>
              <a:t>La ciudad de Vitoria-Gasteiz viene mostrando desde hace años una decidida voluntad de apoyo para con los países más pobres, contribuyendo desde hace años con cerca del 1% de su presupuesto a la cooperación internacional para el desarrollo.</a:t>
            </a:r>
          </a:p>
          <a:p>
            <a:pPr eaLnBrk="1" hangingPunct="1"/>
            <a:r>
              <a:rPr lang="es-ES" sz="800" smtClean="0">
                <a:latin typeface="Arial" pitchFamily="34" charset="0"/>
              </a:rPr>
              <a:t>Otras medidas de tipo urbanístico y no estrictamente sociales, como la peatonalización de calles, la intervención en el espacio público para la pacificación y la mejora convivencial o el aumento de la oferta de vivienda protegida son asimismo políticas muy positivas desde el punto de vista social. </a:t>
            </a:r>
          </a:p>
          <a:p>
            <a:pPr eaLnBrk="1" hangingPunct="1"/>
            <a:r>
              <a:rPr lang="es-ES" sz="800" smtClean="0">
                <a:latin typeface="Arial" pitchFamily="34" charset="0"/>
              </a:rPr>
              <a:t>Cuenta con </a:t>
            </a:r>
            <a:r>
              <a:rPr lang="es-ES" sz="800" b="1" smtClean="0">
                <a:latin typeface="Arial" pitchFamily="34" charset="0"/>
              </a:rPr>
              <a:t>una red de Centros Cívicos compuesta por 12 instalaciones y varios equipamientos deportivos distribuidos por todos los barrios de la ciudad</a:t>
            </a:r>
            <a:r>
              <a:rPr lang="es-ES" sz="800" smtClean="0">
                <a:latin typeface="Arial" pitchFamily="34" charset="0"/>
              </a:rPr>
              <a:t>, con más de 20.000 accesos diarios.</a:t>
            </a:r>
          </a:p>
          <a:p>
            <a:pPr eaLnBrk="1" hangingPunct="1"/>
            <a:r>
              <a:rPr lang="es-ES" sz="800" smtClean="0">
                <a:latin typeface="Arial" pitchFamily="34" charset="0"/>
              </a:rPr>
              <a:t>En 2010 el </a:t>
            </a:r>
            <a:r>
              <a:rPr lang="es-ES" sz="800" b="1" smtClean="0">
                <a:latin typeface="Arial" pitchFamily="34" charset="0"/>
              </a:rPr>
              <a:t>11,92% del presupuesto total del Ayuntamiento de Vitoria-Gasteiz se utilizó en programas de inserción e integración socia</a:t>
            </a:r>
            <a:r>
              <a:rPr lang="es-ES" sz="800" smtClean="0">
                <a:latin typeface="Arial" pitchFamily="34" charset="0"/>
              </a:rPr>
              <a:t>l, lo que significa un gasto social medio por habitante en la ciudad de Vitoria-Gasteiz es de 197,14.</a:t>
            </a:r>
          </a:p>
          <a:p>
            <a:pPr eaLnBrk="1" hangingPunct="1"/>
            <a:r>
              <a:rPr lang="es-ES" sz="800" smtClean="0">
                <a:latin typeface="Arial" pitchFamily="34" charset="0"/>
              </a:rPr>
              <a:t>En 2010 </a:t>
            </a:r>
            <a:r>
              <a:rPr lang="es-ES" sz="800" b="1" smtClean="0">
                <a:latin typeface="Arial" pitchFamily="34" charset="0"/>
              </a:rPr>
              <a:t>el gasto per capita del presupuesto municipal destinado a cooperación internacional para el desarrollo fue de 10,94 €.</a:t>
            </a:r>
            <a:endParaRPr lang="es-ES" sz="800" smtClean="0">
              <a:latin typeface="Arial" pitchFamily="34" charset="0"/>
            </a:endParaRPr>
          </a:p>
          <a:p>
            <a:pPr eaLnBrk="1" hangingPunct="1"/>
            <a:r>
              <a:rPr lang="es-ES" sz="800" smtClean="0">
                <a:latin typeface="Arial" pitchFamily="34" charset="0"/>
              </a:rPr>
              <a:t>La tasa de vivienda de protección oficial de Vitoria-Gasteiz es de la más altas de España (más del 70% del parque inmobiliario promovido en la última década).</a:t>
            </a:r>
          </a:p>
          <a:p>
            <a:pPr eaLnBrk="1" hangingPunct="1"/>
            <a:r>
              <a:rPr lang="es-ES" sz="800" smtClean="0">
                <a:latin typeface="Arial" pitchFamily="34" charset="0"/>
              </a:rPr>
              <a:t>El 80% de los vitorianos en edad laboral trabajan en el municipio.</a:t>
            </a:r>
          </a:p>
          <a:p>
            <a:pPr eaLnBrk="1" hangingPunct="1"/>
            <a:endParaRPr lang="es-ES" sz="80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3CB68BEE-18EE-43B6-A61D-7997C5F6547F}" type="slidenum">
              <a:rPr lang="es-ES" sz="1200" b="0" smtClean="0">
                <a:solidFill>
                  <a:schemeClr val="tx1"/>
                </a:solidFill>
                <a:latin typeface="Arial" pitchFamily="34" charset="0"/>
              </a:rPr>
              <a:pPr>
                <a:buClrTx/>
                <a:buSzTx/>
                <a:buFontTx/>
                <a:buNone/>
              </a:pPr>
              <a:t>11</a:t>
            </a:fld>
            <a:endParaRPr lang="es-ES" sz="1200" b="0" smtClean="0">
              <a:solidFill>
                <a:schemeClr val="tx1"/>
              </a:solidFill>
              <a:latin typeface="Arial" pitchFamily="34"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z="800" b="1" smtClean="0">
                <a:latin typeface="Arial" pitchFamily="34" charset="0"/>
              </a:rPr>
              <a:t>Título. Una ciudad comprometida</a:t>
            </a:r>
            <a:endParaRPr lang="es-ES" sz="800" smtClean="0">
              <a:latin typeface="Arial" pitchFamily="34" charset="0"/>
            </a:endParaRPr>
          </a:p>
          <a:p>
            <a:pPr eaLnBrk="1" hangingPunct="1"/>
            <a:r>
              <a:rPr lang="es-ES" sz="800" smtClean="0">
                <a:latin typeface="Arial" pitchFamily="34" charset="0"/>
              </a:rPr>
              <a:t>Algunos </a:t>
            </a:r>
            <a:r>
              <a:rPr lang="es-ES" sz="800" b="1" smtClean="0">
                <a:latin typeface="Arial" pitchFamily="34" charset="0"/>
              </a:rPr>
              <a:t>instrumentos y experiencias de participación</a:t>
            </a:r>
            <a:r>
              <a:rPr lang="es-ES" sz="800" smtClean="0">
                <a:latin typeface="Arial" pitchFamily="34" charset="0"/>
              </a:rPr>
              <a:t> en temas relacionados con el medio ambiente y la sostenibilidad:</a:t>
            </a:r>
          </a:p>
          <a:p>
            <a:pPr eaLnBrk="1" hangingPunct="1"/>
            <a:endParaRPr lang="es-ES" sz="800" smtClean="0">
              <a:latin typeface="Arial" pitchFamily="34" charset="0"/>
            </a:endParaRPr>
          </a:p>
          <a:p>
            <a:pPr eaLnBrk="1" hangingPunct="1"/>
            <a:r>
              <a:rPr lang="es-ES" sz="800" b="1" smtClean="0">
                <a:latin typeface="Arial" pitchFamily="34" charset="0"/>
              </a:rPr>
              <a:t>Consejo Sectorial de Medio Ambiente</a:t>
            </a:r>
            <a:r>
              <a:rPr lang="es-ES" sz="800" smtClean="0">
                <a:latin typeface="Arial" pitchFamily="34" charset="0"/>
              </a:rPr>
              <a:t>: órgano consultivo formado por 40 colectivos ciudadanos. Durante 2010 se ha reunido en 7 ocasiones para debatir sobre movilidad, planificación urbana, calidad ambiental, etc.</a:t>
            </a:r>
          </a:p>
          <a:p>
            <a:pPr eaLnBrk="1" hangingPunct="1"/>
            <a:r>
              <a:rPr lang="es-ES" sz="800" b="1" smtClean="0">
                <a:latin typeface="Arial" pitchFamily="34" charset="0"/>
              </a:rPr>
              <a:t>Agenda 21 Escolar</a:t>
            </a:r>
            <a:r>
              <a:rPr lang="es-ES" sz="800" smtClean="0">
                <a:latin typeface="Arial" pitchFamily="34" charset="0"/>
              </a:rPr>
              <a:t>: implicación del medio educativo en el proceso de Agenda 21. 29 centros educativos y casi 20.000 estudiantes han participado en la Agenda 21 Escolar durante el curso 2010-2011.</a:t>
            </a:r>
          </a:p>
          <a:p>
            <a:pPr eaLnBrk="1" hangingPunct="1"/>
            <a:r>
              <a:rPr lang="es-ES" sz="800" b="1" smtClean="0">
                <a:latin typeface="Arial" pitchFamily="34" charset="0"/>
              </a:rPr>
              <a:t>Foro Ciudadano por la Movilidad Sostenible</a:t>
            </a:r>
            <a:r>
              <a:rPr lang="es-ES" sz="800" smtClean="0">
                <a:latin typeface="Arial" pitchFamily="34" charset="0"/>
              </a:rPr>
              <a:t>, constituido específicamente en 2007 para debatir sobre movilidad. Su trabajo se materializó en la firma de un Pacto Ciudadano en el que se consensuó un nuevo modelo de movilidad en V-G. </a:t>
            </a:r>
          </a:p>
          <a:p>
            <a:pPr eaLnBrk="1" hangingPunct="1"/>
            <a:r>
              <a:rPr lang="es-ES" sz="800" b="1" smtClean="0">
                <a:latin typeface="Arial" pitchFamily="34" charset="0"/>
              </a:rPr>
              <a:t>La implicación ciudadana ha sido clave en la obtención de buenos resultados de algunos indicadores ambientales:</a:t>
            </a:r>
            <a:endParaRPr lang="es-ES" sz="800" smtClean="0">
              <a:latin typeface="Arial" pitchFamily="34" charset="0"/>
            </a:endParaRPr>
          </a:p>
          <a:p>
            <a:pPr lvl="1" eaLnBrk="1" hangingPunct="1"/>
            <a:r>
              <a:rPr lang="es-ES" sz="800" b="1" smtClean="0">
                <a:latin typeface="Arial" pitchFamily="34" charset="0"/>
              </a:rPr>
              <a:t>Consumo de agua: </a:t>
            </a:r>
            <a:r>
              <a:rPr lang="es-ES" sz="800" smtClean="0">
                <a:latin typeface="Arial" pitchFamily="34" charset="0"/>
              </a:rPr>
              <a:t>de 129 l/hab/día en 2005 a 117 l/hab/día en 2010</a:t>
            </a:r>
          </a:p>
          <a:p>
            <a:pPr lvl="1" eaLnBrk="1" hangingPunct="1"/>
            <a:r>
              <a:rPr lang="es-ES" sz="800" b="1" smtClean="0">
                <a:latin typeface="Arial" pitchFamily="34" charset="0"/>
              </a:rPr>
              <a:t>Utilización del transporte público</a:t>
            </a:r>
            <a:r>
              <a:rPr lang="es-ES" sz="800" smtClean="0">
                <a:latin typeface="Arial" pitchFamily="34" charset="0"/>
              </a:rPr>
              <a:t>: de 11.513.381 en 2005 a  18.068.519 en 2010</a:t>
            </a:r>
          </a:p>
          <a:p>
            <a:pPr lvl="1" eaLnBrk="1" hangingPunct="1"/>
            <a:r>
              <a:rPr lang="es-ES" sz="800" b="1" smtClean="0">
                <a:latin typeface="Arial" pitchFamily="34" charset="0"/>
              </a:rPr>
              <a:t>Participación en actividades de educación ambiental</a:t>
            </a:r>
            <a:r>
              <a:rPr lang="es-ES" sz="800" smtClean="0">
                <a:latin typeface="Arial" pitchFamily="34" charset="0"/>
              </a:rPr>
              <a:t>: de 13.137 en 2005 a 34.038 en 2010</a:t>
            </a:r>
          </a:p>
          <a:p>
            <a:pPr eaLnBrk="1" hangingPunct="1"/>
            <a:endParaRPr lang="es-ES" sz="80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A41B10FF-76F0-420F-98A5-FC7B1190E130}" type="slidenum">
              <a:rPr lang="es-ES" sz="1200" b="0" smtClean="0">
                <a:solidFill>
                  <a:schemeClr val="tx1"/>
                </a:solidFill>
                <a:latin typeface="Arial" pitchFamily="34" charset="0"/>
              </a:rPr>
              <a:pPr>
                <a:buClrTx/>
                <a:buSzTx/>
                <a:buFontTx/>
                <a:buNone/>
              </a:pPr>
              <a:t>12</a:t>
            </a:fld>
            <a:endParaRPr lang="es-ES" sz="1200" b="0" smtClean="0">
              <a:solidFill>
                <a:schemeClr val="tx1"/>
              </a:solidFill>
              <a:latin typeface="Arial" pitchFamily="34"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z="800" smtClean="0">
                <a:latin typeface="Arial" pitchFamily="34" charset="0"/>
              </a:rPr>
              <a:t>En un contexto favorable, el inicio de un proceso de Agenda Local 21 fue el desencadenante de esta dinámica que ha concluido con el reconocimiento de VG como Green Capital.</a:t>
            </a:r>
          </a:p>
          <a:p>
            <a:pPr eaLnBrk="1" hangingPunct="1"/>
            <a:endParaRPr lang="es-ES" sz="800" smtClean="0">
              <a:latin typeface="Arial" pitchFamily="34" charset="0"/>
            </a:endParaRPr>
          </a:p>
          <a:p>
            <a:pPr eaLnBrk="1" hangingPunct="1"/>
            <a:r>
              <a:rPr lang="es-ES" sz="800" smtClean="0">
                <a:latin typeface="Arial" pitchFamily="34" charset="0"/>
              </a:rPr>
              <a:t>El proceso de Agenda 21 con impulso desigual a lo largo de estos más de 15 años ha proporcionado el marco conceptual en el que apoyar diferentes planes y estrategias que han contribuido a mejorar la calidad ambiental del municipio.</a:t>
            </a:r>
          </a:p>
          <a:p>
            <a:pPr eaLnBrk="1" hangingPunct="1"/>
            <a:endParaRPr lang="es-ES" sz="800" smtClean="0">
              <a:latin typeface="Arial" pitchFamily="34" charset="0"/>
            </a:endParaRPr>
          </a:p>
          <a:p>
            <a:pPr eaLnBrk="1" hangingPunct="1"/>
            <a:r>
              <a:rPr lang="es-ES" sz="800" smtClean="0">
                <a:latin typeface="Arial" pitchFamily="34" charset="0"/>
              </a:rPr>
              <a:t>En este hecho hay un componente de oportunidad muy importante en la presentación de la candidatura de la ciudad. Pero para eso es necesario que existan equipos técnicos que con el acuerdo político y ciudadano estén dedicados al impulso de proyectos en clave de sostenibilidad y que se apoyen para su desarrollo en herramientas sociales (comunicación, educación, concienciación pública).</a:t>
            </a:r>
          </a:p>
          <a:p>
            <a:pPr eaLnBrk="1" hangingPunct="1"/>
            <a:endParaRPr lang="es-ES" sz="800" smtClean="0">
              <a:latin typeface="Arial" pitchFamily="34" charset="0"/>
            </a:endParaRPr>
          </a:p>
          <a:p>
            <a:pPr eaLnBrk="1" hangingPunct="1"/>
            <a:endParaRPr lang="es-ES" sz="800" smtClean="0">
              <a:latin typeface="Arial" pitchFamily="34" charset="0"/>
            </a:endParaRPr>
          </a:p>
          <a:p>
            <a:pPr eaLnBrk="1" hangingPunct="1"/>
            <a:r>
              <a:rPr lang="es-ES" smtClean="0">
                <a:latin typeface="Arial" pitchFamily="34" charset="0"/>
              </a:rPr>
              <a:t> </a:t>
            </a:r>
            <a:r>
              <a:rPr lang="es-ES" b="1" smtClean="0">
                <a:latin typeface="Arial" pitchFamily="34" charset="0"/>
              </a:rPr>
              <a:t>INCLUIR EL VIDEO CONSTRUYENDO EL FUTURO ….</a:t>
            </a:r>
          </a:p>
          <a:p>
            <a:pPr eaLnBrk="1" hangingPunct="1"/>
            <a:endParaRPr lang="es-ES" b="1"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F0D05283-A107-488C-BE43-92D93BBBBC5E}" type="slidenum">
              <a:rPr lang="es-ES" sz="1200" b="0" smtClean="0">
                <a:solidFill>
                  <a:schemeClr val="tx1"/>
                </a:solidFill>
                <a:latin typeface="Arial" pitchFamily="34" charset="0"/>
              </a:rPr>
              <a:pPr>
                <a:buClrTx/>
                <a:buSzTx/>
                <a:buFontTx/>
                <a:buNone/>
              </a:pPr>
              <a:t>13</a:t>
            </a:fld>
            <a:endParaRPr lang="es-ES" sz="1200" b="0" smtClean="0">
              <a:solidFill>
                <a:schemeClr val="tx1"/>
              </a:solidFill>
              <a:latin typeface="Arial" pitchFamily="34"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z="800" smtClean="0">
                <a:latin typeface="Arial" pitchFamily="34" charset="0"/>
              </a:rPr>
              <a:t>Que han hecho que V-G se convierta en  capital verde europea 2012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1FFA9D6D-22DB-484C-8CD1-F5C1DA5ACDDD}" type="slidenum">
              <a:rPr lang="es-ES" sz="1200" b="0" smtClean="0">
                <a:solidFill>
                  <a:schemeClr val="tx1"/>
                </a:solidFill>
                <a:latin typeface="Arial" pitchFamily="34" charset="0"/>
              </a:rPr>
              <a:pPr>
                <a:buClrTx/>
                <a:buSzTx/>
                <a:buFontTx/>
                <a:buNone/>
              </a:pPr>
              <a:t>14</a:t>
            </a:fld>
            <a:endParaRPr lang="es-ES" sz="1200" b="0" smtClean="0">
              <a:solidFill>
                <a:schemeClr val="tx1"/>
              </a:solidFill>
              <a:latin typeface="Arial" pitchFamily="34"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s-ES" sz="800" b="1" u="sng" smtClean="0">
                <a:latin typeface="Arial" pitchFamily="34" charset="0"/>
              </a:rPr>
              <a:t>Construyendo puentes</a:t>
            </a:r>
          </a:p>
          <a:p>
            <a:pPr marL="228600" indent="-228600" eaLnBrk="1" hangingPunct="1"/>
            <a:r>
              <a:rPr lang="es-ES" sz="800" b="1" u="sng" smtClean="0">
                <a:latin typeface="Arial" pitchFamily="34" charset="0"/>
              </a:rPr>
              <a:t>Vitoria-Gasteiz: ciudad referente de Europa</a:t>
            </a:r>
          </a:p>
          <a:p>
            <a:pPr marL="228600" indent="-228600" eaLnBrk="1" hangingPunct="1"/>
            <a:endParaRPr lang="es-ES" sz="800" smtClean="0">
              <a:latin typeface="Arial" pitchFamily="34" charset="0"/>
            </a:endParaRPr>
          </a:p>
          <a:p>
            <a:pPr marL="228600" indent="-228600" eaLnBrk="1" hangingPunct="1"/>
            <a:r>
              <a:rPr lang="es-ES" sz="800" smtClean="0">
                <a:latin typeface="Arial" pitchFamily="34" charset="0"/>
              </a:rPr>
              <a:t>El premio European Green Capital se otorga a ciudades que pueden servir de modelo para el resto. En este sentido, Vitoria-Gasteiz representa el tipo de </a:t>
            </a:r>
            <a:r>
              <a:rPr lang="es-ES" sz="800" b="1" smtClean="0">
                <a:latin typeface="Arial" pitchFamily="34" charset="0"/>
              </a:rPr>
              <a:t>ciudad de tamaño medio</a:t>
            </a:r>
            <a:r>
              <a:rPr lang="es-ES" sz="800" smtClean="0">
                <a:latin typeface="Arial" pitchFamily="34" charset="0"/>
              </a:rPr>
              <a:t>, en la que viven el 84% de los ciudadanos de Europa, y con las que comparte en gran medida problemas y soluciones. Durante el año 2012 Vitoria-Gasteiz quiere mostrar sus políticas medioambientales y sus modelos de gestión a otras ciudades europeas para las que Vitoria-Gasteiz puede ser un referente, así como a la propia ciudadanía de Vitoria-Gasteiz buscando su máxima implicación.</a:t>
            </a:r>
          </a:p>
          <a:p>
            <a:pPr marL="228600" indent="-228600" eaLnBrk="1" hangingPunct="1"/>
            <a:endParaRPr lang="es-ES" sz="800" smtClean="0">
              <a:latin typeface="Arial" pitchFamily="34" charset="0"/>
            </a:endParaRPr>
          </a:p>
          <a:p>
            <a:pPr marL="228600" indent="-228600" eaLnBrk="1" hangingPunct="1"/>
            <a:r>
              <a:rPr lang="es-ES" sz="800" smtClean="0">
                <a:latin typeface="Arial" pitchFamily="34" charset="0"/>
              </a:rPr>
              <a:t>La ciudad verde europea 2012 abre sus “puertas” para vivir y compartir con Europa sus retos y compromisos medioambientales y su particular manera de sentir el verde. Un presente de proyectos y un futuro lleno de retos para compartir con el resto de ciudades europeas.</a:t>
            </a:r>
          </a:p>
          <a:p>
            <a:pPr marL="228600" indent="-228600" eaLnBrk="1" hangingPunct="1"/>
            <a:endParaRPr lang="es-ES" sz="800" smtClean="0">
              <a:latin typeface="Arial" pitchFamily="34" charset="0"/>
            </a:endParaRPr>
          </a:p>
          <a:p>
            <a:pPr marL="228600" indent="-228600" eaLnBrk="1" hangingPunct="1"/>
            <a:r>
              <a:rPr lang="es-ES" sz="800" smtClean="0">
                <a:latin typeface="Arial" pitchFamily="34" charset="0"/>
              </a:rPr>
              <a:t>El programa diseñado busca aumentar la sensibilización y la implicación de la sociedad para avanzar hacia una ciudad más sostenible,  mostrar in situ a ciudadanos y visitantes los proyectos e iniciativas que se están llevando a cabo, constituir un espacio físico y virtual para la reflexión e intercambio de buenas prácticas y ser una plataforma de divulgación del premio green y de los valores de V-G. De acuerdo con esta filosofía, el programa se estructura en cuatro bloques temáticos diferenciados, en los que se enmarcan los diferentes eventos e iniciativas que se van a llevar a cabo a lo largo de 2012:</a:t>
            </a:r>
          </a:p>
          <a:p>
            <a:pPr marL="228600" indent="-228600" eaLnBrk="1" hangingPunct="1"/>
            <a:endParaRPr lang="es-ES" sz="800" smtClean="0">
              <a:latin typeface="Arial" pitchFamily="34" charset="0"/>
            </a:endParaRPr>
          </a:p>
          <a:p>
            <a:pPr marL="1143000" lvl="2" indent="-228600" eaLnBrk="1" hangingPunct="1">
              <a:buFontTx/>
              <a:buAutoNum type="arabicPeriod"/>
            </a:pPr>
            <a:r>
              <a:rPr lang="es-ES" sz="800" b="1" smtClean="0">
                <a:latin typeface="Arial" pitchFamily="34" charset="0"/>
              </a:rPr>
              <a:t>Implicando a la sociedad</a:t>
            </a:r>
          </a:p>
          <a:p>
            <a:pPr marL="1143000" lvl="2" indent="-228600" eaLnBrk="1" hangingPunct="1">
              <a:buFontTx/>
              <a:buAutoNum type="arabicPeriod"/>
            </a:pPr>
            <a:r>
              <a:rPr lang="es-ES" sz="800" b="1" smtClean="0">
                <a:latin typeface="Arial" pitchFamily="34" charset="0"/>
              </a:rPr>
              <a:t>Mostrando la ciudad y sus iniciativas</a:t>
            </a:r>
          </a:p>
          <a:p>
            <a:pPr marL="1143000" lvl="2" indent="-228600" eaLnBrk="1" hangingPunct="1">
              <a:buFontTx/>
              <a:buAutoNum type="arabicPeriod"/>
            </a:pPr>
            <a:r>
              <a:rPr lang="es-ES" sz="800" b="1" smtClean="0">
                <a:latin typeface="Arial" pitchFamily="34" charset="0"/>
              </a:rPr>
              <a:t>Reflexionando sobre la ciudad: espacio y oportunidades</a:t>
            </a:r>
          </a:p>
          <a:p>
            <a:pPr marL="1143000" lvl="2" indent="-228600" eaLnBrk="1" hangingPunct="1">
              <a:buFontTx/>
              <a:buAutoNum type="arabicPeriod"/>
            </a:pPr>
            <a:r>
              <a:rPr lang="es-ES" sz="800" b="1" smtClean="0">
                <a:latin typeface="Arial" pitchFamily="34" charset="0"/>
              </a:rPr>
              <a:t>Difundiendo Green Capital y sus valores</a:t>
            </a:r>
          </a:p>
          <a:p>
            <a:pPr marL="228600" indent="-228600" eaLnBrk="1" hangingPunct="1"/>
            <a:endParaRPr lang="es-E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FF7EF265-3973-4B4C-8275-F0851CE435DE}" type="slidenum">
              <a:rPr lang="es-ES" sz="1200" b="0" smtClean="0">
                <a:solidFill>
                  <a:schemeClr val="tx1"/>
                </a:solidFill>
                <a:latin typeface="Arial" pitchFamily="34" charset="0"/>
              </a:rPr>
              <a:pPr>
                <a:buClrTx/>
                <a:buSzTx/>
                <a:buFontTx/>
                <a:buNone/>
              </a:pPr>
              <a:t>15</a:t>
            </a:fld>
            <a:endParaRPr lang="es-ES" sz="1200" b="0" smtClean="0">
              <a:solidFill>
                <a:schemeClr val="tx1"/>
              </a:solidFill>
              <a:latin typeface="Arial" pitchFamily="34"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s-ES" b="1" smtClean="0">
                <a:latin typeface="Arial" pitchFamily="34" charset="0"/>
              </a:rPr>
              <a:t>IMPLICANDO A LA SOCIEDAD</a:t>
            </a:r>
          </a:p>
          <a:p>
            <a:pPr marL="228600" indent="-228600" eaLnBrk="1" hangingPunct="1"/>
            <a:r>
              <a:rPr lang="es-ES" sz="1000" smtClean="0">
                <a:latin typeface="Arial" pitchFamily="34" charset="0"/>
              </a:rPr>
              <a:t>El</a:t>
            </a:r>
            <a:r>
              <a:rPr lang="es-ES" smtClean="0">
                <a:latin typeface="Arial" pitchFamily="34" charset="0"/>
              </a:rPr>
              <a:t> </a:t>
            </a:r>
            <a:r>
              <a:rPr lang="es-ES" sz="800" smtClean="0">
                <a:latin typeface="Arial" pitchFamily="34" charset="0"/>
              </a:rPr>
              <a:t>programa de participación ciudadana persigue visualizar el importantísimo papel que juega la sociedad en el cuidado y mejora del medio ambiente y al mismo tiempo aumentar la sensibilidad y el compromiso de la ciudadanía con la Vitoria verde, buscando una mayor implicación de todos los sectores y colectivos en el desarrollo de las políticas  medioambientales.</a:t>
            </a:r>
          </a:p>
          <a:p>
            <a:pPr marL="228600" indent="-228600" eaLnBrk="1" hangingPunct="1"/>
            <a:endParaRPr lang="es-ES" sz="800" b="1" smtClean="0">
              <a:latin typeface="Arial" pitchFamily="34" charset="0"/>
            </a:endParaRPr>
          </a:p>
          <a:p>
            <a:pPr marL="228600" indent="-228600" eaLnBrk="1" hangingPunct="1"/>
            <a:r>
              <a:rPr lang="es-ES" sz="800" b="1" smtClean="0">
                <a:latin typeface="Arial" pitchFamily="34" charset="0"/>
              </a:rPr>
              <a:t>Programa Ekolabora. </a:t>
            </a:r>
            <a:r>
              <a:rPr lang="es-ES" sz="800" smtClean="0">
                <a:latin typeface="Arial" pitchFamily="34" charset="0"/>
              </a:rPr>
              <a:t>Puesta en marcha del programa que busca implicar a personas que de manera voluntaria, a través de un variado espectro de fórmulas participativas, colaborarían en la organización y desarrollo de un variado número de actos con motivo de la Green Capital y serían el germen para la participación en iniciativas o proyectos municipales relacionados con el medio ambiente a desarrollar más allá del año Green Capital.</a:t>
            </a:r>
          </a:p>
          <a:p>
            <a:pPr marL="228600" indent="-228600" eaLnBrk="1" hangingPunct="1"/>
            <a:endParaRPr lang="es-ES" sz="800" smtClean="0">
              <a:latin typeface="Arial" pitchFamily="34" charset="0"/>
            </a:endParaRPr>
          </a:p>
          <a:p>
            <a:pPr marL="228600" indent="-228600" eaLnBrk="1" hangingPunct="1"/>
            <a:r>
              <a:rPr lang="es-ES" sz="800" b="1" smtClean="0">
                <a:latin typeface="Arial" pitchFamily="34" charset="0"/>
              </a:rPr>
              <a:t>Apoyo a Iniciativas Green.</a:t>
            </a:r>
            <a:r>
              <a:rPr lang="es-ES" sz="800" smtClean="0">
                <a:latin typeface="Arial" pitchFamily="34" charset="0"/>
              </a:rPr>
              <a:t>La designación de V-G como Green Capital ha propiciado el surgimiento de un buen número de iniciativas y proyectos de índole ambiental por parte de numerosas organizaciones y entidades ciudadanas. Para apoyar la puesta en marcha y el desarrollo de las más interesantes, desde el Consistorio se ha habilitado una línea de ayudas y subvenciones.</a:t>
            </a:r>
          </a:p>
          <a:p>
            <a:pPr marL="228600" indent="-228600" eaLnBrk="1" hangingPunct="1"/>
            <a:endParaRPr lang="es-ES" sz="800" b="1" smtClean="0">
              <a:latin typeface="Arial" pitchFamily="34" charset="0"/>
            </a:endParaRPr>
          </a:p>
          <a:p>
            <a:pPr marL="228600" indent="-228600" eaLnBrk="1" hangingPunct="1"/>
            <a:r>
              <a:rPr lang="es-ES" sz="800" b="1" smtClean="0">
                <a:latin typeface="Arial" pitchFamily="34" charset="0"/>
              </a:rPr>
              <a:t>Pacto Verde. </a:t>
            </a:r>
            <a:r>
              <a:rPr lang="es-ES" sz="800" smtClean="0">
                <a:latin typeface="Arial" pitchFamily="34" charset="0"/>
              </a:rPr>
              <a:t>Es un gran pacto al que se pueden adherir instituciones, empresas, entidades y asociaciones de muy diversa índole y que busca el compromiso de esos actores en la promoción de buenas prácticas ambientales. Se trata de crear una gran alianza entre el sector productivo, la administración y la ciudadanía para la implantación de buenas prácticas en los modelos de producción y consumo.Se trata de retos del ámbito de la empresa fundamentalmente, y para ello se seguirá el siguiente proceso:</a:t>
            </a:r>
          </a:p>
          <a:p>
            <a:pPr marL="685800" lvl="1" indent="-228600" eaLnBrk="1" hangingPunct="1"/>
            <a:r>
              <a:rPr lang="es-ES" sz="800" smtClean="0">
                <a:latin typeface="Arial" pitchFamily="34" charset="0"/>
              </a:rPr>
              <a:t>•Identificación de cómo la actividad de cada uno de los sectores que se determine influye sobre los indicadores medioambientales de la ciudad, por medio de reuniones con cada uno de esos sectores y de manera virtual a través de un espacio específicamente creado para ello.</a:t>
            </a:r>
          </a:p>
          <a:p>
            <a:pPr marL="685800" lvl="1" indent="-228600" eaLnBrk="1" hangingPunct="1"/>
            <a:r>
              <a:rPr lang="es-ES" sz="800" smtClean="0">
                <a:latin typeface="Arial" pitchFamily="34" charset="0"/>
              </a:rPr>
              <a:t>•Firma de convenios con esos mismos sectores en los que se recojan medidas específicas que los implicados se comprometen a cumplir.</a:t>
            </a:r>
          </a:p>
          <a:p>
            <a:pPr marL="685800" lvl="1" indent="-228600" eaLnBrk="1" hangingPunct="1"/>
            <a:endParaRPr lang="es-ES" sz="800" b="1" smtClean="0">
              <a:latin typeface="Arial" pitchFamily="34" charset="0"/>
            </a:endParaRPr>
          </a:p>
          <a:p>
            <a:pPr marL="228600" indent="-228600" eaLnBrk="1" hangingPunct="1"/>
            <a:r>
              <a:rPr lang="es-ES" sz="800" b="1" smtClean="0">
                <a:latin typeface="Arial" pitchFamily="34" charset="0"/>
              </a:rPr>
              <a:t>Los eventos de ciudad + sostenibles.</a:t>
            </a:r>
            <a:r>
              <a:rPr lang="es-ES" sz="800" smtClean="0">
                <a:latin typeface="Arial" pitchFamily="34" charset="0"/>
              </a:rPr>
              <a:t>Para el desarrollo de los principales eventos culturales y lúdico festivos que tienen lugar a lo largo del año en la es muy importante lograr la implicación de las entidades organizadoras a través de la firma de acuerdos y convenios destinados a la adopción de compromisos en materia de sostenibilidad. Los eventos de la ciudad serán más sostenibles por fuera y por dentro. </a:t>
            </a:r>
          </a:p>
          <a:p>
            <a:pPr marL="228600" indent="-228600" eaLnBrk="1" hangingPunct="1"/>
            <a:endParaRPr lang="es-E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4D9B6D20-6E98-485E-8B1F-984A86B555E8}" type="slidenum">
              <a:rPr lang="es-ES" sz="1200" b="0" smtClean="0">
                <a:solidFill>
                  <a:schemeClr val="tx1"/>
                </a:solidFill>
                <a:latin typeface="Arial" pitchFamily="34" charset="0"/>
              </a:rPr>
              <a:pPr>
                <a:buClrTx/>
                <a:buSzTx/>
                <a:buFontTx/>
                <a:buNone/>
              </a:pPr>
              <a:t>16</a:t>
            </a:fld>
            <a:endParaRPr lang="es-ES" sz="1200" b="0" smtClean="0">
              <a:solidFill>
                <a:schemeClr val="tx1"/>
              </a:solidFill>
              <a:latin typeface="Arial" pitchFamily="34"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z="800" b="1" smtClean="0">
                <a:latin typeface="Arial" pitchFamily="34" charset="0"/>
              </a:rPr>
              <a:t>2. MOSTRANDO LA CIUDAD Y SUS INICIATIVAS</a:t>
            </a:r>
          </a:p>
          <a:p>
            <a:pPr eaLnBrk="1" hangingPunct="1"/>
            <a:r>
              <a:rPr lang="es-ES" sz="800" b="1" smtClean="0">
                <a:latin typeface="Arial" pitchFamily="34" charset="0"/>
              </a:rPr>
              <a:t>Exposición Vitoria-Gasteiz, Green Capital</a:t>
            </a:r>
            <a:endParaRPr lang="es-ES" sz="800" smtClean="0">
              <a:latin typeface="Arial" pitchFamily="34" charset="0"/>
            </a:endParaRPr>
          </a:p>
          <a:p>
            <a:pPr eaLnBrk="1" hangingPunct="1"/>
            <a:r>
              <a:rPr lang="es-ES" sz="800" smtClean="0">
                <a:latin typeface="Arial" pitchFamily="34" charset="0"/>
              </a:rPr>
              <a:t>Exposición centrada en la ciudad de Vitoria-Gasteiz, en la que se mostrará la trayectoria ambiental de los últimos años y los principales planes y proyectos que la han hecho merecedora del Premio Green Capital, así como las propuestas de futuro a partir de 2012. Contará asimismo con un espacio reservado para mostrar otras iniciativas ambientales llevadas a cabo o promovidas desde otros colectivos ciudadanos. Será una exposición dinámica e interactiva en la que se promoverá la participación ciudadana, generando debate sobre los contenidos mostrados en la propia exposición o sobre el resto de eventos relacionados celebrados con motivo de la capitalidad.</a:t>
            </a:r>
            <a:endParaRPr lang="es-ES" sz="800" b="1" smtClean="0">
              <a:latin typeface="Arial" pitchFamily="34" charset="0"/>
            </a:endParaRPr>
          </a:p>
          <a:p>
            <a:pPr eaLnBrk="1" hangingPunct="1"/>
            <a:r>
              <a:rPr lang="es-ES" sz="800" b="1" smtClean="0">
                <a:latin typeface="Arial" pitchFamily="34" charset="0"/>
              </a:rPr>
              <a:t>Factorías Verdes</a:t>
            </a:r>
            <a:endParaRPr lang="es-ES" sz="800" smtClean="0">
              <a:latin typeface="Arial" pitchFamily="34" charset="0"/>
            </a:endParaRPr>
          </a:p>
          <a:p>
            <a:pPr eaLnBrk="1" hangingPunct="1"/>
            <a:r>
              <a:rPr lang="es-ES" sz="800" smtClean="0">
                <a:latin typeface="Arial" pitchFamily="34" charset="0"/>
              </a:rPr>
              <a:t>Programa de visitas guiadas a espacios, instalaciones y equipamientos “donde se hace el verde en la ciudad” complementadas con jornadas de puertas abiertas. Será jornadas de un día de duración en las que se mostrará a grupos de personas interesadas cómo se realizan los procesos cotidianos de gestión ambiental como el tratamiento de residuos, la potabilización y depuración de agua, etc. Entre las factorías ambientales que podrán visitarse se incluyen las plantas de tratamiento de residuos, las plantas potabilizadora y depuradora, el parque tecnológico de Miñano, el Centro de Interpretación de los humedales Ataria, la Universidad del País Vasco, el Anillo Verde, las huertas ecológicas de ocio de Urarte y Olarizu, etc.</a:t>
            </a:r>
            <a:endParaRPr lang="es-ES" sz="800" b="1" smtClean="0">
              <a:latin typeface="Arial" pitchFamily="34" charset="0"/>
            </a:endParaRPr>
          </a:p>
          <a:p>
            <a:pPr eaLnBrk="1" hangingPunct="1"/>
            <a:r>
              <a:rPr lang="es-ES" sz="800" b="1" smtClean="0">
                <a:latin typeface="Arial" pitchFamily="34" charset="0"/>
              </a:rPr>
              <a:t>Ecoturismo</a:t>
            </a:r>
            <a:endParaRPr lang="es-ES" sz="800" smtClean="0">
              <a:latin typeface="Arial" pitchFamily="34" charset="0"/>
            </a:endParaRPr>
          </a:p>
          <a:p>
            <a:pPr eaLnBrk="1" hangingPunct="1"/>
            <a:r>
              <a:rPr lang="es-ES" sz="800" smtClean="0">
                <a:latin typeface="Arial" pitchFamily="34" charset="0"/>
              </a:rPr>
              <a:t>Se trata de desarrollar un programa de acciones para favorecer la atracción turística de la ciudad desde una perspectiva eco‐ turística. Se desarrollará un programa de turismo de naturaleza y patrimonial; se convertirá los recursos de la naturaleza en productos turísticos que hagan de VG una ciudad con un diferencial en el turismo sostenible </a:t>
            </a:r>
          </a:p>
          <a:p>
            <a:pPr eaLnBrk="1" hangingPunct="1"/>
            <a:endParaRPr lang="es-E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31D74B58-CAC0-4502-B10C-90E79C78BD0D}" type="slidenum">
              <a:rPr lang="es-ES" sz="1200" b="0" smtClean="0">
                <a:solidFill>
                  <a:schemeClr val="tx1"/>
                </a:solidFill>
                <a:latin typeface="Arial" pitchFamily="34" charset="0"/>
              </a:rPr>
              <a:pPr>
                <a:buClrTx/>
                <a:buSzTx/>
                <a:buFontTx/>
                <a:buNone/>
              </a:pPr>
              <a:t>17</a:t>
            </a:fld>
            <a:endParaRPr lang="es-ES" sz="1200" b="0" smtClean="0">
              <a:solidFill>
                <a:schemeClr val="tx1"/>
              </a:solidFill>
              <a:latin typeface="Arial" pitchFamily="34"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s-ES" sz="800" b="1" smtClean="0">
                <a:latin typeface="Arial" pitchFamily="34" charset="0"/>
              </a:rPr>
              <a:t>3. REFLEXIONANDO SOBRE LA CIUDAD: ESPACIO Y OPORTUNIDADES</a:t>
            </a:r>
          </a:p>
          <a:p>
            <a:pPr eaLnBrk="1" hangingPunct="1">
              <a:lnSpc>
                <a:spcPct val="90000"/>
              </a:lnSpc>
            </a:pPr>
            <a:r>
              <a:rPr lang="es-ES" sz="800" b="1" smtClean="0">
                <a:latin typeface="Arial" pitchFamily="34" charset="0"/>
              </a:rPr>
              <a:t>5º Encuentro Local CONAMA (Congreso Nacional de Medio Ambiente).</a:t>
            </a:r>
            <a:r>
              <a:rPr lang="es-ES" sz="800" b="1" u="sng" smtClean="0">
                <a:latin typeface="Arial" pitchFamily="34" charset="0"/>
              </a:rPr>
              <a:t> </a:t>
            </a:r>
            <a:r>
              <a:rPr lang="es-ES" sz="800" smtClean="0">
                <a:latin typeface="Arial" pitchFamily="34" charset="0"/>
              </a:rPr>
              <a:t>(29 noviembre al 1 de diciembre de 2011,celebración en Vitoria-Gasteiz con motivo de su designación como Capital Verde Europea 2012). Epicentro de la búsqueda de la sostenibilidad a escala urbana. Trabajando en la reformulación de las ciudades para transformarlas en espacios más sostenibles y habitables. Energía y cambio climático, movilidad inteligente, ciudades más verdes, y producción y consumo son los temas a tratar. Un espacio para compartir conocimiento y experiencias de éxito en el ámbito urbano y municipal. Además de ciudades españolas, en esta ocasión el Congreso cuenta con la participación de ciudades europeas e iberoamericanas</a:t>
            </a:r>
          </a:p>
          <a:p>
            <a:pPr eaLnBrk="1" hangingPunct="1">
              <a:lnSpc>
                <a:spcPct val="90000"/>
              </a:lnSpc>
            </a:pPr>
            <a:r>
              <a:rPr lang="es-ES" sz="800" smtClean="0">
                <a:latin typeface="Arial" pitchFamily="34" charset="0"/>
              </a:rPr>
              <a:t>Sesiones plenarias, mesas redondas, jornadas técnicas, talleres y otras formas de reunión conforman este encuentro que también sale a la calle</a:t>
            </a:r>
            <a:r>
              <a:rPr lang="es-ES" sz="800" b="1" smtClean="0">
                <a:latin typeface="Arial" pitchFamily="34" charset="0"/>
              </a:rPr>
              <a:t> </a:t>
            </a:r>
            <a:r>
              <a:rPr lang="es-ES" sz="800" smtClean="0">
                <a:latin typeface="Arial" pitchFamily="34" charset="0"/>
              </a:rPr>
              <a:t>para escuchar a la ciudadanía y comprobar el efecto de las políticas ambientales y sociales. </a:t>
            </a:r>
          </a:p>
          <a:p>
            <a:pPr eaLnBrk="1" hangingPunct="1">
              <a:lnSpc>
                <a:spcPct val="90000"/>
              </a:lnSpc>
            </a:pPr>
            <a:r>
              <a:rPr lang="es-ES" sz="800" b="1" smtClean="0">
                <a:latin typeface="Arial" pitchFamily="34" charset="0"/>
              </a:rPr>
              <a:t>Semanas temáticas: </a:t>
            </a:r>
            <a:r>
              <a:rPr lang="es-ES" sz="800" smtClean="0">
                <a:latin typeface="Arial" pitchFamily="34" charset="0"/>
              </a:rPr>
              <a:t>La semana de la Energía, la Green Week, la semana de la Movilidad y la semana sobre Territorio y Paisaje. El objetivo es concienciar e incidir en la importancia de los temas a tratar, a través de un amplio y variado conjunto de actividades –prácticas, demostrativas, formativas…- dirigidas a todos los sectores de población. Diferentes espacios públicos albergarán distintos eventos apoyándose en la idea de "la recuperación de la ciudad para los ciudadanos", mostrando así las enormes posibilidades de sus calles, plazas y parques como escenario de actividades y de intercambio de información en un ambiente respetuoso con el medio ambiente.</a:t>
            </a:r>
            <a:endParaRPr lang="es-ES" sz="800" b="1" smtClean="0">
              <a:latin typeface="Arial" pitchFamily="34" charset="0"/>
            </a:endParaRPr>
          </a:p>
          <a:p>
            <a:pPr eaLnBrk="1" hangingPunct="1">
              <a:lnSpc>
                <a:spcPct val="90000"/>
              </a:lnSpc>
            </a:pPr>
            <a:r>
              <a:rPr lang="es-ES" sz="800" b="1" smtClean="0">
                <a:latin typeface="Arial" pitchFamily="34" charset="0"/>
              </a:rPr>
              <a:t>Agenda 21 Escolar Europea:</a:t>
            </a:r>
            <a:r>
              <a:rPr lang="es-ES" sz="800" smtClean="0">
                <a:latin typeface="Arial" pitchFamily="34" charset="0"/>
              </a:rPr>
              <a:t>Durante este curso los centros escolares de secundaria de Vitoria-Gasteiz, junto a centros del resto de Europa, incluidos centros del entorno provincial, autonómico y estatal, desarrollarán juntos el proyecto de Agenda 21 Escolar, trabajando el tema de la alimentación y el consumo responsable. A través de materiales específicos editados en castellano, euskara, inglés, francés y alemán, los centros trabajarán el tema intercambiando información y propuestas a través de un foro on-line diseñado para este proyecto. Posteriormente el alumnado participante se reunirá para debatir las propuestas y compromisos desarrollados en un Foro Escolar. Los resultados de este Foro se llevarán al Foro Municipal en el que el alumnado presentará ante el alcalde de Vitoria-Gasteiz y los representantes europeos invitados los resultados del trabajo realizado.    </a:t>
            </a:r>
          </a:p>
          <a:p>
            <a:pPr eaLnBrk="1" hangingPunct="1">
              <a:lnSpc>
                <a:spcPct val="90000"/>
              </a:lnSpc>
            </a:pPr>
            <a:r>
              <a:rPr lang="es-ES" sz="800" b="1" smtClean="0">
                <a:latin typeface="Arial" pitchFamily="34" charset="0"/>
              </a:rPr>
              <a:t>Jornadas Técnicas:</a:t>
            </a:r>
            <a:r>
              <a:rPr lang="es-ES" sz="800" smtClean="0">
                <a:latin typeface="Arial" pitchFamily="34" charset="0"/>
              </a:rPr>
              <a:t>Durante 2012 Vitoria-Gasteiz será sede de varios encuentros y jornadas técnicas en las que se reflexionará sobre diferentes aspectos sectoriales. Entre otros encuentros, Vitoria-Gasteiz acogerá el Foro anual Civitas en el año 2012, una iniciativa de la Unión Europea que trabaja por un transporte urbano sostenible, limpio y económico, desarrollando medidas basadas en políticas ambiciosas e integradas.</a:t>
            </a:r>
          </a:p>
          <a:p>
            <a:pPr eaLnBrk="1" hangingPunct="1">
              <a:lnSpc>
                <a:spcPct val="90000"/>
              </a:lnSpc>
            </a:pPr>
            <a:r>
              <a:rPr lang="es-ES" sz="800" b="1" smtClean="0">
                <a:latin typeface="Arial" pitchFamily="34" charset="0"/>
              </a:rPr>
              <a:t>Celebración 20 aniversario del Programa</a:t>
            </a:r>
            <a:r>
              <a:rPr lang="es-ES" sz="800" smtClean="0">
                <a:latin typeface="Arial" pitchFamily="34" charset="0"/>
              </a:rPr>
              <a:t> </a:t>
            </a:r>
            <a:r>
              <a:rPr lang="es-ES" sz="800" b="1" smtClean="0">
                <a:latin typeface="Arial" pitchFamily="34" charset="0"/>
              </a:rPr>
              <a:t>LIFE:</a:t>
            </a:r>
            <a:r>
              <a:rPr lang="es-ES" sz="800" smtClean="0">
                <a:latin typeface="Arial" pitchFamily="34" charset="0"/>
              </a:rPr>
              <a:t>Se plantea establecer sinergias entre el premio Green Capital y el programa LIFE de manera que pueda aumentar el conocimiento y la difusión de las dos iniciativas. Dos eventos principales:</a:t>
            </a:r>
          </a:p>
          <a:p>
            <a:pPr eaLnBrk="1" hangingPunct="1">
              <a:lnSpc>
                <a:spcPct val="90000"/>
              </a:lnSpc>
              <a:buFontTx/>
              <a:buChar char="•"/>
            </a:pPr>
            <a:r>
              <a:rPr lang="es-ES" sz="800" smtClean="0">
                <a:latin typeface="Arial" pitchFamily="34" charset="0"/>
              </a:rPr>
              <a:t>Exposición interactiva de una selección de los proyectos LIFE relacionados con medio ambiente en las ciudades, desarrollados en toda Europa. Noviembre 2012, Palacio de Congresos Europa de Vitoria-Gasteiz.</a:t>
            </a:r>
          </a:p>
          <a:p>
            <a:pPr eaLnBrk="1" hangingPunct="1">
              <a:lnSpc>
                <a:spcPct val="90000"/>
              </a:lnSpc>
              <a:buFontTx/>
              <a:buChar char="•"/>
            </a:pPr>
            <a:r>
              <a:rPr lang="es-ES" sz="800" smtClean="0">
                <a:latin typeface="Arial" pitchFamily="34" charset="0"/>
              </a:rPr>
              <a:t>Workshop Life 20 años: Jornada de trabajo con la participación de los principales responsables del programa Life de la Comisión Europea, beneficiarios de proyectos cofinanciados en el programa y un taller de trabajo con los representantes de algunos de los programas desarrollados durante este año. Noviembre 2012</a:t>
            </a:r>
          </a:p>
          <a:p>
            <a:pPr eaLnBrk="1" hangingPunct="1">
              <a:lnSpc>
                <a:spcPct val="90000"/>
              </a:lnSpc>
            </a:pPr>
            <a:endParaRPr lang="es-E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0D1A8BF8-06C5-4730-80C0-2E9321902997}" type="slidenum">
              <a:rPr lang="es-ES" sz="1200" b="0" smtClean="0">
                <a:solidFill>
                  <a:schemeClr val="tx1"/>
                </a:solidFill>
                <a:latin typeface="Arial" pitchFamily="34" charset="0"/>
              </a:rPr>
              <a:pPr>
                <a:buClrTx/>
                <a:buSzTx/>
                <a:buFontTx/>
                <a:buNone/>
              </a:pPr>
              <a:t>18</a:t>
            </a:fld>
            <a:endParaRPr lang="es-ES" sz="1200" b="0" smtClean="0">
              <a:solidFill>
                <a:schemeClr val="tx1"/>
              </a:solidFill>
              <a:latin typeface="Arial" pitchFamily="34"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solidFill>
                  <a:srgbClr val="00755C"/>
                </a:solidFill>
                <a:latin typeface="Arial" pitchFamily="34" charset="0"/>
              </a:rPr>
              <a:t>4. DIFUNDIENDO GREEN CAPITAL Y SUS VALORES</a:t>
            </a:r>
            <a:endParaRPr lang="es-ES" sz="800" b="1" smtClean="0">
              <a:latin typeface="Arial" pitchFamily="34" charset="0"/>
            </a:endParaRPr>
          </a:p>
          <a:p>
            <a:pPr eaLnBrk="1" hangingPunct="1"/>
            <a:r>
              <a:rPr lang="es-ES" sz="800" b="1" smtClean="0">
                <a:latin typeface="Arial" pitchFamily="34" charset="0"/>
              </a:rPr>
              <a:t>Evento de inauguración VG2012:</a:t>
            </a:r>
            <a:r>
              <a:rPr lang="es-ES" sz="800" b="1" u="sng" smtClean="0">
                <a:latin typeface="Arial" pitchFamily="34" charset="0"/>
              </a:rPr>
              <a:t> </a:t>
            </a:r>
            <a:r>
              <a:rPr lang="es-ES" sz="800" smtClean="0">
                <a:latin typeface="Arial" pitchFamily="34" charset="0"/>
              </a:rPr>
              <a:t>Será el primer acto oficial en el año 2012 en VG como Capital Verde Europea. Será un acto institucional y un acto ciudadano para lanzar la Capital Verde Europea del año de la Cumbre de la Tierra Río + 20.</a:t>
            </a:r>
          </a:p>
          <a:p>
            <a:pPr eaLnBrk="1" hangingPunct="1"/>
            <a:r>
              <a:rPr lang="es-ES" sz="800" b="1" smtClean="0">
                <a:latin typeface="Arial" pitchFamily="34" charset="0"/>
              </a:rPr>
              <a:t>Encuentro V-G hacia río 2012:</a:t>
            </a:r>
            <a:r>
              <a:rPr lang="es-ES" sz="800" b="1" u="sng" smtClean="0">
                <a:latin typeface="Arial" pitchFamily="34" charset="0"/>
              </a:rPr>
              <a:t> </a:t>
            </a:r>
            <a:r>
              <a:rPr lang="es-ES" sz="800" smtClean="0">
                <a:latin typeface="Arial" pitchFamily="34" charset="0"/>
              </a:rPr>
              <a:t>Encuentro a nivel internacional entre distintas ciudades europeas e iberoamericanas para consensuar un acuerdo, escrito o declaración de intenciones de las ciudades ante los retos que plantea el desarrollo medioambiental y que sería trasladado a la cumbre de Río +20.</a:t>
            </a:r>
            <a:endParaRPr lang="es-ES" sz="800" b="1" smtClean="0">
              <a:latin typeface="Arial" pitchFamily="34" charset="0"/>
            </a:endParaRPr>
          </a:p>
          <a:p>
            <a:pPr eaLnBrk="1" hangingPunct="1"/>
            <a:r>
              <a:rPr lang="es-ES" sz="800" b="1" smtClean="0">
                <a:latin typeface="Arial" pitchFamily="34" charset="0"/>
              </a:rPr>
              <a:t>Evento de designación ciudad green capital 2014 :</a:t>
            </a:r>
            <a:r>
              <a:rPr lang="es-ES" sz="800" b="1" u="sng" smtClean="0">
                <a:latin typeface="Arial" pitchFamily="34" charset="0"/>
              </a:rPr>
              <a:t> </a:t>
            </a:r>
            <a:r>
              <a:rPr lang="es-ES" sz="800" smtClean="0">
                <a:latin typeface="Arial" pitchFamily="34" charset="0"/>
              </a:rPr>
              <a:t>Acto oficial de designación de ciudad Capital europea para el año 2014. Acto con comités de ciudades candidatas, personalidades institucionales europeas, estatales y autonómicas. </a:t>
            </a:r>
            <a:endParaRPr lang="es-ES" sz="800" b="1" smtClean="0">
              <a:latin typeface="Arial" pitchFamily="34" charset="0"/>
            </a:endParaRPr>
          </a:p>
          <a:p>
            <a:pPr eaLnBrk="1" hangingPunct="1"/>
            <a:r>
              <a:rPr lang="es-ES" sz="800" b="1" smtClean="0">
                <a:latin typeface="Arial" pitchFamily="34" charset="0"/>
              </a:rPr>
              <a:t>Green tour:</a:t>
            </a:r>
            <a:r>
              <a:rPr lang="es-ES" sz="800" smtClean="0">
                <a:latin typeface="Arial" pitchFamily="34" charset="0"/>
              </a:rPr>
              <a:t>10 personas serán seleccionadas para representar a Vitoria-Gasteiz y mostrar sus méritos en un tour ciclista que les llevará durante el mes de julio de 2012 a 25 ciudades europeas, entre ellas Estocolmo y Hamburgo y Nantes – capitales verdes 2010 y 2011 y 2013-. La comunicación se realizará fundamentalmente a través de Internet, con un blog asociado al portal web; y por redes sociales, además del seguimiento a través de los medios.</a:t>
            </a:r>
            <a:endParaRPr lang="es-ES" sz="800" b="1" smtClean="0">
              <a:latin typeface="Arial" pitchFamily="34" charset="0"/>
            </a:endParaRPr>
          </a:p>
          <a:p>
            <a:pPr eaLnBrk="1" hangingPunct="1"/>
            <a:r>
              <a:rPr lang="es-ES" sz="800" b="1" smtClean="0">
                <a:latin typeface="Arial" pitchFamily="34" charset="0"/>
              </a:rPr>
              <a:t>La noche en verde 2012:</a:t>
            </a:r>
            <a:r>
              <a:rPr lang="es-ES" sz="800" b="1" u="sng" smtClean="0">
                <a:latin typeface="Arial" pitchFamily="34" charset="0"/>
              </a:rPr>
              <a:t> </a:t>
            </a:r>
            <a:r>
              <a:rPr lang="es-ES" sz="800" smtClean="0">
                <a:latin typeface="Arial" pitchFamily="34" charset="0"/>
              </a:rPr>
              <a:t>Se trata de una jornada nocturna festiva que persigue la concienciación e implicación ciudadana con el cambio verde y el desarrollo sostenible a través del ocio y el disfrute. Para ello, en varias plazas y espacios del centro de la ciudad se desarrollará un variado programa de dinamización basado en distintas disciplinas artísticas y actividades experienciales. El programa contará con música en directo, visitas turísticas a museos, experiencias para la reflexión, actuaciones teatrales, degustación de productos slow food, etc.</a:t>
            </a:r>
            <a:endParaRPr lang="es-ES" sz="800" b="1" smtClean="0">
              <a:latin typeface="Arial" pitchFamily="34" charset="0"/>
            </a:endParaRPr>
          </a:p>
          <a:p>
            <a:pPr eaLnBrk="1" hangingPunct="1"/>
            <a:r>
              <a:rPr lang="es-ES" sz="800" b="1" smtClean="0">
                <a:latin typeface="Arial" pitchFamily="34" charset="0"/>
              </a:rPr>
              <a:t>Presencia de V-G en eventos exteriores:</a:t>
            </a:r>
            <a:r>
              <a:rPr lang="es-ES" sz="800" b="1" u="sng" smtClean="0">
                <a:latin typeface="Arial" pitchFamily="34" charset="0"/>
              </a:rPr>
              <a:t> </a:t>
            </a:r>
            <a:r>
              <a:rPr lang="es-ES" sz="800" smtClean="0">
                <a:latin typeface="Arial" pitchFamily="34" charset="0"/>
              </a:rPr>
              <a:t>Una de las estrategias de difusión de la iniciativa Vitoria- Gasteiz Green Capital y sus valores es la presencia en los principales foros verdes internacionales y nacionales que van a desarrollarse en el año de su capitalidad. Se trata de acciones presenciales en eventos relacionados con el Medio Ambiente y la Sostenibilidad. Estas acciones reforzarán un posicionamiento de la ciudad en las principales ciudades, ofreciendo información de primera mano sobre la ciudad, sus proyectos y la  programación de Vitoria-Gasteiz Green Capital. </a:t>
            </a:r>
          </a:p>
          <a:p>
            <a:pPr eaLnBrk="1" hangingPunct="1"/>
            <a:r>
              <a:rPr lang="es-ES" sz="800" smtClean="0">
                <a:latin typeface="Arial" pitchFamily="34" charset="0"/>
              </a:rPr>
              <a:t>A la par se diseñarán estrategias de difusión on line que permitan aumentar la repercusión de los eventos y potenciar la transmisión de los mensajes e ideas a difundir  </a:t>
            </a:r>
          </a:p>
          <a:p>
            <a:pPr eaLnBrk="1" hangingPunct="1"/>
            <a:r>
              <a:rPr lang="es-ES" sz="800" b="1" smtClean="0">
                <a:latin typeface="Arial" pitchFamily="34" charset="0"/>
              </a:rPr>
              <a:t>Evento de clausura :</a:t>
            </a:r>
            <a:r>
              <a:rPr lang="es-ES" sz="800" smtClean="0">
                <a:latin typeface="Arial" pitchFamily="34" charset="0"/>
              </a:rPr>
              <a:t>Último acto oficial de VG2012. Un acto institucional de agradecimiento a todos los invitados honor, patrocinadores, instituciones, personal municipal implicado, … Espacio para dar las gracias, explicar los retos de la ciudad y ciudadanía de VG, así como resumen de todo lo que se ha hecho durante 2012</a:t>
            </a:r>
            <a:r>
              <a:rPr lang="es-ES" smtClean="0">
                <a:latin typeface="Arial" pitchFamily="34" charset="0"/>
              </a:rPr>
              <a:t>.</a:t>
            </a:r>
          </a:p>
          <a:p>
            <a:pPr eaLnBrk="1" hangingPunct="1"/>
            <a:endParaRPr lang="es-E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C8798CEC-6737-49FD-B3ED-4B4C05491128}" type="slidenum">
              <a:rPr lang="es-ES" sz="1200" b="0" smtClean="0">
                <a:solidFill>
                  <a:schemeClr val="tx1"/>
                </a:solidFill>
                <a:latin typeface="Arial" pitchFamily="34" charset="0"/>
              </a:rPr>
              <a:pPr>
                <a:buClrTx/>
                <a:buSzTx/>
                <a:buFontTx/>
                <a:buNone/>
              </a:pPr>
              <a:t>19</a:t>
            </a:fld>
            <a:endParaRPr lang="es-ES" sz="1200" b="0" smtClean="0">
              <a:solidFill>
                <a:schemeClr val="tx1"/>
              </a:solidFill>
              <a:latin typeface="Arial" pitchFamily="34" charset="0"/>
            </a:endParaRPr>
          </a:p>
        </p:txBody>
      </p:sp>
      <p:sp>
        <p:nvSpPr>
          <p:cNvPr id="50178" name="Rectangle 1026"/>
          <p:cNvSpPr>
            <a:spLocks noGrp="1" noRot="1" noChangeAspect="1" noChangeArrowheads="1" noTextEdit="1"/>
          </p:cNvSpPr>
          <p:nvPr>
            <p:ph type="sldImg"/>
          </p:nvPr>
        </p:nvSpPr>
        <p:spPr>
          <a:ln/>
        </p:spPr>
      </p:sp>
      <p:sp>
        <p:nvSpPr>
          <p:cNvPr id="5017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z="800" smtClean="0">
                <a:latin typeface="Arial" pitchFamily="34" charset="0"/>
                <a:cs typeface="Times New Roman" pitchFamily="18" charset="0"/>
              </a:rPr>
              <a:t>La consecución de este galardón no ha de suponer para Vitoria-Gasteiz el final de un proceso, ni tan siquiera un alto en el camino hacia la sostenibilidad. Muchos de los retos de siempre siguen aún ahí y, casi a diario, surgen nuevos y complicados desafíos. De hecho, la ciudad verde del futuro que el premio Green Capital pretende impulsar, exige profundos cambios en las tradicionales políticas y modelos de gestión urbanos, así como nuevos estilos de vida y pautas de comportamiento por parte del ciudadano.</a:t>
            </a:r>
          </a:p>
          <a:p>
            <a:pPr eaLnBrk="1" hangingPunct="1"/>
            <a:r>
              <a:rPr lang="es-ES" sz="800" smtClean="0">
                <a:latin typeface="Arial" pitchFamily="34" charset="0"/>
                <a:cs typeface="Times New Roman" pitchFamily="18" charset="0"/>
              </a:rPr>
              <a:t> </a:t>
            </a:r>
          </a:p>
          <a:p>
            <a:pPr eaLnBrk="1" hangingPunct="1"/>
            <a:r>
              <a:rPr lang="es-ES" sz="800" b="1" smtClean="0">
                <a:latin typeface="Arial" pitchFamily="34" charset="0"/>
                <a:cs typeface="Times New Roman" pitchFamily="18" charset="0"/>
              </a:rPr>
              <a:t>Durante los próximos años la ciudad deberá continuar abordando con convicción y valentía una serie de cuestiones y retos</a:t>
            </a:r>
            <a:r>
              <a:rPr lang="es-ES" sz="800" smtClean="0">
                <a:latin typeface="Arial" pitchFamily="34" charset="0"/>
                <a:cs typeface="Times New Roman" pitchFamily="18" charset="0"/>
              </a:rPr>
              <a:t> que van a suponer una nueva reválida en materia de desarrollo sostenible, y que deberá ser capaz de superar si pretende seguir siendo a futuro una ciudad amable para el vecino, acogedora para el visitante y comprometida, junto al resto de las ciudades, en la resolución de los problemas que aquejan al conjunto de la Humanidad. Solo así logrará Vitoria-Gasteiz conservar el papel de liderazgo reconocido con el galardón Green Capitaly ser Capital Verde para siempre.</a:t>
            </a:r>
            <a:r>
              <a:rPr lang="es-ES" sz="800" smtClean="0">
                <a:latin typeface="Arial" pitchFamily="34"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5EEF1793-6AC2-436B-951B-A5D93B959169}" type="slidenum">
              <a:rPr lang="es-ES" sz="1200" b="0" smtClean="0">
                <a:solidFill>
                  <a:schemeClr val="tx1"/>
                </a:solidFill>
                <a:latin typeface="Arial" pitchFamily="34" charset="0"/>
              </a:rPr>
              <a:pPr>
                <a:buClrTx/>
                <a:buSzTx/>
                <a:buFontTx/>
                <a:buNone/>
              </a:pPr>
              <a:t>2</a:t>
            </a:fld>
            <a:endParaRPr lang="es-ES" sz="1200" b="0" smtClean="0">
              <a:solidFill>
                <a:schemeClr val="tx1"/>
              </a:solidFill>
              <a:latin typeface="Arial" pitchFamily="34"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80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CFB92CB9-1C20-4A6F-A0F2-773C2F5DF944}" type="slidenum">
              <a:rPr lang="es-ES" sz="1200" b="0" smtClean="0">
                <a:solidFill>
                  <a:schemeClr val="tx1"/>
                </a:solidFill>
                <a:latin typeface="Arial" pitchFamily="34" charset="0"/>
              </a:rPr>
              <a:pPr>
                <a:buClrTx/>
                <a:buSzTx/>
                <a:buFontTx/>
                <a:buNone/>
              </a:pPr>
              <a:t>20</a:t>
            </a:fld>
            <a:endParaRPr lang="es-ES" sz="1200" b="0" smtClean="0">
              <a:solidFill>
                <a:schemeClr val="tx1"/>
              </a:solidFill>
              <a:latin typeface="Arial" pitchFamily="34"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z="800" smtClean="0">
              <a:latin typeface="Arial" pitchFamily="34" charset="0"/>
              <a:cs typeface="Times New Roman" pitchFamily="18" charset="0"/>
            </a:endParaRPr>
          </a:p>
          <a:p>
            <a:pPr eaLnBrk="1" hangingPunct="1"/>
            <a:r>
              <a:rPr lang="es-ES" sz="800" smtClean="0">
                <a:latin typeface="Arial" pitchFamily="34" charset="0"/>
                <a:cs typeface="Times New Roman" pitchFamily="18" charset="0"/>
              </a:rPr>
              <a:t>En materia de biodiversidad aún queda mucho trabajo por realizar: </a:t>
            </a:r>
            <a:r>
              <a:rPr lang="es-ES" sz="800" b="1" smtClean="0">
                <a:solidFill>
                  <a:srgbClr val="339966"/>
                </a:solidFill>
                <a:latin typeface="Arial" pitchFamily="34" charset="0"/>
                <a:cs typeface="Times New Roman" pitchFamily="18" charset="0"/>
              </a:rPr>
              <a:t>el “cierre” y configuración definitiva del Anillo Verde</a:t>
            </a:r>
            <a:r>
              <a:rPr lang="es-ES" sz="800" smtClean="0">
                <a:solidFill>
                  <a:srgbClr val="339966"/>
                </a:solidFill>
                <a:latin typeface="Arial" pitchFamily="34" charset="0"/>
                <a:cs typeface="Times New Roman" pitchFamily="18" charset="0"/>
              </a:rPr>
              <a:t> e</a:t>
            </a:r>
            <a:r>
              <a:rPr lang="es-ES" sz="800" smtClean="0">
                <a:latin typeface="Arial" pitchFamily="34" charset="0"/>
                <a:cs typeface="Times New Roman" pitchFamily="18" charset="0"/>
              </a:rPr>
              <a:t>s la labor más urgente ya que va a permitir resolver los problemas de conectividad, tanto ecológica como para el uso público, que existen hoy en día. De esta manera, el Anillo Verde podrá conformarse como la gran infraestructura urbanística que se pretende que sea, superando el modelo actual de un conjunto de equipamientos verdes más o menos conectados entre sí.</a:t>
            </a:r>
          </a:p>
          <a:p>
            <a:pPr eaLnBrk="1" hangingPunct="1"/>
            <a:r>
              <a:rPr lang="es-ES" sz="800" smtClean="0">
                <a:latin typeface="Arial" pitchFamily="34" charset="0"/>
                <a:cs typeface="Times New Roman" pitchFamily="18" charset="0"/>
              </a:rPr>
              <a:t>A partir de aquí, naturaleza hacia dentro y hacia fuera. La </a:t>
            </a:r>
            <a:r>
              <a:rPr lang="es-ES" sz="800" b="1" smtClean="0">
                <a:solidFill>
                  <a:srgbClr val="339966"/>
                </a:solidFill>
                <a:latin typeface="Arial" pitchFamily="34" charset="0"/>
                <a:cs typeface="Times New Roman" pitchFamily="18" charset="0"/>
              </a:rPr>
              <a:t>conexión en red del Anillo con los montes que circundan la ciudad </a:t>
            </a:r>
            <a:r>
              <a:rPr lang="es-ES" sz="800" smtClean="0">
                <a:latin typeface="Arial" pitchFamily="34" charset="0"/>
                <a:cs typeface="Times New Roman" pitchFamily="18" charset="0"/>
              </a:rPr>
              <a:t>proyecta a Vitoria-Gasteiz a una nueva dimensión ecológica, enlazando la ciudad con el cinturón de espacios naturales que rodean a la comarca de La Llanada Alavesa, conocido como el Anillo de la Tierras Altas, y por extensión la incluye en el gran corredor ecológico paneuropeo que arranca en las montañas galaicas y se extiende hasta los Alpes.</a:t>
            </a:r>
          </a:p>
          <a:p>
            <a:pPr eaLnBrk="1" hangingPunct="1"/>
            <a:r>
              <a:rPr lang="es-ES" sz="800" smtClean="0">
                <a:latin typeface="Arial" pitchFamily="34" charset="0"/>
                <a:cs typeface="Times New Roman" pitchFamily="18" charset="0"/>
              </a:rPr>
              <a:t>La incorporación de la naturaleza al interior de la ciudad es el otro gran objetivo, probablemente más complejo aun que el anterior. </a:t>
            </a:r>
            <a:r>
              <a:rPr lang="es-ES" sz="800" b="1" smtClean="0">
                <a:solidFill>
                  <a:srgbClr val="339966"/>
                </a:solidFill>
                <a:latin typeface="Arial" pitchFamily="34" charset="0"/>
                <a:cs typeface="Times New Roman" pitchFamily="18" charset="0"/>
              </a:rPr>
              <a:t>El incremento de la biodiversidad y de la biocapacidad urbanas</a:t>
            </a:r>
            <a:r>
              <a:rPr lang="es-ES" sz="800" smtClean="0">
                <a:solidFill>
                  <a:srgbClr val="339966"/>
                </a:solidFill>
                <a:latin typeface="Arial" pitchFamily="34" charset="0"/>
                <a:cs typeface="Times New Roman" pitchFamily="18" charset="0"/>
              </a:rPr>
              <a:t> </a:t>
            </a:r>
            <a:r>
              <a:rPr lang="es-ES" sz="800" smtClean="0">
                <a:latin typeface="Arial" pitchFamily="34" charset="0"/>
                <a:cs typeface="Times New Roman" pitchFamily="18" charset="0"/>
              </a:rPr>
              <a:t>se antoja tan necesario como complicado, ya que este tipo de actuaciones dirigidas a reducir el impacto ambiental y la huella ecológica urbana han de garantizar igualmente la convivencia de los ciclos naturales que pretenden potenciar con el correcto funcionamiento de los flujos y servicios urbanos ordinarios.</a:t>
            </a:r>
          </a:p>
          <a:p>
            <a:pPr eaLnBrk="1" hangingPunct="1"/>
            <a:r>
              <a:rPr lang="es-ES" sz="800" smtClean="0">
                <a:latin typeface="Arial" pitchFamily="34" charset="0"/>
                <a:cs typeface="Times New Roman" pitchFamily="18" charset="0"/>
              </a:rPr>
              <a:t>La gran apuesta de Vitoria-Gasteiz en este sentido se llama </a:t>
            </a:r>
            <a:r>
              <a:rPr lang="es-ES" sz="800" b="1" smtClean="0">
                <a:solidFill>
                  <a:srgbClr val="339966"/>
                </a:solidFill>
                <a:latin typeface="Arial" pitchFamily="34" charset="0"/>
                <a:cs typeface="Times New Roman" pitchFamily="18" charset="0"/>
              </a:rPr>
              <a:t>Anillo Verde interior</a:t>
            </a:r>
            <a:r>
              <a:rPr lang="es-ES" sz="800" smtClean="0">
                <a:latin typeface="Arial" pitchFamily="34" charset="0"/>
                <a:cs typeface="Times New Roman" pitchFamily="18" charset="0"/>
              </a:rPr>
              <a:t>. Este proyecto pretende ser un corredor urbano sostenible energéticamente, con una componente de información medioambiental de primer orden dirigida al ciudadano y una incorporación intensiva de elementos constructivos y formaciones vegetales que promuevan una mayor biocapacidad y biodiversidad urbanas.</a:t>
            </a:r>
          </a:p>
          <a:p>
            <a:pPr eaLnBrk="1" hangingPunct="1"/>
            <a:r>
              <a:rPr lang="es-ES" sz="800" smtClean="0">
                <a:latin typeface="Arial" pitchFamily="34" charset="0"/>
                <a:cs typeface="Times New Roman" pitchFamily="18" charset="0"/>
              </a:rPr>
              <a:t>La pieza de referencia en este Anillo Verde interior serán inicialmente </a:t>
            </a:r>
            <a:r>
              <a:rPr lang="es-ES" sz="800" b="1" smtClean="0">
                <a:solidFill>
                  <a:srgbClr val="339966"/>
                </a:solidFill>
                <a:latin typeface="Arial" pitchFamily="34" charset="0"/>
                <a:cs typeface="Times New Roman" pitchFamily="18" charset="0"/>
              </a:rPr>
              <a:t>la Avenida Gasteiz y el Palacio de Congresos Europa</a:t>
            </a:r>
            <a:r>
              <a:rPr lang="es-ES" sz="800" smtClean="0">
                <a:solidFill>
                  <a:srgbClr val="339966"/>
                </a:solidFill>
                <a:latin typeface="Arial" pitchFamily="34" charset="0"/>
                <a:cs typeface="Times New Roman" pitchFamily="18" charset="0"/>
              </a:rPr>
              <a:t> q</a:t>
            </a:r>
            <a:r>
              <a:rPr lang="es-ES" sz="800" smtClean="0">
                <a:latin typeface="Arial" pitchFamily="34" charset="0"/>
                <a:cs typeface="Times New Roman" pitchFamily="18" charset="0"/>
              </a:rPr>
              <a:t>ue, conforme a los planteamientos básicos de ecodiseño y sostenibilidad urbana, va a experimentar una rehabilitación en materia energética y una remodelación que lo harán más funcional y versátil, a la vez que incorporará un diseño “verde” que supondrá un plus de biodiversidad en plena ciudad.</a:t>
            </a:r>
          </a:p>
          <a:p>
            <a:pPr eaLnBrk="1" hangingPunct="1"/>
            <a:r>
              <a:rPr lang="es-ES" i="1" smtClean="0">
                <a:latin typeface="Arial" pitchFamily="34" charset="0"/>
                <a:cs typeface="Times New Roman" pitchFamily="18" charset="0"/>
              </a:rPr>
              <a:t> </a:t>
            </a:r>
            <a:endParaRPr lang="es-ES" smtClean="0">
              <a:latin typeface="Arial" pitchFamily="34" charset="0"/>
              <a:cs typeface="Times New Roman" pitchFamily="18" charset="0"/>
            </a:endParaRPr>
          </a:p>
          <a:p>
            <a:pPr eaLnBrk="1" hangingPunct="1"/>
            <a:endParaRPr lang="es-E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The major project of Vitoria-Gasteiz in this sense is called the</a:t>
            </a:r>
            <a:r>
              <a:rPr lang="en-GB" b="1" smtClean="0">
                <a:latin typeface="Arial" pitchFamily="34" charset="0"/>
              </a:rPr>
              <a:t> Inner Green Belt</a:t>
            </a:r>
            <a:r>
              <a:rPr lang="en-GB" smtClean="0">
                <a:latin typeface="Arial" pitchFamily="34" charset="0"/>
              </a:rPr>
              <a:t>. The intention of this project is to create a sustainable urban corridor from an energy viewpoint, with a top-rate environmental information component directed towards our citizens and an intensive incorporation of constructive elements and vegetation formations that promote a greater urban biocapacity and biodiversity. </a:t>
            </a:r>
          </a:p>
          <a:p>
            <a:endParaRPr lang="en-GB"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The major project of Vitoria-Gasteiz in this sense is called the</a:t>
            </a:r>
            <a:r>
              <a:rPr lang="en-GB" b="1" smtClean="0">
                <a:latin typeface="Arial" pitchFamily="34" charset="0"/>
              </a:rPr>
              <a:t> Inner Green Belt</a:t>
            </a:r>
            <a:r>
              <a:rPr lang="en-GB" smtClean="0">
                <a:latin typeface="Arial" pitchFamily="34" charset="0"/>
              </a:rPr>
              <a:t>. The intention of this project is to create a sustainable urban corridor from an energy viewpoint, with a top-rate environmental information component directed towards our citizens and an intensive incorporation of constructive elements and vegetation formations that promote a greater urban biocapacity and biodiversity. </a:t>
            </a:r>
          </a:p>
          <a:p>
            <a:endParaRPr lang="en-GB"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31"/>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lgn="r">
              <a:buClrTx/>
              <a:buSzTx/>
              <a:buFontTx/>
              <a:buNone/>
            </a:pPr>
            <a:fld id="{03DFD85F-CC0A-4E93-8CE1-4AF8B2B90506}" type="slidenum">
              <a:rPr lang="es-ES" sz="1200" b="0">
                <a:solidFill>
                  <a:schemeClr val="tx1"/>
                </a:solidFill>
                <a:latin typeface="Arial" pitchFamily="34" charset="0"/>
              </a:rPr>
              <a:pPr algn="r">
                <a:buClrTx/>
                <a:buSzTx/>
                <a:buFontTx/>
                <a:buNone/>
              </a:pPr>
              <a:t>24</a:t>
            </a:fld>
            <a:endParaRPr lang="es-ES" sz="1200" b="0">
              <a:solidFill>
                <a:schemeClr val="tx1"/>
              </a:solidFill>
              <a:latin typeface="Arial" pitchFamily="34" charset="0"/>
            </a:endParaRPr>
          </a:p>
        </p:txBody>
      </p:sp>
      <p:sp>
        <p:nvSpPr>
          <p:cNvPr id="87043" name="Rectangle 2"/>
          <p:cNvSpPr>
            <a:spLocks noRot="1" noChangeArrowheads="1" noTextEdit="1"/>
          </p:cNvSpPr>
          <p:nvPr>
            <p:ph type="sldImg"/>
          </p:nvPr>
        </p:nvSpPr>
        <p:spPr>
          <a:xfrm>
            <a:off x="911225" y="744538"/>
            <a:ext cx="4973638" cy="3722687"/>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800" smtClean="0">
                <a:latin typeface="Arial" pitchFamily="34" charset="0"/>
              </a:rPr>
              <a:t>Initially, the reference point of this Inner Green Belt will be </a:t>
            </a:r>
            <a:r>
              <a:rPr lang="en-GB" sz="800" b="1" smtClean="0">
                <a:latin typeface="Arial" pitchFamily="34" charset="0"/>
              </a:rPr>
              <a:t>Avenida Gasteiz and the Europa Conference Centre,</a:t>
            </a:r>
            <a:r>
              <a:rPr lang="en-GB" sz="800" smtClean="0">
                <a:latin typeface="Arial" pitchFamily="34" charset="0"/>
              </a:rPr>
              <a:t> which, in accordance with the basic concepts of eco-design and urban sustainability, will be refurbished in accordance with energy efficiency criteria and remodelled to make it more functional and versatile. A "green" design, which will be a positive bonus for biodiversity in the city centre, will also be incorporated.</a:t>
            </a:r>
            <a:r>
              <a:rPr lang="es-ES" sz="800" smtClean="0">
                <a:latin typeface="Arial" pitchFamily="34" charset="0"/>
                <a:cs typeface="Times New Roman" pitchFamily="18" charset="0"/>
              </a:rPr>
              <a:t>.</a:t>
            </a:r>
          </a:p>
          <a:p>
            <a:endParaRPr lang="es-ES" sz="800" smtClean="0">
              <a:latin typeface="Arial" pitchFamily="34" charset="0"/>
            </a:endParaRPr>
          </a:p>
          <a:p>
            <a:pPr eaLnBrk="1" hangingPunct="1">
              <a:spcBef>
                <a:spcPct val="0"/>
              </a:spcBef>
            </a:pPr>
            <a:endParaRPr lang="es-ES" sz="80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smtClean="0">
                <a:latin typeface="Arial" pitchFamily="34" charset="0"/>
              </a:rPr>
              <a:t>A new water management model: separating the rain water and brown water. Water protagonists of the new landscape.</a:t>
            </a:r>
          </a:p>
          <a:p>
            <a:r>
              <a:rPr lang="es-ES" smtClean="0">
                <a:latin typeface="Arial" pitchFamily="34" charset="0"/>
              </a:rPr>
              <a:t>Recovering public space. Improving sustainable mobility (Tramway, bus, bicycles, etc): better mobility, better public space.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0B90DBD4-3D6C-4E18-833B-3031F2BA74D6}" type="slidenum">
              <a:rPr lang="es-ES" sz="1200" b="0" smtClean="0">
                <a:solidFill>
                  <a:schemeClr val="tx1"/>
                </a:solidFill>
                <a:latin typeface="Arial" pitchFamily="34" charset="0"/>
              </a:rPr>
              <a:pPr>
                <a:buClrTx/>
                <a:buSzTx/>
                <a:buFontTx/>
                <a:buNone/>
              </a:pPr>
              <a:t>26</a:t>
            </a:fld>
            <a:endParaRPr lang="es-ES" sz="1200" b="0" smtClean="0">
              <a:solidFill>
                <a:schemeClr val="tx1"/>
              </a:solidFill>
              <a:latin typeface="Arial" pitchFamily="34"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z="800" smtClean="0">
                <a:latin typeface="Arial" pitchFamily="34" charset="0"/>
                <a:cs typeface="Times New Roman" pitchFamily="18" charset="0"/>
              </a:rPr>
              <a:t>El crecimiento urbanístico y su correspondiente impacto ecológico han de considerarse como elementos clave de la ciudad. Este </a:t>
            </a:r>
            <a:r>
              <a:rPr lang="es-ES" sz="800" smtClean="0">
                <a:solidFill>
                  <a:srgbClr val="339966"/>
                </a:solidFill>
                <a:latin typeface="Arial" pitchFamily="34" charset="0"/>
                <a:cs typeface="Times New Roman" pitchFamily="18" charset="0"/>
              </a:rPr>
              <a:t>crecimiento </a:t>
            </a:r>
            <a:r>
              <a:rPr lang="es-ES" sz="800" b="1" smtClean="0">
                <a:solidFill>
                  <a:srgbClr val="339966"/>
                </a:solidFill>
                <a:latin typeface="Arial" pitchFamily="34" charset="0"/>
                <a:cs typeface="Times New Roman" pitchFamily="18" charset="0"/>
              </a:rPr>
              <a:t>debe responder expresamente a necesidades sociales reales y ha de ser contrastado con las condiciones ambientales del municipio</a:t>
            </a:r>
            <a:r>
              <a:rPr lang="es-ES" sz="800" smtClean="0">
                <a:solidFill>
                  <a:srgbClr val="339966"/>
                </a:solidFill>
                <a:latin typeface="Arial" pitchFamily="34" charset="0"/>
                <a:cs typeface="Times New Roman" pitchFamily="18" charset="0"/>
              </a:rPr>
              <a:t>.</a:t>
            </a:r>
            <a:endParaRPr lang="es-ES" sz="800" smtClean="0">
              <a:latin typeface="Arial" pitchFamily="34" charset="0"/>
              <a:cs typeface="Times New Roman" pitchFamily="18" charset="0"/>
            </a:endParaRPr>
          </a:p>
          <a:p>
            <a:pPr eaLnBrk="1" hangingPunct="1"/>
            <a:r>
              <a:rPr lang="es-ES" sz="800" smtClean="0">
                <a:latin typeface="Arial" pitchFamily="34" charset="0"/>
                <a:cs typeface="Times New Roman" pitchFamily="18" charset="0"/>
              </a:rPr>
              <a:t> </a:t>
            </a:r>
          </a:p>
          <a:p>
            <a:pPr eaLnBrk="1" hangingPunct="1"/>
            <a:r>
              <a:rPr lang="es-ES" sz="800" smtClean="0">
                <a:latin typeface="Arial" pitchFamily="34" charset="0"/>
                <a:cs typeface="Times New Roman" pitchFamily="18" charset="0"/>
              </a:rPr>
              <a:t>Esta cuestión cobra una gran importancia en Vitoria-Gasteiz, máxime cuando en los últimos diez años la ciudad ha hecho frente a un importante desarrollo urbanístico, pasando de 88.000 a más de 107.000 viviendas, lo que ha supuesto una gran ocupación de terrenos agrícolas.</a:t>
            </a:r>
          </a:p>
          <a:p>
            <a:pPr eaLnBrk="1" hangingPunct="1"/>
            <a:r>
              <a:rPr lang="es-ES" sz="800" smtClean="0">
                <a:latin typeface="Arial" pitchFamily="34" charset="0"/>
                <a:cs typeface="Times New Roman" pitchFamily="18" charset="0"/>
              </a:rPr>
              <a:t> </a:t>
            </a:r>
          </a:p>
          <a:p>
            <a:pPr eaLnBrk="1" hangingPunct="1"/>
            <a:r>
              <a:rPr lang="es-ES" sz="800" smtClean="0">
                <a:latin typeface="Arial" pitchFamily="34" charset="0"/>
                <a:cs typeface="Times New Roman" pitchFamily="18" charset="0"/>
              </a:rPr>
              <a:t>Por otro lado, al ir construyendo ciudad se va generando un stock urbano de materiales que, a futuro, debería constituir un recurso y no un residuo, como resulta en la actualidad. En todo caso, para </a:t>
            </a:r>
            <a:r>
              <a:rPr lang="es-ES" sz="800" b="1" smtClean="0">
                <a:solidFill>
                  <a:srgbClr val="339966"/>
                </a:solidFill>
                <a:latin typeface="Arial" pitchFamily="34" charset="0"/>
                <a:cs typeface="Times New Roman" pitchFamily="18" charset="0"/>
              </a:rPr>
              <a:t>contener el consumo de materiales</a:t>
            </a:r>
            <a:r>
              <a:rPr lang="es-ES" sz="800" smtClean="0">
                <a:latin typeface="Arial" pitchFamily="34" charset="0"/>
                <a:cs typeface="Times New Roman" pitchFamily="18" charset="0"/>
              </a:rPr>
              <a:t> se ha de evitar la ocupación extensiva del territorio, promoviendo una planificación contenida y ajustada a las necesidades reales de crecimiento, donde la reutilización y optimización del patrimonio edificado y del espacio público constituyan los ejes principales en el desarrollo de la ciudad.</a:t>
            </a:r>
          </a:p>
          <a:p>
            <a:pPr eaLnBrk="1" hangingPunct="1"/>
            <a:r>
              <a:rPr lang="es-ES" sz="800" smtClean="0">
                <a:solidFill>
                  <a:srgbClr val="339966"/>
                </a:solidFill>
                <a:latin typeface="Arial" pitchFamily="34" charset="0"/>
                <a:cs typeface="Times New Roman" pitchFamily="18" charset="0"/>
              </a:rPr>
              <a:t> </a:t>
            </a:r>
            <a:endParaRPr lang="es-ES" sz="800" smtClean="0">
              <a:latin typeface="Arial" pitchFamily="34" charset="0"/>
              <a:cs typeface="Times New Roman" pitchFamily="18" charset="0"/>
            </a:endParaRPr>
          </a:p>
          <a:p>
            <a:pPr eaLnBrk="1" hangingPunct="1"/>
            <a:r>
              <a:rPr lang="es-ES" sz="800" smtClean="0">
                <a:solidFill>
                  <a:srgbClr val="339966"/>
                </a:solidFill>
                <a:latin typeface="Arial" pitchFamily="34" charset="0"/>
                <a:cs typeface="Times New Roman" pitchFamily="18" charset="0"/>
              </a:rPr>
              <a:t>Bajo este prisma, proyectos como el </a:t>
            </a:r>
            <a:r>
              <a:rPr lang="es-ES" sz="800" b="1" smtClean="0">
                <a:solidFill>
                  <a:srgbClr val="339966"/>
                </a:solidFill>
                <a:latin typeface="Arial" pitchFamily="34" charset="0"/>
                <a:cs typeface="Times New Roman" pitchFamily="18" charset="0"/>
              </a:rPr>
              <a:t>Parque Empresarial </a:t>
            </a:r>
            <a:r>
              <a:rPr lang="es-ES" sz="800" b="1" smtClean="0">
                <a:latin typeface="Arial" pitchFamily="34" charset="0"/>
                <a:cs typeface="Times New Roman" pitchFamily="18" charset="0"/>
              </a:rPr>
              <a:t>Urbano de Betoño</a:t>
            </a:r>
            <a:r>
              <a:rPr lang="es-ES" sz="800" smtClean="0">
                <a:latin typeface="Arial" pitchFamily="34" charset="0"/>
                <a:cs typeface="Times New Roman" pitchFamily="18" charset="0"/>
              </a:rPr>
              <a:t> cobran todo su sentido. El reciclaje de la ciudad, transformando espacios degradados y obsoletos en nuevas zonas urbanas donde la mezcla de los usos productivos y residenciales enriquece la diversidad y redunda en calidad de vida, debe ser una estrategia central en el futuro desarrollo urbano de Vitoria-Gasteiz.</a:t>
            </a:r>
          </a:p>
          <a:p>
            <a:pPr eaLnBrk="1" hangingPunct="1"/>
            <a:r>
              <a:rPr lang="ca-ES" sz="800" smtClean="0">
                <a:latin typeface="Times New Roman" pitchFamily="18" charset="0"/>
                <a:cs typeface="Times New Roman" pitchFamily="18" charset="0"/>
              </a:rPr>
              <a:t> </a:t>
            </a:r>
            <a:endParaRPr lang="ca-ES" sz="800" smtClean="0">
              <a:latin typeface="Arial" pitchFamily="34" charset="0"/>
              <a:cs typeface="Times New Roman" pitchFamily="18" charset="0"/>
            </a:endParaRPr>
          </a:p>
          <a:p>
            <a:pPr eaLnBrk="1" hangingPunct="1"/>
            <a:r>
              <a:rPr lang="es-ES" sz="800" smtClean="0">
                <a:latin typeface="Arial" pitchFamily="34" charset="0"/>
                <a:cs typeface="Times New Roman" pitchFamily="18" charset="0"/>
              </a:rPr>
              <a:t>De todo lo anterior se deduce la importancia que adquiere la </a:t>
            </a:r>
            <a:r>
              <a:rPr lang="es-ES" sz="800" smtClean="0">
                <a:solidFill>
                  <a:srgbClr val="339966"/>
                </a:solidFill>
                <a:latin typeface="Arial" pitchFamily="34" charset="0"/>
                <a:cs typeface="Times New Roman" pitchFamily="18" charset="0"/>
              </a:rPr>
              <a:t>revisión del </a:t>
            </a:r>
            <a:r>
              <a:rPr lang="es-ES" sz="800" b="1" smtClean="0">
                <a:solidFill>
                  <a:srgbClr val="339966"/>
                </a:solidFill>
                <a:latin typeface="Arial" pitchFamily="34" charset="0"/>
                <a:cs typeface="Times New Roman" pitchFamily="18" charset="0"/>
              </a:rPr>
              <a:t>Plan General de Ordenación Urbana</a:t>
            </a:r>
            <a:r>
              <a:rPr lang="es-ES" sz="800" smtClean="0">
                <a:latin typeface="Arial" pitchFamily="34" charset="0"/>
                <a:cs typeface="Times New Roman" pitchFamily="18" charset="0"/>
              </a:rPr>
              <a:t> de la ciudad, que se ha iniciado recientemente con la elaboración de los estudios previos. Esta herramienta urbanística deberá reconducir la trayectoria territorial expansiva de los últimos años de Vitoria-Gasteiz hacia un modelo más compacto, cohesionado y diverso, en el que el suelo ha de ser tratado como un recurso irremplazable y el entramado periférico de campos de cultivos y bosques ha de ser respetado y protegido.</a:t>
            </a:r>
          </a:p>
          <a:p>
            <a:pPr eaLnBrk="1" hangingPunct="1"/>
            <a:r>
              <a:rPr lang="es-ES" sz="800" smtClean="0">
                <a:latin typeface="Arial" pitchFamily="34" charset="0"/>
                <a:cs typeface="Times New Roman" pitchFamily="18" charset="0"/>
              </a:rPr>
              <a:t> </a:t>
            </a:r>
          </a:p>
          <a:p>
            <a:pPr eaLnBrk="1" hangingPunct="1"/>
            <a:r>
              <a:rPr lang="es-ES" sz="800" smtClean="0">
                <a:latin typeface="Arial" pitchFamily="34" charset="0"/>
                <a:cs typeface="Times New Roman" pitchFamily="18" charset="0"/>
              </a:rPr>
              <a:t>Este Plan deberá, a su vez, introducirá nuevos conceptos en la construcción y la obra pública en Vitoria-Gasteiz que contribuyan a racionalizar el consumo de materiales y reduzcan al máximo la generación de residuos, como son los criterios de utilización de recursos ligados al análisis de “ciclo de vida” o evaluaciones similares. Se trata, en definitiva, de </a:t>
            </a:r>
            <a:r>
              <a:rPr lang="es-ES" sz="800" b="1" smtClean="0">
                <a:solidFill>
                  <a:srgbClr val="339966"/>
                </a:solidFill>
                <a:latin typeface="Arial" pitchFamily="34" charset="0"/>
                <a:cs typeface="Times New Roman" pitchFamily="18" charset="0"/>
              </a:rPr>
              <a:t>avanzar hacia un metabolismo urbano de “cierre de ciclos</a:t>
            </a:r>
            <a:r>
              <a:rPr lang="es-ES" sz="800" b="1" smtClean="0">
                <a:latin typeface="Arial" pitchFamily="34" charset="0"/>
                <a:cs typeface="Times New Roman" pitchFamily="18" charset="0"/>
              </a:rPr>
              <a:t>”,</a:t>
            </a:r>
            <a:r>
              <a:rPr lang="es-ES" sz="800" smtClean="0">
                <a:latin typeface="Arial" pitchFamily="34" charset="0"/>
                <a:cs typeface="Times New Roman" pitchFamily="18" charset="0"/>
              </a:rPr>
              <a:t> multiplicando la productividad ambiental a la vez que se reduce el impacto ecológico por unidad espacial en los procesos urbanos. Esta reducción del coste ambiental conduce igualmente a una reducción del coste económico en los procesos urbanizadores y edificatorios que se dan en la ciudad.</a:t>
            </a:r>
          </a:p>
          <a:p>
            <a:pPr eaLnBrk="1" hangingPunct="1"/>
            <a:endParaRPr lang="es-ES" sz="80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470F1D95-D1C9-4F6F-8065-B16F429CED0E}" type="slidenum">
              <a:rPr lang="es-ES" sz="1200" b="0" smtClean="0">
                <a:solidFill>
                  <a:schemeClr val="tx1"/>
                </a:solidFill>
                <a:latin typeface="Arial" pitchFamily="34" charset="0"/>
              </a:rPr>
              <a:pPr>
                <a:buClrTx/>
                <a:buSzTx/>
                <a:buFontTx/>
                <a:buNone/>
              </a:pPr>
              <a:t>27</a:t>
            </a:fld>
            <a:endParaRPr lang="es-ES" sz="1200" b="0" smtClean="0">
              <a:solidFill>
                <a:schemeClr val="tx1"/>
              </a:solidFill>
              <a:latin typeface="Arial" pitchFamily="34"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800" b="1" smtClean="0">
                <a:solidFill>
                  <a:srgbClr val="339966"/>
                </a:solidFill>
                <a:latin typeface="Arial" pitchFamily="34" charset="0"/>
                <a:cs typeface="Times New Roman" pitchFamily="18" charset="0"/>
              </a:rPr>
              <a:t>Movilidad inteligente.</a:t>
            </a:r>
            <a:endParaRPr lang="es-ES" sz="800" smtClean="0">
              <a:latin typeface="Arial" pitchFamily="34" charset="0"/>
              <a:cs typeface="Times New Roman" pitchFamily="18" charset="0"/>
            </a:endParaRPr>
          </a:p>
          <a:p>
            <a:pPr eaLnBrk="1" hangingPunct="1"/>
            <a:r>
              <a:rPr lang="es-ES" sz="800" smtClean="0">
                <a:latin typeface="Arial" pitchFamily="34" charset="0"/>
                <a:cs typeface="Times New Roman" pitchFamily="18" charset="0"/>
              </a:rPr>
              <a:t>Vitoria-Gasteiz deberá seguir avanzando hacia una ciudad cómoda, accesible y amable tanto para el ciudadano como para el visitante, por lo que va a seguir trabajando en la pacificación del tráfico rodado en el interior de los barrios, en la calidad de una vía pública sin barreras y que incorpore la biodiversidad como uno de sus elementos estructurales, en la promoción de los desplazamientos no motorizados (bidegorris y sendas urbanas) y en la potenciación del tranvía y del transporte en autobús. Todo ello en el marco del </a:t>
            </a:r>
            <a:r>
              <a:rPr lang="es-ES" sz="800" b="1" smtClean="0">
                <a:solidFill>
                  <a:srgbClr val="339966"/>
                </a:solidFill>
                <a:latin typeface="Arial" pitchFamily="34" charset="0"/>
                <a:cs typeface="Times New Roman" pitchFamily="18" charset="0"/>
              </a:rPr>
              <a:t>Plan de Movilidad Sostenible y Espacio Público</a:t>
            </a:r>
            <a:r>
              <a:rPr lang="es-ES" sz="800" smtClean="0">
                <a:latin typeface="Arial" pitchFamily="34" charset="0"/>
                <a:cs typeface="Times New Roman" pitchFamily="18" charset="0"/>
              </a:rPr>
              <a:t> que, desde su implantación hace un año y medio, ha logrado incrementar los viajes en transporte público en más de un 15%.</a:t>
            </a:r>
          </a:p>
          <a:p>
            <a:pPr eaLnBrk="1" hangingPunct="1"/>
            <a:r>
              <a:rPr lang="es-ES" sz="800" smtClean="0">
                <a:latin typeface="Arial" pitchFamily="34" charset="0"/>
                <a:cs typeface="Times New Roman" pitchFamily="18" charset="0"/>
              </a:rPr>
              <a:t> </a:t>
            </a:r>
          </a:p>
          <a:p>
            <a:pPr eaLnBrk="1" hangingPunct="1"/>
            <a:r>
              <a:rPr lang="es-ES" sz="800" smtClean="0">
                <a:latin typeface="Arial" pitchFamily="34" charset="0"/>
                <a:cs typeface="Times New Roman" pitchFamily="18" charset="0"/>
              </a:rPr>
              <a:t>De igual manera, el Plan de Movilidad está impulsando la progresiva reducción de los viajes en vehículo privado y la sustitución de los coches con motor de combustión por </a:t>
            </a:r>
            <a:r>
              <a:rPr lang="es-ES" sz="800" b="1" smtClean="0">
                <a:solidFill>
                  <a:srgbClr val="339966"/>
                </a:solidFill>
                <a:latin typeface="Arial" pitchFamily="34" charset="0"/>
                <a:cs typeface="Times New Roman" pitchFamily="18" charset="0"/>
              </a:rPr>
              <a:t>vehículos híbridos y eléctricos</a:t>
            </a:r>
            <a:r>
              <a:rPr lang="es-ES" sz="800" smtClean="0">
                <a:latin typeface="Arial" pitchFamily="34" charset="0"/>
                <a:cs typeface="Times New Roman" pitchFamily="18" charset="0"/>
              </a:rPr>
              <a:t>, además de iniciativas tipo </a:t>
            </a:r>
            <a:r>
              <a:rPr lang="es-ES" sz="800" b="1" smtClean="0">
                <a:solidFill>
                  <a:srgbClr val="339966"/>
                </a:solidFill>
                <a:latin typeface="Arial" pitchFamily="34" charset="0"/>
                <a:cs typeface="Times New Roman" pitchFamily="18" charset="0"/>
              </a:rPr>
              <a:t>Car-sharing</a:t>
            </a:r>
            <a:r>
              <a:rPr lang="es-ES" sz="800" smtClean="0">
                <a:latin typeface="Arial" pitchFamily="34" charset="0"/>
                <a:cs typeface="Times New Roman" pitchFamily="18" charset="0"/>
              </a:rPr>
              <a:t> o la implantación de </a:t>
            </a:r>
            <a:r>
              <a:rPr lang="es-ES" sz="800" b="1" smtClean="0">
                <a:solidFill>
                  <a:srgbClr val="339966"/>
                </a:solidFill>
                <a:latin typeface="Arial" pitchFamily="34" charset="0"/>
                <a:cs typeface="Times New Roman" pitchFamily="18" charset="0"/>
              </a:rPr>
              <a:t>electrolineras y puntos de recarga</a:t>
            </a:r>
            <a:r>
              <a:rPr lang="es-ES" sz="800" smtClean="0">
                <a:latin typeface="Arial" pitchFamily="34" charset="0"/>
                <a:cs typeface="Times New Roman" pitchFamily="18" charset="0"/>
              </a:rPr>
              <a:t> que se pondrán en marcha en 2012.	</a:t>
            </a:r>
            <a:r>
              <a:rPr lang="es-ES" sz="800" smtClean="0">
                <a:latin typeface="Arial" pitchFamily="34" charset="0"/>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F9A1F81E-46C8-43DF-8EC9-AA5AC1919AF5}" type="slidenum">
              <a:rPr lang="es-ES" sz="1200" b="0" smtClean="0">
                <a:solidFill>
                  <a:schemeClr val="tx1"/>
                </a:solidFill>
                <a:latin typeface="Arial" pitchFamily="34" charset="0"/>
              </a:rPr>
              <a:pPr>
                <a:buClrTx/>
                <a:buSzTx/>
                <a:buFontTx/>
                <a:buNone/>
              </a:pPr>
              <a:t>28</a:t>
            </a:fld>
            <a:endParaRPr lang="es-ES" sz="1200" b="0" smtClean="0">
              <a:solidFill>
                <a:schemeClr val="tx1"/>
              </a:solidFill>
              <a:latin typeface="Arial" pitchFamily="34"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z="800" b="1" smtClean="0">
                <a:solidFill>
                  <a:srgbClr val="339966"/>
                </a:solidFill>
                <a:latin typeface="Arial" pitchFamily="34" charset="0"/>
                <a:cs typeface="Times New Roman" pitchFamily="18" charset="0"/>
              </a:rPr>
              <a:t>Eficiencia en el uso del agua y la energía.</a:t>
            </a:r>
            <a:endParaRPr lang="es-ES" sz="800" smtClean="0">
              <a:latin typeface="Arial" pitchFamily="34" charset="0"/>
              <a:cs typeface="Times New Roman" pitchFamily="18" charset="0"/>
            </a:endParaRPr>
          </a:p>
          <a:p>
            <a:pPr eaLnBrk="1" hangingPunct="1"/>
            <a:r>
              <a:rPr lang="es-ES" sz="800" smtClean="0">
                <a:latin typeface="Arial" pitchFamily="34" charset="0"/>
                <a:cs typeface="Times New Roman" pitchFamily="18" charset="0"/>
              </a:rPr>
              <a:t>Aunque gracias a las políticas de gestión hídrica de las últimas décadas se ha logrado un ahorro sustancial en el consumo per cápita,  aún quedan importantes retos en lo que se refiere a la gestión del agua en la ciudad. Se debe seguir trabajando en la </a:t>
            </a:r>
            <a:r>
              <a:rPr lang="es-ES" sz="800" b="1" smtClean="0">
                <a:latin typeface="Arial" pitchFamily="34" charset="0"/>
                <a:cs typeface="Times New Roman" pitchFamily="18" charset="0"/>
              </a:rPr>
              <a:t>reducción en el consumo</a:t>
            </a:r>
            <a:r>
              <a:rPr lang="es-ES" sz="800" smtClean="0">
                <a:latin typeface="Arial" pitchFamily="34" charset="0"/>
                <a:cs typeface="Times New Roman" pitchFamily="18" charset="0"/>
              </a:rPr>
              <a:t>, así como en la </a:t>
            </a:r>
            <a:r>
              <a:rPr lang="es-ES" sz="800" b="1" smtClean="0">
                <a:solidFill>
                  <a:srgbClr val="339966"/>
                </a:solidFill>
                <a:latin typeface="Arial" pitchFamily="34" charset="0"/>
                <a:cs typeface="Times New Roman" pitchFamily="18" charset="0"/>
              </a:rPr>
              <a:t>mejora de la calidad del vertido</a:t>
            </a:r>
            <a:r>
              <a:rPr lang="es-ES" sz="800" smtClean="0">
                <a:latin typeface="Arial" pitchFamily="34" charset="0"/>
                <a:cs typeface="Times New Roman" pitchFamily="18" charset="0"/>
              </a:rPr>
              <a:t> de agua depurada, ya que todavía hay margen para ello. Y, sobre todo, hay que incidir en dos aspectos clave: por un lado, en la progresiva </a:t>
            </a:r>
            <a:r>
              <a:rPr lang="es-ES" sz="800" b="1" smtClean="0">
                <a:solidFill>
                  <a:srgbClr val="339966"/>
                </a:solidFill>
                <a:latin typeface="Arial" pitchFamily="34" charset="0"/>
                <a:cs typeface="Times New Roman" pitchFamily="18" charset="0"/>
              </a:rPr>
              <a:t>separación y devolución al medio natural de las aguas limpias</a:t>
            </a:r>
            <a:r>
              <a:rPr lang="es-ES" sz="800" smtClean="0">
                <a:latin typeface="Arial" pitchFamily="34" charset="0"/>
                <a:cs typeface="Times New Roman" pitchFamily="18" charset="0"/>
              </a:rPr>
              <a:t> que en la actualidad se incorporan a la red de saneamiento; y por otro, en la </a:t>
            </a:r>
            <a:r>
              <a:rPr lang="es-ES" sz="800" b="1" smtClean="0">
                <a:solidFill>
                  <a:srgbClr val="339966"/>
                </a:solidFill>
                <a:latin typeface="Arial" pitchFamily="34" charset="0"/>
                <a:cs typeface="Times New Roman" pitchFamily="18" charset="0"/>
              </a:rPr>
              <a:t>reutilización y el empleo de agua no potable</a:t>
            </a:r>
            <a:r>
              <a:rPr lang="es-ES" sz="800" smtClean="0">
                <a:latin typeface="Arial" pitchFamily="34" charset="0"/>
                <a:cs typeface="Times New Roman" pitchFamily="18" charset="0"/>
              </a:rPr>
              <a:t>, especialmente para el riego de zonas verdes y en los servicios de limpieza del espacio público.</a:t>
            </a:r>
          </a:p>
          <a:p>
            <a:pPr eaLnBrk="1" hangingPunct="1"/>
            <a:r>
              <a:rPr lang="es-ES" sz="800" smtClean="0">
                <a:latin typeface="Arial" pitchFamily="34" charset="0"/>
                <a:cs typeface="Times New Roman" pitchFamily="18" charset="0"/>
              </a:rPr>
              <a:t> </a:t>
            </a:r>
          </a:p>
          <a:p>
            <a:pPr eaLnBrk="1" hangingPunct="1"/>
            <a:r>
              <a:rPr lang="es-ES" sz="800" smtClean="0">
                <a:latin typeface="Arial" pitchFamily="34" charset="0"/>
                <a:cs typeface="Times New Roman" pitchFamily="18" charset="0"/>
              </a:rPr>
              <a:t>En materia</a:t>
            </a:r>
            <a:r>
              <a:rPr lang="es-ES" sz="800" smtClean="0">
                <a:solidFill>
                  <a:srgbClr val="339966"/>
                </a:solidFill>
                <a:latin typeface="Arial" pitchFamily="34" charset="0"/>
                <a:cs typeface="Times New Roman" pitchFamily="18" charset="0"/>
              </a:rPr>
              <a:t> energética </a:t>
            </a:r>
            <a:r>
              <a:rPr lang="es-ES" sz="800" smtClean="0">
                <a:latin typeface="Arial" pitchFamily="34" charset="0"/>
                <a:cs typeface="Times New Roman" pitchFamily="18" charset="0"/>
              </a:rPr>
              <a:t>es imprescindible aplicar políticas que generalicen la adopción de las </a:t>
            </a:r>
            <a:r>
              <a:rPr lang="es-ES" sz="800" b="1" smtClean="0">
                <a:solidFill>
                  <a:srgbClr val="339966"/>
                </a:solidFill>
                <a:latin typeface="Arial" pitchFamily="34" charset="0"/>
                <a:cs typeface="Times New Roman" pitchFamily="18" charset="0"/>
              </a:rPr>
              <a:t>soluciones pasivas en la nueva edificación y en la rehabilitación de inmuebles</a:t>
            </a:r>
            <a:r>
              <a:rPr lang="es-ES" sz="800" smtClean="0">
                <a:latin typeface="Arial" pitchFamily="34" charset="0"/>
                <a:cs typeface="Times New Roman" pitchFamily="18" charset="0"/>
              </a:rPr>
              <a:t> (criterios bioclimáticos), que impulsen el desarrollo urbano de las </a:t>
            </a:r>
            <a:r>
              <a:rPr lang="es-ES" sz="800" b="1" smtClean="0">
                <a:solidFill>
                  <a:srgbClr val="339966"/>
                </a:solidFill>
                <a:latin typeface="Arial" pitchFamily="34" charset="0"/>
                <a:cs typeface="Times New Roman" pitchFamily="18" charset="0"/>
              </a:rPr>
              <a:t>energías renovables</a:t>
            </a:r>
            <a:r>
              <a:rPr lang="es-ES" sz="800" smtClean="0">
                <a:latin typeface="Arial" pitchFamily="34" charset="0"/>
                <a:cs typeface="Times New Roman" pitchFamily="18" charset="0"/>
              </a:rPr>
              <a:t> a través de la integración de captadores de energía solar, geotermia, microturbinas eólicas u otros sistemas de producción energética en las propias infraestructuras y edificios urbanos, o que </a:t>
            </a:r>
            <a:r>
              <a:rPr lang="es-ES" sz="800" b="1" smtClean="0">
                <a:solidFill>
                  <a:srgbClr val="339966"/>
                </a:solidFill>
                <a:latin typeface="Arial" pitchFamily="34" charset="0"/>
                <a:cs typeface="Times New Roman" pitchFamily="18" charset="0"/>
              </a:rPr>
              <a:t>reduzcan los consumos</a:t>
            </a:r>
            <a:r>
              <a:rPr lang="es-ES" sz="800" smtClean="0">
                <a:latin typeface="Arial" pitchFamily="34" charset="0"/>
                <a:cs typeface="Times New Roman" pitchFamily="18" charset="0"/>
              </a:rPr>
              <a:t> mediante una racionalización del gasto energético y tecnologías más ecoeficientes (calefacciones de distrito, micro-cogeneración.)</a:t>
            </a:r>
          </a:p>
          <a:p>
            <a:pPr eaLnBrk="1" hangingPunct="1"/>
            <a:r>
              <a:rPr lang="es-ES" smtClean="0">
                <a:latin typeface="Arial" pitchFamily="34" charset="0"/>
                <a:cs typeface="Times New Roman" pitchFamily="18" charset="0"/>
              </a:rPr>
              <a:t> </a:t>
            </a:r>
          </a:p>
          <a:p>
            <a:pPr eaLnBrk="1" hangingPunct="1"/>
            <a:r>
              <a:rPr lang="es-ES" smtClean="0">
                <a:latin typeface="Arial" pitchFamily="34" charset="0"/>
                <a:cs typeface="Times New Roman" pitchFamily="18" charset="0"/>
              </a:rPr>
              <a:t>	</a:t>
            </a:r>
            <a:r>
              <a:rPr lang="es-ES" smtClean="0">
                <a:latin typeface="Arial" pitchFamily="34" charset="0"/>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E4FB0BF0-55BA-4F0C-9E72-01C0C2987975}" type="slidenum">
              <a:rPr lang="es-ES" sz="1200" b="0" smtClean="0">
                <a:solidFill>
                  <a:schemeClr val="tx1"/>
                </a:solidFill>
                <a:latin typeface="Arial" pitchFamily="34" charset="0"/>
              </a:rPr>
              <a:pPr>
                <a:buClrTx/>
                <a:buSzTx/>
                <a:buFontTx/>
                <a:buNone/>
              </a:pPr>
              <a:t>29</a:t>
            </a:fld>
            <a:endParaRPr lang="es-ES" sz="1200" b="0" smtClean="0">
              <a:solidFill>
                <a:schemeClr val="tx1"/>
              </a:solidFill>
              <a:latin typeface="Arial" pitchFamily="34"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z="800" b="1" smtClean="0">
                <a:solidFill>
                  <a:srgbClr val="339966"/>
                </a:solidFill>
                <a:latin typeface="Arial" pitchFamily="34" charset="0"/>
                <a:cs typeface="Times New Roman" pitchFamily="18" charset="0"/>
              </a:rPr>
              <a:t>Impulsando la economía verde	</a:t>
            </a:r>
            <a:endParaRPr lang="es-ES" sz="800" smtClean="0">
              <a:latin typeface="Arial" pitchFamily="34" charset="0"/>
              <a:cs typeface="Times New Roman" pitchFamily="18" charset="0"/>
            </a:endParaRPr>
          </a:p>
          <a:p>
            <a:pPr eaLnBrk="1" hangingPunct="1"/>
            <a:r>
              <a:rPr lang="es-ES" sz="800" smtClean="0">
                <a:latin typeface="Arial" pitchFamily="34" charset="0"/>
                <a:cs typeface="Times New Roman" pitchFamily="18" charset="0"/>
              </a:rPr>
              <a:t> </a:t>
            </a:r>
          </a:p>
          <a:p>
            <a:pPr eaLnBrk="1" hangingPunct="1"/>
            <a:r>
              <a:rPr lang="es-ES" sz="800" smtClean="0">
                <a:latin typeface="Arial" pitchFamily="34" charset="0"/>
                <a:cs typeface="Times New Roman" pitchFamily="18" charset="0"/>
              </a:rPr>
              <a:t>Un aspecto que resulta especialmente relevante, dada la situación de degradación del mercado de trabajo en la que se encuentra el país, es la lucha contra el desempleo. Aquí, las oportunidades que se abren en el marco de la Green Capital son enormes: la vocación de Vitoria-Gasteiz como ciudad industrial, conjugada con su respeto por el medio ambiente constituyen el caldo de cultivo adecuado para la creación de “empleos verdes”, bien ligados a los aspectos más tecnológicos e innovadores (con la referencia ya señalada anteriormente del Parque Empresarial Urbano de Betoño y actuaciones de dinamización del suelo industrial disponible) o enfocados a programas de mejora del medio natural y de recuperación de la biodiversidad, a través de los Planes de Empleo Rural por el Paisaje que se pondrán en marcha en 2012.</a:t>
            </a:r>
          </a:p>
          <a:p>
            <a:pPr eaLnBrk="1" hangingPunct="1"/>
            <a:r>
              <a:rPr lang="es-ES" sz="800" smtClean="0">
                <a:latin typeface="Arial" pitchFamily="34" charset="0"/>
                <a:cs typeface="Times New Roman" pitchFamily="18" charset="0"/>
              </a:rPr>
              <a:t> </a:t>
            </a:r>
          </a:p>
          <a:p>
            <a:pPr eaLnBrk="1" hangingPunct="1"/>
            <a:r>
              <a:rPr lang="es-ES" sz="800" smtClean="0">
                <a:latin typeface="Arial" pitchFamily="34" charset="0"/>
                <a:cs typeface="Times New Roman" pitchFamily="18" charset="0"/>
              </a:rPr>
              <a:t>Todo lo anterior sin olvidar las considerables posibilidades de empleo que pueden surgir como consecuencia de la que ha de ser una de las señas de identidad de la ciudad: la rehabilitación sostenible, con lo que conlleva de mejora de las condiciones energéticas de los edificios, de una gestión del agua más eficiente, de una accesibilidad generalizada o de una mayor calidad del espacio público.  </a:t>
            </a:r>
          </a:p>
          <a:p>
            <a:pPr eaLnBrk="1" hangingPunct="1"/>
            <a:r>
              <a:rPr lang="es-ES" sz="800" smtClean="0">
                <a:latin typeface="Arial" pitchFamily="34" charset="0"/>
                <a:cs typeface="Times New Roman" pitchFamily="18" charset="0"/>
              </a:rPr>
              <a:t>	</a:t>
            </a:r>
            <a:r>
              <a:rPr lang="es-ES" sz="800" smtClean="0">
                <a:latin typeface="Arial" pitchFamily="34" charset="0"/>
              </a:rPr>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6F5C737D-E71F-4861-847C-9AB463D12CB3}" type="slidenum">
              <a:rPr lang="es-ES" sz="1200" b="0" smtClean="0">
                <a:solidFill>
                  <a:schemeClr val="tx1"/>
                </a:solidFill>
                <a:latin typeface="Arial" pitchFamily="34" charset="0"/>
              </a:rPr>
              <a:pPr>
                <a:buClrTx/>
                <a:buSzTx/>
                <a:buFontTx/>
                <a:buNone/>
              </a:pPr>
              <a:t>30</a:t>
            </a:fld>
            <a:endParaRPr lang="es-ES" sz="1200" b="0" smtClean="0">
              <a:solidFill>
                <a:schemeClr val="tx1"/>
              </a:solidFill>
              <a:latin typeface="Arial" pitchFamily="34"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800" b="1" smtClean="0">
                <a:solidFill>
                  <a:srgbClr val="339966"/>
                </a:solidFill>
                <a:latin typeface="Arial" pitchFamily="34" charset="0"/>
                <a:cs typeface="Times New Roman" pitchFamily="18" charset="0"/>
              </a:rPr>
              <a:t>Nueva gobernanza</a:t>
            </a:r>
            <a:endParaRPr lang="es-ES" sz="800" smtClean="0">
              <a:latin typeface="Arial" pitchFamily="34" charset="0"/>
              <a:cs typeface="Times New Roman" pitchFamily="18" charset="0"/>
            </a:endParaRPr>
          </a:p>
          <a:p>
            <a:pPr eaLnBrk="1" hangingPunct="1"/>
            <a:r>
              <a:rPr lang="es-ES" sz="800" smtClean="0">
                <a:latin typeface="Arial" pitchFamily="34" charset="0"/>
                <a:cs typeface="Times New Roman" pitchFamily="18" charset="0"/>
              </a:rPr>
              <a:t>Para poder implementar los principios inspiradores de los nuevos modelos urbanos es más necesaria que nunca una buena gobernanza que nos acerque progresivamente a un patrón de desarrollo más sostenible.</a:t>
            </a:r>
          </a:p>
          <a:p>
            <a:pPr eaLnBrk="1" hangingPunct="1"/>
            <a:r>
              <a:rPr lang="es-ES" sz="800" smtClean="0">
                <a:latin typeface="Arial" pitchFamily="34" charset="0"/>
                <a:cs typeface="Times New Roman" pitchFamily="18" charset="0"/>
              </a:rPr>
              <a:t> </a:t>
            </a:r>
          </a:p>
          <a:p>
            <a:pPr eaLnBrk="1" hangingPunct="1"/>
            <a:r>
              <a:rPr lang="es-ES" sz="800" smtClean="0">
                <a:latin typeface="Arial" pitchFamily="34" charset="0"/>
                <a:cs typeface="Times New Roman" pitchFamily="18" charset="0"/>
              </a:rPr>
              <a:t>De hecho, </a:t>
            </a:r>
            <a:r>
              <a:rPr lang="es-ES" sz="800" b="1" smtClean="0">
                <a:latin typeface="Arial" pitchFamily="34" charset="0"/>
                <a:cs typeface="Times New Roman" pitchFamily="18" charset="0"/>
              </a:rPr>
              <a:t>los patrones institucionalizados de producción y consumo constituyen, en muchos casos, la causa de los problemas que se dan a nivel económico, social y ambiental</a:t>
            </a:r>
            <a:r>
              <a:rPr lang="es-ES" sz="800" smtClean="0">
                <a:latin typeface="Arial" pitchFamily="34" charset="0"/>
                <a:cs typeface="Times New Roman" pitchFamily="18" charset="0"/>
              </a:rPr>
              <a:t>, ya que no existe un cuestionamiento del actual modelo de desarrollo. Desde los organismos internacionales que se ocupan del desarrollo económico y social global se entiende que la superación de este déficit ha de convertirse en una prioridad para las diferentes administraciones.</a:t>
            </a:r>
          </a:p>
          <a:p>
            <a:pPr eaLnBrk="1" hangingPunct="1"/>
            <a:r>
              <a:rPr lang="es-ES" sz="800" smtClean="0">
                <a:latin typeface="Arial" pitchFamily="34" charset="0"/>
                <a:cs typeface="Times New Roman" pitchFamily="18" charset="0"/>
              </a:rPr>
              <a:t> </a:t>
            </a:r>
          </a:p>
          <a:p>
            <a:pPr eaLnBrk="1" hangingPunct="1"/>
            <a:r>
              <a:rPr lang="es-ES" sz="800" smtClean="0">
                <a:latin typeface="Arial" pitchFamily="34" charset="0"/>
                <a:cs typeface="Times New Roman" pitchFamily="18" charset="0"/>
              </a:rPr>
              <a:t>Vitoria-Gasteiz, en su papel de liderazgo como Green Capital, entiende que </a:t>
            </a:r>
            <a:r>
              <a:rPr lang="es-ES" sz="800" b="1" smtClean="0">
                <a:latin typeface="Arial" pitchFamily="34" charset="0"/>
                <a:cs typeface="Times New Roman" pitchFamily="18" charset="0"/>
              </a:rPr>
              <a:t>esta nueva gobernanza por la sostenibilidad ha de comprometer también a las ciudades</a:t>
            </a:r>
            <a:r>
              <a:rPr lang="es-ES" sz="800" smtClean="0">
                <a:latin typeface="Arial" pitchFamily="34" charset="0"/>
                <a:cs typeface="Times New Roman" pitchFamily="18" charset="0"/>
              </a:rPr>
              <a:t> y que han de ser éstas las que impulsen nuevas iniciativas y planteen escenarios más  comprometidos, desde lo local, al objeto de impregnar a las escalas superiores de la gobernación.</a:t>
            </a:r>
          </a:p>
          <a:p>
            <a:pPr eaLnBrk="1" hangingPunct="1"/>
            <a:r>
              <a:rPr lang="es-ES" sz="800" smtClean="0">
                <a:latin typeface="Arial" pitchFamily="34" charset="0"/>
                <a:cs typeface="Times New Roman" pitchFamily="18" charset="0"/>
              </a:rPr>
              <a:t> </a:t>
            </a:r>
          </a:p>
          <a:p>
            <a:pPr eaLnBrk="1" hangingPunct="1"/>
            <a:r>
              <a:rPr lang="es-ES" sz="800" smtClean="0">
                <a:latin typeface="Arial" pitchFamily="34" charset="0"/>
                <a:cs typeface="Times New Roman" pitchFamily="18" charset="0"/>
              </a:rPr>
              <a:t>Una cuestión primordial para la consecución de estos objetivos es mantener el </a:t>
            </a:r>
            <a:r>
              <a:rPr lang="es-ES" sz="800" b="1" smtClean="0">
                <a:solidFill>
                  <a:srgbClr val="339966"/>
                </a:solidFill>
                <a:latin typeface="Arial" pitchFamily="34" charset="0"/>
                <a:cs typeface="Times New Roman" pitchFamily="18" charset="0"/>
              </a:rPr>
              <a:t>consenso político</a:t>
            </a:r>
            <a:r>
              <a:rPr lang="es-ES" sz="800" smtClean="0">
                <a:solidFill>
                  <a:srgbClr val="339966"/>
                </a:solidFill>
                <a:latin typeface="Arial" pitchFamily="34" charset="0"/>
                <a:cs typeface="Times New Roman" pitchFamily="18" charset="0"/>
              </a:rPr>
              <a:t> </a:t>
            </a:r>
            <a:r>
              <a:rPr lang="es-ES" sz="800" smtClean="0">
                <a:latin typeface="Arial" pitchFamily="34" charset="0"/>
                <a:cs typeface="Times New Roman" pitchFamily="18" charset="0"/>
              </a:rPr>
              <a:t>y saber administrarlo en torno a estas cuestiones, como garantía de continuidad de las políticas de sostenibilidad. En este sentido, Vitoria-Gasteiz ha sabido mantener el acuerdo necesario para que las políticas ambientales hayan trascendido más allá de las diferentes coyunturas políticas y hayan tenido en el tiempo la continuidad necesaria para demostrarse eficaces.</a:t>
            </a:r>
          </a:p>
          <a:p>
            <a:pPr eaLnBrk="1" hangingPunct="1"/>
            <a:r>
              <a:rPr lang="es-ES" sz="800" smtClean="0">
                <a:latin typeface="Arial" pitchFamily="34" charset="0"/>
                <a:cs typeface="Times New Roman" pitchFamily="18" charset="0"/>
              </a:rPr>
              <a:t> </a:t>
            </a:r>
          </a:p>
          <a:p>
            <a:pPr eaLnBrk="1" hangingPunct="1"/>
            <a:r>
              <a:rPr lang="es-ES" sz="800" smtClean="0">
                <a:latin typeface="Arial" pitchFamily="34" charset="0"/>
                <a:cs typeface="Times New Roman" pitchFamily="18" charset="0"/>
              </a:rPr>
              <a:t>Por ello, en aras de una mejor gobernanza, </a:t>
            </a:r>
            <a:r>
              <a:rPr lang="es-ES" sz="800" b="1" smtClean="0">
                <a:latin typeface="Arial" pitchFamily="34" charset="0"/>
                <a:cs typeface="Times New Roman" pitchFamily="18" charset="0"/>
              </a:rPr>
              <a:t>se pretende potenciar la coordinación entre el Consejo Sectorial de Medio Ambiente y los distintos departamentos y organismos municipale</a:t>
            </a:r>
            <a:r>
              <a:rPr lang="es-ES" sz="800" smtClean="0">
                <a:latin typeface="Arial" pitchFamily="34" charset="0"/>
                <a:cs typeface="Times New Roman" pitchFamily="18" charset="0"/>
              </a:rPr>
              <a:t>s, incidiendo en aspectos tales como la disponibilidad de información, la transparencia en la acción municipal y la comunicación hacia la ciudadanía.</a:t>
            </a:r>
          </a:p>
          <a:p>
            <a:pPr eaLnBrk="1" hangingPunct="1"/>
            <a:r>
              <a:rPr lang="es-ES" sz="800" smtClean="0">
                <a:latin typeface="Arial" pitchFamily="34" charset="0"/>
                <a:cs typeface="Times New Roman" pitchFamily="18" charset="0"/>
              </a:rPr>
              <a:t> </a:t>
            </a:r>
          </a:p>
          <a:p>
            <a:pPr eaLnBrk="1" hangingPunct="1"/>
            <a:r>
              <a:rPr lang="es-ES" sz="800" smtClean="0">
                <a:latin typeface="Arial" pitchFamily="34" charset="0"/>
                <a:cs typeface="Times New Roman" pitchFamily="18" charset="0"/>
              </a:rPr>
              <a:t>Con ello se pretende, a partir de un liderazgo institucional fuerte y compartido con los diferentes agentes que conforman la ciudad, mejorar el actual modelo institucional a fin de dar respuesta a las necesidades que plantea una ciudad como Vitoria-Gasteiz, que pretende avanzar de forma coherente con los principios de la sostenibilidad.</a:t>
            </a:r>
          </a:p>
          <a:p>
            <a:pPr eaLnBrk="1" hangingPunct="1"/>
            <a:r>
              <a:rPr lang="es-ES" sz="800" b="1" u="sng" smtClean="0">
                <a:latin typeface="Arial" pitchFamily="34" charset="0"/>
                <a:cs typeface="Times New Roman" pitchFamily="18" charset="0"/>
              </a:rPr>
              <a:t> </a:t>
            </a:r>
            <a:endParaRPr lang="es-ES" sz="800" smtClean="0">
              <a:latin typeface="Arial" pitchFamily="34" charset="0"/>
              <a:cs typeface="Times New Roman" pitchFamily="18" charset="0"/>
            </a:endParaRPr>
          </a:p>
          <a:p>
            <a:pPr eaLnBrk="1" hangingPunct="1"/>
            <a:endParaRPr lang="es-ES" sz="80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8817353F-5873-4E1C-AF46-D13895E03400}" type="slidenum">
              <a:rPr lang="es-ES" sz="1200" b="0" smtClean="0">
                <a:solidFill>
                  <a:schemeClr val="tx1"/>
                </a:solidFill>
                <a:latin typeface="Arial" pitchFamily="34" charset="0"/>
              </a:rPr>
              <a:pPr>
                <a:buClrTx/>
                <a:buSzTx/>
                <a:buFontTx/>
                <a:buNone/>
              </a:pPr>
              <a:t>3</a:t>
            </a:fld>
            <a:endParaRPr lang="es-ES" sz="1200" b="0" smtClean="0">
              <a:solidFill>
                <a:schemeClr val="tx1"/>
              </a:solidFill>
              <a:latin typeface="Arial" pitchFamily="34"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sz="800" smtClean="0">
                <a:latin typeface="Arial" pitchFamily="34" charset="0"/>
              </a:rPr>
              <a:t>Situada al norte de España, en la CAPV, en el TH de Álava, en la Comarca Llanada Alavesa, en el municipio de Vitoria-Gasteiz</a:t>
            </a:r>
          </a:p>
          <a:p>
            <a:pPr eaLnBrk="1" hangingPunct="1">
              <a:spcBef>
                <a:spcPct val="0"/>
              </a:spcBef>
            </a:pPr>
            <a:r>
              <a:rPr lang="es-ES" sz="800" smtClean="0">
                <a:latin typeface="Arial" pitchFamily="34" charset="0"/>
              </a:rPr>
              <a:t>Municipio constituido por </a:t>
            </a:r>
            <a:r>
              <a:rPr lang="es-ES" sz="800" b="1" smtClean="0">
                <a:latin typeface="Arial" pitchFamily="34" charset="0"/>
              </a:rPr>
              <a:t>la ciudad y una extensa zona rural-natural donde se emplazan 63 pequeños núcleos de población</a:t>
            </a:r>
            <a:r>
              <a:rPr lang="es-ES" sz="800" smtClean="0">
                <a:latin typeface="Arial" pitchFamily="34" charset="0"/>
              </a:rPr>
              <a:t>.</a:t>
            </a:r>
          </a:p>
          <a:p>
            <a:pPr eaLnBrk="1" hangingPunct="1">
              <a:spcBef>
                <a:spcPct val="0"/>
              </a:spcBef>
            </a:pPr>
            <a:r>
              <a:rPr lang="es-ES" sz="800" smtClean="0">
                <a:latin typeface="Arial" pitchFamily="34" charset="0"/>
              </a:rPr>
              <a:t>Con </a:t>
            </a:r>
            <a:r>
              <a:rPr lang="es-ES" sz="800" b="1" smtClean="0">
                <a:latin typeface="Arial" pitchFamily="34" charset="0"/>
              </a:rPr>
              <a:t>276,80 km2,</a:t>
            </a:r>
            <a:r>
              <a:rPr lang="es-ES" sz="800" smtClean="0">
                <a:latin typeface="Arial" pitchFamily="34" charset="0"/>
              </a:rPr>
              <a:t> es el municipio más extenso de la CAPV.</a:t>
            </a:r>
          </a:p>
          <a:p>
            <a:pPr eaLnBrk="1" hangingPunct="1">
              <a:spcBef>
                <a:spcPct val="0"/>
              </a:spcBef>
            </a:pPr>
            <a:r>
              <a:rPr lang="es-ES" sz="800" b="1" smtClean="0">
                <a:latin typeface="Arial" pitchFamily="34" charset="0"/>
              </a:rPr>
              <a:t>240.580 hab, de los cuales 235.445 (97%) residen en la ciudad y 5.135 (3%) distribuidos en las 63 entidades locales menores</a:t>
            </a:r>
            <a:r>
              <a:rPr lang="es-ES" sz="800" smtClean="0">
                <a:latin typeface="Arial" pitchFamily="34" charset="0"/>
              </a:rPr>
              <a:t>.</a:t>
            </a:r>
          </a:p>
          <a:p>
            <a:pPr eaLnBrk="1" hangingPunct="1">
              <a:spcBef>
                <a:spcPct val="0"/>
              </a:spcBef>
            </a:pPr>
            <a:r>
              <a:rPr lang="es-ES" sz="800" b="1" smtClean="0">
                <a:latin typeface="Arial" pitchFamily="34" charset="0"/>
              </a:rPr>
              <a:t>Vitoria-Gasteiz ejerce una acusada macrocefalia respecto a su entorno y al conjunto del Territorio Histórico de Álava</a:t>
            </a:r>
            <a:r>
              <a:rPr lang="es-ES" sz="800" smtClean="0">
                <a:latin typeface="Arial" pitchFamily="34" charset="0"/>
              </a:rPr>
              <a:t> (el 76% de la población alavesa reside en Vitoria-Gasteiz)</a:t>
            </a:r>
          </a:p>
          <a:p>
            <a:pPr eaLnBrk="1" hangingPunct="1">
              <a:spcBef>
                <a:spcPct val="0"/>
              </a:spcBef>
            </a:pPr>
            <a:endParaRPr lang="es-ES" sz="80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lgn="r">
              <a:buClrTx/>
              <a:buSzTx/>
              <a:buFontTx/>
              <a:buNone/>
            </a:pPr>
            <a:fld id="{AF1E6949-21F3-4288-AB93-DEB55376CCB3}" type="slidenum">
              <a:rPr lang="es-ES" sz="1200" b="0">
                <a:solidFill>
                  <a:schemeClr val="tx1"/>
                </a:solidFill>
                <a:latin typeface="Arial" pitchFamily="34" charset="0"/>
              </a:rPr>
              <a:pPr algn="r">
                <a:buClrTx/>
                <a:buSzTx/>
                <a:buFontTx/>
                <a:buNone/>
              </a:pPr>
              <a:t>31</a:t>
            </a:fld>
            <a:endParaRPr lang="es-ES" sz="1200" b="0">
              <a:solidFill>
                <a:schemeClr val="tx1"/>
              </a:solidFill>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s-ES" sz="800" b="1" smtClean="0">
                <a:latin typeface="Arial" pitchFamily="34" charset="0"/>
              </a:rPr>
              <a:t>VITORIA-GASTEIZ, UNA CIUDAD HACIA EL DESARROLLO SOSTENIBLE</a:t>
            </a:r>
          </a:p>
          <a:p>
            <a:pPr marL="228600" indent="-228600" eaLnBrk="1" hangingPunct="1"/>
            <a:r>
              <a:rPr lang="es-ES" sz="800" b="1" smtClean="0">
                <a:latin typeface="Arial" pitchFamily="34" charset="0"/>
              </a:rPr>
              <a:t>( este es el esquema general de la presentación  estructurado en cuatro grandes bloques…..)  </a:t>
            </a:r>
          </a:p>
          <a:p>
            <a:pPr marL="228600" indent="-228600" eaLnBrk="1" hangingPunct="1"/>
            <a:endParaRPr lang="es-ES" sz="800" b="1" smtClean="0">
              <a:latin typeface="Arial" pitchFamily="34" charset="0"/>
            </a:endParaRPr>
          </a:p>
          <a:p>
            <a:pPr marL="228600" indent="-228600" eaLnBrk="1" hangingPunct="1"/>
            <a:r>
              <a:rPr lang="es-ES" sz="800" b="1" smtClean="0">
                <a:latin typeface="Arial" pitchFamily="34" charset="0"/>
              </a:rPr>
              <a:t>LA CIUDAD EN UN VISTAZO</a:t>
            </a:r>
          </a:p>
          <a:p>
            <a:pPr marL="228600" indent="-228600" eaLnBrk="1" hangingPunct="1">
              <a:buFontTx/>
              <a:buChar char="•"/>
            </a:pPr>
            <a:r>
              <a:rPr lang="es-ES" sz="800" smtClean="0">
                <a:latin typeface="Arial" pitchFamily="34" charset="0"/>
              </a:rPr>
              <a:t>Una ciudad de tamaño medio</a:t>
            </a:r>
          </a:p>
          <a:p>
            <a:pPr marL="228600" indent="-228600" eaLnBrk="1" hangingPunct="1">
              <a:buFontTx/>
              <a:buChar char="•"/>
            </a:pPr>
            <a:r>
              <a:rPr lang="es-ES" sz="800" smtClean="0">
                <a:latin typeface="Arial" pitchFamily="34" charset="0"/>
              </a:rPr>
              <a:t>Una ciudad que convive con su entorno</a:t>
            </a:r>
          </a:p>
          <a:p>
            <a:pPr marL="228600" indent="-228600" eaLnBrk="1" hangingPunct="1">
              <a:buFontTx/>
              <a:buChar char="•"/>
            </a:pPr>
            <a:r>
              <a:rPr lang="es-ES" sz="800" smtClean="0">
                <a:latin typeface="Arial" pitchFamily="34" charset="0"/>
              </a:rPr>
              <a:t>Una ciudad verde</a:t>
            </a:r>
          </a:p>
          <a:p>
            <a:pPr marL="228600" indent="-228600" eaLnBrk="1" hangingPunct="1">
              <a:buFontTx/>
              <a:buChar char="•"/>
            </a:pPr>
            <a:r>
              <a:rPr lang="es-ES" sz="800" smtClean="0">
                <a:latin typeface="Arial" pitchFamily="34" charset="0"/>
              </a:rPr>
              <a:t>Una ciudad compacta y diversa</a:t>
            </a:r>
          </a:p>
          <a:p>
            <a:pPr marL="228600" indent="-228600" eaLnBrk="1" hangingPunct="1">
              <a:buFontTx/>
              <a:buChar char="•"/>
            </a:pPr>
            <a:r>
              <a:rPr lang="es-ES" sz="800" smtClean="0">
                <a:latin typeface="Arial" pitchFamily="34" charset="0"/>
              </a:rPr>
              <a:t>Una ciudad cohesionada socialmente </a:t>
            </a:r>
          </a:p>
          <a:p>
            <a:pPr marL="228600" indent="-228600" eaLnBrk="1" hangingPunct="1">
              <a:buFontTx/>
              <a:buChar char="•"/>
            </a:pPr>
            <a:r>
              <a:rPr lang="es-ES" sz="800" smtClean="0">
                <a:latin typeface="Arial" pitchFamily="34" charset="0"/>
              </a:rPr>
              <a:t>Una ciudad comprometida</a:t>
            </a:r>
          </a:p>
          <a:p>
            <a:pPr marL="228600" indent="-228600" eaLnBrk="1" hangingPunct="1"/>
            <a:endParaRPr lang="es-ES" sz="800" smtClean="0">
              <a:latin typeface="Arial" pitchFamily="34" charset="0"/>
            </a:endParaRPr>
          </a:p>
          <a:p>
            <a:pPr marL="228600" indent="-228600" eaLnBrk="1" hangingPunct="1"/>
            <a:r>
              <a:rPr lang="es-ES" sz="800" b="1" smtClean="0">
                <a:latin typeface="Arial" pitchFamily="34" charset="0"/>
              </a:rPr>
              <a:t>UNA TRAYECTORIA&gt;&gt;&gt;&gt;&gt;&gt;video: construyendo el futuro&gt;&gt;&gt;&gt; VITORIA-GASTEIZ CAPITAL VERDE EUROPEA 2012</a:t>
            </a:r>
          </a:p>
          <a:p>
            <a:pPr marL="228600" indent="-228600" eaLnBrk="1" hangingPunct="1"/>
            <a:endParaRPr lang="es-ES" sz="800" b="1" smtClean="0">
              <a:latin typeface="Arial" pitchFamily="34" charset="0"/>
            </a:endParaRPr>
          </a:p>
          <a:p>
            <a:pPr marL="228600" indent="-228600" eaLnBrk="1" hangingPunct="1"/>
            <a:r>
              <a:rPr lang="es-ES" sz="800" b="1" smtClean="0">
                <a:latin typeface="Arial" pitchFamily="34" charset="0"/>
              </a:rPr>
              <a:t>VITORIA-GASTEIZ, AÑO 2012…CONSTRUYENDO PUENTES</a:t>
            </a:r>
          </a:p>
          <a:p>
            <a:pPr marL="228600" indent="-228600" eaLnBrk="1" hangingPunct="1">
              <a:buFontTx/>
              <a:buAutoNum type="arabicPeriod"/>
            </a:pPr>
            <a:r>
              <a:rPr lang="es-ES" sz="800" smtClean="0">
                <a:latin typeface="Arial" pitchFamily="34" charset="0"/>
              </a:rPr>
              <a:t>Implicando a la sociedad</a:t>
            </a:r>
          </a:p>
          <a:p>
            <a:pPr marL="228600" indent="-228600" eaLnBrk="1" hangingPunct="1">
              <a:buFontTx/>
              <a:buAutoNum type="arabicPeriod"/>
            </a:pPr>
            <a:r>
              <a:rPr lang="es-ES" sz="800" smtClean="0">
                <a:latin typeface="Arial" pitchFamily="34" charset="0"/>
              </a:rPr>
              <a:t>Mostrando la ciudad y sus iniciativas</a:t>
            </a:r>
          </a:p>
          <a:p>
            <a:pPr marL="228600" indent="-228600" eaLnBrk="1" hangingPunct="1">
              <a:buFontTx/>
              <a:buAutoNum type="arabicPeriod"/>
            </a:pPr>
            <a:r>
              <a:rPr lang="es-ES" sz="800" smtClean="0">
                <a:latin typeface="Arial" pitchFamily="34" charset="0"/>
              </a:rPr>
              <a:t>Reflexionando sobre la ciudad</a:t>
            </a:r>
          </a:p>
          <a:p>
            <a:pPr marL="228600" indent="-228600" eaLnBrk="1" hangingPunct="1">
              <a:buFontTx/>
              <a:buAutoNum type="arabicPeriod"/>
            </a:pPr>
            <a:r>
              <a:rPr lang="es-ES" sz="800" smtClean="0">
                <a:latin typeface="Arial" pitchFamily="34" charset="0"/>
              </a:rPr>
              <a:t>Difundiendo Green capital y sus valores</a:t>
            </a:r>
          </a:p>
          <a:p>
            <a:pPr marL="228600" indent="-228600" eaLnBrk="1" hangingPunct="1"/>
            <a:endParaRPr lang="es-ES" sz="800" smtClean="0">
              <a:latin typeface="Arial" pitchFamily="34" charset="0"/>
            </a:endParaRPr>
          </a:p>
          <a:p>
            <a:pPr marL="228600" indent="-228600" eaLnBrk="1" hangingPunct="1"/>
            <a:r>
              <a:rPr lang="es-ES" sz="800" b="1" smtClean="0">
                <a:latin typeface="Arial" pitchFamily="34" charset="0"/>
              </a:rPr>
              <a:t>VITORIA –GASTEIZ, MÁS ALLA DE LA GREEN CAPITAL </a:t>
            </a:r>
          </a:p>
          <a:p>
            <a:pPr marL="228600" indent="-228600" eaLnBrk="1" hangingPunct="1"/>
            <a:r>
              <a:rPr lang="es-ES" sz="800" smtClean="0">
                <a:latin typeface="Arial" pitchFamily="34" charset="0"/>
              </a:rPr>
              <a:t>+ Biocapacidad, + biodiversidad </a:t>
            </a:r>
          </a:p>
          <a:p>
            <a:pPr marL="228600" indent="-228600" eaLnBrk="1" hangingPunct="1"/>
            <a:r>
              <a:rPr lang="es-ES" sz="800" smtClean="0">
                <a:latin typeface="Arial" pitchFamily="34" charset="0"/>
              </a:rPr>
              <a:t>Más ciudad en la ciudad</a:t>
            </a:r>
          </a:p>
          <a:p>
            <a:pPr marL="228600" indent="-228600" eaLnBrk="1" hangingPunct="1"/>
            <a:r>
              <a:rPr lang="es-ES" sz="800" smtClean="0">
                <a:latin typeface="Arial" pitchFamily="34" charset="0"/>
              </a:rPr>
              <a:t>Movilidad inteligente</a:t>
            </a:r>
          </a:p>
          <a:p>
            <a:pPr marL="228600" indent="-228600" eaLnBrk="1" hangingPunct="1"/>
            <a:r>
              <a:rPr lang="es-ES" sz="800" smtClean="0">
                <a:latin typeface="Arial" pitchFamily="34" charset="0"/>
              </a:rPr>
              <a:t>Eficiencia en el uso del agua y la energía</a:t>
            </a:r>
          </a:p>
          <a:p>
            <a:pPr marL="228600" indent="-228600" eaLnBrk="1" hangingPunct="1"/>
            <a:r>
              <a:rPr lang="es-ES" sz="800" smtClean="0">
                <a:latin typeface="Arial" pitchFamily="34" charset="0"/>
              </a:rPr>
              <a:t>Impulsando la economía verde</a:t>
            </a:r>
          </a:p>
          <a:p>
            <a:pPr marL="228600" indent="-228600" eaLnBrk="1" hangingPunct="1"/>
            <a:r>
              <a:rPr lang="es-ES" sz="800" smtClean="0">
                <a:latin typeface="Arial" pitchFamily="34" charset="0"/>
              </a:rPr>
              <a:t>Nueva gobernanza</a:t>
            </a:r>
          </a:p>
          <a:p>
            <a:pPr marL="228600" indent="-228600" eaLnBrk="1" hangingPunct="1"/>
            <a:r>
              <a:rPr lang="es-ES" sz="800" smtClean="0">
                <a:latin typeface="Arial" pitchFamily="34" charset="0"/>
              </a:rPr>
              <a:t> </a:t>
            </a:r>
          </a:p>
          <a:p>
            <a:pPr marL="228600" indent="-228600" eaLnBrk="1" hangingPunct="1"/>
            <a:r>
              <a:rPr lang="es-ES" sz="800" b="1" smtClean="0">
                <a:latin typeface="Arial" pitchFamily="34" charset="0"/>
              </a:rPr>
              <a:t>Al final se han incluido ( en 10 diapositivas ) el cuadro general de los planes, proyectos y actuaciones … por si alguien  necesita citarlos o incluirlos en alguno de los bloques. También se incluye un plano de ciudad y Anillo Verde.-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58EF423C-B1EC-42FD-A248-CA3BDB95AB31}" type="slidenum">
              <a:rPr lang="es-ES" sz="1200" b="0" smtClean="0">
                <a:solidFill>
                  <a:schemeClr val="tx1"/>
                </a:solidFill>
                <a:latin typeface="Arial" pitchFamily="34" charset="0"/>
              </a:rPr>
              <a:pPr>
                <a:buClrTx/>
                <a:buSzTx/>
                <a:buFontTx/>
                <a:buNone/>
              </a:pPr>
              <a:t>41</a:t>
            </a:fld>
            <a:endParaRPr lang="es-ES" sz="1200" b="0" smtClean="0">
              <a:solidFill>
                <a:schemeClr val="tx1"/>
              </a:solidFill>
              <a:latin typeface="Arial" pitchFamily="34"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b="1"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492F7DE2-D004-4E78-A757-4601BC936006}" type="slidenum">
              <a:rPr lang="es-ES" sz="1200" b="0" smtClean="0">
                <a:solidFill>
                  <a:schemeClr val="tx1"/>
                </a:solidFill>
                <a:latin typeface="Arial" pitchFamily="34" charset="0"/>
              </a:rPr>
              <a:pPr>
                <a:buClrTx/>
                <a:buSzTx/>
                <a:buFontTx/>
                <a:buNone/>
              </a:pPr>
              <a:t>4</a:t>
            </a:fld>
            <a:endParaRPr lang="es-ES" sz="1200" b="0" smtClean="0">
              <a:solidFill>
                <a:schemeClr val="tx1"/>
              </a:solidFill>
              <a:latin typeface="Arial" pitchFamily="34"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sz="800" b="1" smtClean="0">
                <a:latin typeface="Arial" pitchFamily="34" charset="0"/>
              </a:rPr>
              <a:t>Título: Una ciudad que convive con un entorno de gran valor naturalístico</a:t>
            </a:r>
            <a:endParaRPr lang="es-ES" sz="800" smtClean="0">
              <a:latin typeface="Arial" pitchFamily="34" charset="0"/>
            </a:endParaRPr>
          </a:p>
          <a:p>
            <a:pPr eaLnBrk="1" hangingPunct="1">
              <a:spcBef>
                <a:spcPct val="0"/>
              </a:spcBef>
            </a:pPr>
            <a:r>
              <a:rPr lang="es-ES" sz="800" smtClean="0">
                <a:latin typeface="Arial" pitchFamily="34" charset="0"/>
              </a:rPr>
              <a:t>Una cuidadosa tradición urbana planificadora y una gestión equilibrada del medio y sus recursos han propiciado la pervivencia de valiosos paisajes naturales y culturales, que constituyen una de las principales señas de identidad de Vitoria-Gasteiz.</a:t>
            </a:r>
          </a:p>
          <a:p>
            <a:pPr eaLnBrk="1" hangingPunct="1">
              <a:spcBef>
                <a:spcPct val="0"/>
              </a:spcBef>
            </a:pPr>
            <a:r>
              <a:rPr lang="es-ES" sz="800" smtClean="0">
                <a:latin typeface="Arial" pitchFamily="34" charset="0"/>
              </a:rPr>
              <a:t>Extensa zona rural ocupando la zona llana, con campos de cultivo de alto valor agrológico, intercalados por pequeños pueblos y retazos de vegetación natural (bosques-isla, setos y riberas…).</a:t>
            </a:r>
          </a:p>
          <a:p>
            <a:pPr eaLnBrk="1" hangingPunct="1">
              <a:spcBef>
                <a:spcPct val="0"/>
              </a:spcBef>
            </a:pPr>
            <a:r>
              <a:rPr lang="es-ES" sz="800" b="1" smtClean="0">
                <a:latin typeface="Arial" pitchFamily="34" charset="0"/>
              </a:rPr>
              <a:t>Zona forestal</a:t>
            </a:r>
            <a:r>
              <a:rPr lang="es-ES" sz="800" smtClean="0">
                <a:latin typeface="Arial" pitchFamily="34" charset="0"/>
              </a:rPr>
              <a:t> en los rebordes montañosos, </a:t>
            </a:r>
            <a:r>
              <a:rPr lang="es-ES" sz="800" b="1" smtClean="0">
                <a:latin typeface="Arial" pitchFamily="34" charset="0"/>
              </a:rPr>
              <a:t>de  más de 11.000 ha</a:t>
            </a:r>
            <a:r>
              <a:rPr lang="es-ES" sz="800" smtClean="0">
                <a:latin typeface="Arial" pitchFamily="34" charset="0"/>
              </a:rPr>
              <a:t>. (479 m2 de bosque por habitante), </a:t>
            </a:r>
            <a:r>
              <a:rPr lang="es-ES" sz="800" b="1" smtClean="0">
                <a:latin typeface="Arial" pitchFamily="34" charset="0"/>
              </a:rPr>
              <a:t>mayoritariamente de propiedad pública</a:t>
            </a:r>
            <a:r>
              <a:rPr lang="es-ES" sz="800" smtClean="0">
                <a:latin typeface="Arial" pitchFamily="34" charset="0"/>
              </a:rPr>
              <a:t>.</a:t>
            </a:r>
          </a:p>
          <a:p>
            <a:pPr eaLnBrk="1" hangingPunct="1">
              <a:spcBef>
                <a:spcPct val="0"/>
              </a:spcBef>
            </a:pPr>
            <a:r>
              <a:rPr lang="es-ES" sz="800" smtClean="0">
                <a:latin typeface="Arial" pitchFamily="34" charset="0"/>
              </a:rPr>
              <a:t>El 91 % de los bosques están </a:t>
            </a:r>
            <a:r>
              <a:rPr lang="es-ES" sz="800" b="1" smtClean="0">
                <a:latin typeface="Arial" pitchFamily="34" charset="0"/>
              </a:rPr>
              <a:t>compuestos por vegetación autóctona</a:t>
            </a:r>
            <a:r>
              <a:rPr lang="es-ES" sz="800" smtClean="0">
                <a:latin typeface="Arial" pitchFamily="34" charset="0"/>
              </a:rPr>
              <a:t>.</a:t>
            </a:r>
          </a:p>
          <a:p>
            <a:pPr eaLnBrk="1" hangingPunct="1">
              <a:spcBef>
                <a:spcPct val="0"/>
              </a:spcBef>
            </a:pPr>
            <a:r>
              <a:rPr lang="es-ES" sz="800" b="1" smtClean="0">
                <a:latin typeface="Arial" pitchFamily="34" charset="0"/>
              </a:rPr>
              <a:t>Cuatro espacios del término municipal forman parte de la Red Natura 2000</a:t>
            </a:r>
            <a:r>
              <a:rPr lang="es-ES" sz="800" smtClean="0">
                <a:latin typeface="Arial" pitchFamily="34" charset="0"/>
              </a:rPr>
              <a:t>: el sector Nororiental de Montes de Vitoria, los robledales isla de la Llanada Alavesa, el río Zadorra y los humedales de Salburua – también declarados en 2002 humedal Ramsar de importancia internacional.</a:t>
            </a:r>
          </a:p>
          <a:p>
            <a:pPr eaLnBrk="1" hangingPunct="1">
              <a:spcBef>
                <a:spcPct val="0"/>
              </a:spcBef>
            </a:pPr>
            <a:r>
              <a:rPr lang="es-ES" sz="800" smtClean="0">
                <a:latin typeface="Arial" pitchFamily="34" charset="0"/>
              </a:rPr>
              <a:t>El territorio está atravesado por gran cantidad de infraestructuras lineales que lo fragmentan y dificultan la conectividad entre áreas naturales.</a:t>
            </a:r>
          </a:p>
          <a:p>
            <a:pPr eaLnBrk="1" hangingPunct="1">
              <a:spcBef>
                <a:spcPct val="0"/>
              </a:spcBef>
            </a:pPr>
            <a:r>
              <a:rPr lang="es-ES" sz="800" b="1" smtClean="0">
                <a:latin typeface="Arial" pitchFamily="34" charset="0"/>
              </a:rPr>
              <a:t>Territorio todavía permeable a algunos caminos y senderos tradicionales</a:t>
            </a:r>
            <a:r>
              <a:rPr lang="es-ES" sz="800" smtClean="0">
                <a:latin typeface="Arial" pitchFamily="34" charset="0"/>
              </a:rPr>
              <a:t>: Camino de Santiago, antiguo ferrocarril vasconavarro, Colada de Peña Betoño.</a:t>
            </a:r>
          </a:p>
          <a:p>
            <a:pPr eaLnBrk="1" hangingPunct="1">
              <a:spcBef>
                <a:spcPct val="0"/>
              </a:spcBef>
            </a:pPr>
            <a:endParaRPr lang="es-ES" sz="80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a:ln/>
        </p:spPr>
      </p:sp>
      <p:sp>
        <p:nvSpPr>
          <p:cNvPr id="931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The municipality consists of three concentric circles. The city itself, at the heart, is surrounded by a large area of agricultural land and natural vegetation, with the mountains and forests forming the third ring. </a:t>
            </a:r>
            <a:endParaRPr lang="es-ES" smtClean="0">
              <a:latin typeface="Arial" pitchFamily="34" charset="0"/>
            </a:endParaRPr>
          </a:p>
          <a:p>
            <a:r>
              <a:rPr lang="en-GB" smtClean="0">
                <a:latin typeface="Arial" pitchFamily="34" charset="0"/>
              </a:rPr>
              <a:t> </a:t>
            </a:r>
            <a:endParaRPr lang="es-ES" smtClean="0">
              <a:latin typeface="Arial" pitchFamily="34" charset="0"/>
            </a:endParaRPr>
          </a:p>
          <a:p>
            <a:r>
              <a:rPr lang="en-GB" smtClean="0">
                <a:latin typeface="Arial" pitchFamily="34" charset="0"/>
              </a:rPr>
              <a:t>Because Vitoria-Gasteiz is at the crossroads of two biological climates – the Atlantic to the north and the Mediterranean to the south – a huge diversity of ecological environments coexist close to the city. Citizens have access to a range of natural habitats, from meadows and wetlands to beech forests and mountains. </a:t>
            </a:r>
            <a:endParaRPr lang="es-ES" smtClean="0">
              <a:latin typeface="Arial" pitchFamily="34" charset="0"/>
            </a:endParaRPr>
          </a:p>
          <a:p>
            <a:r>
              <a:rPr lang="en-GB" smtClean="0">
                <a:latin typeface="Arial" pitchFamily="34" charset="0"/>
              </a:rPr>
              <a:t> </a:t>
            </a:r>
            <a:endParaRPr lang="es-ES" smtClean="0">
              <a:latin typeface="Arial" pitchFamily="34" charset="0"/>
            </a:endParaRPr>
          </a:p>
        </p:txBody>
      </p:sp>
      <p:sp>
        <p:nvSpPr>
          <p:cNvPr id="93188" name="3 Marcador de número de diapositiva"/>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lgn="r">
              <a:buClrTx/>
              <a:buSzTx/>
              <a:buFontTx/>
              <a:buNone/>
            </a:pPr>
            <a:fld id="{3DB31947-CC05-48A8-A4F6-1F6DC1564820}" type="slidenum">
              <a:rPr lang="es-ES" sz="1200" b="0">
                <a:solidFill>
                  <a:schemeClr val="tx1"/>
                </a:solidFill>
                <a:latin typeface="Arial" pitchFamily="34" charset="0"/>
              </a:rPr>
              <a:pPr algn="r">
                <a:buClrTx/>
                <a:buSzTx/>
                <a:buFontTx/>
                <a:buNone/>
              </a:pPr>
              <a:t>5</a:t>
            </a:fld>
            <a:endParaRPr lang="es-ES" sz="1200" b="0">
              <a:solidFill>
                <a:schemeClr val="tx1"/>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ED6A621F-3EEE-4954-A2D8-BDEFF82BF93A}" type="slidenum">
              <a:rPr lang="es-ES" sz="1200" b="0" smtClean="0">
                <a:solidFill>
                  <a:schemeClr val="tx1"/>
                </a:solidFill>
                <a:latin typeface="Arial" pitchFamily="34" charset="0"/>
              </a:rPr>
              <a:pPr>
                <a:buClrTx/>
                <a:buSzTx/>
                <a:buFontTx/>
                <a:buNone/>
              </a:pPr>
              <a:t>6</a:t>
            </a:fld>
            <a:endParaRPr lang="es-ES" sz="1200" b="0" smtClean="0">
              <a:solidFill>
                <a:schemeClr val="tx1"/>
              </a:solidFill>
              <a:latin typeface="Arial" pitchFamily="34"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z="800" b="1" smtClean="0">
                <a:latin typeface="Arial" pitchFamily="34" charset="0"/>
              </a:rPr>
              <a:t>Título. Una ciudad compacta y diversa</a:t>
            </a:r>
          </a:p>
          <a:p>
            <a:pPr eaLnBrk="1" hangingPunct="1"/>
            <a:r>
              <a:rPr lang="es-ES" sz="800" smtClean="0">
                <a:latin typeface="Arial" pitchFamily="34" charset="0"/>
              </a:rPr>
              <a:t>Ciudad compacta de crecimiento radioconcéntrico y de escala peatonal. Excepto en algunos barrios de construcción más reciente, la ciudad posee niveles razonables de compacidad (en torno a 46 viviendas por ha.).</a:t>
            </a:r>
          </a:p>
          <a:p>
            <a:pPr eaLnBrk="1" hangingPunct="1"/>
            <a:r>
              <a:rPr lang="es-ES" sz="800" smtClean="0">
                <a:latin typeface="Arial" pitchFamily="34" charset="0"/>
              </a:rPr>
              <a:t>La densidad de población en el área residencial (excluyendo las zonas verdes) es 101,51 hab/ha.; en los barrios de nueva construcción es  67.5 hab/ha</a:t>
            </a:r>
          </a:p>
          <a:p>
            <a:pPr eaLnBrk="1" hangingPunct="1"/>
            <a:r>
              <a:rPr lang="es-ES" sz="800" smtClean="0">
                <a:latin typeface="Arial" pitchFamily="34" charset="0"/>
              </a:rPr>
              <a:t>Vitoria-Gasteiz ha sido tradicionalmente reconocida por su cuidado urbanismo, heredado de una larga tradición planificadora, que ha dado lugar a una ciudad razonablemente compacta, ordenada, con una buena accesibilidad a los servicios básicos y abundantes espacios libres.</a:t>
            </a:r>
          </a:p>
          <a:p>
            <a:pPr eaLnBrk="1" hangingPunct="1"/>
            <a:r>
              <a:rPr lang="es-ES" sz="800" smtClean="0">
                <a:latin typeface="Arial" pitchFamily="34" charset="0"/>
              </a:rPr>
              <a:t>En su configuración urbana adopta un característico modelo radioconcéntrico, modelo que se gestaba ya en la “almendra” medieval y que ha perdurado en mayor o menor medida hasta la actualidad.</a:t>
            </a:r>
          </a:p>
          <a:p>
            <a:pPr eaLnBrk="1" hangingPunct="1"/>
            <a:r>
              <a:rPr lang="es-ES" sz="800" smtClean="0">
                <a:latin typeface="Arial" pitchFamily="34" charset="0"/>
              </a:rPr>
              <a:t>La población medieval, encerrada en un recinto amurallado, apenas sufre modificaciones hasta la segunda mitad del siglo XIX. La construcción del ferrocarril Madrid-Irún promueve entonces el crecimiento económico y el aumento demográfico, y se convierte en definitiva en el principal factor de expansión urbana. El ensanche decimonónico fue cuidadosamente planeado, proyectándose como un eje urbano de unión entre la estación de tren y la ciudad.</a:t>
            </a:r>
          </a:p>
          <a:p>
            <a:pPr eaLnBrk="1" hangingPunct="1"/>
            <a:r>
              <a:rPr lang="es-ES" sz="800" smtClean="0">
                <a:latin typeface="Arial" pitchFamily="34" charset="0"/>
              </a:rPr>
              <a:t>Ya en el siglo XX, en la década de los 50, la ciudad experimenta un importante proceso de industrialización acompañado de un crecimiento demográfico sin precedentes. La enorme transformación urbanística derivada de este fenómeno se produce sin excesivos traumas, gracias a la adopción de ciertas medidas como la ordenación o delimitación de polígonos industriales, y la puesta en marcha de una estrategia de crecimiento por actuaciones unitarias, instrumentadas a través de Planes Parciales.</a:t>
            </a:r>
          </a:p>
          <a:p>
            <a:pPr eaLnBrk="1" hangingPunct="1"/>
            <a:r>
              <a:rPr lang="es-ES" sz="800" smtClean="0">
                <a:latin typeface="Arial" pitchFamily="34" charset="0"/>
              </a:rPr>
              <a:t>La marcada segregación de usos residenciales e industriales ha sido característica en la ciudad, que ha concentrado en sus bordes la actividad industrial en forma de polígonos o zonas específicas.</a:t>
            </a:r>
          </a:p>
          <a:p>
            <a:pPr eaLnBrk="1" hangingPunct="1"/>
            <a:r>
              <a:rPr lang="es-ES" sz="800" smtClean="0">
                <a:latin typeface="Arial" pitchFamily="34" charset="0"/>
              </a:rPr>
              <a:t>Excepto en algunos barrios de construcción más reciente, la ciudad ha sido capaz de mantener durante las últimas décadas niveles razonables de compacidad (en torno a 46 viviendas por ha.), lo que supone que actualmente en torno al 81% de la población resida en un radio no superior a 1.500 m. del centro neurálgico de la ciudad. Asimismo esta circunstancia permite que en torno al 95% de la población resida a menos de 500 m. de todo tipo de servicios básicos (educativos, sanitarios, deportivos, culturales…). Se puede decir que es una ciudad de proximidad, fácilmente accesible a pie y en bicicleta; de hecho, solo el 28,3% de los desplazamientos dentro de la ciudad se realizan en coche.</a:t>
            </a:r>
          </a:p>
          <a:p>
            <a:pPr eaLnBrk="1" hangingPunct="1"/>
            <a:r>
              <a:rPr lang="es-ES" sz="800" smtClean="0">
                <a:latin typeface="Arial" pitchFamily="34" charset="0"/>
              </a:rPr>
              <a:t>Asimismo es una ciudad diversa, con mixticidad de usos, en la que gran parte de la actividad de negocios se mezcla con el uso residencial a excepción de la actividad industrial que se consolida en polígonos o zonas específicas en los bordes de la ciudad.</a:t>
            </a:r>
          </a:p>
          <a:p>
            <a:pPr eaLnBrk="1" hangingPunct="1"/>
            <a:r>
              <a:rPr lang="es-ES" sz="800" smtClean="0">
                <a:latin typeface="Arial" pitchFamily="34" charset="0"/>
              </a:rPr>
              <a:t>En la ciudad principal, si excluimos las zonas verdes y de agua, las zonas urbanizadas tienen una densidad de 101,51 por habitante/hectárea.</a:t>
            </a:r>
            <a:endParaRPr lang="es-ES_tradnl" sz="800" smtClean="0">
              <a:latin typeface="Arial" pitchFamily="34" charset="0"/>
            </a:endParaRPr>
          </a:p>
          <a:p>
            <a:pPr eaLnBrk="1" hangingPunct="1"/>
            <a:r>
              <a:rPr lang="es-ES_tradnl" sz="800" smtClean="0">
                <a:latin typeface="Arial" pitchFamily="34" charset="0"/>
              </a:rPr>
              <a:t>Las políticas de rehabilitación y de promoción pública de viviendas, la incorporación de criterios de sostenibilidad en la planificación y el desarrollo urbanístico de la ciudad, la recuperación de algunos suelos abandonados y solares vacíos, el traslado de empresas al extrarradio..., son algunas de las medidas que se están adoptando en pro de un planeamiento y diseño urbanístico más sostenibles. </a:t>
            </a:r>
            <a:endParaRPr lang="es-ES" sz="80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a:ln/>
        </p:spPr>
      </p:sp>
      <p:sp>
        <p:nvSpPr>
          <p:cNvPr id="808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A Green Belt of five large suburban parks with recreational areas surrounds the centre, linked by a network of 33km of pedestrian pathways and 90km of cycle routes, effectively bringing nature into the urban heart. </a:t>
            </a:r>
          </a:p>
          <a:p>
            <a:r>
              <a:rPr lang="en-GB" b="1" smtClean="0">
                <a:latin typeface="Arial" pitchFamily="34" charset="0"/>
              </a:rPr>
              <a:t>600 ha belongs to the Green Belt, </a:t>
            </a:r>
            <a:r>
              <a:rPr lang="en-GB" smtClean="0">
                <a:latin typeface="Arial" pitchFamily="34" charset="0"/>
              </a:rPr>
              <a:t>an extensive semi-natural, green area around the city, reclaimed after an intense recovery process of degraded areas</a:t>
            </a:r>
            <a:r>
              <a:rPr lang="en-GB" b="1" smtClean="0">
                <a:latin typeface="Arial" pitchFamily="34" charset="0"/>
              </a:rPr>
              <a:t>.</a:t>
            </a:r>
          </a:p>
          <a:p>
            <a:endParaRPr lang="en-GB" smtClean="0">
              <a:latin typeface="Arial" pitchFamily="34" charset="0"/>
            </a:endParaRPr>
          </a:p>
          <a:p>
            <a:r>
              <a:rPr lang="en-GB" smtClean="0">
                <a:latin typeface="Arial" pitchFamily="34" charset="0"/>
              </a:rPr>
              <a:t>With 45m</a:t>
            </a:r>
            <a:r>
              <a:rPr lang="en-GB" baseline="30000" smtClean="0">
                <a:latin typeface="Arial" pitchFamily="34" charset="0"/>
              </a:rPr>
              <a:t>2</a:t>
            </a:r>
            <a:r>
              <a:rPr lang="en-GB" smtClean="0">
                <a:latin typeface="Arial" pitchFamily="34" charset="0"/>
              </a:rPr>
              <a:t> of open space per person, Vitoria-Gasteiz is one of the greenest cities in Spain. </a:t>
            </a:r>
            <a:r>
              <a:rPr lang="en-GB" smtClean="0">
                <a:solidFill>
                  <a:srgbClr val="4D4D4D"/>
                </a:solidFill>
                <a:latin typeface="Arial" pitchFamily="34" charset="0"/>
              </a:rPr>
              <a:t>100% of the population lives less than 300 m from green spaces.</a:t>
            </a:r>
            <a:endParaRPr lang="en-GB" smtClean="0">
              <a:latin typeface="Arial" pitchFamily="34" charset="0"/>
            </a:endParaRPr>
          </a:p>
          <a:p>
            <a:endParaRPr lang="en-GB" smtClean="0">
              <a:latin typeface="Arial" pitchFamily="34" charset="0"/>
            </a:endParaRPr>
          </a:p>
          <a:p>
            <a:r>
              <a:rPr lang="en-GB" smtClean="0">
                <a:latin typeface="Arial" pitchFamily="34" charset="0"/>
              </a:rPr>
              <a:t>The semi-natural Green Belt has been ‘work in progress’ since the early 1990s, with significant effort and investment in reclaiming degraded areas such as gravel pits and drained wetlands.</a:t>
            </a:r>
            <a:endParaRPr lang="es-ES" smtClean="0">
              <a:latin typeface="Arial" pitchFamily="34" charset="0"/>
            </a:endParaRPr>
          </a:p>
          <a:p>
            <a:r>
              <a:rPr lang="en-GB" smtClean="0">
                <a:latin typeface="Arial" pitchFamily="34" charset="0"/>
              </a:rPr>
              <a:t> </a:t>
            </a:r>
            <a:endParaRPr lang="es-ES" smtClean="0">
              <a:latin typeface="Arial" pitchFamily="34" charset="0"/>
            </a:endParaRPr>
          </a:p>
          <a:p>
            <a:r>
              <a:rPr lang="en-GB" smtClean="0">
                <a:latin typeface="Arial" pitchFamily="34" charset="0"/>
              </a:rPr>
              <a:t>In 2000, the United Nations chose the Green Belt as one of the 100 best projects worldwide at its Third International Competition of Best Practices for Improving the Environment.</a:t>
            </a:r>
            <a:endParaRPr lang="es-ES" smtClean="0">
              <a:latin typeface="Arial" pitchFamily="34" charset="0"/>
            </a:endParaRPr>
          </a:p>
          <a:p>
            <a:endParaRPr lang="es-ES" smtClean="0">
              <a:latin typeface="Arial" pitchFamily="34" charset="0"/>
            </a:endParaRPr>
          </a:p>
        </p:txBody>
      </p:sp>
      <p:sp>
        <p:nvSpPr>
          <p:cNvPr id="80900" name="3 Marcador de número de diapositiva"/>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lgn="r">
              <a:buClrTx/>
              <a:buSzTx/>
              <a:buFontTx/>
              <a:buNone/>
            </a:pPr>
            <a:fld id="{3DC0F3DF-4A4F-4D2E-98CD-0E4EC7FD29B9}" type="slidenum">
              <a:rPr lang="es-ES" sz="1200" b="0">
                <a:solidFill>
                  <a:schemeClr val="tx1"/>
                </a:solidFill>
                <a:latin typeface="Arial" pitchFamily="34" charset="0"/>
              </a:rPr>
              <a:pPr algn="r">
                <a:buClrTx/>
                <a:buSzTx/>
                <a:buFontTx/>
                <a:buNone/>
              </a:pPr>
              <a:t>7</a:t>
            </a:fld>
            <a:endParaRPr lang="es-ES" sz="1200" b="0">
              <a:solidFill>
                <a:schemeClr val="tx1"/>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Tx/>
              <a:buSzTx/>
              <a:buFontTx/>
              <a:buNone/>
            </a:pPr>
            <a:fld id="{D1FB6C3A-F644-4470-B9FB-8D22389B77DF}" type="slidenum">
              <a:rPr lang="es-ES" sz="1200" b="0" smtClean="0">
                <a:solidFill>
                  <a:schemeClr val="tx1"/>
                </a:solidFill>
                <a:latin typeface="Arial" pitchFamily="34" charset="0"/>
              </a:rPr>
              <a:pPr>
                <a:buClrTx/>
                <a:buSzTx/>
                <a:buFontTx/>
                <a:buNone/>
              </a:pPr>
              <a:t>8</a:t>
            </a:fld>
            <a:endParaRPr lang="es-ES" sz="1200" b="0" smtClean="0">
              <a:solidFill>
                <a:schemeClr val="tx1"/>
              </a:solidFill>
              <a:latin typeface="Arial" pitchFamily="34"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z="800" smtClean="0">
                <a:latin typeface="Arial" pitchFamily="34" charset="0"/>
              </a:rPr>
              <a:t>Ciudad de proximidad, fácilmente accesible a pie y en bicicleta.En torno al 81% de la población reside en un radio no superior a 1.500 m. del centro neurálgico de la ciudad.Solo el 28,3% de los desplazamientos dentro de la ciudad se realizan en coche.</a:t>
            </a:r>
          </a:p>
          <a:p>
            <a:pPr eaLnBrk="1" hangingPunct="1"/>
            <a:endParaRPr lang="es-ES" sz="800" smtClean="0">
              <a:latin typeface="Arial" pitchFamily="34" charset="0"/>
            </a:endParaRPr>
          </a:p>
          <a:p>
            <a:pPr eaLnBrk="1" hangingPunct="1"/>
            <a:r>
              <a:rPr lang="es-ES" sz="800" smtClean="0">
                <a:latin typeface="Arial" pitchFamily="34" charset="0"/>
              </a:rPr>
              <a:t>Ciudad diversa en la que el 95% de la población reside a menos de 500 m. de todo tipo de servicios básicos (educativos, sanitarios, deportivos, culturales…). </a:t>
            </a:r>
          </a:p>
          <a:p>
            <a:pPr eaLnBrk="1" hangingPunct="1"/>
            <a:endParaRPr lang="es-ES" sz="80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lgn="r">
              <a:buClrTx/>
              <a:buSzTx/>
              <a:buFontTx/>
              <a:buNone/>
            </a:pPr>
            <a:fld id="{3D01F8CE-CADD-4A01-99B2-64A5FDBFEF09}" type="slidenum">
              <a:rPr lang="es-ES" sz="1200" b="0">
                <a:solidFill>
                  <a:schemeClr val="tx1"/>
                </a:solidFill>
                <a:latin typeface="Arial" pitchFamily="34" charset="0"/>
              </a:rPr>
              <a:pPr algn="r">
                <a:buClrTx/>
                <a:buSzTx/>
                <a:buFontTx/>
                <a:buNone/>
              </a:pPr>
              <a:t>9</a:t>
            </a:fld>
            <a:endParaRPr lang="es-ES" sz="1200" b="0">
              <a:solidFill>
                <a:schemeClr val="tx1"/>
              </a:solidFill>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700" smtClean="0">
                <a:latin typeface="Arial" pitchFamily="34" charset="0"/>
              </a:rPr>
              <a:t>A compact, pedestrian-scale city of radio-concentric growth. </a:t>
            </a:r>
            <a:endParaRPr lang="en-GB" sz="800" smtClean="0">
              <a:latin typeface="Arial" pitchFamily="34" charset="0"/>
            </a:endParaRPr>
          </a:p>
          <a:p>
            <a:endParaRPr lang="en-GB" sz="800" smtClean="0">
              <a:latin typeface="Arial" pitchFamily="34" charset="0"/>
            </a:endParaRPr>
          </a:p>
          <a:p>
            <a:r>
              <a:rPr lang="en-GB" sz="800" smtClean="0">
                <a:latin typeface="Arial" pitchFamily="34" charset="0"/>
              </a:rPr>
              <a:t>A city where everything is close at hand, easily accessible on foot or by bicycle. About 81% of the population lives within a maximum radius of 1500 m from the city centre. Only 28.3% of journeys within the city are made by car.</a:t>
            </a:r>
          </a:p>
          <a:p>
            <a:endParaRPr lang="en-GB" sz="800" smtClean="0">
              <a:latin typeface="Arial" pitchFamily="34" charset="0"/>
            </a:endParaRPr>
          </a:p>
          <a:p>
            <a:r>
              <a:rPr lang="en-GB" sz="800" smtClean="0">
                <a:latin typeface="Arial" pitchFamily="34" charset="0"/>
              </a:rPr>
              <a:t>A diverse city in which 95% of the population has access to all kinds of basic services (educational, health, sports, cultural, etc.) within 500 m of their home.</a:t>
            </a:r>
            <a:r>
              <a:rPr lang="en-GB" smtClean="0">
                <a:latin typeface="Arial" pitchFamily="34" charset="0"/>
              </a:rPr>
              <a:t> </a:t>
            </a:r>
            <a:endParaRPr lang="es-E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25663"/>
            <a:ext cx="7772400" cy="1465262"/>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76675"/>
            <a:ext cx="6400800" cy="174783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29218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1992313" y="347663"/>
            <a:ext cx="6538912" cy="5768975"/>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993900" y="347663"/>
            <a:ext cx="6538913" cy="5770562"/>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6136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97688" y="347663"/>
            <a:ext cx="1635125" cy="5770562"/>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992313" y="347663"/>
            <a:ext cx="4752975" cy="5770562"/>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11094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16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356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768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992313" y="347663"/>
            <a:ext cx="6538912" cy="5768975"/>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1993900" y="347663"/>
            <a:ext cx="6538913" cy="577056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3528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395788"/>
            <a:ext cx="7772400" cy="1358900"/>
          </a:xfrm>
          <a:prstGeom prst="rect">
            <a:avLst/>
          </a:prstGeo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898775"/>
            <a:ext cx="7772400" cy="1497013"/>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2621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992313" y="347663"/>
            <a:ext cx="6538912" cy="5768975"/>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993900" y="347663"/>
            <a:ext cx="3192463" cy="57705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338763" y="347663"/>
            <a:ext cx="3194050" cy="57705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01518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39825"/>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1938"/>
            <a:ext cx="4040188" cy="6381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0113"/>
            <a:ext cx="4040188" cy="39401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1938"/>
            <a:ext cx="4041775" cy="6381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0113"/>
            <a:ext cx="4041775" cy="39401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82167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2313" y="347663"/>
            <a:ext cx="6538912" cy="5768975"/>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08749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56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58875"/>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3723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1925"/>
            <a:ext cx="3008313" cy="46783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14908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787900"/>
            <a:ext cx="5486400" cy="5651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1188"/>
            <a:ext cx="5486400" cy="41036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53050"/>
            <a:ext cx="5486400" cy="8032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12599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LogoSinTexto"/>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23300" y="6384925"/>
            <a:ext cx="2238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0" y="6265863"/>
            <a:ext cx="9144000" cy="571500"/>
          </a:xfrm>
          <a:prstGeom prst="rect">
            <a:avLst/>
          </a:prstGeom>
          <a:solidFill>
            <a:srgbClr val="2699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FFFFFF"/>
              </a:buClr>
              <a:buSzPct val="100000"/>
              <a:buFont typeface="Trebuchet MS" pitchFamily="34" charset="0"/>
              <a:buChar char="•"/>
              <a:defRPr/>
            </a:pPr>
            <a:endParaRPr lang="es-ES"/>
          </a:p>
        </p:txBody>
      </p:sp>
      <p:pic>
        <p:nvPicPr>
          <p:cNvPr id="1028" name="8 Imagen" descr="Vitoria-Gasteiz.gi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57188" y="214313"/>
            <a:ext cx="14589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9 Conector recto"/>
          <p:cNvCxnSpPr/>
          <p:nvPr/>
        </p:nvCxnSpPr>
        <p:spPr>
          <a:xfrm>
            <a:off x="2286000" y="857250"/>
            <a:ext cx="6357938" cy="1588"/>
          </a:xfrm>
          <a:prstGeom prst="line">
            <a:avLst/>
          </a:prstGeom>
          <a:ln w="38100">
            <a:solidFill>
              <a:srgbClr val="70C45C"/>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87" descr="logo"/>
          <p:cNvPicPr>
            <a:picLocks noChangeAspect="1" noChangeArrowheads="1"/>
          </p:cNvPicPr>
          <p:nvPr/>
        </p:nvPicPr>
        <p:blipFill>
          <a:blip r:embed="rId17">
            <a:extLst>
              <a:ext uri="{28A0092B-C50C-407E-A947-70E740481C1C}">
                <a14:useLocalDpi xmlns:a14="http://schemas.microsoft.com/office/drawing/2010/main" val="0"/>
              </a:ext>
            </a:extLst>
          </a:blip>
          <a:srcRect t="-11906" r="6763" b="42432"/>
          <a:stretch>
            <a:fillRect/>
          </a:stretch>
        </p:blipFill>
        <p:spPr bwMode="auto">
          <a:xfrm>
            <a:off x="8520113" y="6264275"/>
            <a:ext cx="523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lr>
          <a:srgbClr val="00755C"/>
        </a:buClr>
        <a:buSzPct val="200000"/>
        <a:buFont typeface="Wingdings" pitchFamily="2" charset="2"/>
        <a:buChar char="§"/>
        <a:defRPr sz="2200">
          <a:solidFill>
            <a:srgbClr val="00755C"/>
          </a:solidFill>
          <a:latin typeface="+mn-lt"/>
          <a:ea typeface="+mn-ea"/>
          <a:cs typeface="+mn-cs"/>
        </a:defRPr>
      </a:lvl1pPr>
      <a:lvl2pPr marL="742950" indent="-285750" algn="l" rtl="0" eaLnBrk="0" fontAlgn="base" hangingPunct="0">
        <a:lnSpc>
          <a:spcPct val="150000"/>
        </a:lnSpc>
        <a:spcBef>
          <a:spcPct val="20000"/>
        </a:spcBef>
        <a:spcAft>
          <a:spcPct val="0"/>
        </a:spcAft>
        <a:buClr>
          <a:srgbClr val="00755C"/>
        </a:buClr>
        <a:buFont typeface="Arial" pitchFamily="34" charset="0"/>
        <a:buChar char="–"/>
        <a:defRPr sz="2000" i="1">
          <a:solidFill>
            <a:srgbClr val="00755C"/>
          </a:solidFill>
          <a:latin typeface="+mn-lt"/>
        </a:defRPr>
      </a:lvl2pPr>
      <a:lvl3pPr marL="1143000" indent="-228600" algn="l" rtl="0" eaLnBrk="0" fontAlgn="base" hangingPunct="0">
        <a:lnSpc>
          <a:spcPct val="150000"/>
        </a:lnSpc>
        <a:spcBef>
          <a:spcPct val="20000"/>
        </a:spcBef>
        <a:spcAft>
          <a:spcPct val="0"/>
        </a:spcAft>
        <a:buChar char="•"/>
        <a:defRPr sz="2400">
          <a:solidFill>
            <a:schemeClr val="tx1"/>
          </a:solidFill>
          <a:latin typeface="+mn-lt"/>
        </a:defRPr>
      </a:lvl3pPr>
      <a:lvl4pPr marL="1600200" indent="-228600" algn="l" rtl="0" eaLnBrk="0" fontAlgn="base" hangingPunct="0">
        <a:lnSpc>
          <a:spcPct val="150000"/>
        </a:lnSpc>
        <a:spcBef>
          <a:spcPct val="20000"/>
        </a:spcBef>
        <a:spcAft>
          <a:spcPct val="0"/>
        </a:spcAft>
        <a:buClr>
          <a:srgbClr val="B2B2B2"/>
        </a:buClr>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3.jpe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wmf"/></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hemeOverride" Target="../theme/themeOverride2.xml"/><Relationship Id="rId5" Type="http://schemas.openxmlformats.org/officeDocument/2006/relationships/image" Target="../media/image60.jpeg"/><Relationship Id="rId4" Type="http://schemas.openxmlformats.org/officeDocument/2006/relationships/image" Target="../media/image59.jpe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68.jpeg"/><Relationship Id="rId4" Type="http://schemas.openxmlformats.org/officeDocument/2006/relationships/image" Target="../media/image67.jpeg"/></Relationships>
</file>

<file path=ppt/slides/_rels/slide29.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75.jpeg"/><Relationship Id="rId4" Type="http://schemas.openxmlformats.org/officeDocument/2006/relationships/image" Target="../media/image74.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6.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386" name="6 Imagen" descr="portad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12700"/>
            <a:ext cx="9164638" cy="64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93" descr="000251120005 QUINT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2817813"/>
            <a:ext cx="9148763"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0" y="6264275"/>
            <a:ext cx="9144000" cy="571500"/>
          </a:xfrm>
          <a:prstGeom prst="rect">
            <a:avLst/>
          </a:prstGeom>
          <a:solidFill>
            <a:srgbClr val="2699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FFFFFF"/>
              </a:buClr>
              <a:buSzPct val="100000"/>
              <a:buFont typeface="Trebuchet MS" pitchFamily="34" charset="0"/>
              <a:buChar char="•"/>
              <a:defRPr/>
            </a:pPr>
            <a:endParaRPr lang="es-ES" dirty="0"/>
          </a:p>
        </p:txBody>
      </p:sp>
      <p:pic>
        <p:nvPicPr>
          <p:cNvPr id="16389" name="Picture 87" descr="logo"/>
          <p:cNvPicPr>
            <a:picLocks noChangeAspect="1" noChangeArrowheads="1"/>
          </p:cNvPicPr>
          <p:nvPr/>
        </p:nvPicPr>
        <p:blipFill>
          <a:blip r:embed="rId5">
            <a:extLst>
              <a:ext uri="{28A0092B-C50C-407E-A947-70E740481C1C}">
                <a14:useLocalDpi xmlns:a14="http://schemas.microsoft.com/office/drawing/2010/main" val="0"/>
              </a:ext>
            </a:extLst>
          </a:blip>
          <a:srcRect t="-11906" r="6763" b="42432"/>
          <a:stretch>
            <a:fillRect/>
          </a:stretch>
        </p:blipFill>
        <p:spPr bwMode="auto">
          <a:xfrm>
            <a:off x="8520113" y="6243638"/>
            <a:ext cx="523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94"/>
          <p:cNvSpPr>
            <a:spLocks noGrp="1" noChangeArrowheads="1"/>
          </p:cNvSpPr>
          <p:nvPr>
            <p:ph type="ctrTitle"/>
          </p:nvPr>
        </p:nvSpPr>
        <p:spPr bwMode="auto">
          <a:xfrm>
            <a:off x="450850" y="6245225"/>
            <a:ext cx="8066088" cy="595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 sz="3200" smtClean="0">
                <a:ea typeface="Adobe Gothic Std B"/>
                <a:cs typeface="Adobe Gothic Std B"/>
              </a:rPr>
              <a:t>Una ciudad hacia el desarrollo sostenible</a:t>
            </a:r>
          </a:p>
        </p:txBody>
      </p:sp>
      <p:sp>
        <p:nvSpPr>
          <p:cNvPr id="16391" name="Rectangle 94"/>
          <p:cNvSpPr>
            <a:spLocks noChangeArrowheads="1"/>
          </p:cNvSpPr>
          <p:nvPr/>
        </p:nvSpPr>
        <p:spPr bwMode="auto">
          <a:xfrm>
            <a:off x="266700" y="471488"/>
            <a:ext cx="41814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sz="2000">
                <a:solidFill>
                  <a:schemeClr val="bg1"/>
                </a:solidFill>
                <a:latin typeface="Adobe Gothic Std B"/>
                <a:ea typeface="Adobe Gothic Std B"/>
                <a:cs typeface="Adobe Gothic Std B"/>
              </a:rPr>
              <a:t>XVIII CONFERENCIA INTERAMERICANA DE ALCALDES Y AUTORIDADES LOCALES. </a:t>
            </a:r>
            <a:br>
              <a:rPr lang="es-ES" sz="2000">
                <a:solidFill>
                  <a:schemeClr val="bg1"/>
                </a:solidFill>
                <a:latin typeface="Adobe Gothic Std B"/>
                <a:ea typeface="Adobe Gothic Std B"/>
                <a:cs typeface="Adobe Gothic Std B"/>
              </a:rPr>
            </a:br>
            <a:r>
              <a:rPr lang="es-ES" sz="1800">
                <a:solidFill>
                  <a:schemeClr val="bg1"/>
                </a:solidFill>
                <a:latin typeface="Adobe Gothic Std B"/>
                <a:ea typeface="Adobe Gothic Std B"/>
                <a:cs typeface="Adobe Gothic Std B"/>
              </a:rPr>
              <a:t>MIAMI</a:t>
            </a:r>
            <a:r>
              <a:rPr lang="es-ES" sz="2000">
                <a:solidFill>
                  <a:schemeClr val="bg1"/>
                </a:solidFill>
                <a:latin typeface="Adobe Gothic Std B"/>
                <a:ea typeface="Adobe Gothic Std B"/>
                <a:cs typeface="Adobe Gothic Std B"/>
              </a:rPr>
              <a:t>.</a:t>
            </a:r>
            <a:r>
              <a:rPr lang="es-ES" sz="1800">
                <a:solidFill>
                  <a:schemeClr val="bg1"/>
                </a:solidFill>
                <a:latin typeface="Adobe Gothic Std B"/>
                <a:ea typeface="Adobe Gothic Std B"/>
                <a:cs typeface="Adobe Gothic Std B"/>
              </a:rPr>
              <a:t> 21/junio/2012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body" idx="1"/>
          </p:nvPr>
        </p:nvSpPr>
        <p:spPr bwMode="auto">
          <a:xfrm>
            <a:off x="142875" y="479425"/>
            <a:ext cx="8505825"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buFont typeface="Wingdings" pitchFamily="2" charset="2"/>
              <a:buNone/>
            </a:pPr>
            <a:r>
              <a:rPr lang="es-ES" sz="2000" smtClean="0">
                <a:solidFill>
                  <a:schemeClr val="tx1"/>
                </a:solidFill>
                <a:latin typeface="Adobe Gothic Std B"/>
                <a:ea typeface="Adobe Gothic Std B"/>
                <a:cs typeface="Adobe Gothic Std B"/>
              </a:rPr>
              <a:t>Una ciudad cohesionada socialmente</a:t>
            </a:r>
          </a:p>
        </p:txBody>
      </p:sp>
      <p:sp>
        <p:nvSpPr>
          <p:cNvPr id="30722" name="Text Box 3"/>
          <p:cNvSpPr txBox="1">
            <a:spLocks noChangeArrowheads="1"/>
          </p:cNvSpPr>
          <p:nvPr/>
        </p:nvSpPr>
        <p:spPr bwMode="auto">
          <a:xfrm>
            <a:off x="0" y="3251200"/>
            <a:ext cx="28067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2000" tIns="36000" rIns="72000" bIns="36000">
            <a:spAutoFit/>
          </a:bodyPr>
          <a:lstStyle>
            <a:lvl1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1pPr>
            <a:lvl2pPr marL="742950" indent="-28575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2pPr>
            <a:lvl3pPr marL="11430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3pPr>
            <a:lvl4pPr marL="16002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4pPr>
            <a:lvl5pPr marL="20574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5pPr>
            <a:lvl6pPr marL="25146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6pPr>
            <a:lvl7pPr marL="29718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7pPr>
            <a:lvl8pPr marL="34290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8pPr>
            <a:lvl9pPr marL="38862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9pPr>
          </a:lstStyle>
          <a:p>
            <a:pPr>
              <a:spcBef>
                <a:spcPct val="30000"/>
              </a:spcBef>
              <a:buClrTx/>
              <a:buSzTx/>
              <a:buFontTx/>
              <a:buNone/>
            </a:pPr>
            <a:endParaRPr lang="en-US" sz="1200">
              <a:solidFill>
                <a:srgbClr val="FFFFFF"/>
              </a:solidFill>
            </a:endParaRPr>
          </a:p>
        </p:txBody>
      </p:sp>
      <p:sp>
        <p:nvSpPr>
          <p:cNvPr id="30723" name="Text Box 4"/>
          <p:cNvSpPr txBox="1">
            <a:spLocks noChangeArrowheads="1"/>
          </p:cNvSpPr>
          <p:nvPr/>
        </p:nvSpPr>
        <p:spPr bwMode="auto">
          <a:xfrm>
            <a:off x="228600" y="2654300"/>
            <a:ext cx="18923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2000" tIns="36000" rIns="72000" bIns="36000">
            <a:spAutoFit/>
          </a:bodyPr>
          <a:lstStyle>
            <a:lvl1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1pPr>
            <a:lvl2pPr marL="742950" indent="-28575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2pPr>
            <a:lvl3pPr marL="11430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3pPr>
            <a:lvl4pPr marL="16002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4pPr>
            <a:lvl5pPr marL="20574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5pPr>
            <a:lvl6pPr marL="25146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6pPr>
            <a:lvl7pPr marL="29718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7pPr>
            <a:lvl8pPr marL="34290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8pPr>
            <a:lvl9pPr marL="38862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9pPr>
          </a:lstStyle>
          <a:p>
            <a:pPr>
              <a:spcBef>
                <a:spcPct val="50000"/>
              </a:spcBef>
            </a:pPr>
            <a:r>
              <a:rPr lang="es-ES" sz="1200" b="0">
                <a:solidFill>
                  <a:srgbClr val="FFFFFF"/>
                </a:solidFill>
              </a:rPr>
              <a:t>1091 </a:t>
            </a:r>
          </a:p>
        </p:txBody>
      </p:sp>
      <p:pic>
        <p:nvPicPr>
          <p:cNvPr id="30724" name="Picture 7" descr="celdaextr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275" y="1524000"/>
            <a:ext cx="3133725"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descr="Celda27-ensure equitable access to public services3_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3075" y="1538288"/>
            <a:ext cx="2986088"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200025" y="2079625"/>
            <a:ext cx="2862263" cy="2228850"/>
          </a:xfrm>
          <a:prstGeom prst="rect">
            <a:avLst/>
          </a:prstGeom>
          <a:noFill/>
        </p:spPr>
        <p:txBody>
          <a:bodyPr>
            <a:spAutoFit/>
          </a:bodyPr>
          <a:lstStyle>
            <a:lvl1pPr marL="177800" indent="-1778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spcBef>
                <a:spcPts val="1200"/>
              </a:spcBef>
              <a:buClr>
                <a:srgbClr val="00B050"/>
              </a:buClr>
              <a:buFont typeface="Wingdings" pitchFamily="2" charset="2"/>
              <a:buChar char="§"/>
            </a:pPr>
            <a:r>
              <a:rPr lang="es-ES" sz="1600" b="0">
                <a:solidFill>
                  <a:srgbClr val="606060"/>
                </a:solidFill>
                <a:latin typeface="Arial" pitchFamily="34" charset="0"/>
              </a:rPr>
              <a:t>Red de </a:t>
            </a:r>
            <a:r>
              <a:rPr lang="es-ES" sz="1600" b="0">
                <a:solidFill>
                  <a:schemeClr val="tx1"/>
                </a:solidFill>
                <a:latin typeface="Arial" pitchFamily="34" charset="0"/>
              </a:rPr>
              <a:t>centros cívicos</a:t>
            </a:r>
          </a:p>
          <a:p>
            <a:pPr>
              <a:spcBef>
                <a:spcPts val="1200"/>
              </a:spcBef>
              <a:buClr>
                <a:srgbClr val="00B050"/>
              </a:buClr>
              <a:buFont typeface="Wingdings" pitchFamily="2" charset="2"/>
              <a:buChar char="§"/>
            </a:pPr>
            <a:r>
              <a:rPr lang="es-ES" sz="1600" b="0">
                <a:solidFill>
                  <a:srgbClr val="606060"/>
                </a:solidFill>
                <a:latin typeface="Arial" pitchFamily="34" charset="0"/>
              </a:rPr>
              <a:t>Programas de </a:t>
            </a:r>
            <a:r>
              <a:rPr lang="es-ES" sz="1600" b="0">
                <a:solidFill>
                  <a:schemeClr val="tx1"/>
                </a:solidFill>
                <a:latin typeface="Arial" pitchFamily="34" charset="0"/>
              </a:rPr>
              <a:t>inserción integración social</a:t>
            </a:r>
          </a:p>
          <a:p>
            <a:pPr>
              <a:spcBef>
                <a:spcPts val="1200"/>
              </a:spcBef>
              <a:buClr>
                <a:srgbClr val="00B050"/>
              </a:buClr>
              <a:buFont typeface="Wingdings" pitchFamily="2" charset="2"/>
              <a:buChar char="§"/>
            </a:pPr>
            <a:r>
              <a:rPr lang="es-ES" sz="1600" b="0">
                <a:solidFill>
                  <a:schemeClr val="tx1"/>
                </a:solidFill>
                <a:latin typeface="Arial" pitchFamily="34" charset="0"/>
              </a:rPr>
              <a:t>Vivienda</a:t>
            </a:r>
            <a:r>
              <a:rPr lang="es-ES" sz="1600" b="0">
                <a:solidFill>
                  <a:srgbClr val="606060"/>
                </a:solidFill>
                <a:latin typeface="Arial" pitchFamily="34" charset="0"/>
              </a:rPr>
              <a:t> de protección oficial. </a:t>
            </a:r>
            <a:r>
              <a:rPr lang="es-ES" sz="1600" b="0">
                <a:solidFill>
                  <a:schemeClr val="tx1"/>
                </a:solidFill>
                <a:latin typeface="Arial" pitchFamily="34" charset="0"/>
              </a:rPr>
              <a:t>70%</a:t>
            </a:r>
            <a:r>
              <a:rPr lang="es-ES" sz="1600" b="0">
                <a:solidFill>
                  <a:srgbClr val="606060"/>
                </a:solidFill>
                <a:latin typeface="Arial" pitchFamily="34" charset="0"/>
              </a:rPr>
              <a:t> de las nuevas viviendas.</a:t>
            </a:r>
            <a:endParaRPr lang="es-ES" sz="1600" b="0">
              <a:solidFill>
                <a:schemeClr val="tx1"/>
              </a:solidFill>
              <a:latin typeface="Arial" pitchFamily="34" charset="0"/>
            </a:endParaRPr>
          </a:p>
          <a:p>
            <a:pPr>
              <a:spcBef>
                <a:spcPts val="1200"/>
              </a:spcBef>
            </a:pP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body" idx="1"/>
          </p:nvPr>
        </p:nvSpPr>
        <p:spPr bwMode="auto">
          <a:xfrm>
            <a:off x="2247900" y="477838"/>
            <a:ext cx="6399213" cy="401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buFont typeface="Wingdings" pitchFamily="2" charset="2"/>
              <a:buNone/>
            </a:pPr>
            <a:r>
              <a:rPr lang="es-ES" sz="2000" smtClean="0">
                <a:solidFill>
                  <a:schemeClr val="tx1"/>
                </a:solidFill>
                <a:latin typeface="Adobe Gothic Std B"/>
                <a:ea typeface="Adobe Gothic Std B"/>
                <a:cs typeface="Adobe Gothic Std B"/>
              </a:rPr>
              <a:t>Una ciudad comprometida</a:t>
            </a:r>
          </a:p>
        </p:txBody>
      </p:sp>
      <p:sp>
        <p:nvSpPr>
          <p:cNvPr id="32770" name="Text Box 3"/>
          <p:cNvSpPr txBox="1">
            <a:spLocks noChangeArrowheads="1"/>
          </p:cNvSpPr>
          <p:nvPr/>
        </p:nvSpPr>
        <p:spPr bwMode="auto">
          <a:xfrm>
            <a:off x="0" y="3251200"/>
            <a:ext cx="28067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2000" tIns="36000" rIns="72000" bIns="36000">
            <a:spAutoFit/>
          </a:bodyPr>
          <a:lstStyle>
            <a:lvl1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1pPr>
            <a:lvl2pPr marL="742950" indent="-28575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2pPr>
            <a:lvl3pPr marL="11430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3pPr>
            <a:lvl4pPr marL="16002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4pPr>
            <a:lvl5pPr marL="20574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5pPr>
            <a:lvl6pPr marL="25146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6pPr>
            <a:lvl7pPr marL="29718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7pPr>
            <a:lvl8pPr marL="34290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8pPr>
            <a:lvl9pPr marL="38862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9pPr>
          </a:lstStyle>
          <a:p>
            <a:pPr>
              <a:spcBef>
                <a:spcPct val="30000"/>
              </a:spcBef>
              <a:buClrTx/>
              <a:buSzTx/>
              <a:buFontTx/>
              <a:buNone/>
            </a:pPr>
            <a:endParaRPr lang="en-US" sz="1200">
              <a:solidFill>
                <a:srgbClr val="FFFFFF"/>
              </a:solidFill>
            </a:endParaRPr>
          </a:p>
        </p:txBody>
      </p:sp>
      <p:sp>
        <p:nvSpPr>
          <p:cNvPr id="32771" name="Text Box 4"/>
          <p:cNvSpPr txBox="1">
            <a:spLocks noChangeArrowheads="1"/>
          </p:cNvSpPr>
          <p:nvPr/>
        </p:nvSpPr>
        <p:spPr bwMode="auto">
          <a:xfrm>
            <a:off x="228600" y="2654300"/>
            <a:ext cx="18923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2000" tIns="36000" rIns="72000" bIns="36000">
            <a:spAutoFit/>
          </a:bodyPr>
          <a:lstStyle>
            <a:lvl1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1pPr>
            <a:lvl2pPr marL="742950" indent="-28575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2pPr>
            <a:lvl3pPr marL="11430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3pPr>
            <a:lvl4pPr marL="16002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4pPr>
            <a:lvl5pPr marL="20574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5pPr>
            <a:lvl6pPr marL="25146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6pPr>
            <a:lvl7pPr marL="29718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7pPr>
            <a:lvl8pPr marL="34290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8pPr>
            <a:lvl9pPr marL="38862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9pPr>
          </a:lstStyle>
          <a:p>
            <a:pPr>
              <a:spcBef>
                <a:spcPct val="50000"/>
              </a:spcBef>
            </a:pPr>
            <a:r>
              <a:rPr lang="es-ES" sz="1200" b="0">
                <a:solidFill>
                  <a:srgbClr val="FFFFFF"/>
                </a:solidFill>
              </a:rPr>
              <a:t>1091 </a:t>
            </a:r>
          </a:p>
        </p:txBody>
      </p:sp>
      <p:pic>
        <p:nvPicPr>
          <p:cNvPr id="32772" name="Picture 7" descr="DptoComunicacion 018_1005_cocina_0001FINALblu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039813"/>
            <a:ext cx="4356100"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8" descr="DptoComunicacion 018_1005_Jardin_0001FINALbl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42988"/>
            <a:ext cx="4775200"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9"/>
          <p:cNvPicPr>
            <a:picLocks noChangeAspect="1" noChangeArrowheads="1"/>
          </p:cNvPicPr>
          <p:nvPr/>
        </p:nvPicPr>
        <p:blipFill>
          <a:blip r:embed="rId5">
            <a:extLst>
              <a:ext uri="{28A0092B-C50C-407E-A947-70E740481C1C}">
                <a14:useLocalDpi xmlns:a14="http://schemas.microsoft.com/office/drawing/2010/main" val="0"/>
              </a:ext>
            </a:extLst>
          </a:blip>
          <a:srcRect t="-311" b="10362"/>
          <a:stretch>
            <a:fillRect/>
          </a:stretch>
        </p:blipFill>
        <p:spPr bwMode="auto">
          <a:xfrm>
            <a:off x="0" y="48768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2647950" y="539750"/>
            <a:ext cx="6019800" cy="377825"/>
          </a:xfrm>
          <a:prstGeom prst="rect">
            <a:avLst/>
          </a:prstGeom>
          <a:noFill/>
          <a:ln w="9525" algn="ctr">
            <a:noFill/>
            <a:miter lim="800000"/>
            <a:headEnd/>
            <a:tailEnd/>
          </a:ln>
        </p:spPr>
        <p:txBody>
          <a:bodyPr lIns="72000" tIns="36000" rIns="72000" bIns="36000">
            <a:spAutoFit/>
          </a:bodyPr>
          <a:lstStyle/>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2000" b="0" dirty="0">
                <a:solidFill>
                  <a:schemeClr val="tx1"/>
                </a:solidFill>
                <a:latin typeface="Adobe Gothic Std B" pitchFamily="34" charset="-128"/>
                <a:ea typeface="Adobe Gothic Std B" pitchFamily="34" charset="-128"/>
                <a:cs typeface="+mn-cs"/>
              </a:rPr>
              <a:t>Una trayectoria de</a:t>
            </a:r>
            <a:r>
              <a:rPr lang="es-ES" sz="2000" b="0" dirty="0">
                <a:solidFill>
                  <a:schemeClr val="tx1"/>
                </a:solidFill>
                <a:latin typeface="Adobe Garamond Pro Bold" pitchFamily="18" charset="0"/>
                <a:ea typeface="Adobe Gothic Std B" pitchFamily="34" charset="-128"/>
                <a:cs typeface="+mn-cs"/>
              </a:rPr>
              <a:t>…</a:t>
            </a:r>
            <a:endParaRPr lang="es-ES" sz="2000" b="0" dirty="0">
              <a:solidFill>
                <a:schemeClr val="tx1"/>
              </a:solidFill>
              <a:latin typeface="Adobe Garamond Pro Bold" pitchFamily="18" charset="0"/>
              <a:ea typeface="Adobe Gothic Std B" pitchFamily="34" charset="-128"/>
              <a:cs typeface="+mn-cs"/>
            </a:endParaRPr>
          </a:p>
        </p:txBody>
      </p:sp>
      <p:pic>
        <p:nvPicPr>
          <p:cNvPr id="34818" name="Picture 4" descr="Portada del documento "/>
          <p:cNvPicPr>
            <a:picLocks noChangeAspect="1" noChangeArrowheads="1"/>
          </p:cNvPicPr>
          <p:nvPr/>
        </p:nvPicPr>
        <p:blipFill>
          <a:blip r:embed="rId3">
            <a:extLst>
              <a:ext uri="{28A0092B-C50C-407E-A947-70E740481C1C}">
                <a14:useLocalDpi xmlns:a14="http://schemas.microsoft.com/office/drawing/2010/main" val="0"/>
              </a:ext>
            </a:extLst>
          </a:blip>
          <a:srcRect b="-626"/>
          <a:stretch>
            <a:fillRect/>
          </a:stretch>
        </p:blipFill>
        <p:spPr bwMode="auto">
          <a:xfrm>
            <a:off x="0" y="3295650"/>
            <a:ext cx="2065338"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5" descr="Acuerdo de respaldo a la Agenda 21 de Vitoria-Gasteiz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950" y="1514475"/>
            <a:ext cx="23812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descr="Foto de las personas firmantes del Pacto Ciudadano por la Movilidad Sosteni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25" y="3295650"/>
            <a:ext cx="706437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3575050" y="1555750"/>
            <a:ext cx="2730500" cy="825500"/>
          </a:xfrm>
          <a:prstGeom prst="rect">
            <a:avLst/>
          </a:prstGeom>
          <a:noFill/>
        </p:spPr>
        <p:txBody>
          <a:bodyPr>
            <a:spAutoFit/>
          </a:bodyPr>
          <a:lstStyle>
            <a:lvl1pPr marL="177800" indent="-1778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
                <a:srgbClr val="00B050"/>
              </a:buClr>
              <a:buFont typeface="Wingdings" pitchFamily="2" charset="2"/>
              <a:buChar char="§"/>
            </a:pPr>
            <a:r>
              <a:rPr lang="es-ES" sz="1600" b="0">
                <a:solidFill>
                  <a:schemeClr val="tx1"/>
                </a:solidFill>
                <a:latin typeface="Arial" pitchFamily="34" charset="0"/>
              </a:rPr>
              <a:t>Consenso político</a:t>
            </a:r>
          </a:p>
          <a:p>
            <a:pPr>
              <a:buClr>
                <a:srgbClr val="00B050"/>
              </a:buClr>
              <a:buFont typeface="Wingdings" pitchFamily="2" charset="2"/>
              <a:buChar char="§"/>
            </a:pPr>
            <a:r>
              <a:rPr lang="es-ES" sz="1600" b="0">
                <a:solidFill>
                  <a:schemeClr val="tx1"/>
                </a:solidFill>
                <a:latin typeface="Arial" pitchFamily="34" charset="0"/>
              </a:rPr>
              <a:t>Impulso técnico</a:t>
            </a:r>
          </a:p>
          <a:p>
            <a:pPr>
              <a:buClr>
                <a:srgbClr val="00B050"/>
              </a:buClr>
              <a:buFont typeface="Wingdings" pitchFamily="2" charset="2"/>
              <a:buChar char="§"/>
            </a:pPr>
            <a:r>
              <a:rPr lang="es-ES" sz="1600" b="0">
                <a:solidFill>
                  <a:schemeClr val="tx1"/>
                </a:solidFill>
                <a:latin typeface="Arial" pitchFamily="34" charset="0"/>
              </a:rPr>
              <a:t>Participación ciudadana</a:t>
            </a:r>
            <a:r>
              <a:rPr lang="es-ES" sz="1600" b="0">
                <a:solidFill>
                  <a:srgbClr val="606060"/>
                </a:solidFill>
                <a:latin typeface="Arial" pitchFamily="34" charset="0"/>
              </a:rPr>
              <a:t> </a:t>
            </a:r>
            <a:endParaRPr lang="es-ES" sz="1600">
              <a:latin typeface="Arial" pitchFamily="34" charset="0"/>
            </a:endParaRPr>
          </a:p>
        </p:txBody>
      </p:sp>
      <p:sp>
        <p:nvSpPr>
          <p:cNvPr id="12" name="11 CuadroTexto"/>
          <p:cNvSpPr txBox="1"/>
          <p:nvPr/>
        </p:nvSpPr>
        <p:spPr>
          <a:xfrm>
            <a:off x="3943350" y="2576513"/>
            <a:ext cx="5200650" cy="549275"/>
          </a:xfrm>
          <a:prstGeom prst="rect">
            <a:avLst/>
          </a:prstGeom>
          <a:noFill/>
        </p:spPr>
        <p:txBody>
          <a:bodyPr>
            <a:spAutoFit/>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r>
              <a:rPr lang="es-ES" sz="1600" b="0" i="1">
                <a:solidFill>
                  <a:srgbClr val="606060"/>
                </a:solidFill>
                <a:latin typeface="Arial" pitchFamily="34" charset="0"/>
              </a:rPr>
              <a:t>Un recorrido de </a:t>
            </a:r>
            <a:r>
              <a:rPr lang="es-ES" sz="1600" b="0">
                <a:solidFill>
                  <a:schemeClr val="tx1"/>
                </a:solidFill>
                <a:latin typeface="Arial" pitchFamily="34" charset="0"/>
              </a:rPr>
              <a:t>más de 30 años</a:t>
            </a:r>
            <a:r>
              <a:rPr lang="es-ES" sz="1600" b="0" i="1">
                <a:solidFill>
                  <a:srgbClr val="606060"/>
                </a:solidFill>
                <a:latin typeface="Arial" pitchFamily="34" charset="0"/>
              </a:rPr>
              <a:t>… que continúa.</a:t>
            </a:r>
          </a:p>
          <a:p>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4763" y="488950"/>
            <a:ext cx="8674100" cy="377825"/>
          </a:xfrm>
          <a:prstGeom prst="rect">
            <a:avLst/>
          </a:prstGeom>
          <a:noFill/>
          <a:ln w="9525" algn="ctr">
            <a:noFill/>
            <a:miter lim="800000"/>
            <a:headEnd/>
            <a:tailEnd/>
          </a:ln>
        </p:spPr>
        <p:txBody>
          <a:bodyPr lIns="72000" tIns="36000" rIns="72000" bIns="36000">
            <a:spAutoFit/>
          </a:bodyPr>
          <a:lstStyle/>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2000" b="0" dirty="0">
                <a:solidFill>
                  <a:schemeClr val="tx1"/>
                </a:solidFill>
                <a:latin typeface="Adobe Gothic Std B" pitchFamily="34" charset="-128"/>
                <a:ea typeface="Adobe Gothic Std B" pitchFamily="34" charset="-128"/>
                <a:cs typeface="+mn-cs"/>
              </a:rPr>
              <a:t>Vitoria-Gasteiz, capital verde europea 2012</a:t>
            </a:r>
            <a:endParaRPr lang="es-ES" sz="2000" b="0" dirty="0">
              <a:solidFill>
                <a:schemeClr val="tx1"/>
              </a:solidFill>
              <a:latin typeface="Adobe Gothic Std B" pitchFamily="34" charset="-128"/>
              <a:ea typeface="Adobe Gothic Std B" pitchFamily="34" charset="-128"/>
              <a:cs typeface="+mn-cs"/>
            </a:endParaRPr>
          </a:p>
        </p:txBody>
      </p:sp>
      <p:pic>
        <p:nvPicPr>
          <p:cNvPr id="36866" name="Picture 3" descr="Picture 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688" y="1822450"/>
            <a:ext cx="6062662"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8" descr="EGC_logo_ Vitoria Gasteiz_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3" y="1901825"/>
            <a:ext cx="2784475"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460500" y="503238"/>
            <a:ext cx="7315200" cy="377825"/>
          </a:xfrm>
          <a:prstGeom prst="rect">
            <a:avLst/>
          </a:prstGeom>
          <a:noFill/>
          <a:ln w="9525">
            <a:noFill/>
            <a:miter lim="800000"/>
            <a:headEnd/>
            <a:tailEnd/>
          </a:ln>
        </p:spPr>
        <p:txBody>
          <a:bodyPr lIns="72000" tIns="36000" rIns="72000" bIns="36000">
            <a:spAutoFit/>
          </a:bodyPr>
          <a:lstStyle/>
          <a:p>
            <a:pPr algn="r">
              <a:spcBef>
                <a:spcPct val="30000"/>
              </a:spcBef>
              <a:defRPr/>
            </a:pPr>
            <a:r>
              <a:rPr lang="es-ES" sz="2000" b="0" dirty="0">
                <a:solidFill>
                  <a:schemeClr val="tx1"/>
                </a:solidFill>
                <a:latin typeface="Adobe Gothic Std B" pitchFamily="34" charset="-128"/>
                <a:ea typeface="Adobe Gothic Std B" pitchFamily="34" charset="-128"/>
                <a:cs typeface="+mn-cs"/>
              </a:rPr>
              <a:t>Vitoria-Gasteiz, año 2012, construyendo puentes</a:t>
            </a:r>
            <a:endParaRPr lang="es-ES" sz="2000" b="0" dirty="0">
              <a:solidFill>
                <a:schemeClr val="tx1"/>
              </a:solidFill>
              <a:latin typeface="Adobe Gothic Std B" pitchFamily="34" charset="-128"/>
              <a:ea typeface="Adobe Gothic Std B" pitchFamily="34" charset="-128"/>
              <a:cs typeface="+mn-cs"/>
            </a:endParaRPr>
          </a:p>
        </p:txBody>
      </p:sp>
      <p:sp>
        <p:nvSpPr>
          <p:cNvPr id="13315" name="Rectangle 3"/>
          <p:cNvSpPr>
            <a:spLocks noChangeArrowheads="1"/>
          </p:cNvSpPr>
          <p:nvPr/>
        </p:nvSpPr>
        <p:spPr bwMode="auto">
          <a:xfrm>
            <a:off x="712788" y="1608138"/>
            <a:ext cx="8216900" cy="1111250"/>
          </a:xfrm>
          <a:prstGeom prst="rect">
            <a:avLst/>
          </a:prstGeom>
          <a:noFill/>
          <a:ln w="9525" algn="ctr">
            <a:noFill/>
            <a:miter lim="800000"/>
            <a:headEnd/>
            <a:tailEnd/>
          </a:ln>
        </p:spPr>
        <p:txBody>
          <a:bodyPr lIns="72000" tIns="36000" rIns="72000" bIns="36000" anchor="ctr">
            <a:spAutoFit/>
          </a:bodyPr>
          <a:lstStyle/>
          <a:p>
            <a:pPr marL="177800" indent="-177800">
              <a:spcBef>
                <a:spcPts val="1200"/>
              </a:spcBef>
              <a:buClr>
                <a:srgbClr val="00B050"/>
              </a:buClr>
              <a:buFont typeface="Wingdings" pitchFamily="2" charset="2"/>
              <a:buChar char="§"/>
            </a:pPr>
            <a:r>
              <a:rPr lang="es-ES" sz="1600" b="0">
                <a:solidFill>
                  <a:srgbClr val="606060"/>
                </a:solidFill>
                <a:latin typeface="Arial" pitchFamily="34" charset="0"/>
              </a:rPr>
              <a:t>Una ciudad media como </a:t>
            </a:r>
            <a:r>
              <a:rPr lang="es-ES" sz="1600" b="0">
                <a:solidFill>
                  <a:schemeClr val="tx1"/>
                </a:solidFill>
                <a:latin typeface="Arial" pitchFamily="34" charset="0"/>
              </a:rPr>
              <a:t>referente</a:t>
            </a:r>
            <a:r>
              <a:rPr lang="es-ES" sz="1600" b="0">
                <a:solidFill>
                  <a:srgbClr val="606060"/>
                </a:solidFill>
                <a:latin typeface="Arial" pitchFamily="34" charset="0"/>
              </a:rPr>
              <a:t> para el 84% de la población europea </a:t>
            </a:r>
          </a:p>
          <a:p>
            <a:pPr marL="177800" indent="-177800">
              <a:spcBef>
                <a:spcPts val="1200"/>
              </a:spcBef>
              <a:buClr>
                <a:srgbClr val="00B050"/>
              </a:buClr>
              <a:buFont typeface="Wingdings" pitchFamily="2" charset="2"/>
              <a:buChar char="§"/>
            </a:pPr>
            <a:r>
              <a:rPr lang="es-ES" sz="1600" b="0">
                <a:solidFill>
                  <a:srgbClr val="606060"/>
                </a:solidFill>
                <a:latin typeface="Arial" pitchFamily="34" charset="0"/>
              </a:rPr>
              <a:t>Un año para vivir y compartir con Europa sus </a:t>
            </a:r>
            <a:r>
              <a:rPr lang="es-ES" sz="1600" b="0">
                <a:solidFill>
                  <a:schemeClr val="tx1"/>
                </a:solidFill>
                <a:latin typeface="Arial" pitchFamily="34" charset="0"/>
              </a:rPr>
              <a:t>retos y compromisos medioambientales</a:t>
            </a:r>
            <a:r>
              <a:rPr lang="es-ES" sz="1600">
                <a:solidFill>
                  <a:schemeClr val="tx1"/>
                </a:solidFill>
                <a:latin typeface="Arial" pitchFamily="34" charset="0"/>
              </a:rPr>
              <a:t> </a:t>
            </a:r>
          </a:p>
          <a:p>
            <a:pPr marL="177800" indent="-177800">
              <a:spcBef>
                <a:spcPts val="1200"/>
              </a:spcBef>
              <a:buClr>
                <a:srgbClr val="00B050"/>
              </a:buClr>
              <a:buFont typeface="Wingdings" pitchFamily="2" charset="2"/>
              <a:buChar char="§"/>
            </a:pPr>
            <a:r>
              <a:rPr lang="es-ES" sz="1600" b="0">
                <a:solidFill>
                  <a:schemeClr val="tx1"/>
                </a:solidFill>
                <a:latin typeface="Arial" pitchFamily="34" charset="0"/>
              </a:rPr>
              <a:t>Vitoria-Gasteiz un</a:t>
            </a:r>
            <a:r>
              <a:rPr lang="es-ES" sz="1600">
                <a:solidFill>
                  <a:schemeClr val="tx1"/>
                </a:solidFill>
                <a:latin typeface="Arial" pitchFamily="34" charset="0"/>
              </a:rPr>
              <a:t> </a:t>
            </a:r>
            <a:r>
              <a:rPr lang="es-ES" sz="1600" b="0">
                <a:solidFill>
                  <a:schemeClr val="tx1"/>
                </a:solidFill>
                <a:latin typeface="Arial" pitchFamily="34" charset="0"/>
              </a:rPr>
              <a:t>puente entre las ciudades europeas y las iberoamericanas</a:t>
            </a:r>
          </a:p>
        </p:txBody>
      </p:sp>
      <p:pic>
        <p:nvPicPr>
          <p:cNvPr id="38915" name="Imagen 4" descr="360 ATARIA 2 baj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36938"/>
            <a:ext cx="91440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443288" y="1249363"/>
            <a:ext cx="3960812" cy="379412"/>
          </a:xfrm>
          <a:prstGeom prst="rect">
            <a:avLst/>
          </a:prstGeom>
          <a:noFill/>
          <a:ln w="9525">
            <a:noFill/>
            <a:miter lim="800000"/>
            <a:headEnd/>
            <a:tailEnd/>
          </a:ln>
        </p:spPr>
        <p:txBody>
          <a:bodyPr lIns="72000" tIns="36000" rIns="72000" bIns="36000">
            <a:spAutoFit/>
          </a:bodyPr>
          <a:lstStyle/>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2000" b="0" dirty="0">
                <a:solidFill>
                  <a:srgbClr val="00B050"/>
                </a:solidFill>
                <a:latin typeface="Adobe Gothic Std B" pitchFamily="34" charset="-128"/>
                <a:ea typeface="Adobe Gothic Std B" pitchFamily="34" charset="-128"/>
                <a:cs typeface="+mn-cs"/>
              </a:rPr>
              <a:t>1. Implicando a la sociedad</a:t>
            </a:r>
            <a:endParaRPr lang="es-ES" sz="2000" b="0" dirty="0">
              <a:solidFill>
                <a:srgbClr val="00B050"/>
              </a:solidFill>
              <a:latin typeface="Adobe Gothic Std B" pitchFamily="34" charset="-128"/>
              <a:ea typeface="Adobe Gothic Std B" pitchFamily="34" charset="-128"/>
              <a:cs typeface="+mn-cs"/>
            </a:endParaRPr>
          </a:p>
        </p:txBody>
      </p:sp>
      <p:pic>
        <p:nvPicPr>
          <p:cNvPr id="40962" name="16 Imagen" descr="SALBURUA _MG_6980 cop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659313"/>
            <a:ext cx="914400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b="3680"/>
          <a:stretch>
            <a:fillRect/>
          </a:stretch>
        </p:blipFill>
        <p:spPr bwMode="auto">
          <a:xfrm>
            <a:off x="0" y="2978150"/>
            <a:ext cx="389096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96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16013"/>
            <a:ext cx="3887788"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2"/>
          <p:cNvSpPr>
            <a:spLocks noChangeArrowheads="1"/>
          </p:cNvSpPr>
          <p:nvPr/>
        </p:nvSpPr>
        <p:spPr bwMode="auto">
          <a:xfrm>
            <a:off x="1460500" y="503238"/>
            <a:ext cx="7315200" cy="377825"/>
          </a:xfrm>
          <a:prstGeom prst="rect">
            <a:avLst/>
          </a:prstGeom>
          <a:noFill/>
          <a:ln w="9525">
            <a:noFill/>
            <a:miter lim="800000"/>
            <a:headEnd/>
            <a:tailEnd/>
          </a:ln>
        </p:spPr>
        <p:txBody>
          <a:bodyPr lIns="72000" tIns="36000" rIns="72000" bIns="36000">
            <a:spAutoFit/>
          </a:bodyPr>
          <a:lstStyle/>
          <a:p>
            <a:pPr algn="r">
              <a:spcBef>
                <a:spcPct val="30000"/>
              </a:spcBef>
              <a:defRPr/>
            </a:pPr>
            <a:r>
              <a:rPr lang="es-ES" sz="2000" b="0" dirty="0">
                <a:solidFill>
                  <a:schemeClr val="tx1"/>
                </a:solidFill>
                <a:latin typeface="Adobe Gothic Std B" pitchFamily="34" charset="-128"/>
                <a:ea typeface="Adobe Gothic Std B" pitchFamily="34" charset="-128"/>
                <a:cs typeface="+mn-cs"/>
              </a:rPr>
              <a:t>Vitoria-Gasteiz, año 2012, construyendo puentes</a:t>
            </a:r>
            <a:endParaRPr lang="es-ES" sz="2000" b="0" dirty="0">
              <a:solidFill>
                <a:schemeClr val="tx1"/>
              </a:solidFill>
              <a:latin typeface="Adobe Gothic Std B" pitchFamily="34" charset="-128"/>
              <a:ea typeface="Adobe Gothic Std B" pitchFamily="34" charset="-128"/>
              <a:cs typeface="+mn-cs"/>
            </a:endParaRPr>
          </a:p>
        </p:txBody>
      </p:sp>
      <p:sp>
        <p:nvSpPr>
          <p:cNvPr id="40966" name="7 CuadroTexto"/>
          <p:cNvSpPr txBox="1">
            <a:spLocks noChangeArrowheads="1"/>
          </p:cNvSpPr>
          <p:nvPr/>
        </p:nvSpPr>
        <p:spPr bwMode="auto">
          <a:xfrm>
            <a:off x="4227513" y="1817688"/>
            <a:ext cx="4144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endParaRPr lang="en-US"/>
          </a:p>
        </p:txBody>
      </p:sp>
      <p:sp>
        <p:nvSpPr>
          <p:cNvPr id="9" name="8 CuadroTexto"/>
          <p:cNvSpPr txBox="1"/>
          <p:nvPr/>
        </p:nvSpPr>
        <p:spPr>
          <a:xfrm>
            <a:off x="4298950" y="1804988"/>
            <a:ext cx="4524375" cy="1771650"/>
          </a:xfrm>
          <a:prstGeom prst="rect">
            <a:avLst/>
          </a:prstGeom>
          <a:noFill/>
        </p:spPr>
        <p:txBody>
          <a:bodyPr>
            <a:spAutoFit/>
          </a:bodyPr>
          <a:lstStyle>
            <a:lvl1pPr marL="177800" indent="-1778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spcBef>
                <a:spcPts val="1200"/>
              </a:spcBef>
              <a:buClr>
                <a:srgbClr val="00B050"/>
              </a:buClr>
              <a:buFont typeface="Wingdings" pitchFamily="2" charset="2"/>
              <a:buChar char="§"/>
            </a:pPr>
            <a:r>
              <a:rPr lang="es-ES" sz="1600" b="0">
                <a:solidFill>
                  <a:srgbClr val="606060"/>
                </a:solidFill>
                <a:latin typeface="Arial" pitchFamily="34" charset="0"/>
              </a:rPr>
              <a:t>Programa </a:t>
            </a:r>
            <a:r>
              <a:rPr lang="es-ES" sz="1600" b="0">
                <a:solidFill>
                  <a:schemeClr val="tx1"/>
                </a:solidFill>
                <a:latin typeface="Arial" pitchFamily="34" charset="0"/>
              </a:rPr>
              <a:t>Ekolabora</a:t>
            </a:r>
            <a:r>
              <a:rPr lang="es-ES" sz="1600" b="0">
                <a:solidFill>
                  <a:srgbClr val="606060"/>
                </a:solidFill>
                <a:latin typeface="Arial" pitchFamily="34" charset="0"/>
              </a:rPr>
              <a:t>. Voluntariado</a:t>
            </a:r>
          </a:p>
          <a:p>
            <a:pPr>
              <a:spcBef>
                <a:spcPts val="1200"/>
              </a:spcBef>
              <a:buClr>
                <a:srgbClr val="00B050"/>
              </a:buClr>
              <a:buFont typeface="Wingdings" pitchFamily="2" charset="2"/>
              <a:buChar char="§"/>
            </a:pPr>
            <a:r>
              <a:rPr lang="es-ES" sz="1600" b="0">
                <a:solidFill>
                  <a:srgbClr val="606060"/>
                </a:solidFill>
                <a:latin typeface="Arial" pitchFamily="34" charset="0"/>
              </a:rPr>
              <a:t>Apoyo a iniciativas </a:t>
            </a:r>
            <a:r>
              <a:rPr lang="es-ES" sz="1600" b="0">
                <a:solidFill>
                  <a:schemeClr val="tx1"/>
                </a:solidFill>
                <a:latin typeface="Arial" pitchFamily="34" charset="0"/>
              </a:rPr>
              <a:t>Green</a:t>
            </a:r>
          </a:p>
          <a:p>
            <a:pPr>
              <a:spcBef>
                <a:spcPts val="1200"/>
              </a:spcBef>
              <a:buClr>
                <a:srgbClr val="00B050"/>
              </a:buClr>
              <a:buFont typeface="Wingdings" pitchFamily="2" charset="2"/>
              <a:buChar char="§"/>
            </a:pPr>
            <a:r>
              <a:rPr lang="es-ES" sz="1600" b="0">
                <a:solidFill>
                  <a:schemeClr val="tx1"/>
                </a:solidFill>
                <a:latin typeface="Arial" pitchFamily="34" charset="0"/>
              </a:rPr>
              <a:t>Pacto verde</a:t>
            </a:r>
            <a:r>
              <a:rPr lang="es-ES" sz="1600" b="0">
                <a:solidFill>
                  <a:srgbClr val="606060"/>
                </a:solidFill>
                <a:latin typeface="Arial" pitchFamily="34" charset="0"/>
              </a:rPr>
              <a:t>. Buenas prácticas empresariales</a:t>
            </a:r>
          </a:p>
          <a:p>
            <a:pPr>
              <a:spcBef>
                <a:spcPts val="1200"/>
              </a:spcBef>
              <a:buClr>
                <a:srgbClr val="00B050"/>
              </a:buClr>
              <a:buFont typeface="Wingdings" pitchFamily="2" charset="2"/>
              <a:buChar char="§"/>
            </a:pPr>
            <a:r>
              <a:rPr lang="es-ES" sz="1600" b="0">
                <a:solidFill>
                  <a:schemeClr val="tx1"/>
                </a:solidFill>
                <a:latin typeface="Arial" pitchFamily="34" charset="0"/>
              </a:rPr>
              <a:t>Eventos </a:t>
            </a:r>
            <a:r>
              <a:rPr lang="es-ES" sz="1600" b="0">
                <a:solidFill>
                  <a:srgbClr val="606060"/>
                </a:solidFill>
                <a:latin typeface="Arial" pitchFamily="34" charset="0"/>
              </a:rPr>
              <a:t>de ciudad, más </a:t>
            </a:r>
            <a:r>
              <a:rPr lang="es-ES" sz="1600" b="0">
                <a:solidFill>
                  <a:schemeClr val="tx1"/>
                </a:solidFill>
                <a:latin typeface="Arial" pitchFamily="34" charset="0"/>
              </a:rPr>
              <a:t>sostenibles</a:t>
            </a:r>
          </a:p>
          <a:p>
            <a:endParaRPr lang="es-ES" sz="1600">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1993900" y="1431925"/>
            <a:ext cx="6981825" cy="377825"/>
          </a:xfrm>
          <a:prstGeom prst="rect">
            <a:avLst/>
          </a:prstGeom>
          <a:noFill/>
          <a:ln w="9525">
            <a:noFill/>
            <a:miter lim="800000"/>
            <a:headEnd/>
            <a:tailEnd/>
          </a:ln>
        </p:spPr>
        <p:txBody>
          <a:bodyPr lIns="72000" tIns="36000" rIns="72000" bIns="36000">
            <a:spAutoFit/>
          </a:bodyPr>
          <a:lstStyle/>
          <a:p>
            <a:pPr marL="342900" indent="-342900" algn="r">
              <a:spcBef>
                <a:spcPct val="30000"/>
              </a:spcBef>
              <a:defRPr/>
            </a:pPr>
            <a:r>
              <a:rPr lang="es-ES" sz="2000" dirty="0">
                <a:solidFill>
                  <a:srgbClr val="00B050"/>
                </a:solidFill>
                <a:latin typeface="Adobe Gothic Std B" pitchFamily="34" charset="-128"/>
                <a:ea typeface="Adobe Gothic Std B" pitchFamily="34" charset="-128"/>
                <a:cs typeface="+mn-cs"/>
              </a:rPr>
              <a:t>2</a:t>
            </a:r>
            <a:r>
              <a:rPr lang="es-ES" sz="2000" b="0" dirty="0">
                <a:solidFill>
                  <a:srgbClr val="00B050"/>
                </a:solidFill>
                <a:latin typeface="Adobe Gothic Std B" pitchFamily="34" charset="-128"/>
                <a:ea typeface="Adobe Gothic Std B" pitchFamily="34" charset="-128"/>
                <a:cs typeface="+mn-cs"/>
              </a:rPr>
              <a:t>. Mostrando la ciudad y sus iniciativas</a:t>
            </a:r>
            <a:endParaRPr lang="es-ES" sz="2000" b="0" dirty="0">
              <a:solidFill>
                <a:srgbClr val="00B050"/>
              </a:solidFill>
              <a:latin typeface="Adobe Gothic Std B" pitchFamily="34" charset="-128"/>
              <a:ea typeface="Adobe Gothic Std B" pitchFamily="34" charset="-128"/>
              <a:cs typeface="+mn-cs"/>
            </a:endParaRPr>
          </a:p>
        </p:txBody>
      </p:sp>
      <p:pic>
        <p:nvPicPr>
          <p:cNvPr id="430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59038"/>
            <a:ext cx="390207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3012" name="11 Imagen" descr="CENTRO CIVICO EL PILAR A56V9776 QUINTA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503738"/>
            <a:ext cx="9144000"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4452938" y="2541588"/>
            <a:ext cx="4192587" cy="1130300"/>
          </a:xfrm>
          <a:prstGeom prst="rect">
            <a:avLst/>
          </a:prstGeom>
          <a:noFill/>
        </p:spPr>
        <p:txBody>
          <a:bodyPr>
            <a:spAutoFit/>
          </a:bodyPr>
          <a:lstStyle/>
          <a:p>
            <a:pPr marL="177800" indent="-177800">
              <a:spcBef>
                <a:spcPts val="1200"/>
              </a:spcBef>
              <a:buClr>
                <a:srgbClr val="00B050"/>
              </a:buClr>
              <a:buSzPct val="100000"/>
              <a:buFont typeface="Wingdings" pitchFamily="2" charset="2"/>
              <a:buChar char="§"/>
              <a:defRPr/>
            </a:pPr>
            <a:r>
              <a:rPr lang="es-ES" sz="1600" b="0" dirty="0">
                <a:solidFill>
                  <a:schemeClr val="bg2">
                    <a:lumMod val="75000"/>
                  </a:schemeClr>
                </a:solidFill>
                <a:latin typeface="+mj-lt"/>
              </a:rPr>
              <a:t>Exposición Vitoria-Gasteiz, Green Capital</a:t>
            </a:r>
          </a:p>
          <a:p>
            <a:pPr marL="177800" indent="-177800">
              <a:spcBef>
                <a:spcPts val="1200"/>
              </a:spcBef>
              <a:buClr>
                <a:srgbClr val="00B050"/>
              </a:buClr>
              <a:buSzPct val="100000"/>
              <a:buFont typeface="Wingdings" pitchFamily="2" charset="2"/>
              <a:buChar char="§"/>
              <a:defRPr/>
            </a:pPr>
            <a:r>
              <a:rPr lang="es-ES" sz="1600" b="0" dirty="0">
                <a:solidFill>
                  <a:schemeClr val="bg2">
                    <a:lumMod val="75000"/>
                  </a:schemeClr>
                </a:solidFill>
                <a:latin typeface="+mj-lt"/>
              </a:rPr>
              <a:t>Factorías verdes</a:t>
            </a:r>
          </a:p>
          <a:p>
            <a:pPr marL="177800" indent="-177800">
              <a:spcBef>
                <a:spcPts val="1200"/>
              </a:spcBef>
              <a:buClr>
                <a:srgbClr val="00B050"/>
              </a:buClr>
              <a:buSzPct val="100000"/>
              <a:buFont typeface="Wingdings" pitchFamily="2" charset="2"/>
              <a:buChar char="§"/>
              <a:defRPr/>
            </a:pPr>
            <a:r>
              <a:rPr lang="es-ES" sz="1600" b="0" dirty="0">
                <a:solidFill>
                  <a:schemeClr val="bg2">
                    <a:lumMod val="75000"/>
                  </a:schemeClr>
                </a:solidFill>
                <a:latin typeface="+mj-lt"/>
              </a:rPr>
              <a:t>Ecoturismo</a:t>
            </a:r>
            <a:endParaRPr lang="es-ES" sz="1600" dirty="0">
              <a:latin typeface="+mj-lt"/>
            </a:endParaRPr>
          </a:p>
        </p:txBody>
      </p:sp>
      <p:sp>
        <p:nvSpPr>
          <p:cNvPr id="43014" name="9 Rectángulo"/>
          <p:cNvSpPr>
            <a:spLocks noChangeArrowheads="1"/>
          </p:cNvSpPr>
          <p:nvPr/>
        </p:nvSpPr>
        <p:spPr bwMode="auto">
          <a:xfrm>
            <a:off x="2179638" y="614363"/>
            <a:ext cx="6751637" cy="2873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72000" tIns="36000" rIns="72000" bIns="36000">
            <a:spAutoFit/>
          </a:bodyPr>
          <a:lstStyle/>
          <a:p>
            <a: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p>
        </p:txBody>
      </p:sp>
      <p:sp>
        <p:nvSpPr>
          <p:cNvPr id="7" name="Rectangle 2"/>
          <p:cNvSpPr>
            <a:spLocks noChangeArrowheads="1"/>
          </p:cNvSpPr>
          <p:nvPr/>
        </p:nvSpPr>
        <p:spPr bwMode="auto">
          <a:xfrm>
            <a:off x="1460500" y="503238"/>
            <a:ext cx="7315200" cy="377825"/>
          </a:xfrm>
          <a:prstGeom prst="rect">
            <a:avLst/>
          </a:prstGeom>
          <a:noFill/>
          <a:ln w="9525">
            <a:noFill/>
            <a:miter lim="800000"/>
            <a:headEnd/>
            <a:tailEnd/>
          </a:ln>
        </p:spPr>
        <p:txBody>
          <a:bodyPr lIns="72000" tIns="36000" rIns="72000" bIns="36000">
            <a:spAutoFit/>
          </a:bodyPr>
          <a:lstStyle/>
          <a:p>
            <a:pPr algn="r">
              <a:spcBef>
                <a:spcPct val="30000"/>
              </a:spcBef>
              <a:defRPr/>
            </a:pPr>
            <a:r>
              <a:rPr lang="es-ES" sz="2000" b="0" dirty="0">
                <a:solidFill>
                  <a:schemeClr val="tx1"/>
                </a:solidFill>
                <a:latin typeface="Adobe Gothic Std B" pitchFamily="34" charset="-128"/>
                <a:ea typeface="Adobe Gothic Std B" pitchFamily="34" charset="-128"/>
                <a:cs typeface="+mn-cs"/>
              </a:rPr>
              <a:t>Vitoria-Gasteiz, año 2012, construyendo puentes</a:t>
            </a:r>
            <a:endParaRPr lang="es-ES" sz="2000" b="0" dirty="0">
              <a:solidFill>
                <a:schemeClr val="tx1"/>
              </a:solidFill>
              <a:latin typeface="Adobe Gothic Std B" pitchFamily="34" charset="-128"/>
              <a:ea typeface="Adobe Gothic Std B" pitchFamily="34" charset="-128"/>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168275" y="1046163"/>
            <a:ext cx="7740650" cy="379412"/>
          </a:xfrm>
          <a:prstGeom prst="rect">
            <a:avLst/>
          </a:prstGeom>
          <a:noFill/>
          <a:ln w="9525" algn="ctr">
            <a:noFill/>
            <a:miter lim="800000"/>
            <a:headEnd/>
            <a:tailEnd/>
          </a:ln>
        </p:spPr>
        <p:txBody>
          <a:bodyPr lIns="72000" tIns="36000" rIns="72000" bIns="36000">
            <a:spAutoFit/>
          </a:bodyPr>
          <a:lstStyle/>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2000" b="0" dirty="0">
                <a:solidFill>
                  <a:srgbClr val="00B050"/>
                </a:solidFill>
                <a:latin typeface="Adobe Gothic Std B" pitchFamily="34" charset="-128"/>
                <a:ea typeface="Adobe Gothic Std B" pitchFamily="34" charset="-128"/>
                <a:cs typeface="+mn-cs"/>
              </a:rPr>
              <a:t>3. Reflexionando sobre la ciudad</a:t>
            </a:r>
            <a:endParaRPr lang="es-ES" sz="2000" b="0" dirty="0">
              <a:solidFill>
                <a:srgbClr val="00B050"/>
              </a:solidFill>
              <a:latin typeface="Adobe Gothic Std B" pitchFamily="34" charset="-128"/>
              <a:ea typeface="Adobe Gothic Std B" pitchFamily="34" charset="-128"/>
              <a:cs typeface="+mn-cs"/>
            </a:endParaRPr>
          </a:p>
        </p:txBody>
      </p:sp>
      <p:pic>
        <p:nvPicPr>
          <p:cNvPr id="45058" name="Imagen 9" descr="360 LOMA 1 re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75213"/>
            <a:ext cx="91440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16038"/>
            <a:ext cx="365125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5060" name="Picture 6" descr="Eskib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3175000"/>
            <a:ext cx="3654426"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7 Rectángulo"/>
          <p:cNvSpPr>
            <a:spLocks noChangeArrowheads="1"/>
          </p:cNvSpPr>
          <p:nvPr/>
        </p:nvSpPr>
        <p:spPr bwMode="auto">
          <a:xfrm>
            <a:off x="2179638" y="614363"/>
            <a:ext cx="6751637" cy="2873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72000" tIns="36000" rIns="72000" bIns="36000">
            <a:spAutoFit/>
          </a:bodyPr>
          <a:lstStyle/>
          <a:p>
            <a: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p>
        </p:txBody>
      </p:sp>
      <p:sp>
        <p:nvSpPr>
          <p:cNvPr id="10" name="9 CuadroTexto"/>
          <p:cNvSpPr txBox="1"/>
          <p:nvPr/>
        </p:nvSpPr>
        <p:spPr>
          <a:xfrm>
            <a:off x="3800475" y="1531938"/>
            <a:ext cx="5343525" cy="3435350"/>
          </a:xfrm>
          <a:prstGeom prst="rect">
            <a:avLst/>
          </a:prstGeom>
          <a:noFill/>
        </p:spPr>
        <p:txBody>
          <a:bodyPr>
            <a:spAutoFit/>
          </a:bodyPr>
          <a:lstStyle>
            <a:lvl1pPr marL="177800" indent="-1778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534988" indent="-534988">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spcBef>
                <a:spcPts val="600"/>
              </a:spcBef>
              <a:buClr>
                <a:srgbClr val="00B050"/>
              </a:buClr>
              <a:buFont typeface="Wingdings" pitchFamily="2" charset="2"/>
              <a:buChar char="§"/>
            </a:pPr>
            <a:r>
              <a:rPr lang="es-ES" sz="1600" b="0">
                <a:solidFill>
                  <a:srgbClr val="606060"/>
                </a:solidFill>
                <a:latin typeface="Arial" pitchFamily="34" charset="0"/>
              </a:rPr>
              <a:t>5º encuentro local </a:t>
            </a:r>
            <a:r>
              <a:rPr lang="es-ES" sz="1600" b="0">
                <a:solidFill>
                  <a:schemeClr val="tx1"/>
                </a:solidFill>
                <a:latin typeface="Arial" pitchFamily="34" charset="0"/>
              </a:rPr>
              <a:t>Conama</a:t>
            </a:r>
          </a:p>
          <a:p>
            <a:pPr>
              <a:spcBef>
                <a:spcPts val="600"/>
              </a:spcBef>
              <a:buClr>
                <a:srgbClr val="00B050"/>
              </a:buClr>
              <a:buFont typeface="Wingdings" pitchFamily="2" charset="2"/>
              <a:buChar char="§"/>
            </a:pPr>
            <a:r>
              <a:rPr lang="es-ES" sz="1600" b="0">
                <a:solidFill>
                  <a:schemeClr val="tx1"/>
                </a:solidFill>
                <a:latin typeface="Arial" pitchFamily="34" charset="0"/>
              </a:rPr>
              <a:t>Civitas Forum</a:t>
            </a:r>
          </a:p>
          <a:p>
            <a:pPr>
              <a:spcBef>
                <a:spcPts val="600"/>
              </a:spcBef>
              <a:buClr>
                <a:srgbClr val="00B050"/>
              </a:buClr>
              <a:buFont typeface="Wingdings" pitchFamily="2" charset="2"/>
              <a:buChar char="§"/>
            </a:pPr>
            <a:r>
              <a:rPr lang="es-ES" sz="1600" b="0">
                <a:solidFill>
                  <a:schemeClr val="tx1"/>
                </a:solidFill>
                <a:latin typeface="Arial" pitchFamily="34" charset="0"/>
              </a:rPr>
              <a:t>Semanas temáticas</a:t>
            </a:r>
          </a:p>
          <a:p>
            <a:pPr lvl="1">
              <a:spcBef>
                <a:spcPts val="600"/>
              </a:spcBef>
            </a:pPr>
            <a:r>
              <a:rPr lang="es-ES" sz="1600" b="0">
                <a:solidFill>
                  <a:srgbClr val="606060"/>
                </a:solidFill>
                <a:latin typeface="Arial" pitchFamily="34" charset="0"/>
              </a:rPr>
              <a:t>Energía</a:t>
            </a:r>
          </a:p>
          <a:p>
            <a:pPr lvl="1">
              <a:spcBef>
                <a:spcPts val="600"/>
              </a:spcBef>
            </a:pPr>
            <a:r>
              <a:rPr lang="es-ES" sz="1600" b="0">
                <a:solidFill>
                  <a:srgbClr val="606060"/>
                </a:solidFill>
                <a:latin typeface="Arial" pitchFamily="34" charset="0"/>
              </a:rPr>
              <a:t>Green Week  </a:t>
            </a:r>
          </a:p>
          <a:p>
            <a:pPr lvl="1">
              <a:spcBef>
                <a:spcPts val="600"/>
              </a:spcBef>
            </a:pPr>
            <a:r>
              <a:rPr lang="es-ES" sz="1600" b="0">
                <a:solidFill>
                  <a:srgbClr val="606060"/>
                </a:solidFill>
                <a:latin typeface="Arial" pitchFamily="34" charset="0"/>
              </a:rPr>
              <a:t>Movilidad sostenible </a:t>
            </a:r>
          </a:p>
          <a:p>
            <a:pPr lvl="1">
              <a:spcBef>
                <a:spcPts val="600"/>
              </a:spcBef>
            </a:pPr>
            <a:r>
              <a:rPr lang="es-ES" sz="1600" b="0">
                <a:solidFill>
                  <a:srgbClr val="606060"/>
                </a:solidFill>
                <a:latin typeface="Arial" pitchFamily="34" charset="0"/>
              </a:rPr>
              <a:t>Territorio, biodiversidad, paisaje y alimentación</a:t>
            </a:r>
          </a:p>
          <a:p>
            <a:pPr lvl="1">
              <a:spcBef>
                <a:spcPts val="600"/>
              </a:spcBef>
              <a:buClr>
                <a:srgbClr val="00B050"/>
              </a:buClr>
              <a:buFont typeface="Wingdings" pitchFamily="2" charset="2"/>
              <a:buChar char="§"/>
            </a:pPr>
            <a:r>
              <a:rPr lang="es-ES" sz="1600" b="0">
                <a:solidFill>
                  <a:schemeClr val="tx1"/>
                </a:solidFill>
                <a:latin typeface="Arial" pitchFamily="34" charset="0"/>
              </a:rPr>
              <a:t>Agenda 21</a:t>
            </a:r>
            <a:r>
              <a:rPr lang="es-ES" sz="1600" b="0">
                <a:solidFill>
                  <a:srgbClr val="606060"/>
                </a:solidFill>
                <a:latin typeface="Arial" pitchFamily="34" charset="0"/>
              </a:rPr>
              <a:t> escolar europea</a:t>
            </a:r>
          </a:p>
          <a:p>
            <a:pPr lvl="1">
              <a:spcBef>
                <a:spcPts val="600"/>
              </a:spcBef>
              <a:buClr>
                <a:srgbClr val="00B050"/>
              </a:buClr>
              <a:buFont typeface="Wingdings" pitchFamily="2" charset="2"/>
              <a:buChar char="§"/>
            </a:pPr>
            <a:r>
              <a:rPr lang="es-ES" sz="1600" b="0">
                <a:solidFill>
                  <a:schemeClr val="tx1"/>
                </a:solidFill>
                <a:latin typeface="Arial" pitchFamily="34" charset="0"/>
              </a:rPr>
              <a:t>Jornadas técnicas</a:t>
            </a:r>
          </a:p>
          <a:p>
            <a:pPr lvl="1">
              <a:spcBef>
                <a:spcPts val="600"/>
              </a:spcBef>
              <a:buClr>
                <a:srgbClr val="00B050"/>
              </a:buClr>
              <a:buFont typeface="Wingdings" pitchFamily="2" charset="2"/>
              <a:buChar char="§"/>
            </a:pPr>
            <a:r>
              <a:rPr lang="es-ES" sz="1600" b="0">
                <a:solidFill>
                  <a:srgbClr val="606060"/>
                </a:solidFill>
                <a:latin typeface="Arial" pitchFamily="34" charset="0"/>
              </a:rPr>
              <a:t>Celebración 20 aniversario  </a:t>
            </a:r>
            <a:r>
              <a:rPr lang="es-ES" sz="1600" b="0">
                <a:solidFill>
                  <a:schemeClr val="tx1"/>
                </a:solidFill>
                <a:latin typeface="Arial" pitchFamily="34" charset="0"/>
              </a:rPr>
              <a:t>programa Life</a:t>
            </a:r>
            <a:endParaRPr lang="es-ES" sz="1600" b="0">
              <a:solidFill>
                <a:srgbClr val="606060"/>
              </a:solidFill>
            </a:endParaRPr>
          </a:p>
          <a:p>
            <a:endParaRPr lang="es-ES"/>
          </a:p>
        </p:txBody>
      </p:sp>
      <p:sp>
        <p:nvSpPr>
          <p:cNvPr id="7" name="Rectangle 2"/>
          <p:cNvSpPr>
            <a:spLocks noChangeArrowheads="1"/>
          </p:cNvSpPr>
          <p:nvPr/>
        </p:nvSpPr>
        <p:spPr bwMode="auto">
          <a:xfrm>
            <a:off x="1460500" y="503238"/>
            <a:ext cx="7315200" cy="377825"/>
          </a:xfrm>
          <a:prstGeom prst="rect">
            <a:avLst/>
          </a:prstGeom>
          <a:noFill/>
          <a:ln w="9525">
            <a:noFill/>
            <a:miter lim="800000"/>
            <a:headEnd/>
            <a:tailEnd/>
          </a:ln>
        </p:spPr>
        <p:txBody>
          <a:bodyPr lIns="72000" tIns="36000" rIns="72000" bIns="36000">
            <a:spAutoFit/>
          </a:bodyPr>
          <a:lstStyle/>
          <a:p>
            <a:pPr algn="r">
              <a:spcBef>
                <a:spcPct val="30000"/>
              </a:spcBef>
              <a:defRPr/>
            </a:pPr>
            <a:r>
              <a:rPr lang="es-ES" sz="2000" b="0" dirty="0">
                <a:solidFill>
                  <a:schemeClr val="tx1"/>
                </a:solidFill>
                <a:latin typeface="Adobe Gothic Std B" pitchFamily="34" charset="-128"/>
                <a:ea typeface="Adobe Gothic Std B" pitchFamily="34" charset="-128"/>
                <a:cs typeface="+mn-cs"/>
              </a:rPr>
              <a:t>Vitoria-Gasteiz, año 2012, construyendo puentes</a:t>
            </a:r>
            <a:endParaRPr lang="es-ES" sz="2000" b="0" dirty="0">
              <a:solidFill>
                <a:schemeClr val="tx1"/>
              </a:solidFill>
              <a:latin typeface="Adobe Gothic Std B" pitchFamily="34" charset="-128"/>
              <a:ea typeface="Adobe Gothic Std B" pitchFamily="34" charset="-128"/>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body" idx="1"/>
          </p:nvPr>
        </p:nvSpPr>
        <p:spPr bwMode="auto">
          <a:xfrm>
            <a:off x="1993900" y="347663"/>
            <a:ext cx="6538913" cy="1065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49263" eaLnBrk="1" hangingPunct="1">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1800" b="1" smtClean="0"/>
          </a:p>
          <a:p>
            <a:pPr defTabSz="449263" eaLnBrk="1" hangingPunct="1">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1800" smtClean="0"/>
          </a:p>
          <a:p>
            <a:pPr defTabSz="449263" eaLnBrk="1" hangingPunct="1">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1800" smtClean="0"/>
          </a:p>
          <a:p>
            <a:pPr defTabSz="449263" eaLnBrk="1" hangingPunct="1">
              <a:lnSpc>
                <a:spcPct val="90000"/>
              </a:lnSpc>
              <a:spcBef>
                <a:spcPct val="30000"/>
              </a:spcBef>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1100" b="1" smtClean="0">
              <a:solidFill>
                <a:schemeClr val="tx1"/>
              </a:solidFill>
              <a:latin typeface="Trebuchet MS" pitchFamily="34" charset="0"/>
              <a:cs typeface="Lucida Sans Unicode" pitchFamily="34" charset="0"/>
            </a:endParaRPr>
          </a:p>
        </p:txBody>
      </p:sp>
      <p:sp>
        <p:nvSpPr>
          <p:cNvPr id="17412" name="Rectangle 4"/>
          <p:cNvSpPr>
            <a:spLocks noChangeArrowheads="1"/>
          </p:cNvSpPr>
          <p:nvPr/>
        </p:nvSpPr>
        <p:spPr bwMode="auto">
          <a:xfrm>
            <a:off x="368300" y="1247775"/>
            <a:ext cx="8302625" cy="377825"/>
          </a:xfrm>
          <a:prstGeom prst="rect">
            <a:avLst/>
          </a:prstGeom>
          <a:noFill/>
          <a:ln w="9525" algn="ctr">
            <a:noFill/>
            <a:miter lim="800000"/>
            <a:headEnd/>
            <a:tailEnd/>
          </a:ln>
        </p:spPr>
        <p:txBody>
          <a:bodyPr lIns="72000" tIns="36000" rIns="72000" bIns="36000">
            <a:spAutoFit/>
          </a:bodyPr>
          <a:lstStyle/>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2000" b="0" dirty="0">
                <a:solidFill>
                  <a:srgbClr val="00B050"/>
                </a:solidFill>
                <a:latin typeface="Adobe Gothic Std B" pitchFamily="34" charset="-128"/>
                <a:ea typeface="Adobe Gothic Std B" pitchFamily="34" charset="-128"/>
                <a:cs typeface="+mn-cs"/>
              </a:rPr>
              <a:t>4. Difundiendo Green Capital y sus valores </a:t>
            </a:r>
            <a:endParaRPr lang="es-ES" sz="2000" b="0" dirty="0">
              <a:solidFill>
                <a:srgbClr val="00B050"/>
              </a:solidFill>
              <a:latin typeface="Adobe Gothic Std B" pitchFamily="34" charset="-128"/>
              <a:ea typeface="Adobe Gothic Std B" pitchFamily="34" charset="-128"/>
              <a:cs typeface="+mn-cs"/>
            </a:endParaRPr>
          </a:p>
        </p:txBody>
      </p:sp>
      <p:pic>
        <p:nvPicPr>
          <p:cNvPr id="47107" name="16 Imagen" descr="CORRERIA 0QF_8667  QUINTAS cop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673600"/>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Imagen 3" descr="M-Nevera Olave-JQF_4914  QUINTAS baja copi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649413"/>
            <a:ext cx="3335338"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7 Rectángulo"/>
          <p:cNvSpPr>
            <a:spLocks noChangeArrowheads="1"/>
          </p:cNvSpPr>
          <p:nvPr/>
        </p:nvSpPr>
        <p:spPr bwMode="auto">
          <a:xfrm>
            <a:off x="2179638" y="614363"/>
            <a:ext cx="6751637" cy="2873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72000" tIns="36000" rIns="72000" bIns="36000">
            <a:spAutoFit/>
          </a:bodyPr>
          <a:lstStyle/>
          <a:p>
            <a: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p>
        </p:txBody>
      </p:sp>
      <p:sp>
        <p:nvSpPr>
          <p:cNvPr id="9" name="8 CuadroTexto"/>
          <p:cNvSpPr txBox="1"/>
          <p:nvPr/>
        </p:nvSpPr>
        <p:spPr>
          <a:xfrm>
            <a:off x="3487738" y="1771650"/>
            <a:ext cx="5656262" cy="2565400"/>
          </a:xfrm>
          <a:prstGeom prst="rect">
            <a:avLst/>
          </a:prstGeom>
          <a:noFill/>
        </p:spPr>
        <p:txBody>
          <a:bodyPr>
            <a:spAutoFit/>
          </a:bodyPr>
          <a:lstStyle>
            <a:lvl1pPr marL="177800" indent="-1778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spcBef>
                <a:spcPts val="1200"/>
              </a:spcBef>
              <a:buClr>
                <a:srgbClr val="00B050"/>
              </a:buClr>
              <a:buFont typeface="Wingdings" pitchFamily="2" charset="2"/>
              <a:buChar char="§"/>
            </a:pPr>
            <a:r>
              <a:rPr lang="es-ES" sz="1600" b="0">
                <a:solidFill>
                  <a:srgbClr val="606060"/>
                </a:solidFill>
                <a:latin typeface="Arial" pitchFamily="34" charset="0"/>
              </a:rPr>
              <a:t>Evento de </a:t>
            </a:r>
            <a:r>
              <a:rPr lang="es-ES" sz="1600" b="0">
                <a:solidFill>
                  <a:schemeClr val="tx1"/>
                </a:solidFill>
                <a:latin typeface="Arial" pitchFamily="34" charset="0"/>
              </a:rPr>
              <a:t>inauguración</a:t>
            </a:r>
            <a:r>
              <a:rPr lang="es-ES" sz="1600" b="0">
                <a:solidFill>
                  <a:srgbClr val="606060"/>
                </a:solidFill>
                <a:latin typeface="Arial" pitchFamily="34" charset="0"/>
              </a:rPr>
              <a:t> Vitoria-Gasteiz Green Capital 2012</a:t>
            </a:r>
          </a:p>
          <a:p>
            <a:pPr>
              <a:spcBef>
                <a:spcPts val="1200"/>
              </a:spcBef>
              <a:buClr>
                <a:srgbClr val="00B050"/>
              </a:buClr>
              <a:buFont typeface="Wingdings" pitchFamily="2" charset="2"/>
              <a:buChar char="§"/>
            </a:pPr>
            <a:r>
              <a:rPr lang="es-ES" sz="1600" b="0">
                <a:solidFill>
                  <a:schemeClr val="tx1"/>
                </a:solidFill>
                <a:latin typeface="Arial" pitchFamily="34" charset="0"/>
              </a:rPr>
              <a:t>Encuentro </a:t>
            </a:r>
            <a:r>
              <a:rPr lang="es-ES" sz="1600" b="0">
                <a:solidFill>
                  <a:srgbClr val="606060"/>
                </a:solidFill>
                <a:latin typeface="Arial" pitchFamily="34" charset="0"/>
              </a:rPr>
              <a:t>Vitoria-Gasteiz hacia </a:t>
            </a:r>
            <a:r>
              <a:rPr lang="es-ES" sz="1600" b="0">
                <a:solidFill>
                  <a:schemeClr val="tx1"/>
                </a:solidFill>
                <a:latin typeface="Arial" pitchFamily="34" charset="0"/>
              </a:rPr>
              <a:t>Rio+20</a:t>
            </a:r>
          </a:p>
          <a:p>
            <a:pPr>
              <a:spcBef>
                <a:spcPts val="1200"/>
              </a:spcBef>
              <a:buClr>
                <a:srgbClr val="00B050"/>
              </a:buClr>
              <a:buFont typeface="Wingdings" pitchFamily="2" charset="2"/>
              <a:buChar char="§"/>
            </a:pPr>
            <a:r>
              <a:rPr lang="es-ES" sz="1600" b="0">
                <a:solidFill>
                  <a:srgbClr val="606060"/>
                </a:solidFill>
                <a:latin typeface="Arial" pitchFamily="34" charset="0"/>
              </a:rPr>
              <a:t>Evento de designación ciudad </a:t>
            </a:r>
            <a:r>
              <a:rPr lang="es-ES" sz="1600" b="0">
                <a:solidFill>
                  <a:schemeClr val="tx1"/>
                </a:solidFill>
                <a:latin typeface="Arial" pitchFamily="34" charset="0"/>
              </a:rPr>
              <a:t>Green Capital </a:t>
            </a:r>
            <a:r>
              <a:rPr lang="es-ES" sz="1600" b="0">
                <a:solidFill>
                  <a:srgbClr val="606060"/>
                </a:solidFill>
                <a:latin typeface="Arial" pitchFamily="34" charset="0"/>
              </a:rPr>
              <a:t>2014</a:t>
            </a:r>
          </a:p>
          <a:p>
            <a:pPr>
              <a:spcBef>
                <a:spcPts val="1200"/>
              </a:spcBef>
              <a:buClr>
                <a:srgbClr val="00B050"/>
              </a:buClr>
              <a:buFont typeface="Wingdings" pitchFamily="2" charset="2"/>
              <a:buChar char="§"/>
            </a:pPr>
            <a:r>
              <a:rPr lang="es-ES" sz="1600" b="0">
                <a:solidFill>
                  <a:schemeClr val="tx1"/>
                </a:solidFill>
                <a:latin typeface="Arial" pitchFamily="34" charset="0"/>
              </a:rPr>
              <a:t>La noche en verde </a:t>
            </a:r>
            <a:r>
              <a:rPr lang="es-ES" sz="1600" b="0">
                <a:solidFill>
                  <a:srgbClr val="606060"/>
                </a:solidFill>
                <a:latin typeface="Arial" pitchFamily="34" charset="0"/>
              </a:rPr>
              <a:t>2012</a:t>
            </a:r>
          </a:p>
          <a:p>
            <a:pPr>
              <a:spcBef>
                <a:spcPts val="1200"/>
              </a:spcBef>
              <a:buClr>
                <a:srgbClr val="00B050"/>
              </a:buClr>
              <a:buFont typeface="Wingdings" pitchFamily="2" charset="2"/>
              <a:buChar char="§"/>
            </a:pPr>
            <a:r>
              <a:rPr lang="es-ES" sz="1600" b="0">
                <a:solidFill>
                  <a:srgbClr val="606060"/>
                </a:solidFill>
                <a:latin typeface="Arial" pitchFamily="34" charset="0"/>
              </a:rPr>
              <a:t>Presencia de Vitoria-Gasteiz en </a:t>
            </a:r>
            <a:r>
              <a:rPr lang="es-ES" sz="1600" b="0">
                <a:solidFill>
                  <a:schemeClr val="tx1"/>
                </a:solidFill>
                <a:latin typeface="Arial" pitchFamily="34" charset="0"/>
              </a:rPr>
              <a:t>eventos exteriores </a:t>
            </a:r>
          </a:p>
          <a:p>
            <a:pPr>
              <a:spcBef>
                <a:spcPts val="1200"/>
              </a:spcBef>
              <a:buClr>
                <a:srgbClr val="00B050"/>
              </a:buClr>
              <a:buFont typeface="Wingdings" pitchFamily="2" charset="2"/>
              <a:buChar char="§"/>
            </a:pPr>
            <a:r>
              <a:rPr lang="es-ES" sz="1600" b="0">
                <a:solidFill>
                  <a:srgbClr val="606060"/>
                </a:solidFill>
                <a:latin typeface="Arial" pitchFamily="34" charset="0"/>
              </a:rPr>
              <a:t>Evento de </a:t>
            </a:r>
            <a:r>
              <a:rPr lang="es-ES" sz="1600" b="0">
                <a:solidFill>
                  <a:schemeClr val="tx1"/>
                </a:solidFill>
                <a:latin typeface="Arial" pitchFamily="34" charset="0"/>
              </a:rPr>
              <a:t>clausura</a:t>
            </a:r>
            <a:endParaRPr lang="es-ES" sz="1600">
              <a:latin typeface="Arial" pitchFamily="34" charset="0"/>
            </a:endParaRPr>
          </a:p>
        </p:txBody>
      </p:sp>
      <p:sp>
        <p:nvSpPr>
          <p:cNvPr id="7" name="Rectangle 2"/>
          <p:cNvSpPr>
            <a:spLocks noChangeArrowheads="1"/>
          </p:cNvSpPr>
          <p:nvPr/>
        </p:nvSpPr>
        <p:spPr bwMode="auto">
          <a:xfrm>
            <a:off x="1460500" y="503238"/>
            <a:ext cx="7315200" cy="377825"/>
          </a:xfrm>
          <a:prstGeom prst="rect">
            <a:avLst/>
          </a:prstGeom>
          <a:noFill/>
          <a:ln w="9525">
            <a:noFill/>
            <a:miter lim="800000"/>
            <a:headEnd/>
            <a:tailEnd/>
          </a:ln>
        </p:spPr>
        <p:txBody>
          <a:bodyPr lIns="72000" tIns="36000" rIns="72000" bIns="36000">
            <a:spAutoFit/>
          </a:bodyPr>
          <a:lstStyle/>
          <a:p>
            <a:pPr algn="r">
              <a:spcBef>
                <a:spcPct val="30000"/>
              </a:spcBef>
              <a:defRPr/>
            </a:pPr>
            <a:r>
              <a:rPr lang="es-ES" sz="2000" b="0" dirty="0">
                <a:solidFill>
                  <a:schemeClr val="tx1"/>
                </a:solidFill>
                <a:latin typeface="Adobe Gothic Std B" pitchFamily="34" charset="-128"/>
                <a:ea typeface="Adobe Gothic Std B" pitchFamily="34" charset="-128"/>
                <a:cs typeface="+mn-cs"/>
              </a:rPr>
              <a:t>Vitoria-Gasteiz, año 2012, construyendo puentes</a:t>
            </a:r>
            <a:endParaRPr lang="es-ES" sz="2000" b="0" dirty="0">
              <a:solidFill>
                <a:schemeClr val="tx1"/>
              </a:solidFill>
              <a:latin typeface="Adobe Gothic Std B" pitchFamily="34" charset="-128"/>
              <a:ea typeface="Adobe Gothic Std B" pitchFamily="34" charset="-128"/>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9688" y="519113"/>
            <a:ext cx="8712201" cy="377825"/>
          </a:xfrm>
          <a:prstGeom prst="rect">
            <a:avLst/>
          </a:prstGeom>
          <a:noFill/>
          <a:ln w="9525" algn="ctr">
            <a:noFill/>
            <a:miter lim="800000"/>
            <a:headEnd/>
            <a:tailEnd/>
          </a:ln>
        </p:spPr>
        <p:txBody>
          <a:bodyPr lIns="72000" tIns="36000" rIns="72000" bIns="36000">
            <a:spAutoFit/>
          </a:bodyPr>
          <a:lstStyle/>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2000" b="0" dirty="0">
                <a:solidFill>
                  <a:schemeClr val="tx1"/>
                </a:solidFill>
                <a:latin typeface="Adobe Gothic Std B" pitchFamily="34" charset="-128"/>
                <a:ea typeface="Adobe Gothic Std B" pitchFamily="34" charset="-128"/>
                <a:cs typeface="+mn-cs"/>
              </a:rPr>
              <a:t>Vitoria-Gasteiz. Más allá de la Green Capital </a:t>
            </a:r>
            <a:endParaRPr lang="es-ES" sz="2000" b="0" dirty="0">
              <a:solidFill>
                <a:schemeClr val="tx1"/>
              </a:solidFill>
              <a:latin typeface="Adobe Gothic Std B" pitchFamily="34" charset="-128"/>
              <a:ea typeface="Adobe Gothic Std B" pitchFamily="34" charset="-128"/>
              <a:cs typeface="+mn-cs"/>
            </a:endParaRPr>
          </a:p>
        </p:txBody>
      </p:sp>
      <p:sp>
        <p:nvSpPr>
          <p:cNvPr id="49154" name="Rectangle 4"/>
          <p:cNvSpPr>
            <a:spLocks noGrp="1" noChangeArrowheads="1"/>
          </p:cNvSpPr>
          <p:nvPr>
            <p:ph type="title"/>
          </p:nvPr>
        </p:nvSpPr>
        <p:spPr bwMode="auto">
          <a:xfrm>
            <a:off x="0" y="2557463"/>
            <a:ext cx="9144000" cy="3625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smtClean="0"/>
          </a:p>
        </p:txBody>
      </p:sp>
      <p:pic>
        <p:nvPicPr>
          <p:cNvPr id="49155" name="Picture 2" descr="VITORIA SALBURUA _MG_4541 QUINTA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2117725"/>
            <a:ext cx="3306763" cy="4135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2" descr="VITORIA QU-211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321050" y="2116138"/>
            <a:ext cx="5835650" cy="4132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6"/>
          <p:cNvPicPr>
            <a:picLocks noChangeAspect="1" noChangeArrowheads="1"/>
          </p:cNvPicPr>
          <p:nvPr/>
        </p:nvPicPr>
        <p:blipFill>
          <a:blip r:embed="rId3">
            <a:extLst>
              <a:ext uri="{28A0092B-C50C-407E-A947-70E740481C1C}">
                <a14:useLocalDpi xmlns:a14="http://schemas.microsoft.com/office/drawing/2010/main" val="0"/>
              </a:ext>
            </a:extLst>
          </a:blip>
          <a:srcRect l="13348" t="-388" r="12427" b="3990"/>
          <a:stretch>
            <a:fillRect/>
          </a:stretch>
        </p:blipFill>
        <p:spPr bwMode="auto">
          <a:xfrm>
            <a:off x="0" y="1549400"/>
            <a:ext cx="914400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34" name="Rectangle 3"/>
          <p:cNvSpPr>
            <a:spLocks noGrp="1" noChangeArrowheads="1"/>
          </p:cNvSpPr>
          <p:nvPr>
            <p:ph type="body" idx="1"/>
          </p:nvPr>
        </p:nvSpPr>
        <p:spPr bwMode="auto">
          <a:xfrm>
            <a:off x="3368675" y="503238"/>
            <a:ext cx="5283200"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buFont typeface="Wingdings" pitchFamily="2" charset="2"/>
              <a:buNone/>
            </a:pPr>
            <a:r>
              <a:rPr lang="es-ES" sz="2000" smtClean="0">
                <a:solidFill>
                  <a:schemeClr val="tx1"/>
                </a:solidFill>
                <a:latin typeface="Adobe Gothic Std B"/>
                <a:ea typeface="Adobe Gothic Std B"/>
                <a:cs typeface="Adobe Gothic Std B"/>
              </a:rPr>
              <a:t>La ciudad en un vistazo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782888" y="450850"/>
            <a:ext cx="5905500" cy="377825"/>
          </a:xfrm>
          <a:prstGeom prst="rect">
            <a:avLst/>
          </a:prstGeom>
          <a:noFill/>
          <a:ln w="9525" algn="ctr">
            <a:noFill/>
            <a:miter lim="800000"/>
            <a:headEnd/>
            <a:tailEnd/>
          </a:ln>
        </p:spPr>
        <p:txBody>
          <a:bodyPr lIns="72000" tIns="36000" rIns="72000" bIns="36000">
            <a:spAutoFit/>
          </a:bodyPr>
          <a:lstStyle/>
          <a:p>
            <a:pPr algn="r" defTabSz="449263">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000" dirty="0">
                <a:solidFill>
                  <a:schemeClr val="tx2"/>
                </a:solidFill>
                <a:latin typeface="Adobe Gothic Std B" pitchFamily="34" charset="-128"/>
                <a:ea typeface="Adobe Gothic Std B" pitchFamily="34" charset="-128"/>
                <a:cs typeface="+mn-cs"/>
              </a:rPr>
              <a:t>+</a:t>
            </a:r>
            <a:r>
              <a:rPr lang="en-GB" sz="2000" b="0" dirty="0" err="1">
                <a:solidFill>
                  <a:schemeClr val="tx2"/>
                </a:solidFill>
                <a:latin typeface="Adobe Gothic Std B" pitchFamily="34" charset="-128"/>
                <a:ea typeface="Adobe Gothic Std B" pitchFamily="34" charset="-128"/>
                <a:cs typeface="+mn-cs"/>
              </a:rPr>
              <a:t>Biocapacidad</a:t>
            </a:r>
            <a:r>
              <a:rPr lang="en-GB" sz="2000" b="0" dirty="0">
                <a:solidFill>
                  <a:schemeClr val="tx2"/>
                </a:solidFill>
                <a:latin typeface="Adobe Gothic Std B" pitchFamily="34" charset="-128"/>
                <a:ea typeface="Adobe Gothic Std B" pitchFamily="34" charset="-128"/>
                <a:cs typeface="+mn-cs"/>
              </a:rPr>
              <a:t>   + </a:t>
            </a:r>
            <a:r>
              <a:rPr lang="en-GB" sz="2000" b="0" dirty="0" err="1">
                <a:solidFill>
                  <a:schemeClr val="tx2"/>
                </a:solidFill>
                <a:latin typeface="Adobe Gothic Std B" pitchFamily="34" charset="-128"/>
                <a:ea typeface="Adobe Gothic Std B" pitchFamily="34" charset="-128"/>
                <a:cs typeface="+mn-cs"/>
              </a:rPr>
              <a:t>Biodiversidad</a:t>
            </a:r>
            <a:r>
              <a:rPr lang="es-ES" sz="2000" b="0" dirty="0">
                <a:solidFill>
                  <a:schemeClr val="tx2"/>
                </a:solidFill>
                <a:latin typeface="Adobe Gothic Std B" pitchFamily="34" charset="-128"/>
                <a:ea typeface="Adobe Gothic Std B" pitchFamily="34" charset="-128"/>
                <a:cs typeface="+mn-cs"/>
              </a:rPr>
              <a:t> </a:t>
            </a:r>
            <a:endParaRPr lang="es-ES" sz="2000" b="0" dirty="0">
              <a:solidFill>
                <a:schemeClr val="tx2"/>
              </a:solidFill>
              <a:latin typeface="Adobe Gothic Std B" pitchFamily="34" charset="-128"/>
              <a:ea typeface="Adobe Gothic Std B" pitchFamily="34" charset="-128"/>
              <a:cs typeface="+mn-cs"/>
            </a:endParaRPr>
          </a:p>
        </p:txBody>
      </p:sp>
      <p:pic>
        <p:nvPicPr>
          <p:cNvPr id="51202" name="Picture 9" descr="99 Salbur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3395663"/>
            <a:ext cx="34766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10" descr="Imagen 4_A56V7235_R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24163"/>
            <a:ext cx="2640013"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11" descr="Imagen 10_A56V7241_R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9538" y="2568575"/>
            <a:ext cx="300355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784225" y="1020763"/>
            <a:ext cx="3787775" cy="1190625"/>
          </a:xfrm>
          <a:prstGeom prst="rect">
            <a:avLst/>
          </a:prstGeom>
          <a:noFill/>
        </p:spPr>
        <p:txBody>
          <a:bodyPr>
            <a:spAutoFit/>
          </a:bodyPr>
          <a:lstStyle>
            <a:lvl1pPr marL="177800" indent="-1778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spcBef>
                <a:spcPts val="1200"/>
              </a:spcBef>
              <a:buClr>
                <a:srgbClr val="00B050"/>
              </a:buClr>
              <a:buFont typeface="Wingdings" pitchFamily="2" charset="2"/>
              <a:buChar char="§"/>
            </a:pPr>
            <a:r>
              <a:rPr lang="es-ES" sz="1600" b="0">
                <a:solidFill>
                  <a:srgbClr val="606060"/>
                </a:solidFill>
                <a:latin typeface="Arial" pitchFamily="34" charset="0"/>
              </a:rPr>
              <a:t>Incremento de la </a:t>
            </a:r>
            <a:r>
              <a:rPr lang="es-ES" sz="1600" b="0">
                <a:solidFill>
                  <a:schemeClr val="tx1"/>
                </a:solidFill>
                <a:latin typeface="Arial" pitchFamily="34" charset="0"/>
              </a:rPr>
              <a:t>biodiversidad</a:t>
            </a:r>
            <a:r>
              <a:rPr lang="es-ES" sz="1600" b="0">
                <a:solidFill>
                  <a:srgbClr val="606060"/>
                </a:solidFill>
                <a:latin typeface="Arial" pitchFamily="34" charset="0"/>
              </a:rPr>
              <a:t> y de la </a:t>
            </a:r>
            <a:r>
              <a:rPr lang="es-ES" sz="1600" b="0">
                <a:solidFill>
                  <a:schemeClr val="tx1"/>
                </a:solidFill>
                <a:latin typeface="Arial" pitchFamily="34" charset="0"/>
              </a:rPr>
              <a:t>biocapacidad</a:t>
            </a:r>
            <a:r>
              <a:rPr lang="es-ES" sz="1600" b="0">
                <a:solidFill>
                  <a:srgbClr val="606060"/>
                </a:solidFill>
                <a:latin typeface="Arial" pitchFamily="34" charset="0"/>
              </a:rPr>
              <a:t> urbana</a:t>
            </a:r>
          </a:p>
          <a:p>
            <a:pPr>
              <a:spcBef>
                <a:spcPts val="1200"/>
              </a:spcBef>
              <a:buClr>
                <a:srgbClr val="00B050"/>
              </a:buClr>
              <a:buFont typeface="Wingdings" pitchFamily="2" charset="2"/>
              <a:buChar char="§"/>
            </a:pPr>
            <a:r>
              <a:rPr lang="es-ES" sz="1600" b="0">
                <a:solidFill>
                  <a:schemeClr val="tx1"/>
                </a:solidFill>
                <a:latin typeface="Arial" pitchFamily="34" charset="0"/>
              </a:rPr>
              <a:t>Anillo Verde Interior</a:t>
            </a:r>
          </a:p>
          <a:p>
            <a:endParaRPr lang="es-ES"/>
          </a:p>
        </p:txBody>
      </p:sp>
      <p:sp>
        <p:nvSpPr>
          <p:cNvPr id="10" name="9 CuadroTexto"/>
          <p:cNvSpPr txBox="1"/>
          <p:nvPr/>
        </p:nvSpPr>
        <p:spPr>
          <a:xfrm>
            <a:off x="4691063" y="1057275"/>
            <a:ext cx="4132262" cy="977900"/>
          </a:xfrm>
          <a:prstGeom prst="rect">
            <a:avLst/>
          </a:prstGeom>
          <a:noFill/>
        </p:spPr>
        <p:txBody>
          <a:bodyPr>
            <a:spAutoFit/>
          </a:bodyPr>
          <a:lstStyle/>
          <a:p>
            <a:pPr marL="177800" indent="-177800">
              <a:spcBef>
                <a:spcPts val="1200"/>
              </a:spcBef>
              <a:buClr>
                <a:srgbClr val="00B050"/>
              </a:buClr>
              <a:buSzPct val="100000"/>
              <a:buFont typeface="Wingdings" pitchFamily="2" charset="2"/>
              <a:buChar char="§"/>
              <a:defRPr/>
            </a:pPr>
            <a:r>
              <a:rPr lang="es-ES" sz="1600" b="0" dirty="0">
                <a:solidFill>
                  <a:schemeClr val="bg2">
                    <a:lumMod val="75000"/>
                  </a:schemeClr>
                </a:solidFill>
                <a:latin typeface="+mj-lt"/>
              </a:rPr>
              <a:t>Cierre del </a:t>
            </a:r>
            <a:r>
              <a:rPr lang="es-ES" sz="1600" b="0" dirty="0">
                <a:solidFill>
                  <a:schemeClr val="tx1"/>
                </a:solidFill>
                <a:latin typeface="+mj-lt"/>
              </a:rPr>
              <a:t>Anillo Verde</a:t>
            </a:r>
          </a:p>
          <a:p>
            <a:pPr marL="177800" indent="-177800">
              <a:spcBef>
                <a:spcPts val="1200"/>
              </a:spcBef>
              <a:buClr>
                <a:srgbClr val="00B050"/>
              </a:buClr>
              <a:buSzPct val="100000"/>
              <a:buFont typeface="Wingdings" pitchFamily="2" charset="2"/>
              <a:buChar char="§"/>
              <a:defRPr/>
            </a:pPr>
            <a:r>
              <a:rPr lang="es-ES" sz="1600" b="0" dirty="0">
                <a:solidFill>
                  <a:schemeClr val="tx1"/>
                </a:solidFill>
                <a:latin typeface="+mj-lt"/>
              </a:rPr>
              <a:t>Conexión</a:t>
            </a:r>
            <a:r>
              <a:rPr lang="es-ES" sz="1600" b="0" dirty="0">
                <a:solidFill>
                  <a:schemeClr val="bg2">
                    <a:lumMod val="75000"/>
                  </a:schemeClr>
                </a:solidFill>
                <a:latin typeface="+mj-lt"/>
              </a:rPr>
              <a:t> en red del Anillo con los </a:t>
            </a:r>
            <a:r>
              <a:rPr lang="es-ES" sz="1600" b="0" dirty="0">
                <a:solidFill>
                  <a:schemeClr val="tx1"/>
                </a:solidFill>
                <a:latin typeface="+mj-lt"/>
              </a:rPr>
              <a:t>montes</a:t>
            </a:r>
            <a:r>
              <a:rPr lang="es-ES" sz="1600" b="0" dirty="0">
                <a:solidFill>
                  <a:schemeClr val="bg2">
                    <a:lumMod val="75000"/>
                  </a:schemeClr>
                </a:solidFill>
                <a:latin typeface="+mj-lt"/>
              </a:rPr>
              <a:t> que circundan la ciudad</a:t>
            </a:r>
            <a:endParaRPr lang="es-ES" sz="1600"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4046538" y="360363"/>
            <a:ext cx="4344987" cy="377825"/>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36000" rIns="72000" bIns="36000">
            <a:spAutoFit/>
          </a:bodyPr>
          <a:lstStyle>
            <a:lvl1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1pPr>
            <a:lvl2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2pPr>
            <a:lvl3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3pPr>
            <a:lvl4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4pPr>
            <a:lvl5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5pPr>
            <a:lvl6pPr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6pPr>
            <a:lvl7pPr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7pPr>
            <a:lvl8pPr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8pPr>
            <a:lvl9pPr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9pPr>
          </a:lstStyle>
          <a:p>
            <a:pPr algn="r"/>
            <a:r>
              <a:rPr lang="es-ES" sz="2000" b="0">
                <a:solidFill>
                  <a:schemeClr val="tx1"/>
                </a:solidFill>
                <a:latin typeface="Adobe Gothic Std B"/>
              </a:rPr>
              <a:t>Anillo Verde Interior</a:t>
            </a:r>
          </a:p>
        </p:txBody>
      </p:sp>
      <p:pic>
        <p:nvPicPr>
          <p:cNvPr id="83973" name="Picture 5" descr="mapa anillo verde"/>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731838" y="985838"/>
            <a:ext cx="7720012" cy="5227637"/>
          </a:xfrm>
          <a:noFill/>
          <a:extLst>
            <a:ext uri="{909E8E84-426E-40DD-AFC4-6F175D3DCCD1}">
              <a14:hiddenFill xmlns:a14="http://schemas.microsoft.com/office/drawing/2010/main">
                <a:solidFill>
                  <a:srgbClr val="FFFFFF"/>
                </a:solidFill>
              </a14:hiddenFill>
            </a:ext>
          </a:extLst>
        </p:spPr>
      </p:pic>
      <p:sp>
        <p:nvSpPr>
          <p:cNvPr id="83974" name="Freeform 6"/>
          <p:cNvSpPr>
            <a:spLocks/>
          </p:cNvSpPr>
          <p:nvPr/>
        </p:nvSpPr>
        <p:spPr bwMode="auto">
          <a:xfrm>
            <a:off x="4635500" y="2559050"/>
            <a:ext cx="1203325" cy="1508125"/>
          </a:xfrm>
          <a:custGeom>
            <a:avLst/>
            <a:gdLst>
              <a:gd name="T0" fmla="*/ 53 w 877"/>
              <a:gd name="T1" fmla="*/ 976 h 1150"/>
              <a:gd name="T2" fmla="*/ 144 w 877"/>
              <a:gd name="T3" fmla="*/ 341 h 1150"/>
              <a:gd name="T4" fmla="*/ 99 w 877"/>
              <a:gd name="T5" fmla="*/ 159 h 1150"/>
              <a:gd name="T6" fmla="*/ 416 w 877"/>
              <a:gd name="T7" fmla="*/ 23 h 1150"/>
              <a:gd name="T8" fmla="*/ 643 w 877"/>
              <a:gd name="T9" fmla="*/ 23 h 1150"/>
              <a:gd name="T10" fmla="*/ 870 w 877"/>
              <a:gd name="T11" fmla="*/ 159 h 1150"/>
              <a:gd name="T12" fmla="*/ 598 w 877"/>
              <a:gd name="T13" fmla="*/ 522 h 1150"/>
              <a:gd name="T14" fmla="*/ 643 w 877"/>
              <a:gd name="T15" fmla="*/ 840 h 1150"/>
              <a:gd name="T16" fmla="*/ 643 w 877"/>
              <a:gd name="T17" fmla="*/ 1112 h 1150"/>
              <a:gd name="T18" fmla="*/ 462 w 877"/>
              <a:gd name="T19" fmla="*/ 1067 h 1150"/>
              <a:gd name="T20" fmla="*/ 53 w 877"/>
              <a:gd name="T21" fmla="*/ 976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7" h="1150">
                <a:moveTo>
                  <a:pt x="53" y="976"/>
                </a:moveTo>
                <a:cubicBezTo>
                  <a:pt x="0" y="855"/>
                  <a:pt x="136" y="477"/>
                  <a:pt x="144" y="341"/>
                </a:cubicBezTo>
                <a:cubicBezTo>
                  <a:pt x="152" y="205"/>
                  <a:pt x="54" y="212"/>
                  <a:pt x="99" y="159"/>
                </a:cubicBezTo>
                <a:cubicBezTo>
                  <a:pt x="144" y="106"/>
                  <a:pt x="325" y="46"/>
                  <a:pt x="416" y="23"/>
                </a:cubicBezTo>
                <a:cubicBezTo>
                  <a:pt x="507" y="0"/>
                  <a:pt x="567" y="0"/>
                  <a:pt x="643" y="23"/>
                </a:cubicBezTo>
                <a:cubicBezTo>
                  <a:pt x="719" y="46"/>
                  <a:pt x="877" y="76"/>
                  <a:pt x="870" y="159"/>
                </a:cubicBezTo>
                <a:cubicBezTo>
                  <a:pt x="863" y="242"/>
                  <a:pt x="636" y="408"/>
                  <a:pt x="598" y="522"/>
                </a:cubicBezTo>
                <a:cubicBezTo>
                  <a:pt x="560" y="636"/>
                  <a:pt x="636" y="742"/>
                  <a:pt x="643" y="840"/>
                </a:cubicBezTo>
                <a:cubicBezTo>
                  <a:pt x="650" y="938"/>
                  <a:pt x="673" y="1074"/>
                  <a:pt x="643" y="1112"/>
                </a:cubicBezTo>
                <a:cubicBezTo>
                  <a:pt x="613" y="1150"/>
                  <a:pt x="560" y="1090"/>
                  <a:pt x="462" y="1067"/>
                </a:cubicBezTo>
                <a:cubicBezTo>
                  <a:pt x="364" y="1044"/>
                  <a:pt x="106" y="1097"/>
                  <a:pt x="53" y="976"/>
                </a:cubicBezTo>
                <a:close/>
              </a:path>
            </a:pathLst>
          </a:custGeom>
          <a:noFill/>
          <a:ln w="984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5" name="Oval 7"/>
          <p:cNvSpPr>
            <a:spLocks noChangeArrowheads="1"/>
          </p:cNvSpPr>
          <p:nvPr/>
        </p:nvSpPr>
        <p:spPr bwMode="auto">
          <a:xfrm>
            <a:off x="4572000" y="3086100"/>
            <a:ext cx="231775" cy="157163"/>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4046538" y="360363"/>
            <a:ext cx="4344987" cy="377825"/>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36000" rIns="72000" bIns="36000">
            <a:spAutoFit/>
          </a:bodyPr>
          <a:lstStyle>
            <a:lvl1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1pPr>
            <a:lvl2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2pPr>
            <a:lvl3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3pPr>
            <a:lvl4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4pPr>
            <a:lvl5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5pPr>
            <a:lvl6pPr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6pPr>
            <a:lvl7pPr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7pPr>
            <a:lvl8pPr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8pPr>
            <a:lvl9pPr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9pPr>
          </a:lstStyle>
          <a:p>
            <a:pPr algn="r"/>
            <a:r>
              <a:rPr lang="es-ES" sz="2000" b="0">
                <a:solidFill>
                  <a:schemeClr val="tx1"/>
                </a:solidFill>
                <a:latin typeface="Adobe Gothic Std B"/>
              </a:rPr>
              <a:t>Anillo Verde Interior</a:t>
            </a:r>
          </a:p>
        </p:txBody>
      </p:sp>
      <p:pic>
        <p:nvPicPr>
          <p:cNvPr id="95235" name="Picture 3" descr="InnerGreenBelt - AFTE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2125663" y="1452563"/>
            <a:ext cx="6908800" cy="46974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mapa anillo ve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788"/>
            <a:ext cx="9144000" cy="6176962"/>
          </a:xfrm>
          <a:prstGeom prst="rect">
            <a:avLst/>
          </a:prstGeom>
          <a:noFill/>
          <a:extLst>
            <a:ext uri="{909E8E84-426E-40DD-AFC4-6F175D3DCCD1}">
              <a14:hiddenFill xmlns:a14="http://schemas.microsoft.com/office/drawing/2010/main">
                <a:solidFill>
                  <a:srgbClr val="FFFFFF"/>
                </a:solidFill>
              </a14:hiddenFill>
            </a:ext>
          </a:extLst>
        </p:spPr>
      </p:pic>
      <p:sp>
        <p:nvSpPr>
          <p:cNvPr id="94212" name="Oval 4"/>
          <p:cNvSpPr>
            <a:spLocks noChangeArrowheads="1"/>
          </p:cNvSpPr>
          <p:nvPr/>
        </p:nvSpPr>
        <p:spPr bwMode="auto">
          <a:xfrm>
            <a:off x="4572000" y="2916238"/>
            <a:ext cx="144463" cy="144462"/>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antes1-635xXx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1198563"/>
            <a:ext cx="8262938" cy="2381250"/>
          </a:xfrm>
          <a:prstGeom prst="rect">
            <a:avLst/>
          </a:prstGeom>
          <a:noFill/>
          <a:extLst>
            <a:ext uri="{909E8E84-426E-40DD-AFC4-6F175D3DCCD1}">
              <a14:hiddenFill xmlns:a14="http://schemas.microsoft.com/office/drawing/2010/main">
                <a:solidFill>
                  <a:srgbClr val="FFFFFF"/>
                </a:solidFill>
              </a14:hiddenFill>
            </a:ext>
          </a:extLst>
        </p:spPr>
      </p:pic>
      <p:pic>
        <p:nvPicPr>
          <p:cNvPr id="86019" name="Picture 3" descr="despues1-635xXx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3489325"/>
            <a:ext cx="8205788" cy="2828925"/>
          </a:xfrm>
          <a:prstGeom prst="rect">
            <a:avLst/>
          </a:prstGeom>
          <a:noFill/>
          <a:extLst>
            <a:ext uri="{909E8E84-426E-40DD-AFC4-6F175D3DCCD1}">
              <a14:hiddenFill xmlns:a14="http://schemas.microsoft.com/office/drawing/2010/main">
                <a:solidFill>
                  <a:srgbClr val="FFFFFF"/>
                </a:solidFill>
              </a14:hiddenFill>
            </a:ext>
          </a:extLst>
        </p:spPr>
      </p:pic>
      <p:sp>
        <p:nvSpPr>
          <p:cNvPr id="86020" name="Text Box 4"/>
          <p:cNvSpPr txBox="1">
            <a:spLocks noChangeArrowheads="1"/>
          </p:cNvSpPr>
          <p:nvPr/>
        </p:nvSpPr>
        <p:spPr bwMode="auto">
          <a:xfrm>
            <a:off x="4046538" y="360363"/>
            <a:ext cx="4344987" cy="377825"/>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36000" rIns="72000" bIns="36000">
            <a:spAutoFit/>
          </a:bodyPr>
          <a:lstStyle>
            <a:lvl1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1pPr>
            <a:lvl2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2pPr>
            <a:lvl3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3pPr>
            <a:lvl4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4pPr>
            <a:lvl5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5pPr>
            <a:lvl6pPr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6pPr>
            <a:lvl7pPr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7pPr>
            <a:lvl8pPr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8pPr>
            <a:lvl9pPr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9pPr>
          </a:lstStyle>
          <a:p>
            <a:pPr algn="r"/>
            <a:r>
              <a:rPr lang="es-ES" sz="2000" b="0">
                <a:solidFill>
                  <a:schemeClr val="tx1"/>
                </a:solidFill>
                <a:latin typeface="Adobe Gothic Std B"/>
              </a:rPr>
              <a:t>Anillo Verde Interior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FM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074738"/>
            <a:ext cx="7235825" cy="50990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7" name="Text Box 3"/>
          <p:cNvSpPr txBox="1">
            <a:spLocks noChangeArrowheads="1"/>
          </p:cNvSpPr>
          <p:nvPr/>
        </p:nvSpPr>
        <p:spPr bwMode="auto">
          <a:xfrm>
            <a:off x="4046538" y="360363"/>
            <a:ext cx="4344987" cy="377825"/>
          </a:xfrm>
          <a:prstGeom prst="rect">
            <a:avLst/>
          </a:prstGeom>
          <a:noFill/>
          <a:ln>
            <a:noFill/>
          </a:ln>
          <a:effectLst/>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36000" rIns="72000" bIns="36000">
            <a:spAutoFit/>
          </a:bodyPr>
          <a:lstStyle>
            <a:lvl1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1pPr>
            <a:lvl2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2pPr>
            <a:lvl3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3pPr>
            <a:lvl4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4pPr>
            <a:lvl5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5pPr>
            <a:lvl6pPr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6pPr>
            <a:lvl7pPr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7pPr>
            <a:lvl8pPr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8pPr>
            <a:lvl9pPr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9pPr>
          </a:lstStyle>
          <a:p>
            <a:pPr algn="r"/>
            <a:r>
              <a:rPr lang="es-ES" sz="2000" b="0">
                <a:solidFill>
                  <a:schemeClr val="tx1"/>
                </a:solidFill>
                <a:latin typeface="Adobe Gothic Std B"/>
              </a:rPr>
              <a:t>Anillo Verde Interior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450850" y="501650"/>
            <a:ext cx="9144000" cy="379413"/>
          </a:xfrm>
          <a:prstGeom prst="rect">
            <a:avLst/>
          </a:prstGeom>
          <a:noFill/>
          <a:ln w="9525">
            <a:noFill/>
            <a:miter lim="800000"/>
            <a:headEnd/>
            <a:tailEnd/>
          </a:ln>
        </p:spPr>
        <p:txBody>
          <a:bodyPr lIns="72000" tIns="36000" rIns="72000" bIns="36000">
            <a:spAutoFit/>
          </a:bodyPr>
          <a:lstStyle/>
          <a:p>
            <a:pPr algn="r">
              <a:defRPr/>
            </a:pPr>
            <a:r>
              <a:rPr lang="es-ES" sz="2000" b="0" dirty="0">
                <a:solidFill>
                  <a:schemeClr val="tx1"/>
                </a:solidFill>
                <a:latin typeface="Adobe Gothic Std B" pitchFamily="34" charset="-128"/>
                <a:ea typeface="Adobe Gothic Std B" pitchFamily="34" charset="-128"/>
                <a:cs typeface="+mn-cs"/>
              </a:rPr>
              <a:t>Más ciudad en la ciudad </a:t>
            </a:r>
            <a:endParaRPr lang="es-ES" sz="2000" b="0" dirty="0">
              <a:solidFill>
                <a:schemeClr val="tx1"/>
              </a:solidFill>
              <a:latin typeface="Adobe Gothic Std B" pitchFamily="34" charset="-128"/>
              <a:ea typeface="Adobe Gothic Std B" pitchFamily="34" charset="-128"/>
              <a:cs typeface="+mn-cs"/>
            </a:endParaRPr>
          </a:p>
        </p:txBody>
      </p:sp>
      <p:pic>
        <p:nvPicPr>
          <p:cNvPr id="53251" name="Picture 2" descr="VITORIA SALBURUA 0QF_2303 QUINTAS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388" y="3525838"/>
            <a:ext cx="5662612"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11" descr="Celda1-Long term vision_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90650"/>
            <a:ext cx="3470275"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3705225" y="1400175"/>
            <a:ext cx="5438775" cy="2260600"/>
          </a:xfrm>
          <a:prstGeom prst="rect">
            <a:avLst/>
          </a:prstGeom>
          <a:noFill/>
        </p:spPr>
        <p:txBody>
          <a:bodyPr>
            <a:spAutoFit/>
          </a:bodyPr>
          <a:lstStyle>
            <a:lvl1pPr marL="177800" indent="-1778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
                <a:srgbClr val="00B050"/>
              </a:buClr>
              <a:buFont typeface="Wingdings" pitchFamily="2" charset="2"/>
              <a:buChar char="§"/>
            </a:pPr>
            <a:r>
              <a:rPr lang="es-ES" sz="1600" b="0">
                <a:solidFill>
                  <a:srgbClr val="606060"/>
                </a:solidFill>
                <a:latin typeface="Arial" pitchFamily="34" charset="0"/>
              </a:rPr>
              <a:t>Plan General de Ordenación Urbana: </a:t>
            </a:r>
            <a:r>
              <a:rPr lang="es-ES" sz="1600" b="0">
                <a:solidFill>
                  <a:schemeClr val="tx1"/>
                </a:solidFill>
                <a:latin typeface="Arial" pitchFamily="34" charset="0"/>
              </a:rPr>
              <a:t>Crecimiento 0</a:t>
            </a:r>
            <a:r>
              <a:rPr lang="es-ES" sz="1600" b="0">
                <a:solidFill>
                  <a:srgbClr val="606060"/>
                </a:solidFill>
                <a:latin typeface="Arial" pitchFamily="34" charset="0"/>
              </a:rPr>
              <a:t>.</a:t>
            </a:r>
          </a:p>
          <a:p>
            <a:pPr>
              <a:buClr>
                <a:srgbClr val="00B050"/>
              </a:buClr>
              <a:buFont typeface="Wingdings" pitchFamily="2" charset="2"/>
              <a:buNone/>
            </a:pPr>
            <a:endParaRPr lang="es-ES" sz="1600" b="0">
              <a:solidFill>
                <a:srgbClr val="606060"/>
              </a:solidFill>
              <a:latin typeface="Arial" pitchFamily="34" charset="0"/>
            </a:endParaRPr>
          </a:p>
          <a:p>
            <a:pPr>
              <a:buClr>
                <a:srgbClr val="00B050"/>
              </a:buClr>
              <a:buFont typeface="Wingdings" pitchFamily="2" charset="2"/>
              <a:buChar char="§"/>
            </a:pPr>
            <a:r>
              <a:rPr lang="es-ES" sz="1600" b="0">
                <a:solidFill>
                  <a:schemeClr val="tx1"/>
                </a:solidFill>
                <a:latin typeface="Arial" pitchFamily="34" charset="0"/>
              </a:rPr>
              <a:t>Rehabilitación</a:t>
            </a:r>
            <a:r>
              <a:rPr lang="es-ES" sz="1600" b="0">
                <a:solidFill>
                  <a:srgbClr val="606060"/>
                </a:solidFill>
                <a:latin typeface="Arial" pitchFamily="34" charset="0"/>
              </a:rPr>
              <a:t> del Centro Histórico</a:t>
            </a:r>
          </a:p>
          <a:p>
            <a:pPr>
              <a:buFont typeface="Trebuchet MS" pitchFamily="34" charset="0"/>
              <a:buNone/>
            </a:pPr>
            <a:endParaRPr lang="es-ES" sz="1600" b="0">
              <a:solidFill>
                <a:srgbClr val="606060"/>
              </a:solidFill>
              <a:latin typeface="Arial" pitchFamily="34" charset="0"/>
            </a:endParaRPr>
          </a:p>
          <a:p>
            <a:pPr>
              <a:buClr>
                <a:srgbClr val="00B050"/>
              </a:buClr>
              <a:buFont typeface="Wingdings" pitchFamily="2" charset="2"/>
              <a:buChar char="§"/>
            </a:pPr>
            <a:r>
              <a:rPr lang="es-ES" sz="1600" b="0">
                <a:solidFill>
                  <a:schemeClr val="tx1"/>
                </a:solidFill>
                <a:latin typeface="Arial" pitchFamily="34" charset="0"/>
              </a:rPr>
              <a:t>Regeneración</a:t>
            </a:r>
            <a:r>
              <a:rPr lang="es-ES" sz="1600" b="0">
                <a:solidFill>
                  <a:srgbClr val="606060"/>
                </a:solidFill>
                <a:latin typeface="Arial" pitchFamily="34" charset="0"/>
              </a:rPr>
              <a:t> Urbana</a:t>
            </a:r>
          </a:p>
          <a:p>
            <a:pPr>
              <a:buClr>
                <a:srgbClr val="00B050"/>
              </a:buClr>
              <a:buFont typeface="Wingdings" pitchFamily="2" charset="2"/>
              <a:buNone/>
            </a:pPr>
            <a:endParaRPr lang="es-ES" sz="1600" b="0">
              <a:solidFill>
                <a:srgbClr val="606060"/>
              </a:solidFill>
              <a:latin typeface="Arial" pitchFamily="34" charset="0"/>
            </a:endParaRPr>
          </a:p>
          <a:p>
            <a:pPr>
              <a:buClr>
                <a:srgbClr val="00B050"/>
              </a:buClr>
              <a:buFont typeface="Wingdings" pitchFamily="2" charset="2"/>
              <a:buChar char="§"/>
            </a:pPr>
            <a:r>
              <a:rPr lang="es-ES" sz="1600" b="0">
                <a:solidFill>
                  <a:schemeClr val="tx1"/>
                </a:solidFill>
                <a:latin typeface="Arial" pitchFamily="34" charset="0"/>
              </a:rPr>
              <a:t>Redensificación </a:t>
            </a:r>
            <a:r>
              <a:rPr lang="es-ES" sz="1600" b="0">
                <a:solidFill>
                  <a:srgbClr val="606060"/>
                </a:solidFill>
                <a:latin typeface="Arial" pitchFamily="34" charset="0"/>
              </a:rPr>
              <a:t>de los nuevos barrios</a:t>
            </a:r>
          </a:p>
          <a:p>
            <a:endParaRPr lang="es-ES" sz="1600" b="0">
              <a:solidFill>
                <a:srgbClr val="606060"/>
              </a:solidFill>
              <a:latin typeface="Arial" pitchFamily="34" charset="0"/>
            </a:endParaRPr>
          </a:p>
          <a:p>
            <a:endParaRPr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98475" y="523875"/>
            <a:ext cx="9144000" cy="379413"/>
          </a:xfrm>
          <a:prstGeom prst="rect">
            <a:avLst/>
          </a:prstGeom>
          <a:noFill/>
          <a:ln w="9525">
            <a:noFill/>
            <a:miter lim="800000"/>
            <a:headEnd/>
            <a:tailEnd/>
          </a:ln>
        </p:spPr>
        <p:txBody>
          <a:bodyPr lIns="72000" tIns="36000" rIns="72000" bIns="36000">
            <a:spAutoFit/>
          </a:bodyPr>
          <a:lstStyle/>
          <a:p>
            <a:pPr algn="r">
              <a:defRPr/>
            </a:pPr>
            <a:r>
              <a:rPr lang="es-ES" sz="2000" b="0" dirty="0">
                <a:solidFill>
                  <a:schemeClr val="tx1"/>
                </a:solidFill>
                <a:latin typeface="Adobe Gothic Std B" pitchFamily="34" charset="-128"/>
                <a:ea typeface="Adobe Gothic Std B" pitchFamily="34" charset="-128"/>
                <a:cs typeface="+mn-cs"/>
              </a:rPr>
              <a:t>Movilidad inteligente </a:t>
            </a:r>
            <a:endParaRPr lang="es-ES" sz="2000" b="0" dirty="0">
              <a:solidFill>
                <a:schemeClr val="tx1"/>
              </a:solidFill>
              <a:latin typeface="Adobe Gothic Std B" pitchFamily="34" charset="-128"/>
              <a:ea typeface="Adobe Gothic Std B" pitchFamily="34" charset="-128"/>
              <a:cs typeface="+mn-cs"/>
            </a:endParaRPr>
          </a:p>
        </p:txBody>
      </p:sp>
      <p:pic>
        <p:nvPicPr>
          <p:cNvPr id="55298" name="Picture 2" descr="044_SIN0911"/>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6618288" y="4333875"/>
            <a:ext cx="2525712" cy="2084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9400" y="4330700"/>
            <a:ext cx="251142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5300" name="Picture 7" descr="DSC062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1013" y="1490663"/>
            <a:ext cx="2409825"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17" descr="1007_MUP_ 00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33625"/>
            <a:ext cx="300355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8" descr="0QF_7987 QUINTA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329113"/>
            <a:ext cx="4075113"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5748338" y="1508125"/>
            <a:ext cx="3395662" cy="2536825"/>
          </a:xfrm>
          <a:prstGeom prst="rect">
            <a:avLst/>
          </a:prstGeom>
          <a:noFill/>
        </p:spPr>
        <p:txBody>
          <a:bodyPr>
            <a:spAutoFit/>
          </a:bodyPr>
          <a:lstStyle>
            <a:lvl1pPr marL="177800" indent="-1778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
                <a:srgbClr val="00B050"/>
              </a:buClr>
              <a:buFont typeface="Wingdings" pitchFamily="2" charset="2"/>
              <a:buChar char="§"/>
            </a:pPr>
            <a:r>
              <a:rPr lang="es-ES" sz="1600" b="0">
                <a:solidFill>
                  <a:srgbClr val="606060"/>
                </a:solidFill>
                <a:latin typeface="Arial" pitchFamily="34" charset="0"/>
              </a:rPr>
              <a:t>Plan de </a:t>
            </a:r>
            <a:r>
              <a:rPr lang="es-ES" sz="1600" b="0">
                <a:solidFill>
                  <a:schemeClr val="tx1"/>
                </a:solidFill>
                <a:latin typeface="Arial" pitchFamily="34" charset="0"/>
              </a:rPr>
              <a:t>Movilidad Sostenible </a:t>
            </a:r>
            <a:r>
              <a:rPr lang="es-ES" sz="1600" b="0">
                <a:solidFill>
                  <a:srgbClr val="606060"/>
                </a:solidFill>
                <a:latin typeface="Arial" pitchFamily="34" charset="0"/>
              </a:rPr>
              <a:t>y Espacio Público</a:t>
            </a:r>
          </a:p>
          <a:p>
            <a:endParaRPr lang="es-ES" sz="1600" b="0">
              <a:solidFill>
                <a:srgbClr val="606060"/>
              </a:solidFill>
              <a:latin typeface="Arial" pitchFamily="34" charset="0"/>
            </a:endParaRPr>
          </a:p>
          <a:p>
            <a:pPr>
              <a:buClr>
                <a:srgbClr val="00B050"/>
              </a:buClr>
              <a:buFont typeface="Wingdings" pitchFamily="2" charset="2"/>
              <a:buChar char="§"/>
            </a:pPr>
            <a:r>
              <a:rPr lang="es-ES" sz="1600" b="0">
                <a:solidFill>
                  <a:schemeClr val="tx1"/>
                </a:solidFill>
                <a:latin typeface="Arial" pitchFamily="34" charset="0"/>
              </a:rPr>
              <a:t>Vehículos híbridos y eléctricos</a:t>
            </a:r>
          </a:p>
          <a:p>
            <a:endParaRPr lang="es-ES" sz="1600" b="0">
              <a:solidFill>
                <a:srgbClr val="606060"/>
              </a:solidFill>
              <a:latin typeface="Arial" pitchFamily="34" charset="0"/>
            </a:endParaRPr>
          </a:p>
          <a:p>
            <a:pPr>
              <a:buClr>
                <a:srgbClr val="00B050"/>
              </a:buClr>
              <a:buFont typeface="Wingdings" pitchFamily="2" charset="2"/>
              <a:buChar char="§"/>
            </a:pPr>
            <a:r>
              <a:rPr lang="es-ES" sz="1600" b="0">
                <a:solidFill>
                  <a:schemeClr val="tx1"/>
                </a:solidFill>
                <a:latin typeface="Arial" pitchFamily="34" charset="0"/>
              </a:rPr>
              <a:t>Car-sharing</a:t>
            </a:r>
          </a:p>
          <a:p>
            <a:pPr>
              <a:buClr>
                <a:srgbClr val="00B050"/>
              </a:buClr>
              <a:buFont typeface="Wingdings" pitchFamily="2" charset="2"/>
              <a:buNone/>
            </a:pPr>
            <a:endParaRPr lang="es-ES" sz="1600" b="0">
              <a:solidFill>
                <a:schemeClr val="tx1"/>
              </a:solidFill>
              <a:latin typeface="Arial" pitchFamily="34" charset="0"/>
            </a:endParaRPr>
          </a:p>
          <a:p>
            <a:pPr>
              <a:buClr>
                <a:srgbClr val="00B050"/>
              </a:buClr>
              <a:buFont typeface="Wingdings" pitchFamily="2" charset="2"/>
              <a:buChar char="§"/>
            </a:pPr>
            <a:r>
              <a:rPr lang="es-ES" sz="1600" b="0">
                <a:solidFill>
                  <a:schemeClr val="tx1"/>
                </a:solidFill>
                <a:latin typeface="Arial" pitchFamily="34" charset="0"/>
              </a:rPr>
              <a:t>Fomento uso bicicleta</a:t>
            </a:r>
          </a:p>
          <a:p>
            <a:pPr>
              <a:buFont typeface="Trebuchet MS" pitchFamily="34" charset="0"/>
              <a:buNone/>
            </a:pPr>
            <a:endParaRPr lang="es-ES" sz="1600" b="0">
              <a:solidFill>
                <a:srgbClr val="606060"/>
              </a:solidFill>
              <a:latin typeface="Arial" pitchFamily="34" charset="0"/>
            </a:endParaRPr>
          </a:p>
          <a:p>
            <a:pPr>
              <a:buClr>
                <a:srgbClr val="00B050"/>
              </a:buClr>
              <a:buFont typeface="Wingdings" pitchFamily="2" charset="2"/>
              <a:buChar char="§"/>
            </a:pPr>
            <a:r>
              <a:rPr lang="es-ES" sz="1600" b="0">
                <a:solidFill>
                  <a:schemeClr val="tx1"/>
                </a:solidFill>
                <a:latin typeface="Arial" pitchFamily="34" charset="0"/>
              </a:rPr>
              <a:t>Electrolineas</a:t>
            </a:r>
            <a:r>
              <a:rPr lang="es-ES" sz="1600" b="0">
                <a:solidFill>
                  <a:srgbClr val="606060"/>
                </a:solidFill>
                <a:latin typeface="Arial" pitchFamily="34" charset="0"/>
              </a:rPr>
              <a:t> y puntos de recarga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09588" y="492125"/>
            <a:ext cx="9144001" cy="381000"/>
          </a:xfrm>
          <a:prstGeom prst="rect">
            <a:avLst/>
          </a:prstGeom>
          <a:noFill/>
          <a:ln w="9525">
            <a:noFill/>
            <a:miter lim="800000"/>
            <a:headEnd/>
            <a:tailEnd/>
          </a:ln>
        </p:spPr>
        <p:txBody>
          <a:bodyPr lIns="72000" tIns="36000" rIns="72000" bIns="36000">
            <a:spAutoFit/>
          </a:bodyPr>
          <a:lstStyle/>
          <a:p>
            <a:pPr algn="r">
              <a:spcBef>
                <a:spcPct val="30000"/>
              </a:spcBef>
              <a:defRPr/>
            </a:pPr>
            <a:r>
              <a:rPr lang="es-ES" sz="2000" b="0" dirty="0">
                <a:solidFill>
                  <a:schemeClr val="tx1"/>
                </a:solidFill>
                <a:latin typeface="Adobe Gothic Std B" pitchFamily="34" charset="-128"/>
                <a:ea typeface="Adobe Gothic Std B" pitchFamily="34" charset="-128"/>
                <a:cs typeface="+mn-cs"/>
              </a:rPr>
              <a:t>Eficiencia en el uso del agua y la energía</a:t>
            </a:r>
          </a:p>
        </p:txBody>
      </p:sp>
      <p:pic>
        <p:nvPicPr>
          <p:cNvPr id="57346" name="Picture 4" descr="Crispijan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1958975"/>
            <a:ext cx="32766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6" descr="P1010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65325"/>
            <a:ext cx="278606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descr="Z:\Proyectos\GREEN CAPITAL\6.- IMAGEN\Plan Futura Agua\Crispijana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79888"/>
            <a:ext cx="6069013"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6281738" y="2255838"/>
            <a:ext cx="2790825" cy="3632200"/>
          </a:xfrm>
          <a:prstGeom prst="rect">
            <a:avLst/>
          </a:prstGeom>
          <a:noFill/>
        </p:spPr>
        <p:txBody>
          <a:bodyPr>
            <a:spAutoFit/>
          </a:bodyPr>
          <a:lstStyle/>
          <a:p>
            <a:pPr marL="177800" indent="-177800">
              <a:buClr>
                <a:srgbClr val="00B050"/>
              </a:buClr>
              <a:buSzPct val="100000"/>
              <a:buFont typeface="Wingdings" pitchFamily="2" charset="2"/>
              <a:buChar char="§"/>
              <a:defRPr/>
            </a:pPr>
            <a:r>
              <a:rPr lang="es-ES" sz="1600" b="0" dirty="0">
                <a:solidFill>
                  <a:schemeClr val="tx1"/>
                </a:solidFill>
                <a:latin typeface="+mj-lt"/>
              </a:rPr>
              <a:t>Reducción</a:t>
            </a:r>
            <a:r>
              <a:rPr lang="es-ES" sz="1600" b="0" dirty="0">
                <a:solidFill>
                  <a:schemeClr val="bg2">
                    <a:lumMod val="75000"/>
                  </a:schemeClr>
                </a:solidFill>
                <a:latin typeface="+mj-lt"/>
              </a:rPr>
              <a:t> en el consumo</a:t>
            </a:r>
          </a:p>
          <a:p>
            <a:pPr>
              <a:buClr>
                <a:srgbClr val="FFFFFF"/>
              </a:buClr>
              <a:buSzPct val="100000"/>
              <a:buFont typeface="Trebuchet MS" pitchFamily="34" charset="0"/>
              <a:buChar char="•"/>
              <a:defRPr/>
            </a:pPr>
            <a:endParaRPr lang="es-ES" b="0" dirty="0">
              <a:solidFill>
                <a:schemeClr val="bg2">
                  <a:lumMod val="75000"/>
                </a:schemeClr>
              </a:solidFill>
              <a:latin typeface="+mj-lt"/>
            </a:endParaRPr>
          </a:p>
          <a:p>
            <a:pPr marL="177800" indent="-177800">
              <a:buClr>
                <a:srgbClr val="00B050"/>
              </a:buClr>
              <a:buSzPct val="100000"/>
              <a:buFont typeface="Wingdings" pitchFamily="2" charset="2"/>
              <a:buChar char="§"/>
              <a:defRPr/>
            </a:pPr>
            <a:r>
              <a:rPr lang="es-ES" sz="1600" b="0" dirty="0">
                <a:solidFill>
                  <a:schemeClr val="tx1"/>
                </a:solidFill>
                <a:latin typeface="+mj-lt"/>
              </a:rPr>
              <a:t>Reutilización</a:t>
            </a:r>
            <a:r>
              <a:rPr lang="es-ES" sz="1600" b="0" dirty="0">
                <a:solidFill>
                  <a:schemeClr val="bg2">
                    <a:lumMod val="75000"/>
                  </a:schemeClr>
                </a:solidFill>
                <a:latin typeface="+mj-lt"/>
              </a:rPr>
              <a:t> y empleo de agua no potable</a:t>
            </a:r>
          </a:p>
          <a:p>
            <a:pPr>
              <a:buClr>
                <a:srgbClr val="00B050"/>
              </a:buClr>
              <a:buSzPct val="100000"/>
              <a:buFont typeface="Wingdings" pitchFamily="2" charset="2"/>
              <a:buChar char="§"/>
              <a:defRPr/>
            </a:pPr>
            <a:endParaRPr lang="es-ES" b="0" dirty="0">
              <a:solidFill>
                <a:schemeClr val="bg2">
                  <a:lumMod val="75000"/>
                </a:schemeClr>
              </a:solidFill>
              <a:latin typeface="+mj-lt"/>
            </a:endParaRPr>
          </a:p>
          <a:p>
            <a:pPr marL="177800" indent="-177800">
              <a:buClr>
                <a:srgbClr val="00B050"/>
              </a:buClr>
              <a:buSzPct val="100000"/>
              <a:buFont typeface="Wingdings" pitchFamily="2" charset="2"/>
              <a:buChar char="§"/>
              <a:defRPr/>
            </a:pPr>
            <a:r>
              <a:rPr lang="es-ES" sz="1600" b="0" dirty="0">
                <a:solidFill>
                  <a:schemeClr val="tx1"/>
                </a:solidFill>
                <a:latin typeface="+mj-lt"/>
              </a:rPr>
              <a:t>Mejora</a:t>
            </a:r>
            <a:r>
              <a:rPr lang="es-ES" sz="1600" b="0" dirty="0">
                <a:solidFill>
                  <a:schemeClr val="bg2">
                    <a:lumMod val="75000"/>
                  </a:schemeClr>
                </a:solidFill>
                <a:latin typeface="+mj-lt"/>
              </a:rPr>
              <a:t> de la calidad del vertido de agua depurada</a:t>
            </a:r>
          </a:p>
          <a:p>
            <a:pPr>
              <a:buClr>
                <a:srgbClr val="00B050"/>
              </a:buClr>
              <a:buSzPct val="100000"/>
              <a:buFont typeface="Wingdings" pitchFamily="2" charset="2"/>
              <a:buChar char="§"/>
              <a:defRPr/>
            </a:pPr>
            <a:endParaRPr lang="es-ES" b="0" dirty="0">
              <a:solidFill>
                <a:schemeClr val="bg2">
                  <a:lumMod val="75000"/>
                </a:schemeClr>
              </a:solidFill>
              <a:latin typeface="+mj-lt"/>
            </a:endParaRPr>
          </a:p>
          <a:p>
            <a:pPr marL="177800" indent="-177800">
              <a:buClr>
                <a:srgbClr val="00B050"/>
              </a:buClr>
              <a:buSzPct val="100000"/>
              <a:buFont typeface="Wingdings" pitchFamily="2" charset="2"/>
              <a:buChar char="§"/>
              <a:defRPr/>
            </a:pPr>
            <a:r>
              <a:rPr lang="es-ES" sz="1600" b="0" dirty="0">
                <a:solidFill>
                  <a:schemeClr val="tx1"/>
                </a:solidFill>
                <a:latin typeface="+mj-lt"/>
              </a:rPr>
              <a:t>Desarrollo</a:t>
            </a:r>
            <a:r>
              <a:rPr lang="es-ES" sz="1600" b="0" dirty="0">
                <a:solidFill>
                  <a:schemeClr val="bg2">
                    <a:lumMod val="75000"/>
                  </a:schemeClr>
                </a:solidFill>
                <a:latin typeface="+mj-lt"/>
              </a:rPr>
              <a:t> de energías renovables</a:t>
            </a:r>
          </a:p>
          <a:p>
            <a:pPr>
              <a:buClr>
                <a:srgbClr val="FFFFFF"/>
              </a:buClr>
              <a:buSzPct val="100000"/>
              <a:buFont typeface="Trebuchet MS" pitchFamily="34" charset="0"/>
              <a:buChar char="•"/>
              <a:defRPr/>
            </a:pPr>
            <a:endParaRPr lang="es-ES" b="0" dirty="0">
              <a:solidFill>
                <a:schemeClr val="bg2">
                  <a:lumMod val="75000"/>
                </a:schemeClr>
              </a:solidFill>
              <a:latin typeface="+mj-lt"/>
            </a:endParaRPr>
          </a:p>
          <a:p>
            <a:pPr marL="177800" indent="-177800">
              <a:buClr>
                <a:srgbClr val="00B050"/>
              </a:buClr>
              <a:buSzPct val="100000"/>
              <a:buFont typeface="Wingdings" pitchFamily="2" charset="2"/>
              <a:buChar char="§"/>
              <a:defRPr/>
            </a:pPr>
            <a:r>
              <a:rPr lang="es-ES" sz="1600" b="0" dirty="0">
                <a:solidFill>
                  <a:schemeClr val="tx1"/>
                </a:solidFill>
                <a:latin typeface="+mj-lt"/>
              </a:rPr>
              <a:t>Soluciones pasivas </a:t>
            </a:r>
            <a:r>
              <a:rPr lang="es-ES" sz="1600" b="0" dirty="0">
                <a:solidFill>
                  <a:schemeClr val="bg2">
                    <a:lumMod val="75000"/>
                  </a:schemeClr>
                </a:solidFill>
                <a:latin typeface="+mj-lt"/>
              </a:rPr>
              <a:t>en la nueva edificación y en rehabilitación de inmuebles</a:t>
            </a:r>
            <a:endParaRPr lang="es-ES" sz="1600"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01650" y="485775"/>
            <a:ext cx="9144000" cy="381000"/>
          </a:xfrm>
          <a:prstGeom prst="rect">
            <a:avLst/>
          </a:prstGeom>
          <a:noFill/>
          <a:ln w="9525">
            <a:noFill/>
            <a:miter lim="800000"/>
            <a:headEnd/>
            <a:tailEnd/>
          </a:ln>
        </p:spPr>
        <p:txBody>
          <a:bodyPr lIns="72000" tIns="36000" rIns="72000" bIns="36000">
            <a:spAutoFit/>
          </a:bodyPr>
          <a:lstStyle/>
          <a:p>
            <a:pPr algn="r">
              <a:spcBef>
                <a:spcPct val="30000"/>
              </a:spcBef>
              <a:defRPr/>
            </a:pPr>
            <a:r>
              <a:rPr lang="es-ES" sz="2000" b="0" dirty="0">
                <a:solidFill>
                  <a:schemeClr val="tx1"/>
                </a:solidFill>
                <a:latin typeface="Adobe Gothic Std B" pitchFamily="34" charset="-128"/>
                <a:ea typeface="Adobe Gothic Std B" pitchFamily="34" charset="-128"/>
                <a:cs typeface="+mn-cs"/>
              </a:rPr>
              <a:t>Impulsando la economía verde</a:t>
            </a:r>
            <a:endParaRPr lang="es-ES" sz="2000" b="0" dirty="0">
              <a:solidFill>
                <a:schemeClr val="tx1"/>
              </a:solidFill>
              <a:latin typeface="Adobe Gothic Std B" pitchFamily="34" charset="-128"/>
              <a:ea typeface="Adobe Gothic Std B" pitchFamily="34" charset="-128"/>
              <a:cs typeface="+mn-cs"/>
            </a:endParaRPr>
          </a:p>
        </p:txBody>
      </p:sp>
      <p:pic>
        <p:nvPicPr>
          <p:cNvPr id="59394" name="Picture 4"/>
          <p:cNvPicPr>
            <a:picLocks noChangeAspect="1" noChangeArrowheads="1"/>
          </p:cNvPicPr>
          <p:nvPr/>
        </p:nvPicPr>
        <p:blipFill>
          <a:blip r:embed="rId3">
            <a:extLst>
              <a:ext uri="{28A0092B-C50C-407E-A947-70E740481C1C}">
                <a14:useLocalDpi xmlns:a14="http://schemas.microsoft.com/office/drawing/2010/main" val="0"/>
              </a:ext>
            </a:extLst>
          </a:blip>
          <a:srcRect t="9079"/>
          <a:stretch>
            <a:fillRect/>
          </a:stretch>
        </p:blipFill>
        <p:spPr bwMode="auto">
          <a:xfrm>
            <a:off x="-14288" y="3916363"/>
            <a:ext cx="4130676"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9395" name="Picture 2" descr="placas sola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4288"/>
            <a:ext cx="4124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7" descr="AMBI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2263" y="1293813"/>
            <a:ext cx="2500312"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8" descr="Buzones del sistema de recogida neumáti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0675" y="3702050"/>
            <a:ext cx="5013325"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6769100" y="1317625"/>
            <a:ext cx="2374900" cy="2032000"/>
          </a:xfrm>
          <a:prstGeom prst="rect">
            <a:avLst/>
          </a:prstGeom>
          <a:noFill/>
        </p:spPr>
        <p:txBody>
          <a:bodyPr>
            <a:spAutoFit/>
          </a:bodyPr>
          <a:lstStyle/>
          <a:p>
            <a:pPr marL="177800" indent="-177800">
              <a:buClr>
                <a:srgbClr val="00B050"/>
              </a:buClr>
              <a:buSzPct val="100000"/>
              <a:buFont typeface="Wingdings" pitchFamily="2" charset="2"/>
              <a:buChar char="§"/>
              <a:defRPr/>
            </a:pPr>
            <a:r>
              <a:rPr lang="es-ES" sz="1600" b="0" dirty="0">
                <a:solidFill>
                  <a:schemeClr val="tx1"/>
                </a:solidFill>
                <a:latin typeface="+mj-lt"/>
              </a:rPr>
              <a:t>Parque empresarial </a:t>
            </a:r>
            <a:r>
              <a:rPr lang="es-ES" sz="1600" b="0" dirty="0">
                <a:solidFill>
                  <a:schemeClr val="bg2">
                    <a:lumMod val="75000"/>
                  </a:schemeClr>
                </a:solidFill>
                <a:latin typeface="+mj-lt"/>
              </a:rPr>
              <a:t>de </a:t>
            </a:r>
            <a:r>
              <a:rPr lang="es-ES" sz="1600" b="0" dirty="0" err="1">
                <a:solidFill>
                  <a:schemeClr val="bg2">
                    <a:lumMod val="75000"/>
                  </a:schemeClr>
                </a:solidFill>
                <a:latin typeface="+mj-lt"/>
              </a:rPr>
              <a:t>Betoño</a:t>
            </a:r>
            <a:endParaRPr lang="es-ES" sz="1600" b="0" dirty="0">
              <a:solidFill>
                <a:schemeClr val="bg2">
                  <a:lumMod val="75000"/>
                </a:schemeClr>
              </a:solidFill>
              <a:latin typeface="+mj-lt"/>
            </a:endParaRPr>
          </a:p>
          <a:p>
            <a:pPr>
              <a:buClr>
                <a:srgbClr val="00B050"/>
              </a:buClr>
              <a:buSzPct val="100000"/>
              <a:buFont typeface="Wingdings" pitchFamily="2" charset="2"/>
              <a:buChar char="§"/>
              <a:defRPr/>
            </a:pPr>
            <a:endParaRPr lang="es-ES" b="0" dirty="0">
              <a:latin typeface="+mj-lt"/>
            </a:endParaRPr>
          </a:p>
          <a:p>
            <a:pPr marL="177800" indent="-177800">
              <a:buClr>
                <a:srgbClr val="00B050"/>
              </a:buClr>
              <a:buSzPct val="100000"/>
              <a:buFont typeface="Wingdings" pitchFamily="2" charset="2"/>
              <a:buChar char="§"/>
              <a:defRPr/>
            </a:pPr>
            <a:r>
              <a:rPr lang="es-ES" sz="1600" b="0" dirty="0">
                <a:solidFill>
                  <a:schemeClr val="bg2">
                    <a:lumMod val="75000"/>
                  </a:schemeClr>
                </a:solidFill>
                <a:latin typeface="+mj-lt"/>
              </a:rPr>
              <a:t>Creación de </a:t>
            </a:r>
            <a:r>
              <a:rPr lang="es-ES" sz="1600" b="0" dirty="0">
                <a:solidFill>
                  <a:schemeClr val="tx1"/>
                </a:solidFill>
                <a:latin typeface="+mj-lt"/>
              </a:rPr>
              <a:t>Empleo Verde</a:t>
            </a:r>
          </a:p>
          <a:p>
            <a:pPr>
              <a:buClr>
                <a:srgbClr val="00B050"/>
              </a:buClr>
              <a:buSzPct val="100000"/>
              <a:buFont typeface="Wingdings" pitchFamily="2" charset="2"/>
              <a:buChar char="§"/>
              <a:defRPr/>
            </a:pPr>
            <a:endParaRPr lang="es-ES" sz="1600" b="0" dirty="0">
              <a:solidFill>
                <a:schemeClr val="bg2">
                  <a:lumMod val="75000"/>
                </a:schemeClr>
              </a:solidFill>
              <a:latin typeface="+mj-lt"/>
            </a:endParaRPr>
          </a:p>
          <a:p>
            <a:pPr marL="177800" indent="-177800">
              <a:buClr>
                <a:srgbClr val="00B050"/>
              </a:buClr>
              <a:buSzPct val="100000"/>
              <a:buFont typeface="Wingdings" pitchFamily="2" charset="2"/>
              <a:buChar char="§"/>
              <a:defRPr/>
            </a:pPr>
            <a:r>
              <a:rPr lang="es-ES" sz="1600" b="0" dirty="0">
                <a:solidFill>
                  <a:schemeClr val="bg2">
                    <a:lumMod val="75000"/>
                  </a:schemeClr>
                </a:solidFill>
                <a:latin typeface="+mj-lt"/>
              </a:rPr>
              <a:t>Planes de </a:t>
            </a:r>
            <a:r>
              <a:rPr lang="es-ES" sz="1600" b="0" dirty="0">
                <a:solidFill>
                  <a:schemeClr val="tx1"/>
                </a:solidFill>
                <a:latin typeface="+mj-lt"/>
              </a:rPr>
              <a:t>Empleo Rural</a:t>
            </a:r>
            <a:r>
              <a:rPr lang="es-ES" sz="1600" b="0" dirty="0">
                <a:solidFill>
                  <a:schemeClr val="bg2">
                    <a:lumMod val="75000"/>
                  </a:schemeClr>
                </a:solidFill>
                <a:latin typeface="+mj-lt"/>
              </a:rPr>
              <a:t> por el Paisaje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1"/>
          </p:nvPr>
        </p:nvSpPr>
        <p:spPr bwMode="auto">
          <a:xfrm>
            <a:off x="2409825" y="485775"/>
            <a:ext cx="6235700" cy="36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buFont typeface="Wingdings" pitchFamily="2" charset="2"/>
              <a:buNone/>
            </a:pPr>
            <a:r>
              <a:rPr lang="es-ES" sz="2000" smtClean="0">
                <a:solidFill>
                  <a:schemeClr val="tx1"/>
                </a:solidFill>
                <a:latin typeface="Adobe Gothic Std B"/>
                <a:ea typeface="Adobe Gothic Std B"/>
                <a:cs typeface="Adobe Gothic Std B"/>
              </a:rPr>
              <a:t>Una ciudad de tamaño medio    </a:t>
            </a:r>
          </a:p>
        </p:txBody>
      </p:sp>
      <p:pic>
        <p:nvPicPr>
          <p:cNvPr id="20482" name="Picture 9" descr="0QF_9185 QUINTA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82863" y="2506663"/>
            <a:ext cx="6561137"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51263"/>
            <a:ext cx="2568575"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8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03488"/>
            <a:ext cx="25685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85" name="Picture 12" descr="tmi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86338"/>
            <a:ext cx="2568575"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2292350" y="925513"/>
            <a:ext cx="6626225" cy="1558925"/>
          </a:xfrm>
          <a:prstGeom prst="rect">
            <a:avLst/>
          </a:prstGeom>
          <a:noFill/>
        </p:spPr>
        <p:txBody>
          <a:bodyPr>
            <a:spAutoFit/>
          </a:bodyPr>
          <a:lstStyle/>
          <a:p>
            <a:pPr marL="177800" indent="-177800">
              <a:lnSpc>
                <a:spcPct val="150000"/>
              </a:lnSpc>
              <a:buClr>
                <a:srgbClr val="00B050"/>
              </a:buClr>
              <a:buSzPct val="100000"/>
              <a:buFont typeface="Wingdings" pitchFamily="2" charset="2"/>
              <a:buChar char="§"/>
              <a:defRPr/>
            </a:pPr>
            <a:r>
              <a:rPr lang="es-ES" sz="1600" b="0" dirty="0">
                <a:solidFill>
                  <a:schemeClr val="bg2">
                    <a:lumMod val="75000"/>
                  </a:schemeClr>
                </a:solidFill>
                <a:latin typeface="+mj-lt"/>
              </a:rPr>
              <a:t>Ciudad rodeada por una extensa </a:t>
            </a:r>
            <a:r>
              <a:rPr lang="es-ES" sz="1600" b="0" dirty="0">
                <a:solidFill>
                  <a:schemeClr val="tx1"/>
                </a:solidFill>
                <a:latin typeface="+mj-lt"/>
              </a:rPr>
              <a:t>zona rural natural</a:t>
            </a:r>
          </a:p>
          <a:p>
            <a:pPr marL="177800" indent="-177800">
              <a:lnSpc>
                <a:spcPct val="150000"/>
              </a:lnSpc>
              <a:buClr>
                <a:srgbClr val="00B050"/>
              </a:buClr>
              <a:buSzPct val="100000"/>
              <a:buFont typeface="Wingdings" pitchFamily="2" charset="2"/>
              <a:buChar char="§"/>
              <a:defRPr/>
            </a:pPr>
            <a:r>
              <a:rPr lang="es-ES" sz="1600" b="0" dirty="0">
                <a:solidFill>
                  <a:schemeClr val="tx1"/>
                </a:solidFill>
                <a:latin typeface="+mj-lt"/>
              </a:rPr>
              <a:t>240.580 </a:t>
            </a:r>
            <a:r>
              <a:rPr lang="es-ES" sz="1600" b="0" dirty="0">
                <a:solidFill>
                  <a:schemeClr val="bg2">
                    <a:lumMod val="75000"/>
                  </a:schemeClr>
                </a:solidFill>
                <a:latin typeface="+mj-lt"/>
              </a:rPr>
              <a:t>habitantes </a:t>
            </a:r>
            <a:r>
              <a:rPr lang="es-ES" sz="1600" b="0" dirty="0">
                <a:solidFill>
                  <a:schemeClr val="tx1"/>
                </a:solidFill>
                <a:latin typeface="+mj-lt"/>
              </a:rPr>
              <a:t>y 276,81 </a:t>
            </a:r>
            <a:r>
              <a:rPr lang="es-ES" sz="1600" b="0" dirty="0">
                <a:solidFill>
                  <a:schemeClr val="bg2">
                    <a:lumMod val="75000"/>
                  </a:schemeClr>
                </a:solidFill>
                <a:latin typeface="+mj-lt"/>
              </a:rPr>
              <a:t>km</a:t>
            </a:r>
          </a:p>
          <a:p>
            <a:pPr marL="177800" indent="-177800">
              <a:lnSpc>
                <a:spcPct val="150000"/>
              </a:lnSpc>
              <a:buClr>
                <a:srgbClr val="00B050"/>
              </a:buClr>
              <a:buSzPct val="100000"/>
              <a:buFont typeface="Wingdings" pitchFamily="2" charset="2"/>
              <a:buChar char="§"/>
              <a:defRPr/>
            </a:pPr>
            <a:r>
              <a:rPr lang="es-ES" sz="1600" b="0" dirty="0">
                <a:solidFill>
                  <a:schemeClr val="bg2">
                    <a:lumMod val="75000"/>
                  </a:schemeClr>
                </a:solidFill>
                <a:latin typeface="+mj-lt"/>
              </a:rPr>
              <a:t>Acusada </a:t>
            </a:r>
            <a:r>
              <a:rPr lang="es-ES" sz="1600" b="0" dirty="0">
                <a:solidFill>
                  <a:schemeClr val="tx1"/>
                </a:solidFill>
                <a:latin typeface="+mj-lt"/>
              </a:rPr>
              <a:t>macrocefalia</a:t>
            </a:r>
            <a:r>
              <a:rPr lang="es-ES" sz="1600" b="0" dirty="0">
                <a:solidFill>
                  <a:schemeClr val="bg2">
                    <a:lumMod val="75000"/>
                  </a:schemeClr>
                </a:solidFill>
                <a:latin typeface="+mj-lt"/>
              </a:rPr>
              <a:t> de la ciudad</a:t>
            </a:r>
          </a:p>
          <a:p>
            <a:pPr marL="177800" indent="-177800">
              <a:lnSpc>
                <a:spcPct val="150000"/>
              </a:lnSpc>
              <a:buClr>
                <a:srgbClr val="00B050"/>
              </a:buClr>
              <a:buSzPct val="100000"/>
              <a:buFont typeface="Wingdings" pitchFamily="2" charset="2"/>
              <a:buChar char="§"/>
              <a:defRPr/>
            </a:pPr>
            <a:r>
              <a:rPr lang="es-ES" sz="1600" b="0" dirty="0">
                <a:solidFill>
                  <a:schemeClr val="tx1"/>
                </a:solidFill>
                <a:latin typeface="+mj-lt"/>
              </a:rPr>
              <a:t>63</a:t>
            </a:r>
            <a:r>
              <a:rPr lang="es-ES" sz="1600" b="0" dirty="0">
                <a:solidFill>
                  <a:schemeClr val="bg2">
                    <a:lumMod val="75000"/>
                  </a:schemeClr>
                </a:solidFill>
                <a:latin typeface="+mj-lt"/>
              </a:rPr>
              <a:t> concejos (5.135 habitantes)</a:t>
            </a:r>
            <a:endParaRPr lang="es-ES" sz="1600" dirty="0">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01650" y="474663"/>
            <a:ext cx="9144000" cy="381000"/>
          </a:xfrm>
          <a:prstGeom prst="rect">
            <a:avLst/>
          </a:prstGeom>
          <a:noFill/>
          <a:ln w="9525">
            <a:noFill/>
            <a:miter lim="800000"/>
            <a:headEnd/>
            <a:tailEnd/>
          </a:ln>
        </p:spPr>
        <p:txBody>
          <a:bodyPr lIns="72000" tIns="36000" rIns="72000" bIns="36000">
            <a:spAutoFit/>
          </a:bodyPr>
          <a:lstStyle/>
          <a:p>
            <a:pPr algn="r">
              <a:spcBef>
                <a:spcPct val="30000"/>
              </a:spcBef>
              <a:defRPr/>
            </a:pPr>
            <a:r>
              <a:rPr lang="en-GB" sz="2000" b="0" dirty="0">
                <a:solidFill>
                  <a:schemeClr val="tx1"/>
                </a:solidFill>
                <a:latin typeface="Adobe Gothic Std B" pitchFamily="34" charset="-128"/>
                <a:ea typeface="Adobe Gothic Std B" pitchFamily="34" charset="-128"/>
                <a:cs typeface="+mn-cs"/>
              </a:rPr>
              <a:t>Nueva </a:t>
            </a:r>
            <a:r>
              <a:rPr lang="en-GB" sz="2000" b="0" dirty="0" err="1">
                <a:solidFill>
                  <a:schemeClr val="tx1"/>
                </a:solidFill>
                <a:latin typeface="Adobe Gothic Std B" pitchFamily="34" charset="-128"/>
                <a:ea typeface="Adobe Gothic Std B" pitchFamily="34" charset="-128"/>
                <a:cs typeface="+mn-cs"/>
              </a:rPr>
              <a:t>gobernanza</a:t>
            </a:r>
            <a:endParaRPr lang="es-ES" sz="2000" b="0" dirty="0">
              <a:solidFill>
                <a:schemeClr val="tx1"/>
              </a:solidFill>
              <a:latin typeface="Adobe Gothic Std B" pitchFamily="34" charset="-128"/>
              <a:ea typeface="Adobe Gothic Std B" pitchFamily="34" charset="-128"/>
              <a:cs typeface="+mn-cs"/>
            </a:endParaRPr>
          </a:p>
        </p:txBody>
      </p:sp>
      <p:pic>
        <p:nvPicPr>
          <p:cNvPr id="61442" name="Picture 13" descr="CSM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65563"/>
            <a:ext cx="4659313"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14" descr="Consejosoci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425" y="3244850"/>
            <a:ext cx="447357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15" descr="Aula_ecolog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39863"/>
            <a:ext cx="465613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5224463" y="1698625"/>
            <a:ext cx="3373437" cy="1282700"/>
          </a:xfrm>
          <a:prstGeom prst="rect">
            <a:avLst/>
          </a:prstGeom>
          <a:noFill/>
        </p:spPr>
        <p:txBody>
          <a:bodyPr>
            <a:spAutoFit/>
          </a:bodyPr>
          <a:lstStyle>
            <a:lvl1pPr marL="177800" indent="-1778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buClr>
                <a:srgbClr val="00B050"/>
              </a:buClr>
              <a:buFont typeface="Wingdings" pitchFamily="2" charset="2"/>
              <a:buChar char="§"/>
            </a:pPr>
            <a:r>
              <a:rPr lang="es-ES" sz="1600" b="0">
                <a:solidFill>
                  <a:schemeClr val="tx1"/>
                </a:solidFill>
                <a:latin typeface="Arial" pitchFamily="34" charset="0"/>
              </a:rPr>
              <a:t>Participación ciudadana</a:t>
            </a:r>
            <a:endParaRPr lang="es-ES" b="0">
              <a:solidFill>
                <a:schemeClr val="tx1"/>
              </a:solidFill>
              <a:latin typeface="Arial" pitchFamily="34" charset="0"/>
            </a:endParaRPr>
          </a:p>
          <a:p>
            <a:pPr>
              <a:buFont typeface="Trebuchet MS" pitchFamily="34" charset="0"/>
              <a:buNone/>
            </a:pPr>
            <a:endParaRPr lang="es-ES" b="0">
              <a:solidFill>
                <a:schemeClr val="tx1"/>
              </a:solidFill>
              <a:latin typeface="Arial" pitchFamily="34" charset="0"/>
            </a:endParaRPr>
          </a:p>
          <a:p>
            <a:pPr>
              <a:buClr>
                <a:srgbClr val="00B050"/>
              </a:buClr>
              <a:buFont typeface="Wingdings" pitchFamily="2" charset="2"/>
              <a:buChar char="§"/>
            </a:pPr>
            <a:r>
              <a:rPr lang="es-ES" sz="1600" b="0">
                <a:solidFill>
                  <a:schemeClr val="tx1"/>
                </a:solidFill>
                <a:latin typeface="Arial" pitchFamily="34" charset="0"/>
              </a:rPr>
              <a:t>Consenso político</a:t>
            </a:r>
          </a:p>
          <a:p>
            <a:pPr>
              <a:buClr>
                <a:srgbClr val="00B050"/>
              </a:buClr>
              <a:buFont typeface="Wingdings" pitchFamily="2" charset="2"/>
              <a:buChar char="§"/>
            </a:pPr>
            <a:endParaRPr lang="es-ES" sz="1600" b="0">
              <a:solidFill>
                <a:schemeClr val="tx1"/>
              </a:solidFill>
              <a:latin typeface="Arial" pitchFamily="34" charset="0"/>
            </a:endParaRPr>
          </a:p>
          <a:p>
            <a:pPr>
              <a:buClr>
                <a:srgbClr val="00B050"/>
              </a:buClr>
              <a:buFont typeface="Wingdings" pitchFamily="2" charset="2"/>
              <a:buChar char="§"/>
            </a:pPr>
            <a:r>
              <a:rPr lang="es-ES" sz="1600" b="0">
                <a:solidFill>
                  <a:schemeClr val="tx1"/>
                </a:solidFill>
                <a:latin typeface="Arial" pitchFamily="34" charset="0"/>
              </a:rPr>
              <a:t>Cita con el Alcalde.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6 Imagen" descr="portad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12700"/>
            <a:ext cx="9164638" cy="64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0" y="6264275"/>
            <a:ext cx="9144000" cy="571500"/>
          </a:xfrm>
          <a:prstGeom prst="rect">
            <a:avLst/>
          </a:prstGeom>
          <a:solidFill>
            <a:srgbClr val="2699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FFFFFF"/>
              </a:buClr>
              <a:buSzPct val="100000"/>
              <a:buFont typeface="Trebuchet MS" pitchFamily="34" charset="0"/>
              <a:buChar char="•"/>
              <a:defRPr/>
            </a:pPr>
            <a:endParaRPr lang="es-ES" dirty="0"/>
          </a:p>
        </p:txBody>
      </p:sp>
      <p:pic>
        <p:nvPicPr>
          <p:cNvPr id="90117" name="Picture 87" descr="logo"/>
          <p:cNvPicPr>
            <a:picLocks noChangeAspect="1" noChangeArrowheads="1"/>
          </p:cNvPicPr>
          <p:nvPr/>
        </p:nvPicPr>
        <p:blipFill>
          <a:blip r:embed="rId4">
            <a:extLst>
              <a:ext uri="{28A0092B-C50C-407E-A947-70E740481C1C}">
                <a14:useLocalDpi xmlns:a14="http://schemas.microsoft.com/office/drawing/2010/main" val="0"/>
              </a:ext>
            </a:extLst>
          </a:blip>
          <a:srcRect t="-11906" r="6763" b="42432"/>
          <a:stretch>
            <a:fillRect/>
          </a:stretch>
        </p:blipFill>
        <p:spPr bwMode="auto">
          <a:xfrm>
            <a:off x="8520113" y="6243638"/>
            <a:ext cx="523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Rectangle 94"/>
          <p:cNvSpPr>
            <a:spLocks noGrp="1" noChangeArrowheads="1"/>
          </p:cNvSpPr>
          <p:nvPr>
            <p:ph type="ctrTitle" idx="4294967295"/>
          </p:nvPr>
        </p:nvSpPr>
        <p:spPr bwMode="auto">
          <a:xfrm>
            <a:off x="450850" y="6245225"/>
            <a:ext cx="8066088" cy="595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s-ES" sz="3200" smtClean="0">
                <a:ea typeface="Adobe Gothic Std B"/>
                <a:cs typeface="Adobe Gothic Std B"/>
              </a:rPr>
              <a:t>ibilbao@vitoria-gasteiz.org</a:t>
            </a:r>
          </a:p>
        </p:txBody>
      </p:sp>
      <p:sp>
        <p:nvSpPr>
          <p:cNvPr id="90119" name="Rectangle 94"/>
          <p:cNvSpPr>
            <a:spLocks noChangeArrowheads="1"/>
          </p:cNvSpPr>
          <p:nvPr/>
        </p:nvSpPr>
        <p:spPr bwMode="auto">
          <a:xfrm>
            <a:off x="266700" y="471488"/>
            <a:ext cx="41814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s-ES" sz="3600">
                <a:solidFill>
                  <a:schemeClr val="bg1"/>
                </a:solidFill>
                <a:latin typeface="Adobe Gothic Std B"/>
                <a:ea typeface="Adobe Gothic Std B"/>
                <a:cs typeface="Adobe Gothic Std B"/>
              </a:rPr>
              <a:t/>
            </a:r>
            <a:br>
              <a:rPr lang="es-ES" sz="3600">
                <a:solidFill>
                  <a:schemeClr val="bg1"/>
                </a:solidFill>
                <a:latin typeface="Adobe Gothic Std B"/>
                <a:ea typeface="Adobe Gothic Std B"/>
                <a:cs typeface="Adobe Gothic Std B"/>
              </a:rPr>
            </a:br>
            <a:r>
              <a:rPr lang="es-ES" sz="3600">
                <a:solidFill>
                  <a:schemeClr val="bg1"/>
                </a:solidFill>
                <a:latin typeface="Adobe Gothic Std B"/>
                <a:ea typeface="Adobe Gothic Std B"/>
                <a:cs typeface="Adobe Gothic Std B"/>
              </a:rPr>
              <a:t>MUCHAS GRACIAS</a:t>
            </a:r>
          </a:p>
        </p:txBody>
      </p:sp>
      <p:pic>
        <p:nvPicPr>
          <p:cNvPr id="90120" name="Picture 9" descr="Cuatro torres"/>
          <p:cNvPicPr>
            <a:picLocks noChangeAspect="1" noChangeArrowheads="1"/>
          </p:cNvPicPr>
          <p:nvPr/>
        </p:nvPicPr>
        <p:blipFill>
          <a:blip r:embed="rId5">
            <a:extLst>
              <a:ext uri="{28A0092B-C50C-407E-A947-70E740481C1C}">
                <a14:useLocalDpi xmlns:a14="http://schemas.microsoft.com/office/drawing/2010/main" val="0"/>
              </a:ext>
            </a:extLst>
          </a:blip>
          <a:srcRect t="19983" b="22836"/>
          <a:stretch>
            <a:fillRect/>
          </a:stretch>
        </p:blipFill>
        <p:spPr bwMode="auto">
          <a:xfrm>
            <a:off x="-38100" y="2551113"/>
            <a:ext cx="91821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66"/>
          <p:cNvSpPr>
            <a:spLocks noChangeArrowheads="1"/>
          </p:cNvSpPr>
          <p:nvPr/>
        </p:nvSpPr>
        <p:spPr bwMode="auto">
          <a:xfrm>
            <a:off x="0" y="101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2000" tIns="36000" rIns="72000" bIns="36000" anchor="ctr">
            <a:spAutoFit/>
          </a:bodyPr>
          <a:lstStyle/>
          <a:p>
            <a:endParaRPr lang="en-US" sz="1800" b="0">
              <a:solidFill>
                <a:schemeClr val="tx1"/>
              </a:solidFill>
              <a:latin typeface="Arial" pitchFamily="34" charset="0"/>
            </a:endParaRPr>
          </a:p>
        </p:txBody>
      </p:sp>
      <p:sp>
        <p:nvSpPr>
          <p:cNvPr id="2" name="Rectangle 3"/>
          <p:cNvSpPr>
            <a:spLocks noChangeArrowheads="1"/>
          </p:cNvSpPr>
          <p:nvPr/>
        </p:nvSpPr>
        <p:spPr bwMode="auto">
          <a:xfrm>
            <a:off x="1700213" y="1973263"/>
            <a:ext cx="713740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lstStyle/>
          <a:p>
            <a:pPr>
              <a:tabLst>
                <a:tab pos="457200" algn="l"/>
              </a:tabLst>
            </a:pPr>
            <a:r>
              <a:rPr lang="es-ES_tradnl">
                <a:solidFill>
                  <a:srgbClr val="00B050"/>
                </a:solidFill>
                <a:ea typeface="Calibri" pitchFamily="34" charset="0"/>
                <a:cs typeface="Times New Roman" pitchFamily="18" charset="0"/>
              </a:rPr>
              <a:t>1.PLAN DE PROTECCIÓN Y RESTAURACIÓN DE RECURSOS NATURALES SENSIBLES </a:t>
            </a:r>
          </a:p>
          <a:p>
            <a:pPr>
              <a:tabLst>
                <a:tab pos="457200" algn="l"/>
              </a:tabLst>
            </a:pPr>
            <a:endParaRPr lang="es-ES">
              <a:ea typeface="Calibri" pitchFamily="34" charset="0"/>
              <a:cs typeface="Times New Roman" pitchFamily="18" charset="0"/>
            </a:endParaRPr>
          </a:p>
          <a:p>
            <a:pPr eaLnBrk="0" hangingPunct="0">
              <a:buClr>
                <a:srgbClr val="00B050"/>
              </a:buClr>
              <a:buFont typeface="Wingdings" pitchFamily="2" charset="2"/>
              <a:buChar char="§"/>
              <a:tabLst>
                <a:tab pos="457200" algn="l"/>
              </a:tabLst>
            </a:pPr>
            <a:r>
              <a:rPr lang="es-ES_tradnl">
                <a:solidFill>
                  <a:schemeClr val="tx1"/>
                </a:solidFill>
                <a:ea typeface="Calibri" pitchFamily="34" charset="0"/>
                <a:cs typeface="Times New Roman" pitchFamily="18" charset="0"/>
              </a:rPr>
              <a:t> Proyectos de restauración, mejora y cierre del Anillo Verde:</a:t>
            </a:r>
            <a:endParaRPr lang="es-ES">
              <a:solidFill>
                <a:schemeClr val="tx1"/>
              </a:solidFill>
              <a:ea typeface="Calibri" pitchFamily="34" charset="0"/>
              <a:cs typeface="Times New Roman" pitchFamily="18" charset="0"/>
            </a:endParaRPr>
          </a:p>
          <a:p>
            <a:pPr eaLnBrk="0" hangingPunct="0">
              <a:tabLst>
                <a:tab pos="457200" algn="l"/>
              </a:tabLst>
            </a:pPr>
            <a:r>
              <a:rPr lang="es-ES_tradnl" b="0">
                <a:solidFill>
                  <a:schemeClr val="tx1"/>
                </a:solidFill>
                <a:ea typeface="Calibri" pitchFamily="34" charset="0"/>
                <a:cs typeface="Times New Roman" pitchFamily="18" charset="0"/>
              </a:rPr>
              <a:t>Proyectos y actuaciones de mejora de la conectividad ecológica, el paisaje y la biodiversidad y también para el uso público (Vuelta al Anillo Verde).</a:t>
            </a:r>
          </a:p>
          <a:p>
            <a:pPr eaLnBrk="0" hangingPunct="0">
              <a:tabLst>
                <a:tab pos="457200" algn="l"/>
              </a:tabLst>
            </a:pPr>
            <a:endParaRPr lang="es-ES" b="0">
              <a:solidFill>
                <a:schemeClr val="tx1"/>
              </a:solidFill>
              <a:ea typeface="Calibri" pitchFamily="34" charset="0"/>
              <a:cs typeface="Times New Roman" pitchFamily="18" charset="0"/>
            </a:endParaRPr>
          </a:p>
          <a:p>
            <a:pPr eaLnBrk="0" hangingPunct="0">
              <a:buClr>
                <a:srgbClr val="00B050"/>
              </a:buClr>
              <a:buFont typeface="Wingdings" pitchFamily="2" charset="2"/>
              <a:buChar char="§"/>
              <a:tabLst>
                <a:tab pos="457200" algn="l"/>
              </a:tabLst>
            </a:pPr>
            <a:r>
              <a:rPr lang="es-ES_tradnl">
                <a:solidFill>
                  <a:schemeClr val="tx1"/>
                </a:solidFill>
                <a:ea typeface="Calibri" pitchFamily="34" charset="0"/>
                <a:cs typeface="Times New Roman" pitchFamily="18" charset="0"/>
              </a:rPr>
              <a:t> Parque Natural de Los Montes de Vitoria:</a:t>
            </a:r>
            <a:endParaRPr lang="es-ES">
              <a:solidFill>
                <a:schemeClr val="tx1"/>
              </a:solidFill>
              <a:ea typeface="Calibri" pitchFamily="34" charset="0"/>
              <a:cs typeface="Times New Roman" pitchFamily="18" charset="0"/>
            </a:endParaRPr>
          </a:p>
          <a:p>
            <a:pPr eaLnBrk="0" hangingPunct="0">
              <a:tabLst>
                <a:tab pos="457200" algn="l"/>
              </a:tabLst>
            </a:pPr>
            <a:r>
              <a:rPr lang="es-ES_tradnl" b="0">
                <a:solidFill>
                  <a:schemeClr val="tx1"/>
                </a:solidFill>
                <a:ea typeface="Calibri" pitchFamily="34" charset="0"/>
                <a:cs typeface="Times New Roman" pitchFamily="18" charset="0"/>
              </a:rPr>
              <a:t>Redacción del Plan de Ordenación de los Recursos Naturales (PORN) y Declaración formal.</a:t>
            </a:r>
            <a:endParaRPr lang="es-ES" b="0">
              <a:solidFill>
                <a:schemeClr val="tx1"/>
              </a:solidFill>
              <a:ea typeface="Calibri" pitchFamily="34" charset="0"/>
              <a:cs typeface="Times New Roman" pitchFamily="18" charset="0"/>
            </a:endParaRPr>
          </a:p>
          <a:p>
            <a:pPr eaLnBrk="0" hangingPunct="0">
              <a:buFont typeface="Arial Narrow" pitchFamily="34" charset="0"/>
              <a:buNone/>
              <a:tabLst>
                <a:tab pos="457200" algn="l"/>
              </a:tabLst>
            </a:pPr>
            <a:endParaRPr lang="es-ES_tradnl">
              <a:solidFill>
                <a:schemeClr val="tx1"/>
              </a:solidFill>
              <a:ea typeface="Calibri" pitchFamily="34" charset="0"/>
              <a:cs typeface="Times New Roman" pitchFamily="18" charset="0"/>
            </a:endParaRPr>
          </a:p>
          <a:p>
            <a:pPr eaLnBrk="0" hangingPunct="0">
              <a:buClr>
                <a:srgbClr val="00B050"/>
              </a:buClr>
              <a:buFont typeface="Wingdings" pitchFamily="2" charset="2"/>
              <a:buChar char="§"/>
              <a:tabLst>
                <a:tab pos="457200" algn="l"/>
              </a:tabLst>
            </a:pPr>
            <a:r>
              <a:rPr lang="es-ES_tradnl">
                <a:solidFill>
                  <a:schemeClr val="tx1"/>
                </a:solidFill>
                <a:ea typeface="Calibri" pitchFamily="34" charset="0"/>
                <a:cs typeface="Times New Roman" pitchFamily="18" charset="0"/>
              </a:rPr>
              <a:t> Plan de Empleo Rural por el Paisaje:</a:t>
            </a:r>
            <a:endParaRPr lang="es-ES">
              <a:solidFill>
                <a:schemeClr val="tx1"/>
              </a:solidFill>
              <a:ea typeface="Calibri" pitchFamily="34" charset="0"/>
              <a:cs typeface="Times New Roman" pitchFamily="18" charset="0"/>
            </a:endParaRPr>
          </a:p>
          <a:p>
            <a:pPr eaLnBrk="0" hangingPunct="0">
              <a:tabLst>
                <a:tab pos="457200" algn="l"/>
              </a:tabLst>
            </a:pPr>
            <a:r>
              <a:rPr lang="es-ES_tradnl" b="0">
                <a:solidFill>
                  <a:schemeClr val="tx1"/>
                </a:solidFill>
                <a:ea typeface="Calibri" pitchFamily="34" charset="0"/>
                <a:cs typeface="Times New Roman" pitchFamily="18" charset="0"/>
              </a:rPr>
              <a:t>Redacción de Proyectos de restauración forestal y mejora paisajística en entornos degradados. </a:t>
            </a:r>
            <a:endParaRPr lang="es-ES" b="0">
              <a:solidFill>
                <a:schemeClr val="tx1"/>
              </a:solidFill>
              <a:ea typeface="Calibri" pitchFamily="34" charset="0"/>
              <a:cs typeface="Times New Roman" pitchFamily="18" charset="0"/>
            </a:endParaRPr>
          </a:p>
          <a:p>
            <a:pPr eaLnBrk="0" hangingPunct="0">
              <a:tabLst>
                <a:tab pos="457200" algn="l"/>
              </a:tabLst>
            </a:pPr>
            <a:r>
              <a:rPr lang="es-ES_tradnl" b="0">
                <a:solidFill>
                  <a:schemeClr val="tx1"/>
                </a:solidFill>
                <a:ea typeface="Calibri" pitchFamily="34" charset="0"/>
                <a:cs typeface="Times New Roman" pitchFamily="18" charset="0"/>
              </a:rPr>
              <a:t>Escuela-Taller y Planes “E” de Empleo del Gobierno Vasco.</a:t>
            </a:r>
          </a:p>
          <a:p>
            <a:pPr eaLnBrk="0" hangingPunct="0">
              <a:tabLst>
                <a:tab pos="457200" algn="l"/>
              </a:tabLst>
            </a:pPr>
            <a:endParaRPr lang="es-ES_tradnl" b="0">
              <a:solidFill>
                <a:schemeClr val="tx1"/>
              </a:solidFill>
              <a:ea typeface="Calibri" pitchFamily="34" charset="0"/>
              <a:cs typeface="Times New Roman" pitchFamily="18" charset="0"/>
            </a:endParaRPr>
          </a:p>
        </p:txBody>
      </p:sp>
      <p:sp>
        <p:nvSpPr>
          <p:cNvPr id="6" name="Rectangle 3"/>
          <p:cNvSpPr>
            <a:spLocks noChangeArrowheads="1"/>
          </p:cNvSpPr>
          <p:nvPr/>
        </p:nvSpPr>
        <p:spPr bwMode="auto">
          <a:xfrm>
            <a:off x="1508125" y="488950"/>
            <a:ext cx="7170738" cy="703263"/>
          </a:xfrm>
          <a:prstGeom prst="rect">
            <a:avLst/>
          </a:prstGeom>
          <a:noFill/>
          <a:ln w="9525" algn="ctr">
            <a:noFill/>
            <a:miter lim="800000"/>
            <a:headEnd/>
            <a:tailEnd/>
          </a:ln>
        </p:spPr>
        <p:txBody>
          <a:bodyPr lIns="72000" tIns="36000" rIns="72000" bIns="36000">
            <a:spAutoFit/>
          </a:bodyPr>
          <a:lstStyle/>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2000" dirty="0">
                <a:solidFill>
                  <a:schemeClr val="tx1"/>
                </a:solidFill>
                <a:ea typeface="Adobe Gothic Std B" pitchFamily="34" charset="-128"/>
                <a:cs typeface="+mn-cs"/>
              </a:rPr>
              <a:t>VITORIA-GASTEIZ, GREEN CAPITAL 2012</a:t>
            </a:r>
            <a:r>
              <a:rPr lang="es-ES" sz="2000" dirty="0">
                <a:solidFill>
                  <a:schemeClr val="tx1"/>
                </a:solidFill>
                <a:ea typeface="Adobe Gothic Std B" pitchFamily="34" charset="-128"/>
                <a:cs typeface="+mn-cs"/>
              </a:rPr>
              <a:t> </a:t>
            </a:r>
          </a:p>
          <a:p>
            <a:pPr algn="r" defTabSz="449263">
              <a:lnSpc>
                <a:spcPct val="150000"/>
              </a:lnSpc>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b="0" dirty="0">
                <a:solidFill>
                  <a:schemeClr val="tx1"/>
                </a:solidFill>
                <a:ea typeface="Adobe Gothic Std B" pitchFamily="34" charset="-128"/>
                <a:cs typeface="+mn-cs"/>
              </a:rPr>
              <a:t>Planes, proyectos y  actuaciones principales</a:t>
            </a:r>
            <a:endParaRPr lang="es-ES_tradnl" b="0" dirty="0">
              <a:solidFill>
                <a:schemeClr val="tx1"/>
              </a:solidFill>
              <a:ea typeface="Adobe Gothic Std B" pitchFamily="34" charset="-128"/>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ChangeArrowheads="1"/>
          </p:cNvSpPr>
          <p:nvPr/>
        </p:nvSpPr>
        <p:spPr bwMode="auto">
          <a:xfrm>
            <a:off x="0" y="101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2000" tIns="36000" rIns="72000" bIns="36000" anchor="ctr">
            <a:spAutoFit/>
          </a:bodyPr>
          <a:lstStyle/>
          <a:p>
            <a:endParaRPr lang="en-US" sz="1800" b="0">
              <a:solidFill>
                <a:schemeClr val="tx1"/>
              </a:solidFill>
              <a:latin typeface="Arial" pitchFamily="34" charset="0"/>
            </a:endParaRPr>
          </a:p>
        </p:txBody>
      </p:sp>
      <p:sp>
        <p:nvSpPr>
          <p:cNvPr id="2" name="Rectangle 3"/>
          <p:cNvSpPr>
            <a:spLocks noChangeArrowheads="1"/>
          </p:cNvSpPr>
          <p:nvPr/>
        </p:nvSpPr>
        <p:spPr bwMode="auto">
          <a:xfrm>
            <a:off x="1689100" y="1862138"/>
            <a:ext cx="71374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lstStyle/>
          <a:p>
            <a:pPr>
              <a:tabLst>
                <a:tab pos="457200" algn="l"/>
              </a:tabLst>
            </a:pPr>
            <a:endParaRPr lang="es-ES_tradnl" sz="1200">
              <a:ea typeface="Calibri" pitchFamily="34" charset="0"/>
              <a:cs typeface="Times New Roman" pitchFamily="18" charset="0"/>
            </a:endParaRPr>
          </a:p>
          <a:p>
            <a:pPr>
              <a:tabLst>
                <a:tab pos="457200" algn="l"/>
              </a:tabLst>
            </a:pPr>
            <a:r>
              <a:rPr lang="es-ES_tradnl">
                <a:solidFill>
                  <a:srgbClr val="00B050"/>
                </a:solidFill>
                <a:ea typeface="Calibri" pitchFamily="34" charset="0"/>
                <a:cs typeface="Times New Roman" pitchFamily="18" charset="0"/>
              </a:rPr>
              <a:t>2.PLAN DE PREVENCIÓN DE INUNDACIONES</a:t>
            </a:r>
          </a:p>
          <a:p>
            <a:pPr>
              <a:tabLst>
                <a:tab pos="457200" algn="l"/>
              </a:tabLst>
            </a:pPr>
            <a:endParaRPr lang="es-ES">
              <a:ea typeface="Calibri" pitchFamily="34" charset="0"/>
              <a:cs typeface="Times New Roman" pitchFamily="18" charset="0"/>
            </a:endParaRPr>
          </a:p>
          <a:p>
            <a:pPr eaLnBrk="0" hangingPunct="0">
              <a:buClr>
                <a:srgbClr val="00B050"/>
              </a:buClr>
              <a:buFont typeface="Wingdings" pitchFamily="2" charset="2"/>
              <a:buChar char="§"/>
              <a:tabLst>
                <a:tab pos="457200" algn="l"/>
              </a:tabLst>
            </a:pPr>
            <a:r>
              <a:rPr lang="es-ES_tradnl">
                <a:solidFill>
                  <a:schemeClr val="tx1"/>
                </a:solidFill>
                <a:ea typeface="Calibri" pitchFamily="34" charset="0"/>
                <a:cs typeface="Times New Roman" pitchFamily="18" charset="0"/>
              </a:rPr>
              <a:t> Proyectos de saneamiento, derivación y mejora  ecológica de los ríos del Sur:</a:t>
            </a:r>
            <a:endParaRPr lang="es-ES">
              <a:solidFill>
                <a:schemeClr val="tx1"/>
              </a:solidFill>
              <a:ea typeface="Calibri" pitchFamily="34" charset="0"/>
              <a:cs typeface="Times New Roman" pitchFamily="18" charset="0"/>
            </a:endParaRPr>
          </a:p>
          <a:p>
            <a:pPr eaLnBrk="0" hangingPunct="0">
              <a:tabLst>
                <a:tab pos="457200" algn="l"/>
              </a:tabLst>
            </a:pPr>
            <a:r>
              <a:rPr lang="es-ES_tradnl" b="0">
                <a:solidFill>
                  <a:schemeClr val="tx1"/>
                </a:solidFill>
                <a:ea typeface="Calibri" pitchFamily="34" charset="0"/>
                <a:cs typeface="Times New Roman" pitchFamily="18" charset="0"/>
              </a:rPr>
              <a:t>Obras en los Arroyos de Olárizu y Ali.</a:t>
            </a:r>
            <a:endParaRPr lang="es-ES" b="0">
              <a:solidFill>
                <a:schemeClr val="tx1"/>
              </a:solidFill>
              <a:ea typeface="Calibri" pitchFamily="34" charset="0"/>
              <a:cs typeface="Times New Roman" pitchFamily="18" charset="0"/>
            </a:endParaRPr>
          </a:p>
          <a:p>
            <a:pPr eaLnBrk="0" hangingPunct="0">
              <a:tabLst>
                <a:tab pos="457200" algn="l"/>
              </a:tabLst>
            </a:pPr>
            <a:r>
              <a:rPr lang="es-ES_tradnl" b="0">
                <a:solidFill>
                  <a:schemeClr val="tx1"/>
                </a:solidFill>
                <a:ea typeface="Calibri" pitchFamily="34" charset="0"/>
                <a:cs typeface="Times New Roman" pitchFamily="18" charset="0"/>
              </a:rPr>
              <a:t>Proyecto de ejecución en el Arroyo Batán. </a:t>
            </a:r>
            <a:endParaRPr lang="es-ES" b="0">
              <a:solidFill>
                <a:schemeClr val="tx1"/>
              </a:solidFill>
              <a:ea typeface="Calibri" pitchFamily="34" charset="0"/>
              <a:cs typeface="Times New Roman" pitchFamily="18" charset="0"/>
            </a:endParaRPr>
          </a:p>
          <a:p>
            <a:pPr eaLnBrk="0" hangingPunct="0">
              <a:buFont typeface="Arial Narrow" pitchFamily="34" charset="0"/>
              <a:buNone/>
              <a:tabLst>
                <a:tab pos="457200" algn="l"/>
              </a:tabLst>
            </a:pPr>
            <a:endParaRPr lang="es-ES_tradnl">
              <a:solidFill>
                <a:schemeClr val="tx1"/>
              </a:solidFill>
              <a:ea typeface="Calibri" pitchFamily="34" charset="0"/>
              <a:cs typeface="Times New Roman" pitchFamily="18" charset="0"/>
            </a:endParaRPr>
          </a:p>
          <a:p>
            <a:pPr eaLnBrk="0" hangingPunct="0">
              <a:buClr>
                <a:srgbClr val="00B050"/>
              </a:buClr>
              <a:buFont typeface="Wingdings" pitchFamily="2" charset="2"/>
              <a:buChar char="§"/>
              <a:tabLst>
                <a:tab pos="457200" algn="l"/>
              </a:tabLst>
            </a:pPr>
            <a:r>
              <a:rPr lang="es-ES_tradnl">
                <a:solidFill>
                  <a:schemeClr val="tx1"/>
                </a:solidFill>
                <a:ea typeface="Calibri" pitchFamily="34" charset="0"/>
                <a:cs typeface="Times New Roman" pitchFamily="18" charset="0"/>
              </a:rPr>
              <a:t> Proyectos de acondicionamiento hidráulico y  tratamiento ecológico y paisajístico del río Zadorra.</a:t>
            </a:r>
          </a:p>
          <a:p>
            <a:pPr eaLnBrk="0" hangingPunct="0">
              <a:buFont typeface="Arial Narrow" pitchFamily="34" charset="0"/>
              <a:buChar char="-"/>
              <a:tabLst>
                <a:tab pos="457200" algn="l"/>
              </a:tabLst>
            </a:pPr>
            <a:endParaRPr lang="es-ES_tradnl" b="0">
              <a:solidFill>
                <a:schemeClr val="tx1"/>
              </a:solidFill>
              <a:ea typeface="Calibri" pitchFamily="34" charset="0"/>
              <a:cs typeface="Times New Roman" pitchFamily="18" charset="0"/>
            </a:endParaRPr>
          </a:p>
        </p:txBody>
      </p:sp>
      <p:sp>
        <p:nvSpPr>
          <p:cNvPr id="7" name="Rectangle 3"/>
          <p:cNvSpPr>
            <a:spLocks noChangeArrowheads="1"/>
          </p:cNvSpPr>
          <p:nvPr/>
        </p:nvSpPr>
        <p:spPr bwMode="auto">
          <a:xfrm>
            <a:off x="1508125" y="488950"/>
            <a:ext cx="7170738" cy="703263"/>
          </a:xfrm>
          <a:prstGeom prst="rect">
            <a:avLst/>
          </a:prstGeom>
          <a:noFill/>
          <a:ln w="9525" algn="ctr">
            <a:noFill/>
            <a:miter lim="800000"/>
            <a:headEnd/>
            <a:tailEnd/>
          </a:ln>
        </p:spPr>
        <p:txBody>
          <a:bodyPr lIns="72000" tIns="36000" rIns="72000" bIns="36000">
            <a:spAutoFit/>
          </a:bodyPr>
          <a:lstStyle/>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2000" dirty="0">
                <a:solidFill>
                  <a:schemeClr val="tx1"/>
                </a:solidFill>
                <a:ea typeface="Adobe Gothic Std B" pitchFamily="34" charset="-128"/>
                <a:cs typeface="+mn-cs"/>
              </a:rPr>
              <a:t>VITORIA-GASTEIZ, GREEN CAPITAL 2012</a:t>
            </a:r>
            <a:r>
              <a:rPr lang="es-ES" sz="2000" dirty="0">
                <a:solidFill>
                  <a:schemeClr val="tx1"/>
                </a:solidFill>
                <a:ea typeface="Adobe Gothic Std B" pitchFamily="34" charset="-128"/>
                <a:cs typeface="+mn-cs"/>
              </a:rPr>
              <a:t> </a:t>
            </a:r>
          </a:p>
          <a:p>
            <a:pPr algn="r" defTabSz="449263">
              <a:lnSpc>
                <a:spcPct val="150000"/>
              </a:lnSpc>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b="0" dirty="0">
                <a:solidFill>
                  <a:schemeClr val="tx1"/>
                </a:solidFill>
                <a:ea typeface="Adobe Gothic Std B" pitchFamily="34" charset="-128"/>
                <a:cs typeface="+mn-cs"/>
              </a:rPr>
              <a:t>Planes, proyectos y  actuaciones principales</a:t>
            </a:r>
            <a:endParaRPr lang="es-ES_tradnl" b="0" dirty="0">
              <a:solidFill>
                <a:schemeClr val="tx1"/>
              </a:solidFill>
              <a:ea typeface="Adobe Gothic Std B" pitchFamily="34" charset="-128"/>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0" y="101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2000" tIns="36000" rIns="72000" bIns="36000" anchor="ctr">
            <a:spAutoFit/>
          </a:bodyPr>
          <a:lstStyle/>
          <a:p>
            <a:endParaRPr lang="en-US" sz="1800" b="0">
              <a:solidFill>
                <a:schemeClr val="tx1"/>
              </a:solidFill>
              <a:latin typeface="Arial" pitchFamily="34" charset="0"/>
            </a:endParaRPr>
          </a:p>
        </p:txBody>
      </p:sp>
      <p:sp>
        <p:nvSpPr>
          <p:cNvPr id="2" name="Rectangle 3"/>
          <p:cNvSpPr>
            <a:spLocks noChangeArrowheads="1"/>
          </p:cNvSpPr>
          <p:nvPr/>
        </p:nvSpPr>
        <p:spPr bwMode="auto">
          <a:xfrm>
            <a:off x="1666875" y="1939925"/>
            <a:ext cx="71374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lstStyle/>
          <a:p>
            <a:pPr>
              <a:tabLst>
                <a:tab pos="457200" algn="l"/>
              </a:tabLst>
            </a:pPr>
            <a:r>
              <a:rPr lang="es-ES_tradnl">
                <a:solidFill>
                  <a:srgbClr val="00B050"/>
                </a:solidFill>
                <a:ea typeface="Calibri" pitchFamily="34" charset="0"/>
                <a:cs typeface="Times New Roman" pitchFamily="18" charset="0"/>
              </a:rPr>
              <a:t>3.PLAN PARA LA MEJORA DE LA BIOCAPACIDAD, LA BIODIVERSIDAD Y EL PAISAJE URBANO (ANILLO VERDE INTERIOR)</a:t>
            </a:r>
          </a:p>
          <a:p>
            <a:pPr>
              <a:tabLst>
                <a:tab pos="457200" algn="l"/>
              </a:tabLst>
            </a:pPr>
            <a:endParaRPr lang="es-ES">
              <a:ea typeface="Calibri" pitchFamily="34" charset="0"/>
              <a:cs typeface="Times New Roman" pitchFamily="18" charset="0"/>
            </a:endParaRPr>
          </a:p>
          <a:p>
            <a:pPr eaLnBrk="0" hangingPunct="0">
              <a:buClr>
                <a:srgbClr val="00B050"/>
              </a:buClr>
              <a:buFont typeface="Wingdings" pitchFamily="2" charset="2"/>
              <a:buChar char="§"/>
              <a:tabLst>
                <a:tab pos="457200" algn="l"/>
              </a:tabLst>
            </a:pPr>
            <a:r>
              <a:rPr lang="es-ES_tradnl">
                <a:solidFill>
                  <a:schemeClr val="tx1"/>
                </a:solidFill>
                <a:ea typeface="Calibri" pitchFamily="34" charset="0"/>
                <a:cs typeface="Times New Roman" pitchFamily="18" charset="0"/>
              </a:rPr>
              <a:t> Redacción del Proyecto global  “Anillo Verde Interior: Hacia una nueva Infraestructura Verde Urbana en Vitoria-Gasteiz”.</a:t>
            </a:r>
          </a:p>
          <a:p>
            <a:pPr eaLnBrk="0" hangingPunct="0">
              <a:buFont typeface="Arial Narrow" pitchFamily="34" charset="0"/>
              <a:buNone/>
              <a:tabLst>
                <a:tab pos="457200" algn="l"/>
              </a:tabLst>
            </a:pPr>
            <a:endParaRPr lang="es-ES">
              <a:solidFill>
                <a:schemeClr val="tx1"/>
              </a:solidFill>
              <a:ea typeface="Calibri" pitchFamily="34" charset="0"/>
              <a:cs typeface="Times New Roman" pitchFamily="18" charset="0"/>
            </a:endParaRPr>
          </a:p>
          <a:p>
            <a:pPr eaLnBrk="0" hangingPunct="0">
              <a:buClr>
                <a:srgbClr val="00B050"/>
              </a:buClr>
              <a:buFont typeface="Wingdings" pitchFamily="2" charset="2"/>
              <a:buChar char="§"/>
              <a:tabLst>
                <a:tab pos="457200" algn="l"/>
              </a:tabLst>
            </a:pPr>
            <a:r>
              <a:rPr lang="es-ES_tradnl">
                <a:solidFill>
                  <a:schemeClr val="tx1"/>
                </a:solidFill>
                <a:ea typeface="Calibri" pitchFamily="34" charset="0"/>
                <a:cs typeface="Times New Roman" pitchFamily="18" charset="0"/>
              </a:rPr>
              <a:t> Proyecto de reforma urbana con técnicas de ecodiseño en la Avenida Gasteiz y su entorno.</a:t>
            </a:r>
          </a:p>
          <a:p>
            <a:pPr eaLnBrk="0" hangingPunct="0">
              <a:buFont typeface="Arial Narrow" pitchFamily="34" charset="0"/>
              <a:buNone/>
              <a:tabLst>
                <a:tab pos="457200" algn="l"/>
              </a:tabLst>
            </a:pPr>
            <a:endParaRPr lang="es-ES">
              <a:solidFill>
                <a:schemeClr val="tx1"/>
              </a:solidFill>
              <a:ea typeface="Calibri" pitchFamily="34" charset="0"/>
              <a:cs typeface="Times New Roman" pitchFamily="18" charset="0"/>
            </a:endParaRPr>
          </a:p>
          <a:p>
            <a:pPr eaLnBrk="0" hangingPunct="0">
              <a:buClr>
                <a:srgbClr val="00B050"/>
              </a:buClr>
              <a:buFont typeface="Wingdings" pitchFamily="2" charset="2"/>
              <a:buChar char="§"/>
              <a:tabLst>
                <a:tab pos="457200" algn="l"/>
              </a:tabLst>
            </a:pPr>
            <a:r>
              <a:rPr lang="es-ES_tradnl">
                <a:solidFill>
                  <a:schemeClr val="tx1"/>
                </a:solidFill>
                <a:ea typeface="Calibri" pitchFamily="34" charset="0"/>
                <a:cs typeface="Times New Roman" pitchFamily="18" charset="0"/>
              </a:rPr>
              <a:t> Proyecto de remodelación del Palacio Europa, con criterios “Green Building ”.</a:t>
            </a:r>
            <a:endParaRPr lang="es-ES_tradnl" b="0">
              <a:solidFill>
                <a:schemeClr val="tx1"/>
              </a:solidFill>
              <a:ea typeface="Calibri" pitchFamily="34" charset="0"/>
              <a:cs typeface="Times New Roman" pitchFamily="18" charset="0"/>
            </a:endParaRPr>
          </a:p>
        </p:txBody>
      </p:sp>
      <p:sp>
        <p:nvSpPr>
          <p:cNvPr id="7" name="Rectangle 3"/>
          <p:cNvSpPr>
            <a:spLocks noChangeArrowheads="1"/>
          </p:cNvSpPr>
          <p:nvPr/>
        </p:nvSpPr>
        <p:spPr bwMode="auto">
          <a:xfrm>
            <a:off x="1508125" y="488950"/>
            <a:ext cx="7170738" cy="703263"/>
          </a:xfrm>
          <a:prstGeom prst="rect">
            <a:avLst/>
          </a:prstGeom>
          <a:noFill/>
          <a:ln w="9525" algn="ctr">
            <a:noFill/>
            <a:miter lim="800000"/>
            <a:headEnd/>
            <a:tailEnd/>
          </a:ln>
        </p:spPr>
        <p:txBody>
          <a:bodyPr lIns="72000" tIns="36000" rIns="72000" bIns="36000">
            <a:spAutoFit/>
          </a:bodyPr>
          <a:lstStyle/>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2000" dirty="0">
                <a:solidFill>
                  <a:schemeClr val="tx1"/>
                </a:solidFill>
                <a:ea typeface="Adobe Gothic Std B" pitchFamily="34" charset="-128"/>
                <a:cs typeface="+mn-cs"/>
              </a:rPr>
              <a:t>VITORIA-GASTEIZ, GREEN CAPITAL 2012</a:t>
            </a:r>
            <a:r>
              <a:rPr lang="es-ES" sz="2000" dirty="0">
                <a:solidFill>
                  <a:schemeClr val="tx1"/>
                </a:solidFill>
                <a:ea typeface="Adobe Gothic Std B" pitchFamily="34" charset="-128"/>
                <a:cs typeface="+mn-cs"/>
              </a:rPr>
              <a:t> </a:t>
            </a:r>
          </a:p>
          <a:p>
            <a:pPr algn="r" defTabSz="449263">
              <a:lnSpc>
                <a:spcPct val="150000"/>
              </a:lnSpc>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b="0" dirty="0">
                <a:solidFill>
                  <a:schemeClr val="tx1"/>
                </a:solidFill>
                <a:ea typeface="Adobe Gothic Std B" pitchFamily="34" charset="-128"/>
                <a:cs typeface="+mn-cs"/>
              </a:rPr>
              <a:t>Planes, proyectos y  actuaciones principales</a:t>
            </a:r>
            <a:endParaRPr lang="es-ES_tradnl" b="0" dirty="0">
              <a:solidFill>
                <a:schemeClr val="tx1"/>
              </a:solidFill>
              <a:ea typeface="Adobe Gothic Std B" pitchFamily="34" charset="-128"/>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0" y="101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2000" tIns="36000" rIns="72000" bIns="36000" anchor="ctr">
            <a:spAutoFit/>
          </a:bodyPr>
          <a:lstStyle/>
          <a:p>
            <a:endParaRPr lang="en-US" sz="1800" b="0">
              <a:solidFill>
                <a:schemeClr val="tx1"/>
              </a:solidFill>
              <a:latin typeface="Arial" pitchFamily="34" charset="0"/>
            </a:endParaRPr>
          </a:p>
        </p:txBody>
      </p:sp>
      <p:sp>
        <p:nvSpPr>
          <p:cNvPr id="2" name="Rectangle 3"/>
          <p:cNvSpPr>
            <a:spLocks noChangeArrowheads="1"/>
          </p:cNvSpPr>
          <p:nvPr/>
        </p:nvSpPr>
        <p:spPr bwMode="auto">
          <a:xfrm>
            <a:off x="1749425" y="1427163"/>
            <a:ext cx="739457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lstStyle/>
          <a:p>
            <a:pPr>
              <a:tabLst>
                <a:tab pos="211138" algn="l"/>
                <a:tab pos="457200" algn="l"/>
              </a:tabLst>
            </a:pPr>
            <a:r>
              <a:rPr lang="es-ES_tradnl">
                <a:solidFill>
                  <a:srgbClr val="00B050"/>
                </a:solidFill>
                <a:ea typeface="Calibri" pitchFamily="34" charset="0"/>
                <a:cs typeface="Times New Roman" pitchFamily="18" charset="0"/>
              </a:rPr>
              <a:t>4.PLAN DE MOVILIDAD Y ESPACIO PÚBLICO</a:t>
            </a:r>
            <a:endParaRPr lang="es-ES_tradnl">
              <a:solidFill>
                <a:schemeClr val="tx1"/>
              </a:solidFill>
              <a:ea typeface="Calibri" pitchFamily="34" charset="0"/>
              <a:cs typeface="Times New Roman" pitchFamily="18" charset="0"/>
            </a:endParaRPr>
          </a:p>
          <a:p>
            <a:pPr eaLnBrk="0" hangingPunct="0">
              <a:buClr>
                <a:srgbClr val="00B050"/>
              </a:buClr>
              <a:buFont typeface="Wingdings" pitchFamily="2" charset="2"/>
              <a:buChar char="§"/>
              <a:tabLst>
                <a:tab pos="211138" algn="l"/>
                <a:tab pos="457200" algn="l"/>
              </a:tabLst>
            </a:pPr>
            <a:r>
              <a:rPr lang="es-ES_tradnl">
                <a:solidFill>
                  <a:schemeClr val="tx1"/>
                </a:solidFill>
                <a:ea typeface="Calibri" pitchFamily="34" charset="0"/>
                <a:cs typeface="Times New Roman" pitchFamily="18" charset="0"/>
              </a:rPr>
              <a:t> Plan Director de la Bicicleta:</a:t>
            </a:r>
            <a:endParaRPr lang="es-ES">
              <a:solidFill>
                <a:schemeClr val="tx1"/>
              </a:solidFill>
              <a:ea typeface="Calibri" pitchFamily="34" charset="0"/>
              <a:cs typeface="Times New Roman" pitchFamily="18" charset="0"/>
            </a:endParaRPr>
          </a:p>
          <a:p>
            <a:pPr eaLnBrk="0" hangingPunct="0">
              <a:tabLst>
                <a:tab pos="211138" algn="l"/>
                <a:tab pos="457200" algn="l"/>
              </a:tabLst>
            </a:pPr>
            <a:r>
              <a:rPr lang="es-ES_tradnl" b="0">
                <a:solidFill>
                  <a:schemeClr val="tx1"/>
                </a:solidFill>
                <a:ea typeface="Calibri" pitchFamily="34" charset="0"/>
                <a:cs typeface="Times New Roman" pitchFamily="18" charset="0"/>
              </a:rPr>
              <a:t>Ampliación del sistema de alquiler de bicicletas.</a:t>
            </a:r>
            <a:endParaRPr lang="es-ES" b="0">
              <a:solidFill>
                <a:schemeClr val="tx1"/>
              </a:solidFill>
              <a:ea typeface="Calibri" pitchFamily="34" charset="0"/>
              <a:cs typeface="Times New Roman" pitchFamily="18" charset="0"/>
            </a:endParaRPr>
          </a:p>
          <a:p>
            <a:pPr eaLnBrk="0" hangingPunct="0">
              <a:tabLst>
                <a:tab pos="211138" algn="l"/>
                <a:tab pos="457200" algn="l"/>
              </a:tabLst>
            </a:pPr>
            <a:r>
              <a:rPr lang="es-ES_tradnl" b="0">
                <a:solidFill>
                  <a:schemeClr val="tx1"/>
                </a:solidFill>
                <a:ea typeface="Calibri" pitchFamily="34" charset="0"/>
                <a:cs typeface="Times New Roman" pitchFamily="18" charset="0"/>
              </a:rPr>
              <a:t>Dos nuevos carriles bici: enlaces hasta Salburúa y Zabalgana.</a:t>
            </a:r>
          </a:p>
          <a:p>
            <a:pPr eaLnBrk="0" hangingPunct="0">
              <a:tabLst>
                <a:tab pos="211138" algn="l"/>
                <a:tab pos="457200" algn="l"/>
              </a:tabLst>
            </a:pPr>
            <a:endParaRPr lang="es-ES" b="0">
              <a:solidFill>
                <a:schemeClr val="tx1"/>
              </a:solidFill>
              <a:ea typeface="Calibri" pitchFamily="34" charset="0"/>
              <a:cs typeface="Times New Roman" pitchFamily="18" charset="0"/>
            </a:endParaRPr>
          </a:p>
          <a:p>
            <a:pPr eaLnBrk="0" hangingPunct="0">
              <a:buClr>
                <a:srgbClr val="00B050"/>
              </a:buClr>
              <a:buFont typeface="Wingdings" pitchFamily="2" charset="2"/>
              <a:buChar char="§"/>
              <a:tabLst>
                <a:tab pos="211138" algn="l"/>
                <a:tab pos="457200" algn="l"/>
              </a:tabLst>
            </a:pPr>
            <a:r>
              <a:rPr lang="es-ES_tradnl">
                <a:solidFill>
                  <a:schemeClr val="tx1"/>
                </a:solidFill>
                <a:ea typeface="Calibri" pitchFamily="34" charset="0"/>
                <a:cs typeface="Times New Roman" pitchFamily="18" charset="0"/>
              </a:rPr>
              <a:t> Proyecto de Bus Rapid Transit (BRT) periférico.</a:t>
            </a:r>
          </a:p>
          <a:p>
            <a:pPr eaLnBrk="0" hangingPunct="0">
              <a:buFont typeface="Arial Narrow" pitchFamily="34" charset="0"/>
              <a:buNone/>
              <a:tabLst>
                <a:tab pos="211138" algn="l"/>
                <a:tab pos="457200" algn="l"/>
              </a:tabLst>
            </a:pPr>
            <a:endParaRPr lang="es-ES">
              <a:solidFill>
                <a:schemeClr val="tx1"/>
              </a:solidFill>
              <a:ea typeface="Calibri" pitchFamily="34" charset="0"/>
              <a:cs typeface="Times New Roman" pitchFamily="18" charset="0"/>
            </a:endParaRPr>
          </a:p>
          <a:p>
            <a:pPr eaLnBrk="0" hangingPunct="0">
              <a:buClr>
                <a:srgbClr val="00B050"/>
              </a:buClr>
              <a:buFont typeface="Wingdings" pitchFamily="2" charset="2"/>
              <a:buChar char="§"/>
              <a:tabLst>
                <a:tab pos="211138" algn="l"/>
                <a:tab pos="457200" algn="l"/>
              </a:tabLst>
            </a:pPr>
            <a:r>
              <a:rPr lang="es-ES_tradnl">
                <a:solidFill>
                  <a:schemeClr val="tx1"/>
                </a:solidFill>
                <a:ea typeface="Calibri" pitchFamily="34" charset="0"/>
                <a:cs typeface="Times New Roman" pitchFamily="18" charset="0"/>
              </a:rPr>
              <a:t> Plan de integración de las Redes Verdes:</a:t>
            </a:r>
          </a:p>
          <a:p>
            <a:pPr eaLnBrk="0" hangingPunct="0">
              <a:buFont typeface="Calibri" pitchFamily="34" charset="0"/>
              <a:buNone/>
              <a:tabLst>
                <a:tab pos="211138" algn="l"/>
                <a:tab pos="457200" algn="l"/>
              </a:tabLst>
            </a:pPr>
            <a:r>
              <a:rPr lang="es-ES" b="0">
                <a:solidFill>
                  <a:schemeClr val="tx1"/>
                </a:solidFill>
                <a:ea typeface="Calibri" pitchFamily="34" charset="0"/>
                <a:cs typeface="Times New Roman" pitchFamily="18" charset="0"/>
              </a:rPr>
              <a:t>C</a:t>
            </a:r>
            <a:r>
              <a:rPr lang="es-ES_tradnl" b="0">
                <a:solidFill>
                  <a:schemeClr val="tx1"/>
                </a:solidFill>
                <a:ea typeface="Calibri" pitchFamily="34" charset="0"/>
                <a:cs typeface="Times New Roman" pitchFamily="18" charset="0"/>
              </a:rPr>
              <a:t>onexión de las sendas urbanas, paseos por el Anillo Verde e Itinerarios ecológicos DFA.</a:t>
            </a:r>
            <a:endParaRPr lang="es-ES" b="0">
              <a:solidFill>
                <a:schemeClr val="tx1"/>
              </a:solidFill>
              <a:ea typeface="Calibri" pitchFamily="34" charset="0"/>
              <a:cs typeface="Times New Roman" pitchFamily="18" charset="0"/>
            </a:endParaRPr>
          </a:p>
          <a:p>
            <a:pPr eaLnBrk="0" hangingPunct="0">
              <a:buFont typeface="Calibri" pitchFamily="34" charset="0"/>
              <a:buNone/>
              <a:tabLst>
                <a:tab pos="211138" algn="l"/>
                <a:tab pos="457200" algn="l"/>
              </a:tabLst>
            </a:pPr>
            <a:endParaRPr lang="es-ES_tradnl">
              <a:solidFill>
                <a:schemeClr val="tx1"/>
              </a:solidFill>
              <a:ea typeface="Calibri" pitchFamily="34" charset="0"/>
              <a:cs typeface="Times New Roman" pitchFamily="18" charset="0"/>
            </a:endParaRPr>
          </a:p>
          <a:p>
            <a:pPr eaLnBrk="0" hangingPunct="0">
              <a:buClr>
                <a:srgbClr val="00B050"/>
              </a:buClr>
              <a:buFont typeface="Wingdings" pitchFamily="2" charset="2"/>
              <a:buChar char="§"/>
              <a:tabLst>
                <a:tab pos="211138" algn="l"/>
                <a:tab pos="457200" algn="l"/>
              </a:tabLst>
            </a:pPr>
            <a:r>
              <a:rPr lang="es-ES_tradnl">
                <a:solidFill>
                  <a:schemeClr val="tx1"/>
                </a:solidFill>
                <a:ea typeface="Calibri" pitchFamily="34" charset="0"/>
                <a:cs typeface="Times New Roman" pitchFamily="18" charset="0"/>
              </a:rPr>
              <a:t> Impulso al Car-sharing:</a:t>
            </a:r>
            <a:endParaRPr lang="es-ES">
              <a:solidFill>
                <a:schemeClr val="tx1"/>
              </a:solidFill>
              <a:ea typeface="Calibri" pitchFamily="34" charset="0"/>
              <a:cs typeface="Times New Roman" pitchFamily="18" charset="0"/>
            </a:endParaRPr>
          </a:p>
          <a:p>
            <a:pPr eaLnBrk="0" hangingPunct="0">
              <a:tabLst>
                <a:tab pos="211138" algn="l"/>
                <a:tab pos="457200" algn="l"/>
              </a:tabLst>
            </a:pPr>
            <a:r>
              <a:rPr lang="es-ES_tradnl" b="0">
                <a:solidFill>
                  <a:schemeClr val="tx1"/>
                </a:solidFill>
                <a:ea typeface="Calibri" pitchFamily="34" charset="0"/>
                <a:cs typeface="Times New Roman" pitchFamily="18" charset="0"/>
              </a:rPr>
              <a:t>Convenio con el EVE para la extensión del vehículo eléctrico o híbrido enchufable.</a:t>
            </a:r>
            <a:endParaRPr lang="es-ES" b="0">
              <a:solidFill>
                <a:schemeClr val="tx1"/>
              </a:solidFill>
              <a:ea typeface="Calibri" pitchFamily="34" charset="0"/>
              <a:cs typeface="Times New Roman" pitchFamily="18" charset="0"/>
            </a:endParaRPr>
          </a:p>
          <a:p>
            <a:pPr eaLnBrk="0" hangingPunct="0">
              <a:tabLst>
                <a:tab pos="211138" algn="l"/>
                <a:tab pos="457200" algn="l"/>
              </a:tabLst>
            </a:pPr>
            <a:r>
              <a:rPr lang="es-ES_tradnl" b="0">
                <a:solidFill>
                  <a:schemeClr val="tx1"/>
                </a:solidFill>
                <a:ea typeface="Calibri" pitchFamily="34" charset="0"/>
                <a:cs typeface="Times New Roman" pitchFamily="18" charset="0"/>
              </a:rPr>
              <a:t>Puesta en marcha de una comunidad Car-sharing convencional en Vitoria-Gasteiz y la gestión de la flota del Área de Medio Ambiente mediante un esquema de Car-sharing interno.</a:t>
            </a:r>
            <a:endParaRPr lang="es-ES" b="0">
              <a:solidFill>
                <a:schemeClr val="tx1"/>
              </a:solidFill>
              <a:ea typeface="Calibri" pitchFamily="34" charset="0"/>
              <a:cs typeface="Times New Roman" pitchFamily="18" charset="0"/>
            </a:endParaRPr>
          </a:p>
          <a:p>
            <a:pPr eaLnBrk="0" hangingPunct="0">
              <a:buFont typeface="Calibri" pitchFamily="34" charset="0"/>
              <a:buNone/>
              <a:tabLst>
                <a:tab pos="211138" algn="l"/>
                <a:tab pos="457200" algn="l"/>
              </a:tabLst>
            </a:pPr>
            <a:endParaRPr lang="es-ES_tradnl">
              <a:solidFill>
                <a:schemeClr val="tx1"/>
              </a:solidFill>
              <a:ea typeface="Calibri" pitchFamily="34" charset="0"/>
              <a:cs typeface="Times New Roman" pitchFamily="18" charset="0"/>
            </a:endParaRPr>
          </a:p>
          <a:p>
            <a:pPr eaLnBrk="0" hangingPunct="0">
              <a:buClr>
                <a:srgbClr val="00B050"/>
              </a:buClr>
              <a:buFont typeface="Wingdings" pitchFamily="2" charset="2"/>
              <a:buChar char="§"/>
              <a:tabLst>
                <a:tab pos="211138" algn="l"/>
                <a:tab pos="457200" algn="l"/>
              </a:tabLst>
            </a:pPr>
            <a:r>
              <a:rPr lang="es-ES_tradnl">
                <a:solidFill>
                  <a:schemeClr val="tx1"/>
                </a:solidFill>
                <a:ea typeface="Calibri" pitchFamily="34" charset="0"/>
                <a:cs typeface="Times New Roman" pitchFamily="18" charset="0"/>
              </a:rPr>
              <a:t> Plan Director de Movilidad Peatonal.</a:t>
            </a:r>
            <a:endParaRPr lang="es-ES">
              <a:solidFill>
                <a:schemeClr val="tx1"/>
              </a:solidFill>
              <a:ea typeface="Calibri" pitchFamily="34" charset="0"/>
              <a:cs typeface="Times New Roman" pitchFamily="18" charset="0"/>
            </a:endParaRPr>
          </a:p>
          <a:p>
            <a:pPr eaLnBrk="0" hangingPunct="0">
              <a:buFont typeface="Calibri" pitchFamily="34" charset="0"/>
              <a:buNone/>
              <a:tabLst>
                <a:tab pos="211138" algn="l"/>
                <a:tab pos="457200" algn="l"/>
              </a:tabLst>
            </a:pPr>
            <a:endParaRPr lang="es-ES_tradnl">
              <a:solidFill>
                <a:schemeClr val="tx1"/>
              </a:solidFill>
              <a:ea typeface="Calibri" pitchFamily="34" charset="0"/>
              <a:cs typeface="Times New Roman" pitchFamily="18" charset="0"/>
            </a:endParaRPr>
          </a:p>
          <a:p>
            <a:pPr eaLnBrk="0" hangingPunct="0">
              <a:buClr>
                <a:srgbClr val="00B050"/>
              </a:buClr>
              <a:buFont typeface="Wingdings" pitchFamily="2" charset="2"/>
              <a:buChar char="§"/>
              <a:tabLst>
                <a:tab pos="211138" algn="l"/>
                <a:tab pos="457200" algn="l"/>
              </a:tabLst>
            </a:pPr>
            <a:r>
              <a:rPr lang="es-ES_tradnl">
                <a:solidFill>
                  <a:schemeClr val="tx1"/>
                </a:solidFill>
                <a:ea typeface="Calibri" pitchFamily="34" charset="0"/>
                <a:cs typeface="Times New Roman" pitchFamily="18" charset="0"/>
              </a:rPr>
              <a:t> Materialización de la Supermanzana Central:</a:t>
            </a:r>
            <a:endParaRPr lang="es-ES">
              <a:solidFill>
                <a:schemeClr val="tx1"/>
              </a:solidFill>
              <a:ea typeface="Calibri" pitchFamily="34" charset="0"/>
              <a:cs typeface="Times New Roman" pitchFamily="18" charset="0"/>
            </a:endParaRPr>
          </a:p>
          <a:p>
            <a:pPr eaLnBrk="0" hangingPunct="0">
              <a:tabLst>
                <a:tab pos="211138" algn="l"/>
                <a:tab pos="457200" algn="l"/>
              </a:tabLst>
            </a:pPr>
            <a:r>
              <a:rPr lang="es-ES_tradnl" b="0">
                <a:solidFill>
                  <a:schemeClr val="tx1"/>
                </a:solidFill>
                <a:ea typeface="Calibri" pitchFamily="34" charset="0"/>
                <a:cs typeface="Times New Roman" pitchFamily="18" charset="0"/>
              </a:rPr>
              <a:t>Propuesta de un nuevo esquema de distribución urbana de mercancías.</a:t>
            </a:r>
            <a:endParaRPr lang="es-ES" b="0">
              <a:solidFill>
                <a:schemeClr val="tx1"/>
              </a:solidFill>
              <a:ea typeface="Calibri" pitchFamily="34" charset="0"/>
              <a:cs typeface="Times New Roman" pitchFamily="18" charset="0"/>
            </a:endParaRPr>
          </a:p>
          <a:p>
            <a:pPr eaLnBrk="0" hangingPunct="0">
              <a:tabLst>
                <a:tab pos="211138" algn="l"/>
                <a:tab pos="457200" algn="l"/>
              </a:tabLst>
            </a:pPr>
            <a:r>
              <a:rPr lang="es-ES_tradnl" b="0">
                <a:solidFill>
                  <a:schemeClr val="tx1"/>
                </a:solidFill>
                <a:ea typeface="Calibri" pitchFamily="34" charset="0"/>
                <a:cs typeface="Times New Roman" pitchFamily="18" charset="0"/>
              </a:rPr>
              <a:t>Proyecto MODERN (CIVITAS).</a:t>
            </a:r>
            <a:endParaRPr lang="es-ES" b="0">
              <a:solidFill>
                <a:schemeClr val="tx1"/>
              </a:solidFill>
              <a:ea typeface="Calibri" pitchFamily="34" charset="0"/>
              <a:cs typeface="Times New Roman" pitchFamily="18" charset="0"/>
            </a:endParaRPr>
          </a:p>
          <a:p>
            <a:pPr eaLnBrk="0" hangingPunct="0">
              <a:tabLst>
                <a:tab pos="211138" algn="l"/>
                <a:tab pos="457200" algn="l"/>
              </a:tabLst>
            </a:pPr>
            <a:r>
              <a:rPr lang="es-ES_tradnl" b="0">
                <a:solidFill>
                  <a:schemeClr val="tx1"/>
                </a:solidFill>
                <a:ea typeface="Calibri" pitchFamily="34" charset="0"/>
                <a:cs typeface="Times New Roman" pitchFamily="18" charset="0"/>
              </a:rPr>
              <a:t>Plan de vías básicas.</a:t>
            </a:r>
          </a:p>
        </p:txBody>
      </p:sp>
      <p:sp>
        <p:nvSpPr>
          <p:cNvPr id="6" name="Rectangle 3"/>
          <p:cNvSpPr>
            <a:spLocks noChangeArrowheads="1"/>
          </p:cNvSpPr>
          <p:nvPr/>
        </p:nvSpPr>
        <p:spPr bwMode="auto">
          <a:xfrm>
            <a:off x="1508125" y="501650"/>
            <a:ext cx="7170738" cy="657225"/>
          </a:xfrm>
          <a:prstGeom prst="rect">
            <a:avLst/>
          </a:prstGeom>
          <a:noFill/>
          <a:ln w="9525" algn="ctr">
            <a:noFill/>
            <a:miter lim="800000"/>
            <a:headEnd/>
            <a:tailEnd/>
          </a:ln>
        </p:spPr>
        <p:txBody>
          <a:bodyPr lIns="72000" tIns="36000" rIns="72000" bIns="36000">
            <a:spAutoFit/>
          </a:bodyPr>
          <a:lstStyle/>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2000" dirty="0">
                <a:solidFill>
                  <a:schemeClr val="tx1"/>
                </a:solidFill>
                <a:latin typeface="Adobe Gothic Std B" pitchFamily="34" charset="-128"/>
                <a:ea typeface="Adobe Gothic Std B" pitchFamily="34" charset="-128"/>
                <a:cs typeface="+mn-cs"/>
              </a:rPr>
              <a:t>Vitoria-Gasteiz, Green Capital 2012</a:t>
            </a:r>
            <a:r>
              <a:rPr lang="es-ES" sz="2000" dirty="0">
                <a:solidFill>
                  <a:schemeClr val="tx1"/>
                </a:solidFill>
                <a:latin typeface="Adobe Gothic Std B" pitchFamily="34" charset="-128"/>
                <a:ea typeface="Adobe Gothic Std B" pitchFamily="34" charset="-128"/>
                <a:cs typeface="+mn-cs"/>
              </a:rPr>
              <a:t> </a:t>
            </a:r>
          </a:p>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1800" b="0" dirty="0">
                <a:solidFill>
                  <a:schemeClr val="tx1"/>
                </a:solidFill>
                <a:latin typeface="+mj-lt"/>
                <a:ea typeface="Adobe Gothic Std B" pitchFamily="34" charset="-128"/>
                <a:cs typeface="+mn-cs"/>
              </a:rPr>
              <a:t>Planes, proyectos y  actuaciones principales</a:t>
            </a:r>
            <a:endParaRPr lang="es-ES_tradnl" sz="1800" b="0" dirty="0">
              <a:solidFill>
                <a:schemeClr val="tx1"/>
              </a:solidFill>
              <a:latin typeface="+mj-lt"/>
              <a:ea typeface="Adobe Gothic Std B" pitchFamily="34" charset="-128"/>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ChangeArrowheads="1"/>
          </p:cNvSpPr>
          <p:nvPr/>
        </p:nvSpPr>
        <p:spPr bwMode="auto">
          <a:xfrm>
            <a:off x="0" y="101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2000" tIns="36000" rIns="72000" bIns="36000" anchor="ctr">
            <a:spAutoFit/>
          </a:bodyPr>
          <a:lstStyle/>
          <a:p>
            <a:endParaRPr lang="en-US" sz="1800" b="0">
              <a:solidFill>
                <a:schemeClr val="tx1"/>
              </a:solidFill>
              <a:latin typeface="Arial" pitchFamily="34" charset="0"/>
            </a:endParaRPr>
          </a:p>
        </p:txBody>
      </p:sp>
      <p:sp>
        <p:nvSpPr>
          <p:cNvPr id="2" name="Rectangle 3"/>
          <p:cNvSpPr>
            <a:spLocks noChangeArrowheads="1"/>
          </p:cNvSpPr>
          <p:nvPr/>
        </p:nvSpPr>
        <p:spPr bwMode="auto">
          <a:xfrm>
            <a:off x="1654175" y="1717675"/>
            <a:ext cx="71882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lstStyle/>
          <a:p>
            <a:pPr>
              <a:tabLst>
                <a:tab pos="88900" algn="l"/>
              </a:tabLst>
            </a:pPr>
            <a:endParaRPr lang="es-ES_tradnl" sz="1200">
              <a:ea typeface="Calibri" pitchFamily="34" charset="0"/>
              <a:cs typeface="Times New Roman" pitchFamily="18" charset="0"/>
            </a:endParaRPr>
          </a:p>
          <a:p>
            <a:pPr>
              <a:tabLst>
                <a:tab pos="88900" algn="l"/>
              </a:tabLst>
            </a:pPr>
            <a:r>
              <a:rPr lang="es-ES_tradnl">
                <a:solidFill>
                  <a:srgbClr val="00B050"/>
                </a:solidFill>
                <a:ea typeface="Calibri" pitchFamily="34" charset="0"/>
                <a:cs typeface="Times New Roman" pitchFamily="18" charset="0"/>
              </a:rPr>
              <a:t>5.PLAN ESTRATEGICO DE RESIDUOS: HACIA EL VERTIDO CERO</a:t>
            </a:r>
          </a:p>
          <a:p>
            <a:pPr>
              <a:tabLst>
                <a:tab pos="88900" algn="l"/>
              </a:tabLst>
            </a:pPr>
            <a:endParaRPr lang="es-ES_tradnl">
              <a:ea typeface="Calibri" pitchFamily="34" charset="0"/>
              <a:cs typeface="Times New Roman" pitchFamily="18" charset="0"/>
            </a:endParaRPr>
          </a:p>
          <a:p>
            <a:pPr>
              <a:buClr>
                <a:srgbClr val="00B050"/>
              </a:buClr>
              <a:buFont typeface="Wingdings" pitchFamily="2" charset="2"/>
              <a:buChar char="§"/>
              <a:tabLst>
                <a:tab pos="88900" algn="l"/>
              </a:tabLst>
            </a:pPr>
            <a:r>
              <a:rPr lang="es-ES_tradnl">
                <a:solidFill>
                  <a:schemeClr val="tx1"/>
                </a:solidFill>
                <a:ea typeface="Calibri" pitchFamily="34" charset="0"/>
                <a:cs typeface="Times New Roman" pitchFamily="18" charset="0"/>
              </a:rPr>
              <a:t> Proyecto de Planta para la producción de Combustible Sólido Recuperado (CSR) a partir del rechazo del tratamiento del RSU:</a:t>
            </a:r>
            <a:endParaRPr lang="es-ES">
              <a:solidFill>
                <a:schemeClr val="tx1"/>
              </a:solidFill>
              <a:ea typeface="Calibri" pitchFamily="34" charset="0"/>
              <a:cs typeface="Times New Roman" pitchFamily="18" charset="0"/>
            </a:endParaRPr>
          </a:p>
          <a:p>
            <a:pPr eaLnBrk="0" hangingPunct="0">
              <a:tabLst>
                <a:tab pos="88900" algn="l"/>
              </a:tabLst>
            </a:pPr>
            <a:r>
              <a:rPr lang="es-ES_tradnl" b="0">
                <a:solidFill>
                  <a:schemeClr val="tx1"/>
                </a:solidFill>
                <a:ea typeface="Calibri" pitchFamily="34" charset="0"/>
                <a:cs typeface="Times New Roman" pitchFamily="18" charset="0"/>
              </a:rPr>
              <a:t>Estudio de viabilidad técnica y económico-financiera.</a:t>
            </a:r>
            <a:endParaRPr lang="es-ES" b="0">
              <a:solidFill>
                <a:schemeClr val="tx1"/>
              </a:solidFill>
              <a:ea typeface="Calibri" pitchFamily="34" charset="0"/>
              <a:cs typeface="Times New Roman" pitchFamily="18" charset="0"/>
            </a:endParaRPr>
          </a:p>
          <a:p>
            <a:pPr eaLnBrk="0" hangingPunct="0">
              <a:buFont typeface="Calibri" pitchFamily="34" charset="0"/>
              <a:buNone/>
              <a:tabLst>
                <a:tab pos="88900" algn="l"/>
              </a:tabLst>
            </a:pPr>
            <a:endParaRPr lang="es-ES_tradnl">
              <a:solidFill>
                <a:schemeClr val="tx1"/>
              </a:solidFill>
              <a:ea typeface="Calibri" pitchFamily="34" charset="0"/>
              <a:cs typeface="Times New Roman" pitchFamily="18" charset="0"/>
            </a:endParaRPr>
          </a:p>
          <a:p>
            <a:pPr eaLnBrk="0" hangingPunct="0">
              <a:buClr>
                <a:srgbClr val="00B050"/>
              </a:buClr>
              <a:buFont typeface="Wingdings" pitchFamily="2" charset="2"/>
              <a:buChar char="§"/>
              <a:tabLst>
                <a:tab pos="88900" algn="l"/>
              </a:tabLst>
            </a:pPr>
            <a:r>
              <a:rPr lang="es-ES_tradnl">
                <a:solidFill>
                  <a:schemeClr val="tx1"/>
                </a:solidFill>
                <a:ea typeface="Calibri" pitchFamily="34" charset="0"/>
                <a:cs typeface="Times New Roman" pitchFamily="18" charset="0"/>
              </a:rPr>
              <a:t> Proyecto REUTILIZA:</a:t>
            </a:r>
            <a:endParaRPr lang="es-ES">
              <a:solidFill>
                <a:schemeClr val="tx1"/>
              </a:solidFill>
              <a:ea typeface="Calibri" pitchFamily="34" charset="0"/>
              <a:cs typeface="Times New Roman" pitchFamily="18" charset="0"/>
            </a:endParaRPr>
          </a:p>
          <a:p>
            <a:pPr eaLnBrk="0" hangingPunct="0">
              <a:tabLst>
                <a:tab pos="88900" algn="l"/>
              </a:tabLst>
            </a:pPr>
            <a:r>
              <a:rPr lang="es-ES_tradnl" b="0">
                <a:solidFill>
                  <a:schemeClr val="tx1"/>
                </a:solidFill>
                <a:ea typeface="Calibri" pitchFamily="34" charset="0"/>
                <a:cs typeface="Times New Roman" pitchFamily="18" charset="0"/>
              </a:rPr>
              <a:t>Aprovechamiento de los enseres, electrodomésticos, aparatos electrónicos…, procedentes de la recogida municipal.</a:t>
            </a:r>
            <a:endParaRPr lang="es-ES" b="0">
              <a:solidFill>
                <a:schemeClr val="tx1"/>
              </a:solidFill>
              <a:ea typeface="Calibri" pitchFamily="34" charset="0"/>
              <a:cs typeface="Times New Roman" pitchFamily="18" charset="0"/>
            </a:endParaRPr>
          </a:p>
          <a:p>
            <a:pPr eaLnBrk="0" hangingPunct="0">
              <a:tabLst>
                <a:tab pos="88900" algn="l"/>
              </a:tabLst>
            </a:pPr>
            <a:endParaRPr lang="es-ES_tradnl">
              <a:solidFill>
                <a:schemeClr val="tx1"/>
              </a:solidFill>
              <a:ea typeface="Calibri" pitchFamily="34" charset="0"/>
              <a:cs typeface="Times New Roman" pitchFamily="18" charset="0"/>
            </a:endParaRPr>
          </a:p>
          <a:p>
            <a:pPr eaLnBrk="0" hangingPunct="0">
              <a:buClr>
                <a:srgbClr val="00B050"/>
              </a:buClr>
              <a:buFont typeface="Wingdings" pitchFamily="2" charset="2"/>
              <a:buChar char="§"/>
              <a:tabLst>
                <a:tab pos="88900" algn="l"/>
              </a:tabLst>
            </a:pPr>
            <a:r>
              <a:rPr lang="es-ES_tradnl">
                <a:solidFill>
                  <a:schemeClr val="tx1"/>
                </a:solidFill>
                <a:ea typeface="Calibri" pitchFamily="34" charset="0"/>
                <a:cs typeface="Times New Roman" pitchFamily="18" charset="0"/>
              </a:rPr>
              <a:t> Proyecto GASTEIZ RECYCLING PROGRESS: </a:t>
            </a:r>
            <a:endParaRPr lang="es-ES">
              <a:solidFill>
                <a:schemeClr val="tx1"/>
              </a:solidFill>
              <a:ea typeface="Calibri" pitchFamily="34" charset="0"/>
              <a:cs typeface="Times New Roman" pitchFamily="18" charset="0"/>
            </a:endParaRPr>
          </a:p>
          <a:p>
            <a:pPr eaLnBrk="0" hangingPunct="0">
              <a:tabLst>
                <a:tab pos="88900" algn="l"/>
              </a:tabLst>
            </a:pPr>
            <a:r>
              <a:rPr lang="es-ES_tradnl" b="0">
                <a:solidFill>
                  <a:schemeClr val="tx1"/>
                </a:solidFill>
                <a:ea typeface="Calibri" pitchFamily="34" charset="0"/>
                <a:cs typeface="Times New Roman" pitchFamily="18" charset="0"/>
              </a:rPr>
              <a:t>Promoción del reciclaje de papel y envases, mediante el seguimiento y comunicación al ciudadano del resultado por contenedores individuales, calles, barrios… </a:t>
            </a:r>
          </a:p>
        </p:txBody>
      </p:sp>
      <p:sp>
        <p:nvSpPr>
          <p:cNvPr id="5" name="Rectangle 3"/>
          <p:cNvSpPr>
            <a:spLocks noChangeArrowheads="1"/>
          </p:cNvSpPr>
          <p:nvPr/>
        </p:nvSpPr>
        <p:spPr bwMode="auto">
          <a:xfrm>
            <a:off x="1508125" y="501650"/>
            <a:ext cx="7170738" cy="657225"/>
          </a:xfrm>
          <a:prstGeom prst="rect">
            <a:avLst/>
          </a:prstGeom>
          <a:noFill/>
          <a:ln w="9525" algn="ctr">
            <a:noFill/>
            <a:miter lim="800000"/>
            <a:headEnd/>
            <a:tailEnd/>
          </a:ln>
        </p:spPr>
        <p:txBody>
          <a:bodyPr lIns="72000" tIns="36000" rIns="72000" bIns="36000">
            <a:spAutoFit/>
          </a:bodyPr>
          <a:lstStyle/>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2000" dirty="0">
                <a:solidFill>
                  <a:schemeClr val="tx1"/>
                </a:solidFill>
                <a:latin typeface="Adobe Gothic Std B" pitchFamily="34" charset="-128"/>
                <a:ea typeface="Adobe Gothic Std B" pitchFamily="34" charset="-128"/>
                <a:cs typeface="+mn-cs"/>
              </a:rPr>
              <a:t>Vitoria-Gasteiz, Green Capital 2012</a:t>
            </a:r>
            <a:r>
              <a:rPr lang="es-ES" sz="2000" dirty="0">
                <a:solidFill>
                  <a:schemeClr val="tx1"/>
                </a:solidFill>
                <a:latin typeface="Adobe Gothic Std B" pitchFamily="34" charset="-128"/>
                <a:ea typeface="Adobe Gothic Std B" pitchFamily="34" charset="-128"/>
                <a:cs typeface="+mn-cs"/>
              </a:rPr>
              <a:t> </a:t>
            </a:r>
          </a:p>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1800" b="0" dirty="0">
                <a:solidFill>
                  <a:schemeClr val="tx1"/>
                </a:solidFill>
                <a:latin typeface="+mj-lt"/>
                <a:ea typeface="Adobe Gothic Std B" pitchFamily="34" charset="-128"/>
                <a:cs typeface="+mn-cs"/>
              </a:rPr>
              <a:t>Planes, proyectos y  actuaciones principales</a:t>
            </a:r>
            <a:endParaRPr lang="es-ES_tradnl" sz="1800" b="0" dirty="0">
              <a:solidFill>
                <a:schemeClr val="tx1"/>
              </a:solidFill>
              <a:latin typeface="+mj-lt"/>
              <a:ea typeface="Adobe Gothic Std B" pitchFamily="34" charset="-128"/>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0" y="101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2000" tIns="36000" rIns="72000" bIns="36000" anchor="ctr">
            <a:spAutoFit/>
          </a:bodyPr>
          <a:lstStyle/>
          <a:p>
            <a:endParaRPr lang="en-US" sz="1800" b="0">
              <a:solidFill>
                <a:schemeClr val="tx1"/>
              </a:solidFill>
              <a:latin typeface="Arial" pitchFamily="34" charset="0"/>
            </a:endParaRPr>
          </a:p>
        </p:txBody>
      </p:sp>
      <p:sp>
        <p:nvSpPr>
          <p:cNvPr id="32772" name="Rectangle 24"/>
          <p:cNvSpPr>
            <a:spLocks noChangeArrowheads="1"/>
          </p:cNvSpPr>
          <p:nvPr/>
        </p:nvSpPr>
        <p:spPr bwMode="auto">
          <a:xfrm>
            <a:off x="1622425" y="1933575"/>
            <a:ext cx="7173913" cy="2227263"/>
          </a:xfrm>
          <a:prstGeom prst="rect">
            <a:avLst/>
          </a:prstGeom>
          <a:noFill/>
          <a:ln w="9525" algn="ctr">
            <a:noFill/>
            <a:miter lim="800000"/>
            <a:headEnd/>
            <a:tailEnd/>
          </a:ln>
        </p:spPr>
        <p:txBody>
          <a:bodyPr lIns="72000" tIns="36000" rIns="72000" bIns="36000">
            <a:spAutoFit/>
          </a:bodyPr>
          <a:lstStyle/>
          <a:p>
            <a:pP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dirty="0">
                <a:solidFill>
                  <a:srgbClr val="00B050"/>
                </a:solidFill>
              </a:rPr>
              <a:t>6.PLAN DE REDUCCIÓN DE LA CONTAMINACIÓN URBANA</a:t>
            </a:r>
          </a:p>
          <a:p>
            <a:pP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s-ES" dirty="0"/>
          </a:p>
          <a:p>
            <a:pPr marL="82550" indent="-82550" defTabSz="449263">
              <a:buClr>
                <a:srgbClr val="00B05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dirty="0">
                <a:solidFill>
                  <a:schemeClr val="tx1"/>
                </a:solidFill>
              </a:rPr>
              <a:t> Nuevo </a:t>
            </a:r>
            <a:r>
              <a:rPr lang="es-ES_tradnl" dirty="0">
                <a:solidFill>
                  <a:schemeClr val="tx1"/>
                </a:solidFill>
              </a:rPr>
              <a:t>Mapa de Ruidos de Vitoria-Gasteiz y estrategias de minimización del impacto sonoro en la ciudad.</a:t>
            </a:r>
          </a:p>
          <a:p>
            <a:pP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s-ES" dirty="0">
              <a:solidFill>
                <a:schemeClr val="tx1"/>
              </a:solidFill>
            </a:endParaRPr>
          </a:p>
          <a:p>
            <a:pPr marL="82550" indent="-82550" defTabSz="449263">
              <a:buClr>
                <a:srgbClr val="00B050"/>
              </a:buClr>
              <a:buSzPct val="100000"/>
              <a:buFont typeface="Wingdings" pitchFamily="2" charset="2"/>
              <a:buChar char="§"/>
              <a:tabLst>
                <a:tab pos="825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dirty="0">
                <a:solidFill>
                  <a:schemeClr val="tx1"/>
                </a:solidFill>
              </a:rPr>
              <a:t> Gestión </a:t>
            </a:r>
            <a:r>
              <a:rPr lang="es-ES_tradnl" dirty="0">
                <a:solidFill>
                  <a:schemeClr val="tx1"/>
                </a:solidFill>
              </a:rPr>
              <a:t>sostenible de los contaminantes de carácter peligroso de origen doméstico  en el ciclo integral del agua:</a:t>
            </a:r>
            <a:endParaRPr lang="es-ES" dirty="0">
              <a:solidFill>
                <a:schemeClr val="tx1"/>
              </a:solidFill>
            </a:endParaRPr>
          </a:p>
          <a:p>
            <a:pPr indent="82550" defTabSz="449263">
              <a:buClr>
                <a:srgbClr val="FFFFFF"/>
              </a:buClr>
              <a:buSzPct val="100000"/>
              <a:buFont typeface="Trebuchet MS" pitchFamily="34" charset="0"/>
              <a:buNone/>
              <a:tabLst>
                <a:tab pos="825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b="0" dirty="0">
                <a:solidFill>
                  <a:schemeClr val="tx1"/>
                </a:solidFill>
              </a:rPr>
              <a:t>Campaña de corresponsabilidad ciudadana y directrices  de actuación.</a:t>
            </a:r>
          </a:p>
          <a:p>
            <a:pP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s-ES" b="0" dirty="0">
              <a:solidFill>
                <a:schemeClr val="tx1"/>
              </a:solidFill>
            </a:endParaRPr>
          </a:p>
          <a:p>
            <a:pPr defTabSz="449263">
              <a:buClr>
                <a:srgbClr val="00B05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dirty="0">
                <a:solidFill>
                  <a:schemeClr val="tx1"/>
                </a:solidFill>
              </a:rPr>
              <a:t> Plan </a:t>
            </a:r>
            <a:r>
              <a:rPr lang="es-ES_tradnl" dirty="0">
                <a:solidFill>
                  <a:schemeClr val="tx1"/>
                </a:solidFill>
              </a:rPr>
              <a:t>Director de mejora del alumbrado público con criterios </a:t>
            </a:r>
            <a:r>
              <a:rPr lang="es-ES_tradnl" i="1" dirty="0" err="1">
                <a:solidFill>
                  <a:schemeClr val="tx1"/>
                </a:solidFill>
              </a:rPr>
              <a:t>starlight</a:t>
            </a:r>
            <a:r>
              <a:rPr lang="es-ES_tradnl" dirty="0">
                <a:solidFill>
                  <a:schemeClr val="tx1"/>
                </a:solidFill>
              </a:rPr>
              <a:t>.</a:t>
            </a:r>
            <a:endParaRPr lang="es-ES" dirty="0">
              <a:solidFill>
                <a:schemeClr val="tx1"/>
              </a:solidFill>
            </a:endParaRPr>
          </a:p>
        </p:txBody>
      </p:sp>
      <p:sp>
        <p:nvSpPr>
          <p:cNvPr id="6" name="Rectangle 3"/>
          <p:cNvSpPr>
            <a:spLocks noChangeArrowheads="1"/>
          </p:cNvSpPr>
          <p:nvPr/>
        </p:nvSpPr>
        <p:spPr bwMode="auto">
          <a:xfrm>
            <a:off x="1508125" y="501650"/>
            <a:ext cx="7170738" cy="657225"/>
          </a:xfrm>
          <a:prstGeom prst="rect">
            <a:avLst/>
          </a:prstGeom>
          <a:noFill/>
          <a:ln w="9525" algn="ctr">
            <a:noFill/>
            <a:miter lim="800000"/>
            <a:headEnd/>
            <a:tailEnd/>
          </a:ln>
        </p:spPr>
        <p:txBody>
          <a:bodyPr lIns="72000" tIns="36000" rIns="72000" bIns="36000">
            <a:spAutoFit/>
          </a:bodyPr>
          <a:lstStyle/>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2000" dirty="0">
                <a:solidFill>
                  <a:schemeClr val="tx1"/>
                </a:solidFill>
                <a:latin typeface="Adobe Gothic Std B" pitchFamily="34" charset="-128"/>
                <a:ea typeface="Adobe Gothic Std B" pitchFamily="34" charset="-128"/>
                <a:cs typeface="+mn-cs"/>
              </a:rPr>
              <a:t>Vitoria-Gasteiz, Green Capital 2012</a:t>
            </a:r>
            <a:r>
              <a:rPr lang="es-ES" sz="2000" dirty="0">
                <a:solidFill>
                  <a:schemeClr val="tx1"/>
                </a:solidFill>
                <a:latin typeface="Adobe Gothic Std B" pitchFamily="34" charset="-128"/>
                <a:ea typeface="Adobe Gothic Std B" pitchFamily="34" charset="-128"/>
                <a:cs typeface="+mn-cs"/>
              </a:rPr>
              <a:t> </a:t>
            </a:r>
          </a:p>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1800" b="0" dirty="0">
                <a:solidFill>
                  <a:schemeClr val="tx1"/>
                </a:solidFill>
                <a:latin typeface="+mj-lt"/>
                <a:ea typeface="Adobe Gothic Std B" pitchFamily="34" charset="-128"/>
                <a:cs typeface="+mn-cs"/>
              </a:rPr>
              <a:t>Planes, proyectos y  actuaciones principales</a:t>
            </a:r>
            <a:endParaRPr lang="es-ES_tradnl" sz="1800" b="0" dirty="0">
              <a:solidFill>
                <a:schemeClr val="tx1"/>
              </a:solidFill>
              <a:latin typeface="+mj-lt"/>
              <a:ea typeface="Adobe Gothic Std B" pitchFamily="34" charset="-128"/>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0" y="101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2000" tIns="36000" rIns="72000" bIns="36000" anchor="ctr">
            <a:spAutoFit/>
          </a:bodyPr>
          <a:lstStyle/>
          <a:p>
            <a:endParaRPr lang="en-US" sz="1800" b="0">
              <a:solidFill>
                <a:schemeClr val="tx1"/>
              </a:solidFill>
              <a:latin typeface="Arial" pitchFamily="34" charset="0"/>
            </a:endParaRPr>
          </a:p>
        </p:txBody>
      </p:sp>
      <p:sp>
        <p:nvSpPr>
          <p:cNvPr id="33796" name="Rectangle 13"/>
          <p:cNvSpPr>
            <a:spLocks noChangeArrowheads="1"/>
          </p:cNvSpPr>
          <p:nvPr/>
        </p:nvSpPr>
        <p:spPr bwMode="auto">
          <a:xfrm>
            <a:off x="1654175" y="1941513"/>
            <a:ext cx="7239000" cy="3303587"/>
          </a:xfrm>
          <a:prstGeom prst="rect">
            <a:avLst/>
          </a:prstGeom>
          <a:noFill/>
          <a:ln w="9525" algn="ctr">
            <a:noFill/>
            <a:miter lim="800000"/>
            <a:headEnd/>
            <a:tailEnd/>
          </a:ln>
        </p:spPr>
        <p:txBody>
          <a:bodyPr lIns="72000" tIns="36000" rIns="72000" bIns="36000">
            <a:spAutoFit/>
          </a:bodyPr>
          <a:lstStyle/>
          <a:p>
            <a:pPr defTabSz="449263">
              <a:buClr>
                <a:srgbClr val="FFFFFF"/>
              </a:buClr>
              <a:buSzPct val="100000"/>
              <a:buFont typeface="Trebuchet MS" pitchFamily="34" charset="0"/>
              <a:buNone/>
              <a:tabLst>
                <a:tab pos="87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dirty="0">
                <a:solidFill>
                  <a:srgbClr val="00B050"/>
                </a:solidFill>
              </a:rPr>
              <a:t>7.PLAN DE LUCHA CONTRA EL CAMBIO CLIMÁTICO</a:t>
            </a:r>
          </a:p>
          <a:p>
            <a:pPr defTabSz="449263">
              <a:buClr>
                <a:srgbClr val="FFFFFF"/>
              </a:buClr>
              <a:buSzPct val="100000"/>
              <a:buFont typeface="Trebuchet MS" pitchFamily="34" charset="0"/>
              <a:buNone/>
              <a:tabLst>
                <a:tab pos="87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s-ES" dirty="0"/>
          </a:p>
          <a:p>
            <a:pPr marL="82550" indent="-82550" defTabSz="449263">
              <a:buClr>
                <a:srgbClr val="00B050"/>
              </a:buClr>
              <a:buSzPct val="100000"/>
              <a:buFont typeface="Wingdings" pitchFamily="2" charset="2"/>
              <a:buChar char="§"/>
              <a:tabLst>
                <a:tab pos="87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dirty="0">
                <a:solidFill>
                  <a:schemeClr val="tx1"/>
                </a:solidFill>
              </a:rPr>
              <a:t> Nuevo </a:t>
            </a:r>
            <a:r>
              <a:rPr lang="es-ES_tradnl" dirty="0">
                <a:solidFill>
                  <a:schemeClr val="tx1"/>
                </a:solidFill>
              </a:rPr>
              <a:t>Plan de Salud: desarrollo de los estudios para la reducción del impacto del cambio climático en la salud.</a:t>
            </a:r>
          </a:p>
          <a:p>
            <a:pPr defTabSz="449263">
              <a:buClr>
                <a:srgbClr val="FFFFFF"/>
              </a:buClr>
              <a:buSzPct val="100000"/>
              <a:buFont typeface="Trebuchet MS" pitchFamily="34" charset="0"/>
              <a:buNone/>
              <a:tabLst>
                <a:tab pos="87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s-ES" dirty="0">
              <a:solidFill>
                <a:schemeClr val="tx1"/>
              </a:solidFill>
            </a:endParaRPr>
          </a:p>
          <a:p>
            <a:pPr defTabSz="449263">
              <a:buClr>
                <a:srgbClr val="00B050"/>
              </a:buClr>
              <a:buSzPct val="100000"/>
              <a:buFont typeface="Wingdings" pitchFamily="2" charset="2"/>
              <a:buChar char="§"/>
              <a:tabLst>
                <a:tab pos="87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dirty="0">
                <a:solidFill>
                  <a:schemeClr val="tx1"/>
                </a:solidFill>
              </a:rPr>
              <a:t> Pacto </a:t>
            </a:r>
            <a:r>
              <a:rPr lang="es-ES_tradnl" dirty="0">
                <a:solidFill>
                  <a:schemeClr val="tx1"/>
                </a:solidFill>
              </a:rPr>
              <a:t>Cívico-Ciudadano por la Lucha contra el Cambio Climático de Vitoria-Gasteiz.</a:t>
            </a:r>
            <a:endParaRPr lang="es-ES" dirty="0">
              <a:solidFill>
                <a:schemeClr val="tx1"/>
              </a:solidFill>
            </a:endParaRPr>
          </a:p>
          <a:p>
            <a:pPr marL="82550" defTabSz="449263">
              <a:buClr>
                <a:srgbClr val="FFFFFF"/>
              </a:buClr>
              <a:buSzPct val="100000"/>
              <a:buFont typeface="Trebuchet MS" pitchFamily="34" charset="0"/>
              <a:buNone/>
              <a:tabLst>
                <a:tab pos="87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dirty="0">
                <a:solidFill>
                  <a:schemeClr val="tx1"/>
                </a:solidFill>
              </a:rPr>
              <a:t>Mapa solar de Vitoria-Gasteiz:</a:t>
            </a:r>
            <a:endParaRPr lang="es-ES" dirty="0">
              <a:solidFill>
                <a:schemeClr val="tx1"/>
              </a:solidFill>
            </a:endParaRPr>
          </a:p>
          <a:p>
            <a:pPr marL="82550" defTabSz="449263">
              <a:buClr>
                <a:srgbClr val="FFFFFF"/>
              </a:buClr>
              <a:buSzPct val="100000"/>
              <a:buFont typeface="Trebuchet MS" pitchFamily="34" charset="0"/>
              <a:buNone/>
              <a:tabLst>
                <a:tab pos="87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b="0" dirty="0">
                <a:solidFill>
                  <a:schemeClr val="tx1"/>
                </a:solidFill>
              </a:rPr>
              <a:t>Planificación y desarrollo  del potencial solar pasivo y activo de la ciudad.</a:t>
            </a:r>
            <a:endParaRPr lang="es-ES" b="0" dirty="0">
              <a:solidFill>
                <a:schemeClr val="tx1"/>
              </a:solidFill>
            </a:endParaRPr>
          </a:p>
          <a:p>
            <a:pPr defTabSz="449263">
              <a:buClr>
                <a:srgbClr val="FFFFFF"/>
              </a:buClr>
              <a:buSzPct val="100000"/>
              <a:buFont typeface="Trebuchet MS" pitchFamily="34" charset="0"/>
              <a:buNone/>
              <a:tabLst>
                <a:tab pos="87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s-ES_tradnl" dirty="0">
              <a:solidFill>
                <a:schemeClr val="tx1"/>
              </a:solidFill>
            </a:endParaRPr>
          </a:p>
          <a:p>
            <a:pPr defTabSz="449263">
              <a:buClr>
                <a:srgbClr val="00B050"/>
              </a:buClr>
              <a:buSzPct val="100000"/>
              <a:buFont typeface="Wingdings" pitchFamily="2" charset="2"/>
              <a:buChar char="§"/>
              <a:tabLst>
                <a:tab pos="87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dirty="0">
                <a:solidFill>
                  <a:schemeClr val="tx1"/>
                </a:solidFill>
              </a:rPr>
              <a:t> Proyecto </a:t>
            </a:r>
            <a:r>
              <a:rPr lang="es-ES_tradnl" dirty="0" err="1">
                <a:solidFill>
                  <a:schemeClr val="tx1"/>
                </a:solidFill>
              </a:rPr>
              <a:t>PIME’s</a:t>
            </a:r>
            <a:r>
              <a:rPr lang="es-ES_tradnl" dirty="0">
                <a:solidFill>
                  <a:schemeClr val="tx1"/>
                </a:solidFill>
              </a:rPr>
              <a:t>-CONCERTO:</a:t>
            </a:r>
            <a:endParaRPr lang="es-ES" dirty="0">
              <a:solidFill>
                <a:schemeClr val="tx1"/>
              </a:solidFill>
            </a:endParaRPr>
          </a:p>
          <a:p>
            <a:pPr marL="82550" defTabSz="449263">
              <a:buClr>
                <a:srgbClr val="FFFFFF"/>
              </a:buClr>
              <a:buSzPct val="100000"/>
              <a:buFont typeface="Trebuchet MS" pitchFamily="34" charset="0"/>
              <a:buNone/>
              <a:tabLst>
                <a:tab pos="87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b="0" dirty="0">
                <a:solidFill>
                  <a:schemeClr val="tx1"/>
                </a:solidFill>
              </a:rPr>
              <a:t>Integración y posterior evaluación de medidas avanzadas en el aislamiento y gestión de energías renovables en la edificación residencial.</a:t>
            </a:r>
            <a:endParaRPr lang="es-ES" b="0" dirty="0">
              <a:solidFill>
                <a:schemeClr val="tx1"/>
              </a:solidFill>
            </a:endParaRPr>
          </a:p>
          <a:p>
            <a:pPr defTabSz="449263">
              <a:buClr>
                <a:srgbClr val="FFFFFF"/>
              </a:buClr>
              <a:buSzPct val="100000"/>
              <a:buFont typeface="Trebuchet MS" pitchFamily="34" charset="0"/>
              <a:buNone/>
              <a:tabLst>
                <a:tab pos="87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s-ES_tradnl" dirty="0">
              <a:solidFill>
                <a:schemeClr val="tx1"/>
              </a:solidFill>
            </a:endParaRPr>
          </a:p>
          <a:p>
            <a:pPr defTabSz="449263">
              <a:buClr>
                <a:srgbClr val="00B050"/>
              </a:buClr>
              <a:buSzPct val="100000"/>
              <a:buFont typeface="Wingdings" pitchFamily="2" charset="2"/>
              <a:buChar char="§"/>
              <a:tabLst>
                <a:tab pos="87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dirty="0">
                <a:solidFill>
                  <a:schemeClr val="tx1"/>
                </a:solidFill>
              </a:rPr>
              <a:t> </a:t>
            </a:r>
            <a:r>
              <a:rPr lang="es-ES_tradnl" dirty="0">
                <a:solidFill>
                  <a:schemeClr val="tx1"/>
                </a:solidFill>
              </a:rPr>
              <a:t>Iniciativa </a:t>
            </a:r>
            <a:r>
              <a:rPr lang="es-ES_tradnl" dirty="0">
                <a:solidFill>
                  <a:schemeClr val="tx1"/>
                </a:solidFill>
              </a:rPr>
              <a:t>ELENA:</a:t>
            </a:r>
            <a:endParaRPr lang="es-ES" dirty="0">
              <a:solidFill>
                <a:schemeClr val="tx1"/>
              </a:solidFill>
            </a:endParaRPr>
          </a:p>
          <a:p>
            <a:pPr marL="82550" defTabSz="449263">
              <a:buClr>
                <a:srgbClr val="FFFFFF"/>
              </a:buClr>
              <a:buSzPct val="100000"/>
              <a:buFont typeface="Trebuchet MS" pitchFamily="34" charset="0"/>
              <a:buNone/>
              <a:tabLst>
                <a:tab pos="87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b="0" dirty="0">
                <a:solidFill>
                  <a:schemeClr val="tx1"/>
                </a:solidFill>
              </a:rPr>
              <a:t>Actuaciones en materia de eficiencia energética y cambio climático.</a:t>
            </a:r>
            <a:endParaRPr lang="es-ES" b="0" dirty="0">
              <a:solidFill>
                <a:schemeClr val="tx1"/>
              </a:solidFill>
            </a:endParaRPr>
          </a:p>
        </p:txBody>
      </p:sp>
      <p:sp>
        <p:nvSpPr>
          <p:cNvPr id="6" name="Rectangle 3"/>
          <p:cNvSpPr>
            <a:spLocks noChangeArrowheads="1"/>
          </p:cNvSpPr>
          <p:nvPr/>
        </p:nvSpPr>
        <p:spPr bwMode="auto">
          <a:xfrm>
            <a:off x="1508125" y="501650"/>
            <a:ext cx="7170738" cy="657225"/>
          </a:xfrm>
          <a:prstGeom prst="rect">
            <a:avLst/>
          </a:prstGeom>
          <a:noFill/>
          <a:ln w="9525" algn="ctr">
            <a:noFill/>
            <a:miter lim="800000"/>
            <a:headEnd/>
            <a:tailEnd/>
          </a:ln>
        </p:spPr>
        <p:txBody>
          <a:bodyPr lIns="72000" tIns="36000" rIns="72000" bIns="36000">
            <a:spAutoFit/>
          </a:bodyPr>
          <a:lstStyle/>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2000" dirty="0">
                <a:solidFill>
                  <a:schemeClr val="tx1"/>
                </a:solidFill>
                <a:latin typeface="Adobe Gothic Std B" pitchFamily="34" charset="-128"/>
                <a:ea typeface="Adobe Gothic Std B" pitchFamily="34" charset="-128"/>
                <a:cs typeface="+mn-cs"/>
              </a:rPr>
              <a:t>Vitoria-Gasteiz, Green Capital 2012</a:t>
            </a:r>
            <a:r>
              <a:rPr lang="es-ES" sz="2000" dirty="0">
                <a:solidFill>
                  <a:schemeClr val="tx1"/>
                </a:solidFill>
                <a:latin typeface="Adobe Gothic Std B" pitchFamily="34" charset="-128"/>
                <a:ea typeface="Adobe Gothic Std B" pitchFamily="34" charset="-128"/>
                <a:cs typeface="+mn-cs"/>
              </a:rPr>
              <a:t> </a:t>
            </a:r>
          </a:p>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1800" b="0" dirty="0">
                <a:solidFill>
                  <a:schemeClr val="tx1"/>
                </a:solidFill>
                <a:latin typeface="+mj-lt"/>
                <a:ea typeface="Adobe Gothic Std B" pitchFamily="34" charset="-128"/>
                <a:cs typeface="+mn-cs"/>
              </a:rPr>
              <a:t>Planes, proyectos y  actuaciones principales</a:t>
            </a:r>
            <a:endParaRPr lang="es-ES_tradnl" sz="1800" b="0" dirty="0">
              <a:solidFill>
                <a:schemeClr val="tx1"/>
              </a:solidFill>
              <a:latin typeface="+mj-lt"/>
              <a:ea typeface="Adobe Gothic Std B" pitchFamily="34" charset="-128"/>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0" y="101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2000" tIns="36000" rIns="72000" bIns="36000" anchor="ctr">
            <a:spAutoFit/>
          </a:bodyPr>
          <a:lstStyle/>
          <a:p>
            <a:endParaRPr lang="en-US" sz="1800" b="0">
              <a:solidFill>
                <a:schemeClr val="tx1"/>
              </a:solidFill>
              <a:latin typeface="Arial" pitchFamily="34" charset="0"/>
            </a:endParaRPr>
          </a:p>
        </p:txBody>
      </p:sp>
      <p:sp>
        <p:nvSpPr>
          <p:cNvPr id="2" name="Rectangle 3"/>
          <p:cNvSpPr>
            <a:spLocks noChangeArrowheads="1"/>
          </p:cNvSpPr>
          <p:nvPr/>
        </p:nvSpPr>
        <p:spPr bwMode="auto">
          <a:xfrm>
            <a:off x="1665288" y="1955800"/>
            <a:ext cx="7127875"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lstStyle/>
          <a:p>
            <a:pPr>
              <a:tabLst>
                <a:tab pos="228600" algn="l"/>
              </a:tabLst>
            </a:pPr>
            <a:r>
              <a:rPr lang="es-ES_tradnl">
                <a:solidFill>
                  <a:srgbClr val="00B050"/>
                </a:solidFill>
                <a:ea typeface="Calibri" pitchFamily="34" charset="0"/>
                <a:cs typeface="Times New Roman" pitchFamily="18" charset="0"/>
              </a:rPr>
              <a:t>8.PLAN DE MEJORA DEL CICLO  DEL AGUA EN VITORIA-GASTEIZ</a:t>
            </a:r>
          </a:p>
          <a:p>
            <a:pPr>
              <a:tabLst>
                <a:tab pos="228600" algn="l"/>
              </a:tabLst>
            </a:pPr>
            <a:endParaRPr lang="es-ES">
              <a:solidFill>
                <a:schemeClr val="tx1"/>
              </a:solidFill>
              <a:ea typeface="Calibri" pitchFamily="34" charset="0"/>
              <a:cs typeface="Times New Roman" pitchFamily="18" charset="0"/>
            </a:endParaRPr>
          </a:p>
          <a:p>
            <a:pPr eaLnBrk="0" hangingPunct="0">
              <a:buClr>
                <a:srgbClr val="00B050"/>
              </a:buClr>
              <a:buFont typeface="Wingdings" pitchFamily="2" charset="2"/>
              <a:buChar char="§"/>
              <a:tabLst>
                <a:tab pos="228600" algn="l"/>
              </a:tabLst>
            </a:pPr>
            <a:r>
              <a:rPr lang="es-ES_tradnl">
                <a:solidFill>
                  <a:schemeClr val="tx1"/>
                </a:solidFill>
                <a:ea typeface="Calibri" pitchFamily="34" charset="0"/>
                <a:cs typeface="Times New Roman" pitchFamily="18" charset="0"/>
              </a:rPr>
              <a:t> Ampliación y diversificación de las fuentes de abastecimiento:</a:t>
            </a:r>
            <a:endParaRPr lang="es-ES">
              <a:solidFill>
                <a:schemeClr val="tx1"/>
              </a:solidFill>
              <a:ea typeface="Calibri" pitchFamily="34" charset="0"/>
              <a:cs typeface="Times New Roman" pitchFamily="18" charset="0"/>
            </a:endParaRPr>
          </a:p>
          <a:p>
            <a:pPr eaLnBrk="0" hangingPunct="0">
              <a:tabLst>
                <a:tab pos="228600" algn="l"/>
              </a:tabLst>
            </a:pPr>
            <a:r>
              <a:rPr lang="es-ES_tradnl" b="0">
                <a:solidFill>
                  <a:schemeClr val="tx1"/>
                </a:solidFill>
                <a:ea typeface="Calibri" pitchFamily="34" charset="0"/>
                <a:cs typeface="Times New Roman" pitchFamily="18" charset="0"/>
              </a:rPr>
              <a:t>Nuevas captaciones y sondeos, mejora  de infraestructuras, tercer depósito en la ETAP de Araca.</a:t>
            </a:r>
            <a:endParaRPr lang="es-ES" b="0">
              <a:solidFill>
                <a:schemeClr val="tx1"/>
              </a:solidFill>
              <a:ea typeface="Calibri" pitchFamily="34" charset="0"/>
              <a:cs typeface="Times New Roman" pitchFamily="18" charset="0"/>
            </a:endParaRPr>
          </a:p>
          <a:p>
            <a:pPr eaLnBrk="0" hangingPunct="0">
              <a:tabLst>
                <a:tab pos="228600" algn="l"/>
              </a:tabLst>
            </a:pPr>
            <a:r>
              <a:rPr lang="es-ES_tradnl" b="0">
                <a:solidFill>
                  <a:schemeClr val="tx1"/>
                </a:solidFill>
                <a:ea typeface="Calibri" pitchFamily="34" charset="0"/>
                <a:cs typeface="Times New Roman" pitchFamily="18" charset="0"/>
              </a:rPr>
              <a:t>Reducción  de la fragilidad del sistema (nueva tubería de Abetxuko).</a:t>
            </a:r>
          </a:p>
          <a:p>
            <a:pPr eaLnBrk="0" hangingPunct="0">
              <a:tabLst>
                <a:tab pos="228600" algn="l"/>
              </a:tabLst>
            </a:pPr>
            <a:endParaRPr lang="es-ES" b="0">
              <a:solidFill>
                <a:schemeClr val="tx1"/>
              </a:solidFill>
              <a:ea typeface="Calibri" pitchFamily="34" charset="0"/>
              <a:cs typeface="Times New Roman" pitchFamily="18" charset="0"/>
            </a:endParaRPr>
          </a:p>
          <a:p>
            <a:pPr eaLnBrk="0" hangingPunct="0">
              <a:buClr>
                <a:srgbClr val="00B050"/>
              </a:buClr>
              <a:buFont typeface="Wingdings" pitchFamily="2" charset="2"/>
              <a:buChar char="§"/>
              <a:tabLst>
                <a:tab pos="228600" algn="l"/>
              </a:tabLst>
            </a:pPr>
            <a:r>
              <a:rPr lang="es-ES_tradnl">
                <a:solidFill>
                  <a:schemeClr val="tx1"/>
                </a:solidFill>
                <a:ea typeface="Calibri" pitchFamily="34" charset="0"/>
                <a:cs typeface="Times New Roman" pitchFamily="18" charset="0"/>
              </a:rPr>
              <a:t> Mejora de la eficiencia y reducción del impacto sobre el  medio:</a:t>
            </a:r>
            <a:endParaRPr lang="es-ES">
              <a:solidFill>
                <a:schemeClr val="tx1"/>
              </a:solidFill>
              <a:ea typeface="Calibri" pitchFamily="34" charset="0"/>
              <a:cs typeface="Times New Roman" pitchFamily="18" charset="0"/>
            </a:endParaRPr>
          </a:p>
          <a:p>
            <a:pPr eaLnBrk="0" hangingPunct="0">
              <a:tabLst>
                <a:tab pos="228600" algn="l"/>
              </a:tabLst>
            </a:pPr>
            <a:r>
              <a:rPr lang="es-ES_tradnl" b="0">
                <a:solidFill>
                  <a:schemeClr val="tx1"/>
                </a:solidFill>
                <a:ea typeface="Calibri" pitchFamily="34" charset="0"/>
                <a:cs typeface="Times New Roman" pitchFamily="18" charset="0"/>
              </a:rPr>
              <a:t>Tratamiento terciario de Crispijana.</a:t>
            </a:r>
            <a:endParaRPr lang="es-ES" b="0">
              <a:solidFill>
                <a:schemeClr val="tx1"/>
              </a:solidFill>
              <a:ea typeface="Calibri" pitchFamily="34" charset="0"/>
              <a:cs typeface="Times New Roman" pitchFamily="18" charset="0"/>
            </a:endParaRPr>
          </a:p>
          <a:p>
            <a:pPr eaLnBrk="0" hangingPunct="0">
              <a:tabLst>
                <a:tab pos="228600" algn="l"/>
              </a:tabLst>
            </a:pPr>
            <a:r>
              <a:rPr lang="es-ES_tradnl" b="0">
                <a:solidFill>
                  <a:schemeClr val="tx1"/>
                </a:solidFill>
                <a:ea typeface="Calibri" pitchFamily="34" charset="0"/>
                <a:cs typeface="Times New Roman" pitchFamily="18" charset="0"/>
              </a:rPr>
              <a:t>Proyectos para la mejora del saneamiento en la Zona Rural.</a:t>
            </a:r>
          </a:p>
          <a:p>
            <a:pPr eaLnBrk="0" hangingPunct="0">
              <a:tabLst>
                <a:tab pos="228600" algn="l"/>
              </a:tabLst>
            </a:pPr>
            <a:endParaRPr lang="es-ES" b="0">
              <a:solidFill>
                <a:schemeClr val="tx1"/>
              </a:solidFill>
              <a:ea typeface="Calibri" pitchFamily="34" charset="0"/>
              <a:cs typeface="Times New Roman" pitchFamily="18" charset="0"/>
            </a:endParaRPr>
          </a:p>
          <a:p>
            <a:pPr eaLnBrk="0" hangingPunct="0">
              <a:buClr>
                <a:srgbClr val="00B050"/>
              </a:buClr>
              <a:buFont typeface="Wingdings" pitchFamily="2" charset="2"/>
              <a:buChar char="§"/>
              <a:tabLst>
                <a:tab pos="228600" algn="l"/>
              </a:tabLst>
            </a:pPr>
            <a:r>
              <a:rPr lang="es-ES_tradnl">
                <a:solidFill>
                  <a:schemeClr val="tx1"/>
                </a:solidFill>
                <a:ea typeface="Calibri" pitchFamily="34" charset="0"/>
                <a:cs typeface="Times New Roman" pitchFamily="18" charset="0"/>
              </a:rPr>
              <a:t> Proyecto de  Planta de tratamiento y secado térmico de lodos de depuradora: </a:t>
            </a:r>
            <a:endParaRPr lang="es-ES">
              <a:solidFill>
                <a:schemeClr val="tx1"/>
              </a:solidFill>
              <a:ea typeface="Calibri" pitchFamily="34" charset="0"/>
              <a:cs typeface="Times New Roman" pitchFamily="18" charset="0"/>
            </a:endParaRPr>
          </a:p>
          <a:p>
            <a:pPr eaLnBrk="0" hangingPunct="0">
              <a:tabLst>
                <a:tab pos="228600" algn="l"/>
              </a:tabLst>
            </a:pPr>
            <a:r>
              <a:rPr lang="es-ES_tradnl" b="0">
                <a:solidFill>
                  <a:schemeClr val="tx1"/>
                </a:solidFill>
                <a:ea typeface="Calibri" pitchFamily="34" charset="0"/>
                <a:cs typeface="Times New Roman" pitchFamily="18" charset="0"/>
              </a:rPr>
              <a:t>Estudios de viabilidad para la utilización de los lodos en agricultura y en proyectos de restauración ecológica. </a:t>
            </a:r>
          </a:p>
          <a:p>
            <a:pPr eaLnBrk="0" hangingPunct="0">
              <a:tabLst>
                <a:tab pos="228600" algn="l"/>
              </a:tabLst>
            </a:pPr>
            <a:endParaRPr lang="es-ES_tradnl" b="0">
              <a:solidFill>
                <a:schemeClr val="tx1"/>
              </a:solidFill>
              <a:ea typeface="Calibri" pitchFamily="34" charset="0"/>
              <a:cs typeface="Times New Roman" pitchFamily="18" charset="0"/>
            </a:endParaRPr>
          </a:p>
        </p:txBody>
      </p:sp>
      <p:sp>
        <p:nvSpPr>
          <p:cNvPr id="6" name="Rectangle 3"/>
          <p:cNvSpPr>
            <a:spLocks noChangeArrowheads="1"/>
          </p:cNvSpPr>
          <p:nvPr/>
        </p:nvSpPr>
        <p:spPr bwMode="auto">
          <a:xfrm>
            <a:off x="1508125" y="501650"/>
            <a:ext cx="7170738" cy="657225"/>
          </a:xfrm>
          <a:prstGeom prst="rect">
            <a:avLst/>
          </a:prstGeom>
          <a:noFill/>
          <a:ln w="9525" algn="ctr">
            <a:noFill/>
            <a:miter lim="800000"/>
            <a:headEnd/>
            <a:tailEnd/>
          </a:ln>
        </p:spPr>
        <p:txBody>
          <a:bodyPr lIns="72000" tIns="36000" rIns="72000" bIns="36000">
            <a:spAutoFit/>
          </a:bodyPr>
          <a:lstStyle/>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2000" dirty="0">
                <a:solidFill>
                  <a:schemeClr val="tx1"/>
                </a:solidFill>
                <a:latin typeface="Adobe Gothic Std B" pitchFamily="34" charset="-128"/>
                <a:ea typeface="Adobe Gothic Std B" pitchFamily="34" charset="-128"/>
                <a:cs typeface="+mn-cs"/>
              </a:rPr>
              <a:t>Vitoria-Gasteiz, Green Capital 2012</a:t>
            </a:r>
            <a:r>
              <a:rPr lang="es-ES" sz="2000" dirty="0">
                <a:solidFill>
                  <a:schemeClr val="tx1"/>
                </a:solidFill>
                <a:latin typeface="Adobe Gothic Std B" pitchFamily="34" charset="-128"/>
                <a:ea typeface="Adobe Gothic Std B" pitchFamily="34" charset="-128"/>
                <a:cs typeface="+mn-cs"/>
              </a:rPr>
              <a:t> </a:t>
            </a:r>
          </a:p>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1800" b="0" dirty="0">
                <a:solidFill>
                  <a:schemeClr val="tx1"/>
                </a:solidFill>
                <a:latin typeface="+mj-lt"/>
                <a:ea typeface="Adobe Gothic Std B" pitchFamily="34" charset="-128"/>
                <a:cs typeface="+mn-cs"/>
              </a:rPr>
              <a:t>Planes, proyectos y  actuaciones principales</a:t>
            </a:r>
            <a:endParaRPr lang="es-ES_tradnl" sz="1800" b="0" dirty="0">
              <a:solidFill>
                <a:schemeClr val="tx1"/>
              </a:solidFill>
              <a:latin typeface="+mj-lt"/>
              <a:ea typeface="Adobe Gothic Std B" pitchFamily="34" charset="-128"/>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body" idx="1"/>
          </p:nvPr>
        </p:nvSpPr>
        <p:spPr bwMode="auto">
          <a:xfrm>
            <a:off x="-492125" y="500063"/>
            <a:ext cx="9144000" cy="43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buFont typeface="Wingdings" pitchFamily="2" charset="2"/>
              <a:buNone/>
            </a:pPr>
            <a:r>
              <a:rPr lang="es-ES" sz="2000" smtClean="0">
                <a:solidFill>
                  <a:schemeClr val="tx1"/>
                </a:solidFill>
                <a:latin typeface="Adobe Gothic Std B"/>
                <a:ea typeface="Adobe Gothic Std B"/>
                <a:cs typeface="Adobe Gothic Std B"/>
              </a:rPr>
              <a:t>Una ciudad que convive con su entorno</a:t>
            </a:r>
          </a:p>
        </p:txBody>
      </p:sp>
      <p:pic>
        <p:nvPicPr>
          <p:cNvPr id="22530" name="Picture 11" descr="p10100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43175"/>
            <a:ext cx="30480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2" descr="_MG_7428QUINTAS"/>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0" y="2544763"/>
            <a:ext cx="293211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6400" y="2541588"/>
            <a:ext cx="3135313"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6 CuadroTexto"/>
          <p:cNvSpPr txBox="1"/>
          <p:nvPr/>
        </p:nvSpPr>
        <p:spPr>
          <a:xfrm>
            <a:off x="2279650" y="925513"/>
            <a:ext cx="6508750" cy="1771650"/>
          </a:xfrm>
          <a:prstGeom prst="rect">
            <a:avLst/>
          </a:prstGeom>
          <a:noFill/>
        </p:spPr>
        <p:txBody>
          <a:bodyPr>
            <a:spAutoFit/>
          </a:bodyPr>
          <a:lstStyle>
            <a:lvl1pPr marL="177800" indent="-1778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lnSpc>
                <a:spcPct val="150000"/>
              </a:lnSpc>
              <a:buClr>
                <a:srgbClr val="00B050"/>
              </a:buClr>
              <a:buFont typeface="Wingdings" pitchFamily="2" charset="2"/>
              <a:buChar char="§"/>
            </a:pPr>
            <a:r>
              <a:rPr lang="es-ES" sz="1600" b="0">
                <a:solidFill>
                  <a:schemeClr val="tx1"/>
                </a:solidFill>
                <a:latin typeface="Arial" pitchFamily="34" charset="0"/>
              </a:rPr>
              <a:t>11.000 ha</a:t>
            </a:r>
            <a:r>
              <a:rPr lang="es-ES" sz="1600" b="0">
                <a:solidFill>
                  <a:srgbClr val="606060"/>
                </a:solidFill>
                <a:latin typeface="Arial" pitchFamily="34" charset="0"/>
              </a:rPr>
              <a:t> zona forestal (1/3 superficie municipal)</a:t>
            </a:r>
          </a:p>
          <a:p>
            <a:pPr>
              <a:lnSpc>
                <a:spcPct val="150000"/>
              </a:lnSpc>
              <a:buClr>
                <a:srgbClr val="00B050"/>
              </a:buClr>
              <a:buFont typeface="Wingdings" pitchFamily="2" charset="2"/>
              <a:buChar char="§"/>
            </a:pPr>
            <a:r>
              <a:rPr lang="es-ES" sz="1600" b="0">
                <a:solidFill>
                  <a:srgbClr val="606060"/>
                </a:solidFill>
                <a:latin typeface="Arial" pitchFamily="34" charset="0"/>
              </a:rPr>
              <a:t>Extensa </a:t>
            </a:r>
            <a:r>
              <a:rPr lang="es-ES" sz="1600" b="0">
                <a:solidFill>
                  <a:schemeClr val="tx1"/>
                </a:solidFill>
                <a:latin typeface="Arial" pitchFamily="34" charset="0"/>
              </a:rPr>
              <a:t>zona rural </a:t>
            </a:r>
            <a:r>
              <a:rPr lang="es-ES" sz="1600" b="0">
                <a:solidFill>
                  <a:srgbClr val="606060"/>
                </a:solidFill>
                <a:latin typeface="Arial" pitchFamily="34" charset="0"/>
              </a:rPr>
              <a:t>de alto valor agrológico</a:t>
            </a:r>
          </a:p>
          <a:p>
            <a:pPr>
              <a:lnSpc>
                <a:spcPct val="150000"/>
              </a:lnSpc>
              <a:buClr>
                <a:srgbClr val="00B050"/>
              </a:buClr>
              <a:buFont typeface="Wingdings" pitchFamily="2" charset="2"/>
              <a:buChar char="§"/>
            </a:pPr>
            <a:r>
              <a:rPr lang="es-ES" sz="1600" b="0">
                <a:solidFill>
                  <a:srgbClr val="606060"/>
                </a:solidFill>
                <a:latin typeface="Arial" pitchFamily="34" charset="0"/>
              </a:rPr>
              <a:t>4 Espacios </a:t>
            </a:r>
            <a:r>
              <a:rPr lang="es-ES" sz="1600" b="0">
                <a:solidFill>
                  <a:schemeClr val="tx1"/>
                </a:solidFill>
                <a:latin typeface="Arial" pitchFamily="34" charset="0"/>
              </a:rPr>
              <a:t>Red Natura </a:t>
            </a:r>
            <a:r>
              <a:rPr lang="es-ES" sz="1600" b="0">
                <a:solidFill>
                  <a:srgbClr val="606060"/>
                </a:solidFill>
                <a:latin typeface="Arial" pitchFamily="34" charset="0"/>
              </a:rPr>
              <a:t>2000. Un humedal </a:t>
            </a:r>
            <a:r>
              <a:rPr lang="es-ES" sz="1600" b="0">
                <a:solidFill>
                  <a:schemeClr val="tx1"/>
                </a:solidFill>
                <a:latin typeface="Arial" pitchFamily="34" charset="0"/>
              </a:rPr>
              <a:t>Ramsar</a:t>
            </a:r>
            <a:r>
              <a:rPr lang="es-ES" sz="1600" b="0">
                <a:solidFill>
                  <a:srgbClr val="606060"/>
                </a:solidFill>
                <a:latin typeface="Arial" pitchFamily="34" charset="0"/>
              </a:rPr>
              <a:t> en la ciudad</a:t>
            </a:r>
          </a:p>
          <a:p>
            <a:pPr>
              <a:lnSpc>
                <a:spcPct val="150000"/>
              </a:lnSpc>
              <a:buClr>
                <a:srgbClr val="00B050"/>
              </a:buClr>
              <a:buFont typeface="Wingdings" pitchFamily="2" charset="2"/>
              <a:buChar char="§"/>
            </a:pPr>
            <a:r>
              <a:rPr lang="es-ES" sz="1600" b="0">
                <a:solidFill>
                  <a:srgbClr val="606060"/>
                </a:solidFill>
                <a:latin typeface="Arial" pitchFamily="34" charset="0"/>
              </a:rPr>
              <a:t>Extensa red de </a:t>
            </a:r>
            <a:r>
              <a:rPr lang="es-ES" sz="1600" b="0">
                <a:solidFill>
                  <a:schemeClr val="tx1"/>
                </a:solidFill>
                <a:latin typeface="Arial" pitchFamily="34" charset="0"/>
              </a:rPr>
              <a:t>caminos y senderos tradicionales</a:t>
            </a:r>
            <a:r>
              <a:rPr lang="es-ES" sz="1600">
                <a:solidFill>
                  <a:schemeClr val="tx1"/>
                </a:solidFill>
                <a:latin typeface="Arial" pitchFamily="34" charset="0"/>
              </a:rPr>
              <a:t> </a:t>
            </a:r>
          </a:p>
          <a:p>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0" y="101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2000" tIns="36000" rIns="72000" bIns="36000" anchor="ctr">
            <a:spAutoFit/>
          </a:bodyPr>
          <a:lstStyle/>
          <a:p>
            <a:endParaRPr lang="en-US" sz="1800" b="0">
              <a:solidFill>
                <a:schemeClr val="tx1"/>
              </a:solidFill>
              <a:latin typeface="Arial" pitchFamily="34" charset="0"/>
            </a:endParaRPr>
          </a:p>
        </p:txBody>
      </p:sp>
      <p:graphicFrame>
        <p:nvGraphicFramePr>
          <p:cNvPr id="73736" name="Group 8"/>
          <p:cNvGraphicFramePr>
            <a:graphicFrameLocks noGrp="1"/>
          </p:cNvGraphicFramePr>
          <p:nvPr>
            <p:ph idx="4294967295"/>
          </p:nvPr>
        </p:nvGraphicFramePr>
        <p:xfrm>
          <a:off x="1646238" y="1954213"/>
          <a:ext cx="6975475" cy="7639050"/>
        </p:xfrm>
        <a:graphic>
          <a:graphicData uri="http://schemas.openxmlformats.org/drawingml/2006/table">
            <a:tbl>
              <a:tblPr/>
              <a:tblGrid>
                <a:gridCol w="6975475"/>
              </a:tblGrid>
              <a:tr h="38195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s-ES_tradnl" sz="1400" b="1" i="0" u="none" strike="noStrike" cap="none" normalizeH="0" baseline="0" smtClean="0">
                          <a:ln>
                            <a:noFill/>
                          </a:ln>
                          <a:solidFill>
                            <a:srgbClr val="00B050"/>
                          </a:solidFill>
                          <a:effectLst/>
                          <a:latin typeface="Trebuchet MS" pitchFamily="34" charset="0"/>
                          <a:ea typeface="Calibri" pitchFamily="34" charset="0"/>
                          <a:cs typeface="Times New Roman" pitchFamily="18" charset="0"/>
                        </a:rPr>
                        <a:t>9.PLAN POR LA CULTURA DE LA SOSTENIBILIDAD EN LA SOCIEDAD Y EN LA EMPRESA</a:t>
                      </a:r>
                      <a:endParaRPr kumimoji="0" lang="es-ES" sz="1400" b="1" i="0" u="none" strike="noStrike" cap="none" normalizeH="0" baseline="0" smtClean="0">
                        <a:ln>
                          <a:noFill/>
                        </a:ln>
                        <a:solidFill>
                          <a:srgbClr val="00B050"/>
                        </a:solidFill>
                        <a:effectLst/>
                        <a:latin typeface="Trebuchet MS"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Calibri" pitchFamily="34" charset="0"/>
                        <a:buNone/>
                        <a:tabLst>
                          <a:tab pos="228600" algn="l"/>
                        </a:tabLst>
                      </a:pPr>
                      <a:endParaRPr kumimoji="0" lang="es-ES_tradnl" sz="1400" b="1" i="0" u="none" strike="noStrike" cap="none" normalizeH="0" baseline="0" smtClean="0">
                        <a:ln>
                          <a:noFill/>
                        </a:ln>
                        <a:solidFill>
                          <a:schemeClr val="tx1"/>
                        </a:solidFill>
                        <a:effectLst/>
                        <a:latin typeface="Trebuchet MS"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
                        <a:tabLst>
                          <a:tab pos="228600" algn="l"/>
                        </a:tabLst>
                      </a:pPr>
                      <a:r>
                        <a:rPr kumimoji="0" lang="es-ES_tradnl" sz="1400" b="1" i="0" u="none" strike="noStrike" cap="none" normalizeH="0" baseline="0" smtClean="0">
                          <a:ln>
                            <a:noFill/>
                          </a:ln>
                          <a:solidFill>
                            <a:schemeClr val="tx1"/>
                          </a:solidFill>
                          <a:effectLst/>
                          <a:latin typeface="Trebuchet MS" pitchFamily="34" charset="0"/>
                          <a:ea typeface="Calibri" pitchFamily="34" charset="0"/>
                          <a:cs typeface="Times New Roman" pitchFamily="18" charset="0"/>
                        </a:rPr>
                        <a:t> Constitución de la Alianza Ambiental de Empresas para Vitoria-Gasteiz:</a:t>
                      </a:r>
                      <a:endParaRPr kumimoji="0" lang="es-ES" sz="1400" b="1" i="0" u="none" strike="noStrike" cap="none" normalizeH="0" baseline="0" smtClean="0">
                        <a:ln>
                          <a:noFill/>
                        </a:ln>
                        <a:solidFill>
                          <a:schemeClr val="tx1"/>
                        </a:solidFill>
                        <a:effectLst/>
                        <a:latin typeface="Trebuchet MS"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s-ES_tradnl" sz="1400" b="0" i="0" u="none" strike="noStrike" cap="none" normalizeH="0" baseline="0" smtClean="0">
                          <a:ln>
                            <a:noFill/>
                          </a:ln>
                          <a:solidFill>
                            <a:schemeClr val="tx1"/>
                          </a:solidFill>
                          <a:effectLst/>
                          <a:latin typeface="Trebuchet MS" pitchFamily="34" charset="0"/>
                          <a:ea typeface="Calibri" pitchFamily="34" charset="0"/>
                          <a:cs typeface="Times New Roman" pitchFamily="18" charset="0"/>
                        </a:rPr>
                        <a:t>Creación de una plataforma de colaboración entre las empresas, administraciones y  la sociedad de Vitoria-Gasteiz, con la finalidad de impulsar el empleo y la economía verde y avanzar hacia un modelo de desarrollo empresarial más sostenible.</a:t>
                      </a:r>
                      <a:endParaRPr kumimoji="0" lang="es-ES" sz="1400" b="0" i="0" u="none" strike="noStrike" cap="none" normalizeH="0" baseline="0" smtClean="0">
                        <a:ln>
                          <a:noFill/>
                        </a:ln>
                        <a:solidFill>
                          <a:schemeClr val="tx1"/>
                        </a:solidFill>
                        <a:effectLst/>
                        <a:latin typeface="Trebuchet MS"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s-ES_tradnl" sz="1400" b="0" i="0" u="none" strike="noStrike" cap="none" normalizeH="0" baseline="0" smtClean="0">
                          <a:ln>
                            <a:noFill/>
                          </a:ln>
                          <a:solidFill>
                            <a:schemeClr val="tx1"/>
                          </a:solidFill>
                          <a:effectLst/>
                          <a:latin typeface="Trebuchet MS" pitchFamily="34" charset="0"/>
                          <a:ea typeface="Calibri" pitchFamily="34" charset="0"/>
                          <a:cs typeface="Times New Roman" pitchFamily="18" charset="0"/>
                        </a:rPr>
                        <a:t>Puesta en marcha de un portal web orientado al “empleo verde”.</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s-ES" sz="1400" b="0" i="0" u="none" strike="noStrike" cap="none" normalizeH="0" baseline="0" smtClean="0">
                        <a:ln>
                          <a:noFill/>
                        </a:ln>
                        <a:solidFill>
                          <a:schemeClr val="tx1"/>
                        </a:solidFill>
                        <a:effectLst/>
                        <a:latin typeface="Trebuchet MS"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
                        <a:tabLst>
                          <a:tab pos="228600" algn="l"/>
                        </a:tabLst>
                      </a:pPr>
                      <a:r>
                        <a:rPr kumimoji="0" lang="es-ES_tradnl" sz="1400" b="1" i="0" u="none" strike="noStrike" cap="none" normalizeH="0" baseline="0" smtClean="0">
                          <a:ln>
                            <a:noFill/>
                          </a:ln>
                          <a:solidFill>
                            <a:schemeClr val="tx1"/>
                          </a:solidFill>
                          <a:effectLst/>
                          <a:latin typeface="Trebuchet MS" pitchFamily="34" charset="0"/>
                          <a:ea typeface="Calibri" pitchFamily="34" charset="0"/>
                          <a:cs typeface="Times New Roman" pitchFamily="18" charset="0"/>
                        </a:rPr>
                        <a:t> Actuaciones de impulso y dinamización del Consejo Sectorial de Medio Ambiente.</a:t>
                      </a:r>
                    </a:p>
                    <a:p>
                      <a:pPr marL="0" marR="0" lvl="0" indent="0" algn="l" defTabSz="914400" rtl="0" eaLnBrk="0" fontAlgn="base" latinLnBrk="0" hangingPunct="0">
                        <a:lnSpc>
                          <a:spcPct val="100000"/>
                        </a:lnSpc>
                        <a:spcBef>
                          <a:spcPct val="0"/>
                        </a:spcBef>
                        <a:spcAft>
                          <a:spcPct val="0"/>
                        </a:spcAft>
                        <a:buClrTx/>
                        <a:buSzTx/>
                        <a:buFont typeface="Calibri" pitchFamily="34" charset="0"/>
                        <a:buNone/>
                        <a:tabLst>
                          <a:tab pos="228600" algn="l"/>
                        </a:tabLst>
                      </a:pPr>
                      <a:endParaRPr kumimoji="0" lang="es-ES" sz="1400" b="1" i="0" u="none" strike="noStrike" cap="none" normalizeH="0" baseline="0" smtClean="0">
                        <a:ln>
                          <a:noFill/>
                        </a:ln>
                        <a:solidFill>
                          <a:schemeClr val="tx1"/>
                        </a:solidFill>
                        <a:effectLst/>
                        <a:latin typeface="Trebuchet MS"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
                        <a:tabLst>
                          <a:tab pos="228600" algn="l"/>
                        </a:tabLst>
                      </a:pPr>
                      <a:r>
                        <a:rPr kumimoji="0" lang="es-ES_tradnl" sz="1400" b="1" i="0" u="none" strike="noStrike" cap="none" normalizeH="0" baseline="0" smtClean="0">
                          <a:ln>
                            <a:noFill/>
                          </a:ln>
                          <a:solidFill>
                            <a:schemeClr val="tx1"/>
                          </a:solidFill>
                          <a:effectLst/>
                          <a:latin typeface="Trebuchet MS" pitchFamily="34" charset="0"/>
                          <a:ea typeface="Calibri" pitchFamily="34" charset="0"/>
                          <a:cs typeface="Times New Roman" pitchFamily="18" charset="0"/>
                        </a:rPr>
                        <a:t> Redacción del Plan de Educación y Sensibilización en la Cultura de la Sostenibilidad.</a:t>
                      </a:r>
                    </a:p>
                    <a:p>
                      <a:pPr marL="0" marR="0" lvl="0" indent="0" algn="l" defTabSz="914400" rtl="0" eaLnBrk="0" fontAlgn="base" latinLnBrk="0" hangingPunct="0">
                        <a:lnSpc>
                          <a:spcPct val="100000"/>
                        </a:lnSpc>
                        <a:spcBef>
                          <a:spcPct val="0"/>
                        </a:spcBef>
                        <a:spcAft>
                          <a:spcPct val="0"/>
                        </a:spcAft>
                        <a:buClrTx/>
                        <a:buSzTx/>
                        <a:buFont typeface="Calibri" pitchFamily="34" charset="0"/>
                        <a:buNone/>
                        <a:tabLst>
                          <a:tab pos="228600" algn="l"/>
                        </a:tabLst>
                      </a:pPr>
                      <a:endParaRPr kumimoji="0" lang="es-ES" sz="1400" b="1" i="0" u="none" strike="noStrike" cap="none" normalizeH="0" baseline="0" smtClean="0">
                        <a:ln>
                          <a:noFill/>
                        </a:ln>
                        <a:solidFill>
                          <a:schemeClr val="tx1"/>
                        </a:solidFill>
                        <a:effectLst/>
                        <a:latin typeface="Trebuchet MS"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
                        <a:tabLst>
                          <a:tab pos="228600" algn="l"/>
                        </a:tabLst>
                      </a:pPr>
                      <a:r>
                        <a:rPr kumimoji="0" lang="es-ES_tradnl" sz="1400" b="1" i="0" u="none" strike="noStrike" cap="none" normalizeH="0" baseline="0" smtClean="0">
                          <a:ln>
                            <a:noFill/>
                          </a:ln>
                          <a:solidFill>
                            <a:schemeClr val="tx1"/>
                          </a:solidFill>
                          <a:effectLst/>
                          <a:latin typeface="Trebuchet MS" pitchFamily="34" charset="0"/>
                          <a:ea typeface="Calibri" pitchFamily="34" charset="0"/>
                          <a:cs typeface="Times New Roman" pitchFamily="18" charset="0"/>
                        </a:rPr>
                        <a:t> Celebración del IV Foro de Paisaje Urbano Vitoria-Gasteiz: Paisajes más resilientes frente al  Cambio Global.</a:t>
                      </a:r>
                    </a:p>
                  </a:txBody>
                  <a:tcPr marL="72000" marR="72000" marT="36000" marB="36000" horzOverflow="overflow">
                    <a:lnL>
                      <a:noFill/>
                    </a:lnL>
                    <a:lnR>
                      <a:noFill/>
                    </a:lnR>
                    <a:lnT>
                      <a:noFill/>
                    </a:lnT>
                    <a:lnB>
                      <a:noFill/>
                    </a:lnB>
                    <a:lnTlToBr>
                      <a:noFill/>
                    </a:lnTlToBr>
                    <a:lnBlToTr>
                      <a:noFill/>
                    </a:lnBlToTr>
                    <a:noFill/>
                  </a:tcPr>
                </a:tc>
              </a:tr>
              <a:tr h="3819525">
                <a:tc>
                  <a:txBody>
                    <a:bodyPr/>
                    <a:lstStyle/>
                    <a:p>
                      <a:pPr marL="82550" marR="0" lvl="0" indent="-82550" algn="l" defTabSz="914400" rtl="0" eaLnBrk="0" fontAlgn="base" latinLnBrk="0" hangingPunct="0">
                        <a:lnSpc>
                          <a:spcPct val="100000"/>
                        </a:lnSpc>
                        <a:spcBef>
                          <a:spcPct val="0"/>
                        </a:spcBef>
                        <a:spcAft>
                          <a:spcPct val="0"/>
                        </a:spcAft>
                        <a:buClrTx/>
                        <a:buSzTx/>
                        <a:buFont typeface="Calibri" pitchFamily="34" charset="0"/>
                        <a:buNone/>
                        <a:tabLst>
                          <a:tab pos="228600" algn="l"/>
                        </a:tabLst>
                      </a:pPr>
                      <a:endParaRPr kumimoji="0" lang="es-ES_tradnl" sz="1400" b="1" i="0" u="none" strike="noStrike" cap="none" normalizeH="0" baseline="0" smtClean="0">
                        <a:ln>
                          <a:noFill/>
                        </a:ln>
                        <a:solidFill>
                          <a:schemeClr val="tx1"/>
                        </a:solidFill>
                        <a:effectLst/>
                        <a:latin typeface="Trebuchet MS" pitchFamily="34" charset="0"/>
                        <a:ea typeface="Calibri" pitchFamily="34" charset="0"/>
                        <a:cs typeface="Times New Roman" pitchFamily="18" charset="0"/>
                      </a:endParaRPr>
                    </a:p>
                  </a:txBody>
                  <a:tcPr marL="72000" marR="72000" marT="36000" marB="36000" horzOverflow="overflow">
                    <a:lnL>
                      <a:noFill/>
                    </a:lnL>
                    <a:lnR>
                      <a:noFill/>
                    </a:lnR>
                    <a:lnT>
                      <a:noFill/>
                    </a:lnT>
                    <a:lnB>
                      <a:noFill/>
                    </a:lnB>
                    <a:lnTlToBr>
                      <a:noFill/>
                    </a:lnTlToBr>
                    <a:lnBlToTr>
                      <a:noFill/>
                    </a:lnBlToTr>
                    <a:noFill/>
                  </a:tcPr>
                </a:tc>
              </a:tr>
            </a:tbl>
          </a:graphicData>
        </a:graphic>
      </p:graphicFrame>
      <p:sp>
        <p:nvSpPr>
          <p:cNvPr id="5" name="Rectangle 3"/>
          <p:cNvSpPr>
            <a:spLocks noChangeArrowheads="1"/>
          </p:cNvSpPr>
          <p:nvPr/>
        </p:nvSpPr>
        <p:spPr bwMode="auto">
          <a:xfrm>
            <a:off x="1508125" y="501650"/>
            <a:ext cx="7170738" cy="657225"/>
          </a:xfrm>
          <a:prstGeom prst="rect">
            <a:avLst/>
          </a:prstGeom>
          <a:noFill/>
          <a:ln w="9525" algn="ctr">
            <a:noFill/>
            <a:miter lim="800000"/>
            <a:headEnd/>
            <a:tailEnd/>
          </a:ln>
        </p:spPr>
        <p:txBody>
          <a:bodyPr lIns="72000" tIns="36000" rIns="72000" bIns="36000">
            <a:spAutoFit/>
          </a:bodyPr>
          <a:lstStyle/>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2000" dirty="0">
                <a:solidFill>
                  <a:schemeClr val="tx1"/>
                </a:solidFill>
                <a:latin typeface="Adobe Gothic Std B" pitchFamily="34" charset="-128"/>
                <a:ea typeface="Adobe Gothic Std B" pitchFamily="34" charset="-128"/>
                <a:cs typeface="+mn-cs"/>
              </a:rPr>
              <a:t>Vitoria-Gasteiz, Green Capital 2012</a:t>
            </a:r>
            <a:r>
              <a:rPr lang="es-ES" sz="2000" dirty="0">
                <a:solidFill>
                  <a:schemeClr val="tx1"/>
                </a:solidFill>
                <a:latin typeface="Adobe Gothic Std B" pitchFamily="34" charset="-128"/>
                <a:ea typeface="Adobe Gothic Std B" pitchFamily="34" charset="-128"/>
                <a:cs typeface="+mn-cs"/>
              </a:rPr>
              <a:t> </a:t>
            </a:r>
          </a:p>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1800" b="0" dirty="0">
                <a:solidFill>
                  <a:schemeClr val="tx1"/>
                </a:solidFill>
                <a:latin typeface="+mj-lt"/>
                <a:ea typeface="Adobe Gothic Std B" pitchFamily="34" charset="-128"/>
                <a:cs typeface="+mn-cs"/>
              </a:rPr>
              <a:t>Planes, proyectos y  actuaciones principales</a:t>
            </a:r>
            <a:endParaRPr lang="es-ES_tradnl" sz="1800" b="0" dirty="0">
              <a:solidFill>
                <a:schemeClr val="tx1"/>
              </a:solidFill>
              <a:latin typeface="+mj-lt"/>
              <a:ea typeface="Adobe Gothic Std B" pitchFamily="34" charset="-128"/>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p:cNvSpPr>
          <p:nvPr/>
        </p:nvSpPr>
        <p:spPr bwMode="auto">
          <a:xfrm>
            <a:off x="0" y="1016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2000" tIns="36000" rIns="72000" bIns="36000" anchor="ctr">
            <a:spAutoFit/>
          </a:bodyPr>
          <a:lstStyle/>
          <a:p>
            <a:endParaRPr lang="en-US" sz="1800" b="0">
              <a:solidFill>
                <a:schemeClr val="tx1"/>
              </a:solidFill>
              <a:latin typeface="Arial" pitchFamily="34" charset="0"/>
            </a:endParaRPr>
          </a:p>
        </p:txBody>
      </p:sp>
      <p:sp>
        <p:nvSpPr>
          <p:cNvPr id="36868" name="Rectangle 12"/>
          <p:cNvSpPr>
            <a:spLocks noChangeArrowheads="1"/>
          </p:cNvSpPr>
          <p:nvPr/>
        </p:nvSpPr>
        <p:spPr bwMode="auto">
          <a:xfrm>
            <a:off x="1457325" y="2033588"/>
            <a:ext cx="7485063" cy="3902075"/>
          </a:xfrm>
          <a:prstGeom prst="rect">
            <a:avLst/>
          </a:prstGeom>
          <a:noFill/>
          <a:ln w="9525" algn="ctr">
            <a:noFill/>
            <a:miter lim="800000"/>
            <a:headEnd/>
            <a:tailEnd/>
          </a:ln>
        </p:spPr>
        <p:txBody>
          <a:bodyPr lIns="72000" tIns="36000" rIns="72000" bIns="36000">
            <a:spAutoFit/>
          </a:bodyPr>
          <a:lstStyle/>
          <a:p>
            <a:pP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a:solidFill>
                  <a:srgbClr val="00B050"/>
                </a:solidFill>
              </a:rPr>
              <a:t>10. PLAN DE MEJORA TERRITORIAL Y REHABILITACIÓN URBANÍSTICA</a:t>
            </a:r>
          </a:p>
          <a:p>
            <a: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_tradnl">
              <a:solidFill>
                <a:schemeClr val="tx1"/>
              </a:solidFill>
            </a:endParaRPr>
          </a:p>
          <a:p>
            <a:pPr defTabSz="449263">
              <a:buClr>
                <a:srgbClr val="00B05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a:solidFill>
                  <a:schemeClr val="tx1"/>
                </a:solidFill>
              </a:rPr>
              <a:t> Revisión del Plan General de Ordenación Urbana con base a los principios de   sostenibilidad urbana y territorial.</a:t>
            </a:r>
          </a:p>
          <a:p>
            <a:pP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_tradnl">
              <a:solidFill>
                <a:schemeClr val="tx1"/>
              </a:solidFill>
            </a:endParaRPr>
          </a:p>
          <a:p>
            <a:pPr defTabSz="449263">
              <a:buClr>
                <a:srgbClr val="00B05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a:solidFill>
                  <a:schemeClr val="tx1"/>
                </a:solidFill>
              </a:rPr>
              <a:t> Plan director de la Zona Rural del municipio de Vitoria-Gasteiz: </a:t>
            </a:r>
            <a:endParaRPr lang="es-ES_tradnl" b="0">
              <a:solidFill>
                <a:schemeClr val="tx1"/>
              </a:solidFill>
            </a:endParaRPr>
          </a:p>
          <a:p>
            <a:pP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b="0">
                <a:solidFill>
                  <a:schemeClr val="tx1"/>
                </a:solidFill>
              </a:rPr>
              <a:t>	Redacción del Plan y propuestas de desarrollo de los diferentes programas.</a:t>
            </a:r>
          </a:p>
          <a:p>
            <a:pP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_tradnl">
              <a:solidFill>
                <a:schemeClr val="tx1"/>
              </a:solidFill>
            </a:endParaRPr>
          </a:p>
          <a:p>
            <a:pPr defTabSz="449263">
              <a:buClr>
                <a:srgbClr val="00B05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a:solidFill>
                  <a:schemeClr val="tx1"/>
                </a:solidFill>
              </a:rPr>
              <a:t> Continuación con las actuaciones de rehabilitación del Casco Histórico de la ciudad.</a:t>
            </a:r>
          </a:p>
          <a:p>
            <a:pP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_tradnl">
              <a:solidFill>
                <a:schemeClr val="tx1"/>
              </a:solidFill>
            </a:endParaRPr>
          </a:p>
          <a:p>
            <a:pPr defTabSz="449263">
              <a:buClr>
                <a:srgbClr val="00B05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a:solidFill>
                  <a:schemeClr val="tx1"/>
                </a:solidFill>
              </a:rPr>
              <a:t> Rehabilitación de los barrios de la época del desarrollismo: Adurza, Coronación, Zaramaga y Ariznavarra viejo.</a:t>
            </a:r>
          </a:p>
          <a:p>
            <a:pP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_tradnl">
              <a:solidFill>
                <a:schemeClr val="tx1"/>
              </a:solidFill>
            </a:endParaRPr>
          </a:p>
          <a:p>
            <a:pPr defTabSz="449263">
              <a:buClr>
                <a:srgbClr val="00B05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a:solidFill>
                  <a:schemeClr val="tx1"/>
                </a:solidFill>
              </a:rPr>
              <a:t> Programas de rehabilitación de vivienda antigua con criterios de mejora de la accesibilidad, eficiencia energética, mejora de las instalaciones y puesta en marcha de la Inspección Técnica de la Edificación.</a:t>
            </a:r>
          </a:p>
          <a:p>
            <a:pP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_tradnl">
              <a:solidFill>
                <a:schemeClr val="tx1"/>
              </a:solidFill>
            </a:endParaRPr>
          </a:p>
          <a:p>
            <a:pPr defTabSz="449263">
              <a:buClr>
                <a:srgbClr val="00B05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_tradnl">
                <a:solidFill>
                  <a:schemeClr val="tx1"/>
                </a:solidFill>
              </a:rPr>
              <a:t> Redensificación urbana en los barrios de Salburúa, Zabalgana y Lakua.</a:t>
            </a:r>
            <a:endParaRPr lang="es-ES">
              <a:solidFill>
                <a:schemeClr val="tx1"/>
              </a:solidFill>
            </a:endParaRPr>
          </a:p>
        </p:txBody>
      </p:sp>
      <p:sp>
        <p:nvSpPr>
          <p:cNvPr id="5" name="Rectangle 3"/>
          <p:cNvSpPr>
            <a:spLocks noChangeArrowheads="1"/>
          </p:cNvSpPr>
          <p:nvPr/>
        </p:nvSpPr>
        <p:spPr bwMode="auto">
          <a:xfrm>
            <a:off x="1508125" y="501650"/>
            <a:ext cx="7170738" cy="657225"/>
          </a:xfrm>
          <a:prstGeom prst="rect">
            <a:avLst/>
          </a:prstGeom>
          <a:noFill/>
          <a:ln w="9525" algn="ctr">
            <a:noFill/>
            <a:miter lim="800000"/>
            <a:headEnd/>
            <a:tailEnd/>
          </a:ln>
        </p:spPr>
        <p:txBody>
          <a:bodyPr lIns="72000" tIns="36000" rIns="72000" bIns="36000">
            <a:spAutoFit/>
          </a:bodyPr>
          <a:lstStyle/>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2000" dirty="0">
                <a:solidFill>
                  <a:schemeClr val="tx1"/>
                </a:solidFill>
                <a:latin typeface="Adobe Gothic Std B" pitchFamily="34" charset="-128"/>
                <a:ea typeface="Adobe Gothic Std B" pitchFamily="34" charset="-128"/>
                <a:cs typeface="+mn-cs"/>
              </a:rPr>
              <a:t>Vitoria-Gasteiz, Green Capital 2012</a:t>
            </a:r>
            <a:r>
              <a:rPr lang="es-ES" sz="2000" dirty="0">
                <a:solidFill>
                  <a:schemeClr val="tx1"/>
                </a:solidFill>
                <a:latin typeface="Adobe Gothic Std B" pitchFamily="34" charset="-128"/>
                <a:ea typeface="Adobe Gothic Std B" pitchFamily="34" charset="-128"/>
                <a:cs typeface="+mn-cs"/>
              </a:rPr>
              <a:t> </a:t>
            </a:r>
          </a:p>
          <a:p>
            <a:pPr algn="r" defTabSz="449263">
              <a:buClr>
                <a:srgbClr val="FFFFFF"/>
              </a:buClr>
              <a:buSzPct val="100000"/>
              <a:buFont typeface="Trebuchet MS"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_tradnl" sz="1800" b="0" dirty="0">
                <a:solidFill>
                  <a:schemeClr val="tx1"/>
                </a:solidFill>
                <a:latin typeface="+mj-lt"/>
                <a:ea typeface="Adobe Gothic Std B" pitchFamily="34" charset="-128"/>
                <a:cs typeface="+mn-cs"/>
              </a:rPr>
              <a:t>Planes, proyectos y  actuaciones principales</a:t>
            </a:r>
            <a:endParaRPr lang="es-ES_tradnl" sz="1800" b="0" dirty="0">
              <a:solidFill>
                <a:schemeClr val="tx1"/>
              </a:solidFill>
              <a:latin typeface="+mj-lt"/>
              <a:ea typeface="Adobe Gothic Std B" pitchFamily="34" charset="-128"/>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946150"/>
            <a:ext cx="7351713" cy="45148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3"/>
          <p:cNvSpPr>
            <a:spLocks noChangeArrowheads="1"/>
          </p:cNvSpPr>
          <p:nvPr/>
        </p:nvSpPr>
        <p:spPr bwMode="auto">
          <a:xfrm>
            <a:off x="3368675" y="503238"/>
            <a:ext cx="535781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r">
              <a:spcBef>
                <a:spcPct val="20000"/>
              </a:spcBef>
              <a:buClr>
                <a:srgbClr val="00755C"/>
              </a:buClr>
              <a:buSzPct val="200000"/>
              <a:buFont typeface="Wingdings" pitchFamily="2" charset="2"/>
              <a:buNone/>
            </a:pPr>
            <a:r>
              <a:rPr lang="en-GB" sz="2000" b="0">
                <a:solidFill>
                  <a:schemeClr val="tx1"/>
                </a:solidFill>
                <a:latin typeface="Adobe Gothic Std B"/>
                <a:ea typeface="Adobe Gothic Std B"/>
                <a:cs typeface="Adobe Gothic Std B"/>
              </a:rPr>
              <a:t>La ciudad de un vistazo  </a:t>
            </a:r>
          </a:p>
        </p:txBody>
      </p:sp>
      <p:pic>
        <p:nvPicPr>
          <p:cNvPr id="92164" name="Picture 12" descr="_MG_7428QUINTAS"/>
          <p:cNvPicPr>
            <a:picLocks noChangeAspect="1" noChangeArrowheads="1"/>
          </p:cNvPicPr>
          <p:nvPr/>
        </p:nvPicPr>
        <p:blipFill>
          <a:blip r:embed="rId4" cstate="print">
            <a:lum contrast="6000"/>
            <a:extLst>
              <a:ext uri="{28A0092B-C50C-407E-A947-70E740481C1C}">
                <a14:useLocalDpi xmlns:a14="http://schemas.microsoft.com/office/drawing/2010/main" val="0"/>
              </a:ext>
            </a:extLst>
          </a:blip>
          <a:srcRect l="18964" t="514" r="34885"/>
          <a:stretch>
            <a:fillRect/>
          </a:stretch>
        </p:blipFill>
        <p:spPr bwMode="auto">
          <a:xfrm>
            <a:off x="7477125" y="1042988"/>
            <a:ext cx="1371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l="17677" r="32079"/>
          <a:stretch>
            <a:fillRect/>
          </a:stretch>
        </p:blipFill>
        <p:spPr bwMode="auto">
          <a:xfrm>
            <a:off x="7478713" y="2770188"/>
            <a:ext cx="1373187"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2166" name="Picture 11" descr="p1010003-1"/>
          <p:cNvPicPr>
            <a:picLocks noChangeAspect="1" noChangeArrowheads="1"/>
          </p:cNvPicPr>
          <p:nvPr/>
        </p:nvPicPr>
        <p:blipFill>
          <a:blip r:embed="rId6" cstate="print">
            <a:extLst>
              <a:ext uri="{28A0092B-C50C-407E-A947-70E740481C1C}">
                <a14:useLocalDpi xmlns:a14="http://schemas.microsoft.com/office/drawing/2010/main" val="0"/>
              </a:ext>
            </a:extLst>
          </a:blip>
          <a:srcRect l="12177" r="44234"/>
          <a:stretch>
            <a:fillRect/>
          </a:stretch>
        </p:blipFill>
        <p:spPr bwMode="auto">
          <a:xfrm>
            <a:off x="7486650" y="4379913"/>
            <a:ext cx="138271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Rectangle 7"/>
          <p:cNvSpPr>
            <a:spLocks noChangeArrowheads="1"/>
          </p:cNvSpPr>
          <p:nvPr/>
        </p:nvSpPr>
        <p:spPr bwMode="auto">
          <a:xfrm>
            <a:off x="908050" y="5527675"/>
            <a:ext cx="65770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solidFill>
                  <a:srgbClr val="4D4D4D"/>
                </a:solidFill>
              </a:rPr>
              <a:t>11,000 ha de áreas forestales (1/3 de la superficie del municipio).</a:t>
            </a:r>
          </a:p>
          <a:p>
            <a:r>
              <a:rPr lang="en-GB">
                <a:solidFill>
                  <a:srgbClr val="4D4D4D"/>
                </a:solidFill>
              </a:rPr>
              <a:t>Una extensa área rural de alto valor agrícola</a:t>
            </a:r>
          </a:p>
          <a:p>
            <a:r>
              <a:rPr lang="en-GB">
                <a:solidFill>
                  <a:srgbClr val="4D4D4D"/>
                </a:solidFill>
              </a:rPr>
              <a:t>4 espacios pertenecientes a la red Natura 2000. Un humedal RAMSAR.</a:t>
            </a:r>
            <a:endParaRPr lang="es-ES">
              <a:solidFill>
                <a:srgbClr val="4D4D4D"/>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body" idx="1"/>
          </p:nvPr>
        </p:nvSpPr>
        <p:spPr bwMode="auto">
          <a:xfrm>
            <a:off x="2276475" y="488950"/>
            <a:ext cx="6373813" cy="48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buFont typeface="Wingdings" pitchFamily="2" charset="2"/>
              <a:buNone/>
            </a:pPr>
            <a:r>
              <a:rPr lang="es-ES" sz="2000" smtClean="0">
                <a:solidFill>
                  <a:schemeClr val="tx1"/>
                </a:solidFill>
                <a:latin typeface="Adobe Gothic Std B"/>
                <a:ea typeface="Adobe Gothic Std B"/>
                <a:cs typeface="Adobe Gothic Std B"/>
              </a:rPr>
              <a:t>Una ciudad compacta y diversa </a:t>
            </a:r>
          </a:p>
        </p:txBody>
      </p:sp>
      <p:sp>
        <p:nvSpPr>
          <p:cNvPr id="26626" name="Text Box 3"/>
          <p:cNvSpPr txBox="1">
            <a:spLocks noChangeArrowheads="1"/>
          </p:cNvSpPr>
          <p:nvPr/>
        </p:nvSpPr>
        <p:spPr bwMode="auto">
          <a:xfrm>
            <a:off x="0" y="3251200"/>
            <a:ext cx="28067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2000" tIns="36000" rIns="72000" bIns="36000">
            <a:spAutoFit/>
          </a:bodyPr>
          <a:lstStyle>
            <a:lvl1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1pPr>
            <a:lvl2pPr marL="742950" indent="-28575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2pPr>
            <a:lvl3pPr marL="11430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3pPr>
            <a:lvl4pPr marL="16002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4pPr>
            <a:lvl5pPr marL="20574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5pPr>
            <a:lvl6pPr marL="25146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6pPr>
            <a:lvl7pPr marL="29718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7pPr>
            <a:lvl8pPr marL="34290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8pPr>
            <a:lvl9pPr marL="38862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9pPr>
          </a:lstStyle>
          <a:p>
            <a:pPr>
              <a:spcBef>
                <a:spcPct val="30000"/>
              </a:spcBef>
              <a:buClrTx/>
              <a:buSzTx/>
              <a:buFontTx/>
              <a:buNone/>
            </a:pPr>
            <a:endParaRPr lang="en-US" sz="1200">
              <a:solidFill>
                <a:srgbClr val="FFFFFF"/>
              </a:solidFill>
            </a:endParaRPr>
          </a:p>
        </p:txBody>
      </p:sp>
      <p:sp>
        <p:nvSpPr>
          <p:cNvPr id="26627" name="Text Box 4"/>
          <p:cNvSpPr txBox="1">
            <a:spLocks noChangeArrowheads="1"/>
          </p:cNvSpPr>
          <p:nvPr/>
        </p:nvSpPr>
        <p:spPr bwMode="auto">
          <a:xfrm>
            <a:off x="228600" y="2654300"/>
            <a:ext cx="18923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2000" tIns="36000" rIns="72000" bIns="36000">
            <a:spAutoFit/>
          </a:bodyPr>
          <a:lstStyle>
            <a:lvl1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1pPr>
            <a:lvl2pPr marL="742950" indent="-28575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2pPr>
            <a:lvl3pPr marL="11430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3pPr>
            <a:lvl4pPr marL="16002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4pPr>
            <a:lvl5pPr marL="20574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5pPr>
            <a:lvl6pPr marL="25146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6pPr>
            <a:lvl7pPr marL="29718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7pPr>
            <a:lvl8pPr marL="34290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8pPr>
            <a:lvl9pPr marL="38862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9pPr>
          </a:lstStyle>
          <a:p>
            <a:pPr>
              <a:spcBef>
                <a:spcPct val="50000"/>
              </a:spcBef>
            </a:pPr>
            <a:r>
              <a:rPr lang="es-ES" sz="1200" b="0">
                <a:solidFill>
                  <a:srgbClr val="FFFFFF"/>
                </a:solidFill>
              </a:rPr>
              <a:t>1091 </a:t>
            </a:r>
          </a:p>
        </p:txBody>
      </p:sp>
      <p:pic>
        <p:nvPicPr>
          <p:cNvPr id="26628" name="Picture 7" descr="001_0912SEN_0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3813"/>
            <a:ext cx="5837238"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Dato primave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4489450"/>
            <a:ext cx="32893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descr="VITORIA QU-2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9938" y="2563813"/>
            <a:ext cx="3294062"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2255838" y="1139825"/>
            <a:ext cx="5414962" cy="1130300"/>
          </a:xfrm>
          <a:prstGeom prst="rect">
            <a:avLst/>
          </a:prstGeom>
          <a:noFill/>
        </p:spPr>
        <p:txBody>
          <a:bodyPr>
            <a:spAutoFit/>
          </a:bodyPr>
          <a:lstStyle/>
          <a:p>
            <a:pPr marL="177800" indent="-177800">
              <a:spcBef>
                <a:spcPts val="1200"/>
              </a:spcBef>
              <a:buClr>
                <a:srgbClr val="00B050"/>
              </a:buClr>
              <a:buSzPct val="100000"/>
              <a:buFont typeface="Wingdings" pitchFamily="2" charset="2"/>
              <a:buChar char="§"/>
              <a:defRPr/>
            </a:pPr>
            <a:r>
              <a:rPr lang="es-ES" sz="1600" b="0" dirty="0">
                <a:solidFill>
                  <a:schemeClr val="bg2">
                    <a:lumMod val="75000"/>
                  </a:schemeClr>
                </a:solidFill>
                <a:latin typeface="+mj-lt"/>
              </a:rPr>
              <a:t>46 viviendas/ha.</a:t>
            </a:r>
          </a:p>
          <a:p>
            <a:pPr marL="177800" indent="-177800">
              <a:spcBef>
                <a:spcPts val="1200"/>
              </a:spcBef>
              <a:buClr>
                <a:srgbClr val="00B050"/>
              </a:buClr>
              <a:buSzPct val="100000"/>
              <a:buFont typeface="Wingdings" pitchFamily="2" charset="2"/>
              <a:buChar char="§"/>
              <a:defRPr/>
            </a:pPr>
            <a:r>
              <a:rPr lang="es-ES" sz="1600" b="0" dirty="0">
                <a:solidFill>
                  <a:schemeClr val="bg2">
                    <a:lumMod val="75000"/>
                  </a:schemeClr>
                </a:solidFill>
                <a:latin typeface="+mj-lt"/>
              </a:rPr>
              <a:t>101,51 </a:t>
            </a:r>
            <a:r>
              <a:rPr lang="es-ES" sz="1600" b="0" dirty="0" err="1">
                <a:solidFill>
                  <a:schemeClr val="bg2">
                    <a:lumMod val="75000"/>
                  </a:schemeClr>
                </a:solidFill>
                <a:latin typeface="+mj-lt"/>
              </a:rPr>
              <a:t>hab</a:t>
            </a:r>
            <a:r>
              <a:rPr lang="es-ES" sz="1600" b="0" dirty="0">
                <a:solidFill>
                  <a:schemeClr val="bg2">
                    <a:lumMod val="75000"/>
                  </a:schemeClr>
                </a:solidFill>
                <a:latin typeface="+mj-lt"/>
              </a:rPr>
              <a:t>/ha.</a:t>
            </a:r>
          </a:p>
          <a:p>
            <a:pPr marL="177800" indent="-177800">
              <a:spcBef>
                <a:spcPts val="1200"/>
              </a:spcBef>
              <a:buClr>
                <a:srgbClr val="00B050"/>
              </a:buClr>
              <a:buSzPct val="100000"/>
              <a:buFont typeface="Wingdings" pitchFamily="2" charset="2"/>
              <a:buChar char="§"/>
              <a:defRPr/>
            </a:pPr>
            <a:r>
              <a:rPr lang="es-ES" sz="1600" b="0" dirty="0">
                <a:solidFill>
                  <a:schemeClr val="tx1"/>
                </a:solidFill>
                <a:latin typeface="+mj-lt"/>
              </a:rPr>
              <a:t>Ciudad de proximidad</a:t>
            </a:r>
            <a:r>
              <a:rPr lang="es-ES" sz="1600" b="0" dirty="0">
                <a:solidFill>
                  <a:schemeClr val="bg2">
                    <a:lumMod val="75000"/>
                  </a:schemeClr>
                </a:solidFill>
                <a:latin typeface="+mj-lt"/>
              </a:rPr>
              <a:t>, accesible a pie y en bicicleta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8"/>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101850" y="1057275"/>
            <a:ext cx="7042150" cy="4999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9875" name="Rectangle 2"/>
          <p:cNvSpPr>
            <a:spLocks noChangeArrowheads="1"/>
          </p:cNvSpPr>
          <p:nvPr/>
        </p:nvSpPr>
        <p:spPr bwMode="auto">
          <a:xfrm>
            <a:off x="2270125" y="495300"/>
            <a:ext cx="63865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r">
              <a:spcBef>
                <a:spcPct val="20000"/>
              </a:spcBef>
              <a:buClr>
                <a:srgbClr val="00755C"/>
              </a:buClr>
              <a:buSzPct val="200000"/>
              <a:buFont typeface="Wingdings" pitchFamily="2" charset="2"/>
              <a:buNone/>
            </a:pPr>
            <a:r>
              <a:rPr lang="en-GB" sz="2000" b="0">
                <a:solidFill>
                  <a:schemeClr val="tx1"/>
                </a:solidFill>
                <a:latin typeface="Adobe Gothic Std B"/>
                <a:ea typeface="Adobe Gothic Std B"/>
                <a:cs typeface="Adobe Gothic Std B"/>
              </a:rPr>
              <a:t>El Anillo Verde</a:t>
            </a:r>
          </a:p>
        </p:txBody>
      </p:sp>
      <p:pic>
        <p:nvPicPr>
          <p:cNvPr id="79876" name="Picture 9" descr="Imagen 4_A56V7235_R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85850"/>
            <a:ext cx="183832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10" descr="A56V08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38625"/>
            <a:ext cx="1858963"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CuadroTexto"/>
          <p:cNvSpPr txBox="1"/>
          <p:nvPr/>
        </p:nvSpPr>
        <p:spPr>
          <a:xfrm>
            <a:off x="0" y="2963863"/>
            <a:ext cx="2419350" cy="1130300"/>
          </a:xfrm>
          <a:prstGeom prst="rect">
            <a:avLst/>
          </a:prstGeom>
          <a:noFill/>
        </p:spPr>
        <p:txBody>
          <a:bodyPr>
            <a:spAutoFit/>
          </a:bodyPr>
          <a:lstStyle>
            <a:lvl1pPr marL="177800" indent="-1778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1pPr>
            <a:lvl2pPr marL="742950" indent="-28575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2pPr>
            <a:lvl3pPr marL="11430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3pPr>
            <a:lvl4pPr marL="16002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4pPr>
            <a:lvl5pPr marL="2057400" indent="-228600">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5pPr>
            <a:lvl6pPr marL="25146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6pPr>
            <a:lvl7pPr marL="29718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7pPr>
            <a:lvl8pPr marL="34290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8pPr>
            <a:lvl9pPr marL="3886200" indent="-228600" fontAlgn="base">
              <a:spcBef>
                <a:spcPct val="0"/>
              </a:spcBef>
              <a:spcAft>
                <a:spcPct val="0"/>
              </a:spcAft>
              <a:buClr>
                <a:srgbClr val="FFFFFF"/>
              </a:buClr>
              <a:buSzPct val="100000"/>
              <a:buFont typeface="Trebuchet MS" pitchFamily="34" charset="0"/>
              <a:buChar char="•"/>
              <a:defRPr sz="1400" b="1">
                <a:solidFill>
                  <a:srgbClr val="00755C"/>
                </a:solidFill>
                <a:latin typeface="Trebuchet MS" pitchFamily="34" charset="0"/>
                <a:cs typeface="Lucida Sans Unicode" pitchFamily="34" charset="0"/>
              </a:defRPr>
            </a:lvl9pPr>
          </a:lstStyle>
          <a:p>
            <a:pPr>
              <a:spcBef>
                <a:spcPts val="1200"/>
              </a:spcBef>
              <a:buClr>
                <a:srgbClr val="00B050"/>
              </a:buClr>
              <a:buFont typeface="Wingdings" pitchFamily="2" charset="2"/>
              <a:buChar char="§"/>
            </a:pPr>
            <a:r>
              <a:rPr lang="es-ES" sz="1600" b="0">
                <a:solidFill>
                  <a:schemeClr val="tx1"/>
                </a:solidFill>
                <a:latin typeface="Arial" pitchFamily="34" charset="0"/>
              </a:rPr>
              <a:t>45 m2/h zona verde</a:t>
            </a:r>
          </a:p>
          <a:p>
            <a:pPr>
              <a:spcBef>
                <a:spcPts val="1200"/>
              </a:spcBef>
              <a:buClr>
                <a:srgbClr val="00B050"/>
              </a:buClr>
              <a:buFont typeface="Wingdings" pitchFamily="2" charset="2"/>
              <a:buChar char="§"/>
            </a:pPr>
            <a:r>
              <a:rPr lang="es-ES" sz="1600" b="0">
                <a:solidFill>
                  <a:schemeClr val="tx1"/>
                </a:solidFill>
                <a:latin typeface="Arial" pitchFamily="34" charset="0"/>
              </a:rPr>
              <a:t>600 ha.</a:t>
            </a:r>
            <a:endParaRPr lang="es-ES" sz="1600" b="0">
              <a:solidFill>
                <a:srgbClr val="606060"/>
              </a:solidFill>
              <a:latin typeface="Arial" pitchFamily="34" charset="0"/>
            </a:endParaRPr>
          </a:p>
          <a:p>
            <a:pPr>
              <a:spcBef>
                <a:spcPts val="1200"/>
              </a:spcBef>
              <a:buClr>
                <a:srgbClr val="00B050"/>
              </a:buClr>
              <a:buFont typeface="Wingdings" pitchFamily="2" charset="2"/>
              <a:buChar char="§"/>
            </a:pPr>
            <a:r>
              <a:rPr lang="es-ES" sz="1600" b="0">
                <a:solidFill>
                  <a:schemeClr val="tx1"/>
                </a:solidFill>
                <a:latin typeface="Arial" pitchFamily="34" charset="0"/>
              </a:rPr>
              <a:t>90 km </a:t>
            </a:r>
            <a:r>
              <a:rPr lang="es-ES" sz="1600" b="0">
                <a:solidFill>
                  <a:srgbClr val="606060"/>
                </a:solidFill>
                <a:latin typeface="Arial" pitchFamily="34" charset="0"/>
              </a:rPr>
              <a:t>itinerarios</a:t>
            </a: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8" descr="distancias urbanas baja"/>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1020763"/>
            <a:ext cx="9144000" cy="5229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2 Rectángulo"/>
          <p:cNvSpPr>
            <a:spLocks noChangeArrowheads="1"/>
          </p:cNvSpPr>
          <p:nvPr/>
        </p:nvSpPr>
        <p:spPr bwMode="auto">
          <a:xfrm>
            <a:off x="2179638" y="614363"/>
            <a:ext cx="6751637" cy="2873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72000" tIns="36000" rIns="72000" bIns="36000">
            <a:spAutoFit/>
          </a:bodyPr>
          <a:lstStyle/>
          <a:p>
            <a: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p>
        </p:txBody>
      </p:sp>
      <p:sp>
        <p:nvSpPr>
          <p:cNvPr id="28677" name="Rectangle 2"/>
          <p:cNvSpPr>
            <a:spLocks noChangeArrowheads="1"/>
          </p:cNvSpPr>
          <p:nvPr/>
        </p:nvSpPr>
        <p:spPr bwMode="auto">
          <a:xfrm>
            <a:off x="2251075" y="388938"/>
            <a:ext cx="63738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r">
              <a:spcBef>
                <a:spcPct val="20000"/>
              </a:spcBef>
              <a:buClr>
                <a:srgbClr val="00755C"/>
              </a:buClr>
              <a:buSzPct val="200000"/>
              <a:buFont typeface="Wingdings" pitchFamily="2" charset="2"/>
              <a:buNone/>
            </a:pPr>
            <a:r>
              <a:rPr lang="en-GB" sz="2000" b="0">
                <a:solidFill>
                  <a:schemeClr val="tx1"/>
                </a:solidFill>
                <a:latin typeface="Adobe Gothic Std B"/>
                <a:ea typeface="Adobe Gothic Std B"/>
                <a:cs typeface="Adobe Gothic Std B"/>
              </a:rPr>
              <a:t>Plan de Movilidad Sostenible y Espacio Público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
          <p:cNvSpPr txBox="1">
            <a:spLocks noChangeArrowheads="1"/>
          </p:cNvSpPr>
          <p:nvPr/>
        </p:nvSpPr>
        <p:spPr bwMode="auto">
          <a:xfrm>
            <a:off x="0" y="3251200"/>
            <a:ext cx="28067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2000" tIns="36000" rIns="72000" bIns="36000">
            <a:spAutoFit/>
          </a:bodyPr>
          <a:lstStyle>
            <a:lvl1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1pPr>
            <a:lvl2pPr marL="742950" indent="-28575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2pPr>
            <a:lvl3pPr marL="11430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3pPr>
            <a:lvl4pPr marL="16002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4pPr>
            <a:lvl5pPr marL="20574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5pPr>
            <a:lvl6pPr marL="25146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6pPr>
            <a:lvl7pPr marL="29718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7pPr>
            <a:lvl8pPr marL="34290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8pPr>
            <a:lvl9pPr marL="38862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9pPr>
          </a:lstStyle>
          <a:p>
            <a:pPr>
              <a:spcBef>
                <a:spcPct val="30000"/>
              </a:spcBef>
              <a:buClrTx/>
              <a:buSzTx/>
              <a:buFontTx/>
              <a:buNone/>
            </a:pPr>
            <a:endParaRPr lang="en-US" sz="1200">
              <a:solidFill>
                <a:srgbClr val="FFFFFF"/>
              </a:solidFill>
            </a:endParaRPr>
          </a:p>
        </p:txBody>
      </p:sp>
      <p:sp>
        <p:nvSpPr>
          <p:cNvPr id="81923" name="Text Box 4"/>
          <p:cNvSpPr txBox="1">
            <a:spLocks noChangeArrowheads="1"/>
          </p:cNvSpPr>
          <p:nvPr/>
        </p:nvSpPr>
        <p:spPr bwMode="auto">
          <a:xfrm>
            <a:off x="228600" y="2654300"/>
            <a:ext cx="18923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2000" tIns="36000" rIns="72000" bIns="36000">
            <a:spAutoFit/>
          </a:bodyPr>
          <a:lstStyle>
            <a:lvl1pPr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1pPr>
            <a:lvl2pPr marL="742950" indent="-28575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2pPr>
            <a:lvl3pPr marL="11430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3pPr>
            <a:lvl4pPr marL="16002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4pPr>
            <a:lvl5pPr marL="2057400" indent="-228600" defTabSz="449263">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5pPr>
            <a:lvl6pPr marL="25146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6pPr>
            <a:lvl7pPr marL="29718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7pPr>
            <a:lvl8pPr marL="34290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8pPr>
            <a:lvl9pPr marL="3886200" indent="-228600" defTabSz="449263" fontAlgn="base">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755C"/>
                </a:solidFill>
                <a:latin typeface="Trebuchet MS" pitchFamily="34" charset="0"/>
                <a:cs typeface="Lucida Sans Unicode" pitchFamily="34" charset="0"/>
              </a:defRPr>
            </a:lvl9pPr>
          </a:lstStyle>
          <a:p>
            <a:pPr>
              <a:spcBef>
                <a:spcPct val="50000"/>
              </a:spcBef>
            </a:pPr>
            <a:r>
              <a:rPr lang="es-ES" sz="1200" b="0">
                <a:solidFill>
                  <a:srgbClr val="FFFFFF"/>
                </a:solidFill>
              </a:rPr>
              <a:t>1091 </a:t>
            </a:r>
          </a:p>
        </p:txBody>
      </p:sp>
      <p:sp>
        <p:nvSpPr>
          <p:cNvPr id="81924" name="Rectangle 2"/>
          <p:cNvSpPr>
            <a:spLocks noChangeArrowheads="1"/>
          </p:cNvSpPr>
          <p:nvPr/>
        </p:nvSpPr>
        <p:spPr bwMode="auto">
          <a:xfrm>
            <a:off x="2251075" y="388938"/>
            <a:ext cx="63738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r">
              <a:spcBef>
                <a:spcPct val="20000"/>
              </a:spcBef>
              <a:buClr>
                <a:srgbClr val="00755C"/>
              </a:buClr>
              <a:buSzPct val="200000"/>
              <a:buFont typeface="Wingdings" pitchFamily="2" charset="2"/>
              <a:buNone/>
            </a:pPr>
            <a:r>
              <a:rPr lang="en-GB" sz="2000" b="0">
                <a:solidFill>
                  <a:schemeClr val="tx1"/>
                </a:solidFill>
                <a:latin typeface="Adobe Gothic Std B"/>
                <a:ea typeface="Adobe Gothic Std B"/>
                <a:cs typeface="Adobe Gothic Std B"/>
              </a:rPr>
              <a:t>Plan de Movilidad Sostenible y Espacio Público</a:t>
            </a:r>
          </a:p>
        </p:txBody>
      </p:sp>
      <p:sp>
        <p:nvSpPr>
          <p:cNvPr id="81925" name="Rectangle 5"/>
          <p:cNvSpPr>
            <a:spLocks noChangeArrowheads="1"/>
          </p:cNvSpPr>
          <p:nvPr/>
        </p:nvSpPr>
        <p:spPr bwMode="auto">
          <a:xfrm>
            <a:off x="2073275" y="1042988"/>
            <a:ext cx="6840538"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p>
            <a:pPr marL="482600" lvl="1" indent="-200025" algn="just">
              <a:spcBef>
                <a:spcPct val="50000"/>
              </a:spcBef>
              <a:buClr>
                <a:srgbClr val="134095"/>
              </a:buClr>
              <a:buSzPct val="130000"/>
            </a:pPr>
            <a:r>
              <a:rPr lang="en-GB" sz="1500">
                <a:solidFill>
                  <a:schemeClr val="tx1"/>
                </a:solidFill>
                <a:latin typeface="Arial" pitchFamily="34" charset="0"/>
              </a:rPr>
              <a:t>Principales retos:</a:t>
            </a:r>
          </a:p>
          <a:p>
            <a:pPr marL="482600" lvl="1" indent="-200025" algn="just">
              <a:spcBef>
                <a:spcPct val="50000"/>
              </a:spcBef>
              <a:buClr>
                <a:srgbClr val="134095"/>
              </a:buClr>
              <a:buSzPct val="130000"/>
              <a:buFontTx/>
              <a:buChar char="•"/>
            </a:pPr>
            <a:r>
              <a:rPr lang="en-GB" sz="1500">
                <a:solidFill>
                  <a:schemeClr val="tx1"/>
                </a:solidFill>
                <a:latin typeface="Arial" pitchFamily="34" charset="0"/>
              </a:rPr>
              <a:t>Cambiar la tendencia</a:t>
            </a:r>
            <a:r>
              <a:rPr lang="en-GB" sz="1500" b="0">
                <a:solidFill>
                  <a:schemeClr val="tx1"/>
                </a:solidFill>
                <a:latin typeface="Arial" pitchFamily="34" charset="0"/>
              </a:rPr>
              <a:t> de incremento del uso del vehículo privado.</a:t>
            </a:r>
          </a:p>
          <a:p>
            <a:pPr marL="482600" lvl="1" indent="-200025" algn="just">
              <a:spcBef>
                <a:spcPct val="50000"/>
              </a:spcBef>
              <a:buClr>
                <a:srgbClr val="134095"/>
              </a:buClr>
              <a:buSzPct val="130000"/>
              <a:buFontTx/>
              <a:buChar char="•"/>
            </a:pPr>
            <a:r>
              <a:rPr lang="en-GB" sz="1500" b="0">
                <a:solidFill>
                  <a:schemeClr val="tx1"/>
                </a:solidFill>
                <a:latin typeface="Arial" pitchFamily="34" charset="0"/>
              </a:rPr>
              <a:t>Transferir usuarios del coche privado al transporte público y la bicicleta.</a:t>
            </a:r>
          </a:p>
          <a:p>
            <a:pPr marL="482600" lvl="1" indent="-200025" algn="just">
              <a:spcBef>
                <a:spcPct val="50000"/>
              </a:spcBef>
              <a:buClr>
                <a:srgbClr val="134095"/>
              </a:buClr>
              <a:buSzPct val="130000"/>
              <a:buFontTx/>
              <a:buChar char="•"/>
            </a:pPr>
            <a:r>
              <a:rPr lang="en-GB" sz="1500">
                <a:solidFill>
                  <a:schemeClr val="tx1"/>
                </a:solidFill>
                <a:latin typeface="Arial" pitchFamily="34" charset="0"/>
              </a:rPr>
              <a:t>Incrementar la calidad del espacio publico</a:t>
            </a:r>
            <a:r>
              <a:rPr lang="en-GB" sz="1500" b="0">
                <a:solidFill>
                  <a:schemeClr val="tx1"/>
                </a:solidFill>
                <a:latin typeface="Arial" pitchFamily="34" charset="0"/>
              </a:rPr>
              <a:t> en términos de accesibilidad mediante la reducción del tráfico motorizado.</a:t>
            </a:r>
          </a:p>
          <a:p>
            <a:pPr marL="482600" lvl="1" indent="-200025" algn="just">
              <a:spcBef>
                <a:spcPct val="50000"/>
              </a:spcBef>
              <a:buClr>
                <a:srgbClr val="134095"/>
              </a:buClr>
              <a:buSzPct val="130000"/>
              <a:buFontTx/>
              <a:buChar char="•"/>
            </a:pPr>
            <a:r>
              <a:rPr lang="en-GB" sz="1500" b="0">
                <a:solidFill>
                  <a:schemeClr val="tx1"/>
                </a:solidFill>
                <a:latin typeface="Arial" pitchFamily="34" charset="0"/>
              </a:rPr>
              <a:t>Implementar la </a:t>
            </a:r>
            <a:r>
              <a:rPr lang="en-GB" sz="1500">
                <a:solidFill>
                  <a:schemeClr val="tx1"/>
                </a:solidFill>
                <a:latin typeface="Arial" pitchFamily="34" charset="0"/>
              </a:rPr>
              <a:t>supermanzanas</a:t>
            </a:r>
            <a:r>
              <a:rPr lang="en-GB" sz="1500" b="0">
                <a:solidFill>
                  <a:schemeClr val="tx1"/>
                </a:solidFill>
                <a:latin typeface="Arial" pitchFamily="34" charset="0"/>
              </a:rPr>
              <a:t>: limitar el acceso y tráfico en áreas de la ciudad.</a:t>
            </a:r>
          </a:p>
          <a:p>
            <a:pPr marL="482600" lvl="1" indent="-200025" algn="just">
              <a:spcBef>
                <a:spcPct val="50000"/>
              </a:spcBef>
              <a:buClr>
                <a:srgbClr val="134095"/>
              </a:buClr>
              <a:buSzPct val="130000"/>
              <a:buFontTx/>
              <a:buChar char="•"/>
            </a:pPr>
            <a:r>
              <a:rPr lang="en-GB" sz="1500" b="0">
                <a:solidFill>
                  <a:schemeClr val="tx1"/>
                </a:solidFill>
                <a:latin typeface="Arial" pitchFamily="34" charset="0"/>
              </a:rPr>
              <a:t>Consolidar y extender la </a:t>
            </a:r>
            <a:r>
              <a:rPr lang="en-GB" sz="1500">
                <a:solidFill>
                  <a:schemeClr val="tx1"/>
                </a:solidFill>
                <a:latin typeface="Arial" pitchFamily="34" charset="0"/>
              </a:rPr>
              <a:t>red de vias peatonales y ciclístas</a:t>
            </a:r>
            <a:r>
              <a:rPr lang="en-GB" sz="1500" b="0">
                <a:solidFill>
                  <a:schemeClr val="tx1"/>
                </a:solidFill>
                <a:latin typeface="Arial" pitchFamily="34" charset="0"/>
              </a:rPr>
              <a:t>.</a:t>
            </a:r>
          </a:p>
          <a:p>
            <a:pPr marL="482600" lvl="1" indent="-200025" algn="just">
              <a:spcBef>
                <a:spcPct val="50000"/>
              </a:spcBef>
              <a:buClr>
                <a:srgbClr val="134095"/>
              </a:buClr>
              <a:buSzPct val="130000"/>
              <a:buFontTx/>
              <a:buChar char="•"/>
            </a:pPr>
            <a:r>
              <a:rPr lang="en-GB" sz="1500" b="0">
                <a:solidFill>
                  <a:schemeClr val="tx1"/>
                </a:solidFill>
                <a:latin typeface="Arial" pitchFamily="34" charset="0"/>
              </a:rPr>
              <a:t>Redefinir el esquema del transporte público para </a:t>
            </a:r>
            <a:r>
              <a:rPr lang="en-GB" sz="1500">
                <a:solidFill>
                  <a:schemeClr val="tx1"/>
                </a:solidFill>
                <a:latin typeface="Arial" pitchFamily="34" charset="0"/>
              </a:rPr>
              <a:t>incrementar su eficiencia, accesibilidad y covertura.</a:t>
            </a:r>
            <a:r>
              <a:rPr lang="en-GB" sz="1500" u="sng">
                <a:solidFill>
                  <a:schemeClr val="tx1"/>
                </a:solidFill>
                <a:latin typeface="Arial" pitchFamily="34" charset="0"/>
              </a:rPr>
              <a:t> </a:t>
            </a:r>
          </a:p>
          <a:p>
            <a:pPr marL="482600" lvl="1" indent="-200025" algn="just">
              <a:spcBef>
                <a:spcPct val="50000"/>
              </a:spcBef>
              <a:buClr>
                <a:srgbClr val="134095"/>
              </a:buClr>
              <a:buSzPct val="130000"/>
              <a:buFontTx/>
              <a:buChar char="•"/>
            </a:pPr>
            <a:r>
              <a:rPr lang="en-GB" sz="1500" b="0">
                <a:solidFill>
                  <a:schemeClr val="tx1"/>
                </a:solidFill>
                <a:latin typeface="Arial" pitchFamily="34" charset="0"/>
              </a:rPr>
              <a:t>Establecer un sistema de </a:t>
            </a:r>
            <a:r>
              <a:rPr lang="en-GB" sz="1500">
                <a:solidFill>
                  <a:schemeClr val="tx1"/>
                </a:solidFill>
                <a:latin typeface="Arial" pitchFamily="34" charset="0"/>
              </a:rPr>
              <a:t>prioridad viaria y semafórica para el transporte público</a:t>
            </a:r>
            <a:r>
              <a:rPr lang="en-GB" sz="1500" b="0">
                <a:solidFill>
                  <a:schemeClr val="tx1"/>
                </a:solidFill>
                <a:latin typeface="Arial" pitchFamily="34" charset="0"/>
              </a:rPr>
              <a:t>. Carriles bus y gateras.</a:t>
            </a:r>
          </a:p>
          <a:p>
            <a:pPr marL="482600" lvl="1" indent="-200025" algn="just">
              <a:spcBef>
                <a:spcPct val="50000"/>
              </a:spcBef>
              <a:buClr>
                <a:srgbClr val="134095"/>
              </a:buClr>
              <a:buSzPct val="130000"/>
              <a:buFontTx/>
              <a:buChar char="•"/>
            </a:pPr>
            <a:r>
              <a:rPr lang="en-GB" sz="1500" b="0">
                <a:solidFill>
                  <a:schemeClr val="tx1"/>
                </a:solidFill>
                <a:latin typeface="Arial" pitchFamily="34" charset="0"/>
              </a:rPr>
              <a:t>Testar </a:t>
            </a:r>
            <a:r>
              <a:rPr lang="en-GB" sz="1500">
                <a:solidFill>
                  <a:schemeClr val="tx1"/>
                </a:solidFill>
                <a:latin typeface="Arial" pitchFamily="34" charset="0"/>
              </a:rPr>
              <a:t>nuevo sistema de distribución de mercancias.</a:t>
            </a:r>
            <a:r>
              <a:rPr lang="en-GB" sz="1500" b="0">
                <a:solidFill>
                  <a:schemeClr val="tx1"/>
                </a:solidFill>
                <a:latin typeface="Arial" pitchFamily="34" charset="0"/>
              </a:rPr>
              <a:t> Última milla</a:t>
            </a:r>
            <a:r>
              <a:rPr lang="en-GB" sz="1500" b="0">
                <a:solidFill>
                  <a:schemeClr val="tx1"/>
                </a:solidFill>
                <a:latin typeface="Helvetica" pitchFamily="34" charset="0"/>
              </a:rPr>
              <a:t>.</a:t>
            </a:r>
          </a:p>
          <a:p>
            <a:pPr marL="92075" indent="-92075" algn="just">
              <a:spcBef>
                <a:spcPct val="20000"/>
              </a:spcBef>
              <a:buClr>
                <a:srgbClr val="134095"/>
              </a:buClr>
              <a:buSzPct val="135000"/>
            </a:pPr>
            <a:endParaRPr lang="en-GB" sz="1600" b="0">
              <a:solidFill>
                <a:schemeClr val="tx1"/>
              </a:solidFill>
              <a:latin typeface="Helvetica" pitchFamily="34" charset="0"/>
            </a:endParaRPr>
          </a:p>
          <a:p>
            <a:pPr marL="92075" indent="-92075" algn="just">
              <a:spcBef>
                <a:spcPct val="20000"/>
              </a:spcBef>
              <a:buClr>
                <a:srgbClr val="134095"/>
              </a:buClr>
              <a:buSzPct val="135000"/>
            </a:pPr>
            <a:endParaRPr lang="en-GB" sz="1600" b="0">
              <a:solidFill>
                <a:schemeClr val="tx1"/>
              </a:solidFill>
              <a:latin typeface="Helvetica" pitchFamily="34" charset="0"/>
            </a:endParaRPr>
          </a:p>
        </p:txBody>
      </p:sp>
      <p:pic>
        <p:nvPicPr>
          <p:cNvPr id="81926" name="Picture 6" descr="cochesguridi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613" y="965200"/>
            <a:ext cx="1754187" cy="2565400"/>
          </a:xfrm>
          <a:prstGeom prst="rect">
            <a:avLst/>
          </a:prstGeom>
          <a:noFill/>
          <a:extLst>
            <a:ext uri="{909E8E84-426E-40DD-AFC4-6F175D3DCCD1}">
              <a14:hiddenFill xmlns:a14="http://schemas.microsoft.com/office/drawing/2010/main">
                <a:solidFill>
                  <a:srgbClr val="FFFFFF"/>
                </a:solidFill>
              </a14:hiddenFill>
            </a:ext>
          </a:extLst>
        </p:spPr>
      </p:pic>
      <p:pic>
        <p:nvPicPr>
          <p:cNvPr id="81927" name="Picture 7" descr="autobusguridi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38" y="3616325"/>
            <a:ext cx="1765300" cy="2652713"/>
          </a:xfrm>
          <a:prstGeom prst="rect">
            <a:avLst/>
          </a:prstGeom>
          <a:noFill/>
          <a:extLst>
            <a:ext uri="{909E8E84-426E-40DD-AFC4-6F175D3DCCD1}">
              <a14:hiddenFill xmlns:a14="http://schemas.microsoft.com/office/drawing/2010/main">
                <a:solidFill>
                  <a:srgbClr val="FFFFFF"/>
                </a:solidFill>
              </a14:hiddenFill>
            </a:ext>
          </a:extLst>
        </p:spPr>
      </p:pic>
      <p:pic>
        <p:nvPicPr>
          <p:cNvPr id="819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8138" y="5435600"/>
            <a:ext cx="485933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FF"/>
        </a:solidFill>
        <a:ln w="9525" cap="flat" cmpd="sng" algn="ctr">
          <a:noFill/>
          <a:prstDash val="solid"/>
          <a:round/>
          <a:headEnd type="none" w="med" len="med"/>
          <a:tailEnd type="none" w="med" len="med"/>
        </a:ln>
        <a:effectLst/>
      </a:spPr>
      <a:bodyPr vert="horz" wrap="square" lIns="72000" tIns="36000" rIns="72000" bIns="36000" numCol="1" anchor="t" anchorCtr="0" compatLnSpc="1">
        <a:prstTxWarp prst="textNoShape">
          <a:avLst/>
        </a:prstTxWarp>
        <a:spAutoFit/>
      </a:bodyPr>
      <a:lstStyle>
        <a:defPPr marL="0" marR="0" indent="0" algn="l" defTabSz="449263" rtl="0" eaLnBrk="1" fontAlgn="base" latinLnBrk="0" hangingPunct="1">
          <a:lnSpc>
            <a:spcPct val="100000"/>
          </a:lnSpc>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s-ES" sz="1400" b="1" i="0" u="none" strike="noStrike" cap="none" normalizeH="0" baseline="0" smtClean="0">
            <a:ln>
              <a:noFill/>
            </a:ln>
            <a:solidFill>
              <a:srgbClr val="00755C"/>
            </a:solidFill>
            <a:effectLst/>
            <a:latin typeface="Trebuchet MS" pitchFamily="34" charset="0"/>
            <a:cs typeface="Lucida Sans Unicode" pitchFamily="34" charset="0"/>
          </a:defRPr>
        </a:defPPr>
      </a:lstStyle>
    </a:spDef>
    <a:lnDef>
      <a:spPr bwMode="auto">
        <a:xfrm>
          <a:off x="0" y="0"/>
          <a:ext cx="1" cy="1"/>
        </a:xfrm>
        <a:custGeom>
          <a:avLst/>
          <a:gdLst/>
          <a:ahLst/>
          <a:cxnLst/>
          <a:rect l="0" t="0" r="0" b="0"/>
          <a:pathLst/>
        </a:custGeom>
        <a:solidFill>
          <a:srgbClr val="0099FF"/>
        </a:solidFill>
        <a:ln w="9525" cap="flat" cmpd="sng" algn="ctr">
          <a:noFill/>
          <a:prstDash val="solid"/>
          <a:round/>
          <a:headEnd type="none" w="med" len="med"/>
          <a:tailEnd type="none" w="med" len="med"/>
        </a:ln>
        <a:effectLst/>
      </a:spPr>
      <a:bodyPr vert="horz" wrap="square" lIns="72000" tIns="36000" rIns="72000" bIns="36000" numCol="1" anchor="t" anchorCtr="0" compatLnSpc="1">
        <a:prstTxWarp prst="textNoShape">
          <a:avLst/>
        </a:prstTxWarp>
        <a:spAutoFit/>
      </a:bodyPr>
      <a:lstStyle>
        <a:defPPr marL="0" marR="0" indent="0" algn="l" defTabSz="449263" rtl="0" eaLnBrk="1" fontAlgn="base" latinLnBrk="0" hangingPunct="1">
          <a:lnSpc>
            <a:spcPct val="100000"/>
          </a:lnSpc>
          <a:spcBef>
            <a:spcPct val="0"/>
          </a:spcBef>
          <a:spcAft>
            <a:spcPct val="0"/>
          </a:spcAft>
          <a:buClr>
            <a:srgbClr val="FFFFFF"/>
          </a:buClr>
          <a:buSzPct val="100000"/>
          <a:buFont typeface="Trebuchet MS"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0" lang="es-ES" sz="1400" b="1" i="0" u="none" strike="noStrike" cap="none" normalizeH="0" baseline="0" smtClean="0">
            <a:ln>
              <a:noFill/>
            </a:ln>
            <a:solidFill>
              <a:srgbClr val="00755C"/>
            </a:solidFill>
            <a:effectLst/>
            <a:latin typeface="Trebuchet MS" pitchFamily="34" charset="0"/>
            <a:cs typeface="Lucida Sans Unicode" pitchFamily="34" charset="0"/>
          </a:defRPr>
        </a:defPPr>
      </a:lst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7032</TotalTime>
  <Words>7515</Words>
  <Application>Microsoft Office PowerPoint</Application>
  <PresentationFormat>Custom</PresentationFormat>
  <Paragraphs>542</Paragraphs>
  <Slides>41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Trebuchet MS</vt:lpstr>
      <vt:lpstr>Lucida Sans Unicode</vt:lpstr>
      <vt:lpstr>Arial</vt:lpstr>
      <vt:lpstr>Wingdings</vt:lpstr>
      <vt:lpstr>Adobe Gothic Std B</vt:lpstr>
      <vt:lpstr>Helvetica</vt:lpstr>
      <vt:lpstr>Adobe Garamond Pro Bold</vt:lpstr>
      <vt:lpstr>Calibri</vt:lpstr>
      <vt:lpstr>Times New Roman</vt:lpstr>
      <vt:lpstr>Arial Narrow</vt:lpstr>
      <vt:lpstr>1_Diseño predeterminado</vt:lpstr>
      <vt:lpstr>Una ciudad hacia el desarrollo sostenible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ibilbao@vitoria-gasteiz.org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Ayto. Vitoria/Gasteiz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CETIC</dc:creator>
  <cp:lastModifiedBy>Jeisson Rodriguez</cp:lastModifiedBy>
  <cp:revision>569</cp:revision>
  <dcterms:created xsi:type="dcterms:W3CDTF">2009-01-13T11:38:25Z</dcterms:created>
  <dcterms:modified xsi:type="dcterms:W3CDTF">2012-06-28T18:03:04Z</dcterms:modified>
</cp:coreProperties>
</file>