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9" r:id="rId3"/>
    <p:sldId id="262" r:id="rId4"/>
    <p:sldId id="258" r:id="rId5"/>
    <p:sldId id="264" r:id="rId6"/>
    <p:sldId id="265" r:id="rId7"/>
    <p:sldId id="266" r:id="rId8"/>
    <p:sldId id="263" r:id="rId9"/>
    <p:sldId id="267" r:id="rId10"/>
    <p:sldId id="268" r:id="rId11"/>
    <p:sldId id="269" r:id="rId12"/>
    <p:sldId id="271" r:id="rId13"/>
    <p:sldId id="273" r:id="rId14"/>
    <p:sldId id="272" r:id="rId15"/>
    <p:sldId id="256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CARTERA%20VENCIDA%20DE%20TACHOS%20DE%20BASUR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43"/>
    </mc:Choice>
    <mc:Fallback>
      <c:style val="43"/>
    </mc:Fallback>
  </mc:AlternateContent>
  <c:chart>
    <c:title>
      <c:tx>
        <c:rich>
          <a:bodyPr/>
          <a:lstStyle/>
          <a:p>
            <a:pPr>
              <a:defRPr lang="es-EC"/>
            </a:pPr>
            <a:r>
              <a:rPr lang="es-EC"/>
              <a:t>CARTERA</a:t>
            </a:r>
            <a:r>
              <a:rPr lang="es-EC" baseline="0"/>
              <a:t> VENCIDA EN TACHOS DE BASURA</a:t>
            </a:r>
          </a:p>
          <a:p>
            <a:pPr>
              <a:defRPr lang="es-EC"/>
            </a:pPr>
            <a:endParaRPr lang="es-EC"/>
          </a:p>
        </c:rich>
      </c:tx>
      <c:layout>
        <c:manualLayout>
          <c:xMode val="edge"/>
          <c:yMode val="edge"/>
          <c:x val="0.15645822397200432"/>
          <c:y val="3.6303630363036361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lang="es-EC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Hoja1!$D$3:$D$11</c:f>
              <c:numCache>
                <c:formatCode>General</c:formatCode>
                <c:ptCount val="9"/>
                <c:pt idx="0">
                  <c:v>367</c:v>
                </c:pt>
                <c:pt idx="1">
                  <c:v>597</c:v>
                </c:pt>
                <c:pt idx="2">
                  <c:v>1484</c:v>
                </c:pt>
                <c:pt idx="3">
                  <c:v>1376</c:v>
                </c:pt>
                <c:pt idx="4">
                  <c:v>877.92</c:v>
                </c:pt>
                <c:pt idx="5">
                  <c:v>604</c:v>
                </c:pt>
                <c:pt idx="6">
                  <c:v>275</c:v>
                </c:pt>
                <c:pt idx="7">
                  <c:v>492</c:v>
                </c:pt>
                <c:pt idx="8">
                  <c:v>560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25447808"/>
        <c:axId val="25932544"/>
        <c:axId val="0"/>
      </c:bar3DChart>
      <c:catAx>
        <c:axId val="2544780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lang="es-EC"/>
            </a:pPr>
            <a:endParaRPr lang="es-EC"/>
          </a:p>
        </c:txPr>
        <c:crossAx val="25932544"/>
        <c:crosses val="autoZero"/>
        <c:auto val="1"/>
        <c:lblAlgn val="ctr"/>
        <c:lblOffset val="100"/>
        <c:noMultiLvlLbl val="0"/>
      </c:catAx>
      <c:valAx>
        <c:axId val="2593254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lang="es-EC"/>
            </a:pPr>
            <a:endParaRPr lang="es-EC"/>
          </a:p>
        </c:txPr>
        <c:crossAx val="2544780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lang="es-EC"/>
          </a:pPr>
          <a:endParaRPr lang="es-EC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0A61CE-9342-425F-8DB3-600F6D8124A3}" type="doc">
      <dgm:prSet loTypeId="urn:microsoft.com/office/officeart/2005/8/layout/bList2#1" loCatId="list" qsTypeId="urn:microsoft.com/office/officeart/2005/8/quickstyle/simple4" qsCatId="simple" csTypeId="urn:microsoft.com/office/officeart/2005/8/colors/accent1_4" csCatId="accent1" phldr="1"/>
      <dgm:spPr/>
    </dgm:pt>
    <dgm:pt modelId="{72788648-9F3C-46D6-A2E6-8964FC14C542}">
      <dgm:prSet phldrT="[Texto]" custT="1"/>
      <dgm:spPr/>
      <dgm:t>
        <a:bodyPr/>
        <a:lstStyle/>
        <a:p>
          <a:pPr algn="ctr" rtl="0"/>
          <a:r>
            <a:rPr kumimoji="0" lang="es-EC" sz="4400" b="0" i="0" u="none" strike="noStrike" cap="none" spc="0" normalizeH="0" baseline="0" noProof="0" dirty="0" smtClean="0">
              <a:ln/>
              <a:effectLst/>
              <a:uLnTx/>
              <a:uFillTx/>
              <a:latin typeface="+mj-lt"/>
              <a:ea typeface="+mj-ea"/>
              <a:cs typeface="+mj-cs"/>
            </a:rPr>
            <a:t>Fausto Ruiz Q.</a:t>
          </a:r>
        </a:p>
        <a:p>
          <a:pPr algn="ctr" rtl="0"/>
          <a:r>
            <a:rPr kumimoji="0" lang="es-EC" sz="3600" b="0" i="0" u="none" strike="noStrike" cap="none" spc="0" normalizeH="0" baseline="0" noProof="0" dirty="0" smtClean="0">
              <a:ln/>
              <a:effectLst/>
              <a:uLnTx/>
              <a:uFillTx/>
              <a:latin typeface="+mj-lt"/>
              <a:ea typeface="+mj-ea"/>
              <a:cs typeface="+mj-cs"/>
            </a:rPr>
            <a:t>Alcalde del Cantón Mira</a:t>
          </a:r>
        </a:p>
        <a:p>
          <a:pPr algn="ctr" rtl="0"/>
          <a:r>
            <a:rPr kumimoji="0" lang="es-EC" sz="3600" b="0" i="0" u="none" strike="noStrike" cap="none" spc="0" normalizeH="0" baseline="0" noProof="0" dirty="0" smtClean="0">
              <a:ln/>
              <a:effectLst/>
              <a:uLnTx/>
              <a:uFillTx/>
              <a:latin typeface="+mj-lt"/>
              <a:ea typeface="+mj-ea"/>
              <a:cs typeface="+mj-cs"/>
            </a:rPr>
            <a:t>Administración 2009 - 2014</a:t>
          </a:r>
          <a:endParaRPr lang="es-EC" sz="3600" dirty="0"/>
        </a:p>
      </dgm:t>
    </dgm:pt>
    <dgm:pt modelId="{56DB7A98-B115-4D8D-9E31-80867E2C3BD4}" type="parTrans" cxnId="{8FFE4445-4BEC-41A6-96E5-652A886A92B5}">
      <dgm:prSet/>
      <dgm:spPr/>
      <dgm:t>
        <a:bodyPr/>
        <a:lstStyle/>
        <a:p>
          <a:endParaRPr lang="es-EC"/>
        </a:p>
      </dgm:t>
    </dgm:pt>
    <dgm:pt modelId="{1858BC53-30C2-4087-89BC-9139B8435AB8}" type="sibTrans" cxnId="{8FFE4445-4BEC-41A6-96E5-652A886A92B5}">
      <dgm:prSet/>
      <dgm:spPr/>
      <dgm:t>
        <a:bodyPr/>
        <a:lstStyle/>
        <a:p>
          <a:endParaRPr lang="es-EC"/>
        </a:p>
      </dgm:t>
    </dgm:pt>
    <dgm:pt modelId="{7438A783-09E3-46CA-8B3D-4C886E9F762A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 dirty="0"/>
        </a:p>
      </dgm:t>
    </dgm:pt>
    <dgm:pt modelId="{EF1067F5-BEA4-4869-87E5-92CB8E9911AD}" type="sibTrans" cxnId="{29926E3B-96AE-4B57-80A7-ED43A8C347AA}">
      <dgm:prSet/>
      <dgm:spPr/>
      <dgm:t>
        <a:bodyPr/>
        <a:lstStyle/>
        <a:p>
          <a:endParaRPr lang="es-EC"/>
        </a:p>
      </dgm:t>
    </dgm:pt>
    <dgm:pt modelId="{1686CF90-7781-45A0-B612-2A37285FB2DF}" type="parTrans" cxnId="{29926E3B-96AE-4B57-80A7-ED43A8C347AA}">
      <dgm:prSet/>
      <dgm:spPr/>
      <dgm:t>
        <a:bodyPr/>
        <a:lstStyle/>
        <a:p>
          <a:endParaRPr lang="es-EC"/>
        </a:p>
      </dgm:t>
    </dgm:pt>
    <dgm:pt modelId="{C0E8376D-FB13-4034-B3A2-3A702C83373E}" type="pres">
      <dgm:prSet presAssocID="{480A61CE-9342-425F-8DB3-600F6D8124A3}" presName="diagram" presStyleCnt="0">
        <dgm:presLayoutVars>
          <dgm:dir/>
          <dgm:animLvl val="lvl"/>
          <dgm:resizeHandles val="exact"/>
        </dgm:presLayoutVars>
      </dgm:prSet>
      <dgm:spPr/>
    </dgm:pt>
    <dgm:pt modelId="{B130CAFD-0BE3-458E-9B39-3CDE4AF5CB85}" type="pres">
      <dgm:prSet presAssocID="{72788648-9F3C-46D6-A2E6-8964FC14C542}" presName="compNode" presStyleCnt="0"/>
      <dgm:spPr/>
    </dgm:pt>
    <dgm:pt modelId="{B4E9BA05-A6EE-4435-A9BE-57DF355C9FE1}" type="pres">
      <dgm:prSet presAssocID="{72788648-9F3C-46D6-A2E6-8964FC14C542}" presName="childRect" presStyleLbl="bgAcc1" presStyleIdx="0" presStyleCnt="1" custScaleX="150315" custScaleY="103887" custLinFactNeighborX="-121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7CE7D8A-E093-4745-8FC5-3FDB1E9B524F}" type="pres">
      <dgm:prSet presAssocID="{72788648-9F3C-46D6-A2E6-8964FC14C54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C1CD469-F94C-4529-A879-19798773F29D}" type="pres">
      <dgm:prSet presAssocID="{72788648-9F3C-46D6-A2E6-8964FC14C542}" presName="parentRect" presStyleLbl="alignNode1" presStyleIdx="0" presStyleCnt="1" custScaleX="150517" custScaleY="103286" custLinFactNeighborY="10996"/>
      <dgm:spPr/>
      <dgm:t>
        <a:bodyPr/>
        <a:lstStyle/>
        <a:p>
          <a:endParaRPr lang="es-EC"/>
        </a:p>
      </dgm:t>
    </dgm:pt>
    <dgm:pt modelId="{99FF9F28-C8F3-47A1-BAA5-33427576B6FE}" type="pres">
      <dgm:prSet presAssocID="{72788648-9F3C-46D6-A2E6-8964FC14C542}" presName="adorn" presStyleLbl="fgAccFollowNode1" presStyleIdx="0" presStyleCnt="1" custScaleX="109728" custScaleY="81225" custLinFactNeighborX="42641" custLinFactNeighborY="-939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7E3799FB-F1E4-482D-92DC-D18DC1326434}" type="presOf" srcId="{7438A783-09E3-46CA-8B3D-4C886E9F762A}" destId="{B4E9BA05-A6EE-4435-A9BE-57DF355C9FE1}" srcOrd="0" destOrd="0" presId="urn:microsoft.com/office/officeart/2005/8/layout/bList2#1"/>
    <dgm:cxn modelId="{8246C9E5-4349-40DE-8847-A75D1641AF95}" type="presOf" srcId="{72788648-9F3C-46D6-A2E6-8964FC14C542}" destId="{07CE7D8A-E093-4745-8FC5-3FDB1E9B524F}" srcOrd="0" destOrd="0" presId="urn:microsoft.com/office/officeart/2005/8/layout/bList2#1"/>
    <dgm:cxn modelId="{8DF6D9EC-6086-4865-9F45-59186CD3566A}" type="presOf" srcId="{72788648-9F3C-46D6-A2E6-8964FC14C542}" destId="{3C1CD469-F94C-4529-A879-19798773F29D}" srcOrd="1" destOrd="0" presId="urn:microsoft.com/office/officeart/2005/8/layout/bList2#1"/>
    <dgm:cxn modelId="{8FFE4445-4BEC-41A6-96E5-652A886A92B5}" srcId="{480A61CE-9342-425F-8DB3-600F6D8124A3}" destId="{72788648-9F3C-46D6-A2E6-8964FC14C542}" srcOrd="0" destOrd="0" parTransId="{56DB7A98-B115-4D8D-9E31-80867E2C3BD4}" sibTransId="{1858BC53-30C2-4087-89BC-9139B8435AB8}"/>
    <dgm:cxn modelId="{29926E3B-96AE-4B57-80A7-ED43A8C347AA}" srcId="{72788648-9F3C-46D6-A2E6-8964FC14C542}" destId="{7438A783-09E3-46CA-8B3D-4C886E9F762A}" srcOrd="0" destOrd="0" parTransId="{1686CF90-7781-45A0-B612-2A37285FB2DF}" sibTransId="{EF1067F5-BEA4-4869-87E5-92CB8E9911AD}"/>
    <dgm:cxn modelId="{7F1DE241-F03C-4CFE-8474-0AA1FFF9A9A8}" type="presOf" srcId="{480A61CE-9342-425F-8DB3-600F6D8124A3}" destId="{C0E8376D-FB13-4034-B3A2-3A702C83373E}" srcOrd="0" destOrd="0" presId="urn:microsoft.com/office/officeart/2005/8/layout/bList2#1"/>
    <dgm:cxn modelId="{C0E44164-D835-45C3-A193-60E5E3A44BEB}" type="presParOf" srcId="{C0E8376D-FB13-4034-B3A2-3A702C83373E}" destId="{B130CAFD-0BE3-458E-9B39-3CDE4AF5CB85}" srcOrd="0" destOrd="0" presId="urn:microsoft.com/office/officeart/2005/8/layout/bList2#1"/>
    <dgm:cxn modelId="{D63AC027-C525-4422-AB5A-EEABF5A30475}" type="presParOf" srcId="{B130CAFD-0BE3-458E-9B39-3CDE4AF5CB85}" destId="{B4E9BA05-A6EE-4435-A9BE-57DF355C9FE1}" srcOrd="0" destOrd="0" presId="urn:microsoft.com/office/officeart/2005/8/layout/bList2#1"/>
    <dgm:cxn modelId="{54AAB3A2-B69E-42F1-800E-ACBA1DA547E5}" type="presParOf" srcId="{B130CAFD-0BE3-458E-9B39-3CDE4AF5CB85}" destId="{07CE7D8A-E093-4745-8FC5-3FDB1E9B524F}" srcOrd="1" destOrd="0" presId="urn:microsoft.com/office/officeart/2005/8/layout/bList2#1"/>
    <dgm:cxn modelId="{8D797BE7-0F5E-45A3-94F1-40BAD8A54A28}" type="presParOf" srcId="{B130CAFD-0BE3-458E-9B39-3CDE4AF5CB85}" destId="{3C1CD469-F94C-4529-A879-19798773F29D}" srcOrd="2" destOrd="0" presId="urn:microsoft.com/office/officeart/2005/8/layout/bList2#1"/>
    <dgm:cxn modelId="{C8AA0AE3-DCBF-4FB6-A01F-5DE8FECB2DF4}" type="presParOf" srcId="{B130CAFD-0BE3-458E-9B39-3CDE4AF5CB85}" destId="{99FF9F28-C8F3-47A1-BAA5-33427576B6FE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E9BA05-A6EE-4435-A9BE-57DF355C9FE1}">
      <dsp:nvSpPr>
        <dsp:cNvPr id="0" name=""/>
        <dsp:cNvSpPr/>
      </dsp:nvSpPr>
      <dsp:spPr>
        <a:xfrm>
          <a:off x="0" y="5723"/>
          <a:ext cx="9114558" cy="4702318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247650" rIns="82550" bIns="82550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6500" kern="1200" dirty="0"/>
        </a:p>
      </dsp:txBody>
      <dsp:txXfrm>
        <a:off x="110181" y="115904"/>
        <a:ext cx="8894196" cy="4592137"/>
      </dsp:txXfrm>
    </dsp:sp>
    <dsp:sp modelId="{3C1CD469-F94C-4529-A879-19798773F29D}">
      <dsp:nvSpPr>
        <dsp:cNvPr id="0" name=""/>
        <dsp:cNvSpPr/>
      </dsp:nvSpPr>
      <dsp:spPr>
        <a:xfrm>
          <a:off x="8596" y="4802113"/>
          <a:ext cx="9126807" cy="2010299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0" rIns="55880" bIns="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C" sz="4400" b="0" i="0" u="none" strike="noStrike" kern="1200" cap="none" spc="0" normalizeH="0" baseline="0" noProof="0" dirty="0" smtClean="0">
              <a:ln/>
              <a:effectLst/>
              <a:uLnTx/>
              <a:uFillTx/>
              <a:latin typeface="+mj-lt"/>
              <a:ea typeface="+mj-ea"/>
              <a:cs typeface="+mj-cs"/>
            </a:rPr>
            <a:t>Fausto Ruiz Q.</a:t>
          </a:r>
        </a:p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C" sz="3600" b="0" i="0" u="none" strike="noStrike" kern="1200" cap="none" spc="0" normalizeH="0" baseline="0" noProof="0" dirty="0" smtClean="0">
              <a:ln/>
              <a:effectLst/>
              <a:uLnTx/>
              <a:uFillTx/>
              <a:latin typeface="+mj-lt"/>
              <a:ea typeface="+mj-ea"/>
              <a:cs typeface="+mj-cs"/>
            </a:rPr>
            <a:t>Alcalde del Cantón Mira</a:t>
          </a:r>
        </a:p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C" sz="3600" b="0" i="0" u="none" strike="noStrike" kern="1200" cap="none" spc="0" normalizeH="0" baseline="0" noProof="0" dirty="0" smtClean="0">
              <a:ln/>
              <a:effectLst/>
              <a:uLnTx/>
              <a:uFillTx/>
              <a:latin typeface="+mj-lt"/>
              <a:ea typeface="+mj-ea"/>
              <a:cs typeface="+mj-cs"/>
            </a:rPr>
            <a:t>Administración 2009 - 2014</a:t>
          </a:r>
          <a:endParaRPr lang="es-EC" sz="3600" kern="1200" dirty="0"/>
        </a:p>
      </dsp:txBody>
      <dsp:txXfrm>
        <a:off x="8596" y="4802113"/>
        <a:ext cx="6427329" cy="2010299"/>
      </dsp:txXfrm>
    </dsp:sp>
    <dsp:sp modelId="{99FF9F28-C8F3-47A1-BAA5-33427576B6FE}">
      <dsp:nvSpPr>
        <dsp:cNvPr id="0" name=""/>
        <dsp:cNvSpPr/>
      </dsp:nvSpPr>
      <dsp:spPr>
        <a:xfrm>
          <a:off x="6783610" y="4929178"/>
          <a:ext cx="2328728" cy="172381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810A8-6F53-4840-A589-45119E91D296}" type="datetimeFigureOut">
              <a:rPr lang="es-ES" smtClean="0"/>
              <a:pPr/>
              <a:t>21/06/2012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04F2E-6C16-45BB-923B-5D68521C9F1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1444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CBA0-C838-4BB8-8B38-E681562348DB}" type="datetimeFigureOut">
              <a:rPr lang="es-ES" smtClean="0"/>
              <a:pPr/>
              <a:t>21/06/2012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2C34C-F009-47EF-8E66-619942A225D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CBA0-C838-4BB8-8B38-E681562348DB}" type="datetimeFigureOut">
              <a:rPr lang="es-ES" smtClean="0"/>
              <a:pPr/>
              <a:t>21/06/2012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2C34C-F009-47EF-8E66-619942A225D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CBA0-C838-4BB8-8B38-E681562348DB}" type="datetimeFigureOut">
              <a:rPr lang="es-ES" smtClean="0"/>
              <a:pPr/>
              <a:t>21/06/2012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2C34C-F009-47EF-8E66-619942A225D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CBA0-C838-4BB8-8B38-E681562348DB}" type="datetimeFigureOut">
              <a:rPr lang="es-ES" smtClean="0"/>
              <a:pPr/>
              <a:t>21/06/2012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2C34C-F009-47EF-8E66-619942A225D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CBA0-C838-4BB8-8B38-E681562348DB}" type="datetimeFigureOut">
              <a:rPr lang="es-ES" smtClean="0"/>
              <a:pPr/>
              <a:t>21/06/2012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2C34C-F009-47EF-8E66-619942A225D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CBA0-C838-4BB8-8B38-E681562348DB}" type="datetimeFigureOut">
              <a:rPr lang="es-ES" smtClean="0"/>
              <a:pPr/>
              <a:t>21/06/2012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2C34C-F009-47EF-8E66-619942A225D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CBA0-C838-4BB8-8B38-E681562348DB}" type="datetimeFigureOut">
              <a:rPr lang="es-ES" smtClean="0"/>
              <a:pPr/>
              <a:t>21/06/2012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2C34C-F009-47EF-8E66-619942A225D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CBA0-C838-4BB8-8B38-E681562348DB}" type="datetimeFigureOut">
              <a:rPr lang="es-ES" smtClean="0"/>
              <a:pPr/>
              <a:t>21/06/2012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2C34C-F009-47EF-8E66-619942A225D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CBA0-C838-4BB8-8B38-E681562348DB}" type="datetimeFigureOut">
              <a:rPr lang="es-ES" smtClean="0"/>
              <a:pPr/>
              <a:t>21/06/2012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2C34C-F009-47EF-8E66-619942A225D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CBA0-C838-4BB8-8B38-E681562348DB}" type="datetimeFigureOut">
              <a:rPr lang="es-ES" smtClean="0"/>
              <a:pPr/>
              <a:t>21/06/2012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2C34C-F009-47EF-8E66-619942A225D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CBA0-C838-4BB8-8B38-E681562348DB}" type="datetimeFigureOut">
              <a:rPr lang="es-ES" smtClean="0"/>
              <a:pPr/>
              <a:t>21/06/2012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2C34C-F009-47EF-8E66-619942A225D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7CBA0-C838-4BB8-8B38-E681562348DB}" type="datetimeFigureOut">
              <a:rPr lang="es-ES" smtClean="0"/>
              <a:pPr/>
              <a:t>21/06/2012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2C34C-F009-47EF-8E66-619942A225D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6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25.png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24.emf"/><Relationship Id="rId5" Type="http://schemas.openxmlformats.org/officeDocument/2006/relationships/image" Target="../media/image4.jpe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3.jpeg"/><Relationship Id="rId9" Type="http://schemas.openxmlformats.org/officeDocument/2006/relationships/image" Target="../media/image23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:\Documents and Settings\Administrador\Escritorio\Nueva carpeta (2)\L13205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27199" y="2409150"/>
            <a:ext cx="2831081" cy="1853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22 Imagen" descr="E:\PLANIFICACIÓN\Fotos y Videos variados\Reuniones en comunidades\Huaquer\L1340576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00166" y="4714884"/>
            <a:ext cx="2857520" cy="19288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20 Imagen" descr="E:\PLANIFICACIÓN\Fotos y Videos variados\Reuniones en comunidades\Huaquer\L1340544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71604" y="2428868"/>
            <a:ext cx="2857520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06" y="428604"/>
            <a:ext cx="6786610" cy="92867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smtClean="0"/>
              <a:t>Estrategias Institucionales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422" y="1714488"/>
            <a:ext cx="7286660" cy="64294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ES" sz="3100" b="1" dirty="0" smtClean="0">
                <a:solidFill>
                  <a:schemeClr val="accent2">
                    <a:lumMod val="75000"/>
                  </a:schemeClr>
                </a:solidFill>
              </a:rPr>
              <a:t>4ta. Sensibilizar y motivar a la ciudadanía</a:t>
            </a:r>
          </a:p>
        </p:txBody>
      </p:sp>
      <p:pic>
        <p:nvPicPr>
          <p:cNvPr id="4" name="Picture 2" descr="http://www.mira.ec/Images/Instituciones/MMedificio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000892" y="71414"/>
            <a:ext cx="2020953" cy="1703588"/>
          </a:xfrm>
          <a:prstGeom prst="ellipse">
            <a:avLst/>
          </a:prstGeom>
          <a:ln w="63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7 Rectángulo"/>
          <p:cNvSpPr/>
          <p:nvPr/>
        </p:nvSpPr>
        <p:spPr bwMode="auto">
          <a:xfrm>
            <a:off x="6000760" y="4786322"/>
            <a:ext cx="2857520" cy="1857364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14 Forma libre"/>
          <p:cNvSpPr/>
          <p:nvPr/>
        </p:nvSpPr>
        <p:spPr bwMode="auto">
          <a:xfrm>
            <a:off x="238104" y="3214686"/>
            <a:ext cx="1333500" cy="1039812"/>
          </a:xfrm>
          <a:custGeom>
            <a:avLst/>
            <a:gdLst>
              <a:gd name="connsiteX0" fmla="*/ 0 w 1130172"/>
              <a:gd name="connsiteY0" fmla="*/ 0 h 968839"/>
              <a:gd name="connsiteX1" fmla="*/ 1130172 w 1130172"/>
              <a:gd name="connsiteY1" fmla="*/ 0 h 968839"/>
              <a:gd name="connsiteX2" fmla="*/ 1130172 w 1130172"/>
              <a:gd name="connsiteY2" fmla="*/ 968839 h 968839"/>
              <a:gd name="connsiteX3" fmla="*/ 0 w 1130172"/>
              <a:gd name="connsiteY3" fmla="*/ 968839 h 968839"/>
              <a:gd name="connsiteX4" fmla="*/ 0 w 1130172"/>
              <a:gd name="connsiteY4" fmla="*/ 0 h 968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0172" h="968839">
                <a:moveTo>
                  <a:pt x="0" y="0"/>
                </a:moveTo>
                <a:lnTo>
                  <a:pt x="1130172" y="0"/>
                </a:lnTo>
                <a:lnTo>
                  <a:pt x="1130172" y="968839"/>
                </a:lnTo>
                <a:lnTo>
                  <a:pt x="0" y="968839"/>
                </a:lnTo>
                <a:lnTo>
                  <a:pt x="0" y="0"/>
                </a:lnTo>
                <a:close/>
              </a:path>
            </a:pathLst>
          </a:custGeom>
          <a:solidFill>
            <a:srgbClr val="CC9900"/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0960" tIns="60960" rIns="60960" bIns="6096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C" sz="1600" dirty="0"/>
              <a:t>Reuniones ciudadanas</a:t>
            </a:r>
          </a:p>
        </p:txBody>
      </p:sp>
      <p:sp>
        <p:nvSpPr>
          <p:cNvPr id="16" name="15 Forma libre"/>
          <p:cNvSpPr/>
          <p:nvPr/>
        </p:nvSpPr>
        <p:spPr bwMode="auto">
          <a:xfrm>
            <a:off x="4643438" y="5643578"/>
            <a:ext cx="1357322" cy="1000132"/>
          </a:xfrm>
          <a:custGeom>
            <a:avLst/>
            <a:gdLst>
              <a:gd name="connsiteX0" fmla="*/ 0 w 1011728"/>
              <a:gd name="connsiteY0" fmla="*/ 0 h 829088"/>
              <a:gd name="connsiteX1" fmla="*/ 1011728 w 1011728"/>
              <a:gd name="connsiteY1" fmla="*/ 0 h 829088"/>
              <a:gd name="connsiteX2" fmla="*/ 1011728 w 1011728"/>
              <a:gd name="connsiteY2" fmla="*/ 829088 h 829088"/>
              <a:gd name="connsiteX3" fmla="*/ 0 w 1011728"/>
              <a:gd name="connsiteY3" fmla="*/ 829088 h 829088"/>
              <a:gd name="connsiteX4" fmla="*/ 0 w 1011728"/>
              <a:gd name="connsiteY4" fmla="*/ 0 h 82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728" h="829088">
                <a:moveTo>
                  <a:pt x="0" y="0"/>
                </a:moveTo>
                <a:lnTo>
                  <a:pt x="1011728" y="0"/>
                </a:lnTo>
                <a:lnTo>
                  <a:pt x="1011728" y="829088"/>
                </a:lnTo>
                <a:lnTo>
                  <a:pt x="0" y="829088"/>
                </a:lnTo>
                <a:lnTo>
                  <a:pt x="0" y="0"/>
                </a:lnTo>
                <a:close/>
              </a:path>
            </a:pathLst>
          </a:custGeom>
          <a:solidFill>
            <a:srgbClr val="CC9900"/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0960" tIns="60960" rIns="60960" bIns="6096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C" sz="1600" dirty="0" smtClean="0"/>
              <a:t>Perifoneo y radio</a:t>
            </a:r>
            <a:endParaRPr lang="es-EC" sz="1600" dirty="0"/>
          </a:p>
        </p:txBody>
      </p:sp>
      <p:sp>
        <p:nvSpPr>
          <p:cNvPr id="17" name="16 Forma libre"/>
          <p:cNvSpPr/>
          <p:nvPr/>
        </p:nvSpPr>
        <p:spPr bwMode="auto">
          <a:xfrm>
            <a:off x="4643438" y="3262318"/>
            <a:ext cx="1357322" cy="1023938"/>
          </a:xfrm>
          <a:custGeom>
            <a:avLst/>
            <a:gdLst>
              <a:gd name="connsiteX0" fmla="*/ 0 w 1152814"/>
              <a:gd name="connsiteY0" fmla="*/ 0 h 953949"/>
              <a:gd name="connsiteX1" fmla="*/ 1152814 w 1152814"/>
              <a:gd name="connsiteY1" fmla="*/ 0 h 953949"/>
              <a:gd name="connsiteX2" fmla="*/ 1152814 w 1152814"/>
              <a:gd name="connsiteY2" fmla="*/ 953949 h 953949"/>
              <a:gd name="connsiteX3" fmla="*/ 0 w 1152814"/>
              <a:gd name="connsiteY3" fmla="*/ 953949 h 953949"/>
              <a:gd name="connsiteX4" fmla="*/ 0 w 1152814"/>
              <a:gd name="connsiteY4" fmla="*/ 0 h 95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2814" h="953949">
                <a:moveTo>
                  <a:pt x="0" y="0"/>
                </a:moveTo>
                <a:lnTo>
                  <a:pt x="1152814" y="0"/>
                </a:lnTo>
                <a:lnTo>
                  <a:pt x="1152814" y="953949"/>
                </a:lnTo>
                <a:lnTo>
                  <a:pt x="0" y="953949"/>
                </a:lnTo>
                <a:lnTo>
                  <a:pt x="0" y="0"/>
                </a:lnTo>
                <a:close/>
              </a:path>
            </a:pathLst>
          </a:custGeom>
          <a:solidFill>
            <a:srgbClr val="CC9900"/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0960" tIns="60960" rIns="60960" bIns="6096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C" sz="1600" dirty="0"/>
              <a:t>Campañas puerta a puerta</a:t>
            </a:r>
          </a:p>
        </p:txBody>
      </p:sp>
      <p:sp>
        <p:nvSpPr>
          <p:cNvPr id="20" name="19 Forma libre"/>
          <p:cNvSpPr/>
          <p:nvPr/>
        </p:nvSpPr>
        <p:spPr bwMode="auto">
          <a:xfrm>
            <a:off x="214282" y="5646760"/>
            <a:ext cx="1285884" cy="996950"/>
          </a:xfrm>
          <a:custGeom>
            <a:avLst/>
            <a:gdLst>
              <a:gd name="connsiteX0" fmla="*/ 0 w 1184601"/>
              <a:gd name="connsiteY0" fmla="*/ 0 h 927468"/>
              <a:gd name="connsiteX1" fmla="*/ 1184601 w 1184601"/>
              <a:gd name="connsiteY1" fmla="*/ 0 h 927468"/>
              <a:gd name="connsiteX2" fmla="*/ 1184601 w 1184601"/>
              <a:gd name="connsiteY2" fmla="*/ 927468 h 927468"/>
              <a:gd name="connsiteX3" fmla="*/ 0 w 1184601"/>
              <a:gd name="connsiteY3" fmla="*/ 927468 h 927468"/>
              <a:gd name="connsiteX4" fmla="*/ 0 w 1184601"/>
              <a:gd name="connsiteY4" fmla="*/ 0 h 92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4601" h="927468">
                <a:moveTo>
                  <a:pt x="0" y="0"/>
                </a:moveTo>
                <a:lnTo>
                  <a:pt x="1184601" y="0"/>
                </a:lnTo>
                <a:lnTo>
                  <a:pt x="1184601" y="927468"/>
                </a:lnTo>
                <a:lnTo>
                  <a:pt x="0" y="927468"/>
                </a:lnTo>
                <a:lnTo>
                  <a:pt x="0" y="0"/>
                </a:lnTo>
                <a:close/>
              </a:path>
            </a:pathLst>
          </a:custGeom>
          <a:solidFill>
            <a:srgbClr val="CC9900"/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0960" tIns="60960" rIns="60960" bIns="6096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C" sz="1600" dirty="0"/>
              <a:t>Campañas de </a:t>
            </a:r>
            <a:r>
              <a:rPr lang="es-EC" sz="1600" dirty="0" smtClean="0"/>
              <a:t>motivación</a:t>
            </a:r>
            <a:endParaRPr lang="es-EC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0" grpId="0" animBg="1"/>
      <p:bldP spid="2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06" y="428604"/>
            <a:ext cx="6786610" cy="92867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smtClean="0"/>
              <a:t>Estrategias Institucionales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422" y="1500174"/>
            <a:ext cx="6858032" cy="100013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ES" sz="3100" b="1" dirty="0">
                <a:solidFill>
                  <a:schemeClr val="accent2">
                    <a:lumMod val="75000"/>
                  </a:schemeClr>
                </a:solidFill>
              </a:rPr>
              <a:t>5ta. </a:t>
            </a:r>
            <a:r>
              <a:rPr lang="es-EC" sz="3100" b="1" dirty="0">
                <a:solidFill>
                  <a:schemeClr val="accent2">
                    <a:lumMod val="75000"/>
                  </a:schemeClr>
                </a:solidFill>
              </a:rPr>
              <a:t>Exigir el certificado de no adeudar al municipio para todo trámite</a:t>
            </a:r>
            <a:endParaRPr lang="es-ES" sz="31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 descr="http://www.mira.ec/Images/Instituciones/MMedificio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00892" y="71414"/>
            <a:ext cx="2020953" cy="1703588"/>
          </a:xfrm>
          <a:prstGeom prst="ellipse">
            <a:avLst/>
          </a:prstGeom>
          <a:ln w="63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2" descr="C:\Documents and Settings\Administrador\Escritorio\Nueva carpeta (2)\L132050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44" y="2786058"/>
            <a:ext cx="4429156" cy="3614895"/>
          </a:xfrm>
          <a:prstGeom prst="rect">
            <a:avLst/>
          </a:prstGeom>
          <a:noFill/>
        </p:spPr>
      </p:pic>
      <p:sp>
        <p:nvSpPr>
          <p:cNvPr id="14" name="13 Forma libre"/>
          <p:cNvSpPr/>
          <p:nvPr/>
        </p:nvSpPr>
        <p:spPr bwMode="auto">
          <a:xfrm>
            <a:off x="4948471" y="3501008"/>
            <a:ext cx="3711356" cy="1706532"/>
          </a:xfrm>
          <a:custGeom>
            <a:avLst/>
            <a:gdLst>
              <a:gd name="connsiteX0" fmla="*/ 0 w 2453638"/>
              <a:gd name="connsiteY0" fmla="*/ 245364 h 2553753"/>
              <a:gd name="connsiteX1" fmla="*/ 245364 w 2453638"/>
              <a:gd name="connsiteY1" fmla="*/ 0 h 2553753"/>
              <a:gd name="connsiteX2" fmla="*/ 2208274 w 2453638"/>
              <a:gd name="connsiteY2" fmla="*/ 0 h 2553753"/>
              <a:gd name="connsiteX3" fmla="*/ 2453638 w 2453638"/>
              <a:gd name="connsiteY3" fmla="*/ 245364 h 2553753"/>
              <a:gd name="connsiteX4" fmla="*/ 2453638 w 2453638"/>
              <a:gd name="connsiteY4" fmla="*/ 2308389 h 2553753"/>
              <a:gd name="connsiteX5" fmla="*/ 2208274 w 2453638"/>
              <a:gd name="connsiteY5" fmla="*/ 2553753 h 2553753"/>
              <a:gd name="connsiteX6" fmla="*/ 245364 w 2453638"/>
              <a:gd name="connsiteY6" fmla="*/ 2553753 h 2553753"/>
              <a:gd name="connsiteX7" fmla="*/ 0 w 2453638"/>
              <a:gd name="connsiteY7" fmla="*/ 2308389 h 2553753"/>
              <a:gd name="connsiteX8" fmla="*/ 0 w 2453638"/>
              <a:gd name="connsiteY8" fmla="*/ 245364 h 2553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53638" h="2553753">
                <a:moveTo>
                  <a:pt x="0" y="245364"/>
                </a:moveTo>
                <a:cubicBezTo>
                  <a:pt x="0" y="109853"/>
                  <a:pt x="109853" y="0"/>
                  <a:pt x="245364" y="0"/>
                </a:cubicBezTo>
                <a:lnTo>
                  <a:pt x="2208274" y="0"/>
                </a:lnTo>
                <a:cubicBezTo>
                  <a:pt x="2343785" y="0"/>
                  <a:pt x="2453638" y="109853"/>
                  <a:pt x="2453638" y="245364"/>
                </a:cubicBezTo>
                <a:lnTo>
                  <a:pt x="2453638" y="2308389"/>
                </a:lnTo>
                <a:cubicBezTo>
                  <a:pt x="2453638" y="2443900"/>
                  <a:pt x="2343785" y="2553753"/>
                  <a:pt x="2208274" y="2553753"/>
                </a:cubicBezTo>
                <a:lnTo>
                  <a:pt x="245364" y="2553753"/>
                </a:lnTo>
                <a:cubicBezTo>
                  <a:pt x="109853" y="2553753"/>
                  <a:pt x="0" y="2443900"/>
                  <a:pt x="0" y="2308389"/>
                </a:cubicBezTo>
                <a:lnTo>
                  <a:pt x="0" y="245364"/>
                </a:lnTo>
                <a:close/>
              </a:path>
            </a:pathLst>
          </a:custGeom>
          <a:ln>
            <a:solidFill>
              <a:schemeClr val="accent6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74735" tIns="174735" rIns="174735" bIns="174735" spcCol="1270" anchor="ctr"/>
          <a:lstStyle/>
          <a:p>
            <a:pPr algn="just" defTabSz="12001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C" sz="2400" dirty="0"/>
              <a:t>Éste es </a:t>
            </a:r>
            <a:r>
              <a:rPr lang="es-EC" sz="2400" dirty="0" smtClean="0"/>
              <a:t>también un </a:t>
            </a:r>
            <a:r>
              <a:rPr lang="es-EC" sz="2400" dirty="0"/>
              <a:t>mecanismo para impulsar el pago de impuestos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06" y="428604"/>
            <a:ext cx="6786610" cy="92867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smtClean="0"/>
              <a:t>Estrategias Institucionales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422" y="1500174"/>
            <a:ext cx="4786330" cy="5715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ES" sz="31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r>
              <a:rPr lang="es-ES" sz="3100" b="1" dirty="0" smtClean="0">
                <a:solidFill>
                  <a:schemeClr val="accent2">
                    <a:lumMod val="75000"/>
                  </a:schemeClr>
                </a:solidFill>
              </a:rPr>
              <a:t>ta</a:t>
            </a:r>
            <a:r>
              <a:rPr lang="es-ES" sz="31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s-EC" sz="3100" b="1" dirty="0" smtClean="0">
                <a:solidFill>
                  <a:schemeClr val="accent2">
                    <a:lumMod val="75000"/>
                  </a:schemeClr>
                </a:solidFill>
              </a:rPr>
              <a:t>Promover incentivos</a:t>
            </a:r>
            <a:endParaRPr lang="es-ES" sz="31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 descr="http://www.mira.ec/Images/Instituciones/MMedificio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00892" y="71414"/>
            <a:ext cx="2020953" cy="1703588"/>
          </a:xfrm>
          <a:prstGeom prst="ellipse">
            <a:avLst/>
          </a:prstGeom>
          <a:ln w="63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4357654" y="2291813"/>
          <a:ext cx="4786346" cy="1137187"/>
        </p:xfrm>
        <a:graphic>
          <a:graphicData uri="http://schemas.openxmlformats.org/drawingml/2006/table">
            <a:tbl>
              <a:tblPr/>
              <a:tblGrid>
                <a:gridCol w="1285884"/>
                <a:gridCol w="1143008"/>
                <a:gridCol w="1214446"/>
                <a:gridCol w="1143008"/>
              </a:tblGrid>
              <a:tr h="270673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CARTERA VENCIDA EN TACHOS DE BASURA 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33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Comunidad</a:t>
                      </a:r>
                      <a:endParaRPr lang="es-E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C.</a:t>
                      </a:r>
                      <a:r>
                        <a:rPr lang="es-ES" sz="1800" b="1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Vencida</a:t>
                      </a:r>
                      <a:endParaRPr lang="es-E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Recaudado</a:t>
                      </a:r>
                      <a:endParaRPr lang="es-E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Pendiente</a:t>
                      </a:r>
                      <a:endParaRPr lang="es-E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 Mascarilla</a:t>
                      </a:r>
                      <a:endParaRPr lang="es-E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1896</a:t>
                      </a:r>
                      <a:endParaRPr lang="es-E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23%</a:t>
                      </a:r>
                      <a:endParaRPr lang="es-E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73%</a:t>
                      </a:r>
                      <a:endParaRPr lang="es-E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7 Gráfico"/>
          <p:cNvGraphicFramePr/>
          <p:nvPr/>
        </p:nvGraphicFramePr>
        <p:xfrm>
          <a:off x="0" y="2285992"/>
          <a:ext cx="4214810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643314"/>
            <a:ext cx="476224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Elipse"/>
          <p:cNvSpPr/>
          <p:nvPr/>
        </p:nvSpPr>
        <p:spPr>
          <a:xfrm>
            <a:off x="1571604" y="3214686"/>
            <a:ext cx="642942" cy="3000396"/>
          </a:xfrm>
          <a:prstGeom prst="ellipse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2" name="11 Conector recto de flecha"/>
          <p:cNvCxnSpPr>
            <a:stCxn id="10" idx="0"/>
          </p:cNvCxnSpPr>
          <p:nvPr/>
        </p:nvCxnSpPr>
        <p:spPr>
          <a:xfrm rot="16200000" flipH="1">
            <a:off x="3125380" y="1982381"/>
            <a:ext cx="2" cy="2464613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3518702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ü"/>
            </a:pPr>
            <a:r>
              <a:rPr lang="es-ES" dirty="0" smtClean="0"/>
              <a:t>   Del 100% de la cartera vencida que mantenía el </a:t>
            </a:r>
            <a:r>
              <a:rPr lang="es-ES" dirty="0" err="1" smtClean="0"/>
              <a:t>GAD</a:t>
            </a:r>
            <a:r>
              <a:rPr lang="es-ES" dirty="0" smtClean="0"/>
              <a:t> Mira se ha logrado recuperar mediante la aplicación de las estrategias expuestas un </a:t>
            </a:r>
            <a:r>
              <a:rPr lang="es-ES" dirty="0" smtClean="0"/>
              <a:t>45</a:t>
            </a:r>
            <a:r>
              <a:rPr lang="es-ES" dirty="0" smtClean="0"/>
              <a:t>% </a:t>
            </a:r>
            <a:r>
              <a:rPr lang="es-ES" dirty="0" smtClean="0"/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es-ES" dirty="0" smtClean="0"/>
              <a:t>    Se logro crear una cultura tributaria en una gran parte de  los habitantes de nuestro cantón </a:t>
            </a:r>
            <a:endParaRPr lang="es-ES" dirty="0" smtClean="0"/>
          </a:p>
          <a:p>
            <a:pPr algn="just">
              <a:buNone/>
            </a:pPr>
            <a:endParaRPr lang="es-ES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smtClean="0"/>
              <a:t>Logros Alcanzados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es-ES" dirty="0" smtClean="0"/>
              <a:t>Estrategias Institucionales</a:t>
            </a:r>
            <a:endParaRPr lang="es-ES" dirty="0"/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>
          <a:xfrm>
            <a:off x="71438" y="1714488"/>
            <a:ext cx="6786578" cy="5715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3200" b="1" dirty="0" smtClean="0">
                <a:solidFill>
                  <a:schemeClr val="accent2">
                    <a:lumMod val="75000"/>
                  </a:schemeClr>
                </a:solidFill>
              </a:rPr>
              <a:t>       </a:t>
            </a: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Diseñamos los materiales</a:t>
            </a:r>
            <a:r>
              <a:rPr kumimoji="0" lang="es-ES" sz="32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comunicación a emplearse en las</a:t>
            </a:r>
            <a:r>
              <a:rPr lang="es-ES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diferentes estrategias  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5643570" y="2786058"/>
            <a:ext cx="2786082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dirty="0" smtClean="0"/>
              <a:t>Trípticos</a:t>
            </a:r>
          </a:p>
          <a:p>
            <a:pPr algn="ctr"/>
            <a:r>
              <a:rPr lang="es-ES" dirty="0" smtClean="0"/>
              <a:t>Carpetas</a:t>
            </a:r>
          </a:p>
          <a:p>
            <a:pPr algn="ctr"/>
            <a:r>
              <a:rPr lang="es-ES" dirty="0" smtClean="0"/>
              <a:t>Esferos</a:t>
            </a:r>
          </a:p>
          <a:p>
            <a:pPr algn="ctr"/>
            <a:r>
              <a:rPr lang="es-ES" dirty="0" smtClean="0"/>
              <a:t>Cuñas radiales</a:t>
            </a:r>
          </a:p>
          <a:p>
            <a:pPr algn="ctr"/>
            <a:r>
              <a:rPr lang="es-ES" dirty="0" smtClean="0"/>
              <a:t>Perifoneo</a:t>
            </a:r>
          </a:p>
          <a:p>
            <a:pPr algn="ctr"/>
            <a:r>
              <a:rPr lang="es-ES" dirty="0" smtClean="0"/>
              <a:t>Publicaciones</a:t>
            </a:r>
          </a:p>
          <a:p>
            <a:pPr algn="ctr"/>
            <a:r>
              <a:rPr lang="es-ES" dirty="0" smtClean="0"/>
              <a:t>Ruedas de prensa</a:t>
            </a:r>
          </a:p>
          <a:p>
            <a:pPr algn="ctr"/>
            <a:r>
              <a:rPr lang="es-ES" dirty="0" smtClean="0"/>
              <a:t>Banners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5572140"/>
            <a:ext cx="13716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5 Marcador de contenido" descr="LOGO MUNICIPIO MIRA.jpg"/>
          <p:cNvPicPr>
            <a:picLocks noChangeAspect="1"/>
          </p:cNvPicPr>
          <p:nvPr/>
        </p:nvPicPr>
        <p:blipFill>
          <a:blip r:embed="rId4"/>
          <a:srcRect l="15009" t="3028" r="16018" b="4072"/>
          <a:stretch>
            <a:fillRect/>
          </a:stretch>
        </p:blipFill>
        <p:spPr>
          <a:xfrm>
            <a:off x="7572396" y="428604"/>
            <a:ext cx="1017972" cy="9286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" name="0 Imag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2" r="46538"/>
          <a:stretch>
            <a:fillRect/>
          </a:stretch>
        </p:blipFill>
        <p:spPr>
          <a:xfrm>
            <a:off x="5214942" y="6215082"/>
            <a:ext cx="3429024" cy="357190"/>
          </a:xfrm>
          <a:prstGeom prst="rect">
            <a:avLst/>
          </a:prstGeom>
        </p:spPr>
      </p:pic>
      <p:graphicFrame>
        <p:nvGraphicFramePr>
          <p:cNvPr id="103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542803"/>
              </p:ext>
            </p:extLst>
          </p:nvPr>
        </p:nvGraphicFramePr>
        <p:xfrm>
          <a:off x="348038" y="4653136"/>
          <a:ext cx="3071834" cy="1981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Acrobat Document" r:id="rId6" imgW="4010025" imgH="2838450" progId="AcroExch.Document.7">
                  <p:embed/>
                </p:oleObj>
              </mc:Choice>
              <mc:Fallback>
                <p:oleObj name="Acrobat Document" r:id="rId6" imgW="4010025" imgH="2838450" progId="AcroExch.Document.7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038" y="4653136"/>
                        <a:ext cx="3071834" cy="19811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5" name="Object 11"/>
          <p:cNvGraphicFramePr>
            <a:graphicFrameLocks noChangeAspect="1"/>
          </p:cNvGraphicFramePr>
          <p:nvPr/>
        </p:nvGraphicFramePr>
        <p:xfrm>
          <a:off x="3603625" y="2611446"/>
          <a:ext cx="1935163" cy="3389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Acrobat Document" r:id="rId8" imgW="5400675" imgH="11344275" progId="AcroExch.Document.7">
                  <p:embed/>
                </p:oleObj>
              </mc:Choice>
              <mc:Fallback>
                <p:oleObj name="Acrobat Document" r:id="rId8" imgW="5400675" imgH="11344275" progId="AcroExch.Document.7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625" y="2611446"/>
                        <a:ext cx="1935163" cy="33893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0297"/>
              </p:ext>
            </p:extLst>
          </p:nvPr>
        </p:nvGraphicFramePr>
        <p:xfrm>
          <a:off x="395536" y="2492896"/>
          <a:ext cx="3033662" cy="2029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Acrobat Document" r:id="rId10" imgW="8181594" imgH="5667018" progId="AcroExch.Document.7">
                  <p:embed/>
                </p:oleObj>
              </mc:Choice>
              <mc:Fallback>
                <p:oleObj name="Acrobat Document" r:id="rId10" imgW="8181594" imgH="5667018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95536" y="2492896"/>
                        <a:ext cx="3033662" cy="20293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5 Marcador de contenido" descr="LOGO MUNICIPIO MIRA.jpg"/>
          <p:cNvPicPr>
            <a:picLocks noChangeAspect="1"/>
          </p:cNvPicPr>
          <p:nvPr/>
        </p:nvPicPr>
        <p:blipFill>
          <a:blip r:embed="rId2">
            <a:lum bright="75000" contrast="-75000"/>
          </a:blip>
          <a:srcRect l="15009" t="3028" r="16018" b="4072"/>
          <a:stretch>
            <a:fillRect/>
          </a:stretch>
        </p:blipFill>
        <p:spPr>
          <a:xfrm>
            <a:off x="1857356" y="0"/>
            <a:ext cx="5072096" cy="6762794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428868"/>
            <a:ext cx="6400800" cy="1928826"/>
          </a:xfrm>
        </p:spPr>
        <p:txBody>
          <a:bodyPr>
            <a:noAutofit/>
          </a:bodyPr>
          <a:lstStyle/>
          <a:p>
            <a:r>
              <a:rPr lang="es-ES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Gracias por su atención…</a:t>
            </a:r>
            <a:endParaRPr lang="es-ES" sz="6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6248" y="0"/>
            <a:ext cx="4857752" cy="6858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EC" sz="3600" b="1" dirty="0" smtClean="0"/>
              <a:t>XVIII CONFERENCIA INTERNACIONAL DE ALCALDES Y AUTORIDADES LOCALES</a:t>
            </a:r>
            <a:br>
              <a:rPr lang="es-EC" sz="3600" b="1" dirty="0" smtClean="0"/>
            </a:br>
            <a:r>
              <a:rPr lang="es-EC" sz="3600" b="1" dirty="0" smtClean="0"/>
              <a:t> </a:t>
            </a:r>
            <a:r>
              <a:rPr lang="es-ES" sz="3600" dirty="0" smtClean="0"/>
              <a:t/>
            </a:r>
            <a:br>
              <a:rPr lang="es-ES" sz="3600" dirty="0" smtClean="0"/>
            </a:br>
            <a:r>
              <a:rPr lang="es-ES" sz="3600" dirty="0" smtClean="0"/>
              <a:t> </a:t>
            </a:r>
            <a:r>
              <a:rPr lang="es-ES" sz="3600" i="1" dirty="0" smtClean="0">
                <a:solidFill>
                  <a:srgbClr val="FFFF00"/>
                </a:solidFill>
              </a:rPr>
              <a:t>Experiencia de Recuperación de Cartera Vencida </a:t>
            </a:r>
            <a:endParaRPr lang="es-EC" sz="3600" b="1" dirty="0">
              <a:solidFill>
                <a:srgbClr val="FFFF00"/>
              </a:solidFill>
            </a:endParaRPr>
          </a:p>
        </p:txBody>
      </p:sp>
      <p:pic>
        <p:nvPicPr>
          <p:cNvPr id="8" name="5 Marcador de contenido" descr="LOGO MUNICIPIO MIRA.jpg"/>
          <p:cNvPicPr>
            <a:picLocks noChangeAspect="1"/>
          </p:cNvPicPr>
          <p:nvPr/>
        </p:nvPicPr>
        <p:blipFill>
          <a:blip r:embed="rId2"/>
          <a:srcRect l="15009" t="3028" r="16018" b="4072"/>
          <a:stretch>
            <a:fillRect/>
          </a:stretch>
        </p:blipFill>
        <p:spPr>
          <a:xfrm>
            <a:off x="428596" y="285728"/>
            <a:ext cx="3446864" cy="4595819"/>
          </a:xfrm>
          <a:prstGeom prst="rect">
            <a:avLst/>
          </a:prstGeom>
        </p:spPr>
      </p:pic>
      <p:pic>
        <p:nvPicPr>
          <p:cNvPr id="9" name="0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2" r="46538"/>
          <a:stretch>
            <a:fillRect/>
          </a:stretch>
        </p:blipFill>
        <p:spPr>
          <a:xfrm>
            <a:off x="428596" y="6357958"/>
            <a:ext cx="3429024" cy="357190"/>
          </a:xfrm>
          <a:prstGeom prst="rect">
            <a:avLst/>
          </a:prstGeom>
        </p:spPr>
      </p:pic>
      <p:pic>
        <p:nvPicPr>
          <p:cNvPr id="10" name="0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02"/>
          <a:stretch>
            <a:fillRect/>
          </a:stretch>
        </p:blipFill>
        <p:spPr>
          <a:xfrm>
            <a:off x="428596" y="5786454"/>
            <a:ext cx="3429024" cy="57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 Imagen" descr="Presentación21.jpg"/>
          <p:cNvPicPr/>
          <p:nvPr/>
        </p:nvPicPr>
        <p:blipFill>
          <a:blip r:embed="rId2" cstate="print"/>
          <a:srcRect l="3906"/>
          <a:stretch>
            <a:fillRect/>
          </a:stretch>
        </p:blipFill>
        <p:spPr>
          <a:xfrm>
            <a:off x="0" y="-24"/>
            <a:ext cx="9144000" cy="6858024"/>
          </a:xfrm>
          <a:prstGeom prst="rect">
            <a:avLst/>
          </a:prstGeom>
        </p:spPr>
      </p:pic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71439" y="3110211"/>
            <a:ext cx="1285851" cy="461665"/>
          </a:xfrm>
          <a:prstGeom prst="rect">
            <a:avLst/>
          </a:prstGeom>
          <a:solidFill>
            <a:srgbClr val="006600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r>
              <a:rPr lang="es-EC" sz="2400" b="1" dirty="0" smtClean="0">
                <a:solidFill>
                  <a:schemeClr val="bg1"/>
                </a:solidFill>
              </a:rPr>
              <a:t>31 años</a:t>
            </a:r>
            <a:endParaRPr lang="es-EC" sz="2400" b="1" dirty="0">
              <a:solidFill>
                <a:schemeClr val="bg1"/>
              </a:solidFill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71438" y="6047922"/>
            <a:ext cx="3714744" cy="738664"/>
          </a:xfrm>
          <a:prstGeom prst="rect">
            <a:avLst/>
          </a:prstGeom>
          <a:solidFill>
            <a:srgbClr val="006600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r>
              <a:rPr lang="es-EC" sz="2400" b="1" dirty="0" err="1">
                <a:solidFill>
                  <a:schemeClr val="bg1"/>
                </a:solidFill>
              </a:rPr>
              <a:t>Pluricultural</a:t>
            </a:r>
            <a:r>
              <a:rPr lang="es-EC" sz="2400" b="1" dirty="0">
                <a:solidFill>
                  <a:schemeClr val="bg1"/>
                </a:solidFill>
              </a:rPr>
              <a:t> y multiétnico</a:t>
            </a:r>
          </a:p>
          <a:p>
            <a:r>
              <a:rPr lang="es-EC" b="1" dirty="0">
                <a:solidFill>
                  <a:schemeClr val="bg1"/>
                </a:solidFill>
              </a:rPr>
              <a:t>(mestizo, negro e indígena – </a:t>
            </a:r>
            <a:r>
              <a:rPr lang="es-EC" b="1" dirty="0" err="1">
                <a:solidFill>
                  <a:schemeClr val="bg1"/>
                </a:solidFill>
              </a:rPr>
              <a:t>awa</a:t>
            </a:r>
            <a:r>
              <a:rPr lang="es-EC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71438" y="3690468"/>
            <a:ext cx="1643042" cy="461665"/>
          </a:xfrm>
          <a:prstGeom prst="rect">
            <a:avLst/>
          </a:prstGeom>
          <a:solidFill>
            <a:srgbClr val="006600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r>
              <a:rPr lang="es-EC" sz="2400" b="1" dirty="0">
                <a:solidFill>
                  <a:schemeClr val="bg1"/>
                </a:solidFill>
              </a:rPr>
              <a:t>587.8 Km</a:t>
            </a:r>
            <a:r>
              <a:rPr lang="en-US" sz="2400" b="1" dirty="0">
                <a:solidFill>
                  <a:schemeClr val="bg1"/>
                </a:solidFill>
              </a:rPr>
              <a:t>²</a:t>
            </a:r>
            <a:endParaRPr lang="es-EC" sz="2400" b="1" dirty="0">
              <a:solidFill>
                <a:schemeClr val="bg1"/>
              </a:solidFill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71439" y="4833476"/>
            <a:ext cx="2714611" cy="461665"/>
          </a:xfrm>
          <a:prstGeom prst="rect">
            <a:avLst/>
          </a:prstGeom>
          <a:solidFill>
            <a:srgbClr val="006600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r>
              <a:rPr lang="es-EC" sz="2400" b="1" dirty="0">
                <a:solidFill>
                  <a:schemeClr val="bg1"/>
                </a:solidFill>
              </a:rPr>
              <a:t>4 pisos </a:t>
            </a:r>
            <a:r>
              <a:rPr lang="es-EC" sz="2400" b="1" dirty="0" err="1">
                <a:solidFill>
                  <a:schemeClr val="bg1"/>
                </a:solidFill>
              </a:rPr>
              <a:t>altitudinales</a:t>
            </a:r>
            <a:endParaRPr lang="es-EC" sz="2400" b="1" dirty="0">
              <a:solidFill>
                <a:schemeClr val="bg1"/>
              </a:solidFill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71438" y="4261972"/>
            <a:ext cx="2071669" cy="461665"/>
          </a:xfrm>
          <a:prstGeom prst="rect">
            <a:avLst/>
          </a:prstGeom>
          <a:solidFill>
            <a:srgbClr val="006600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r>
              <a:rPr lang="es-EC" sz="2400" b="1" dirty="0" smtClean="0">
                <a:solidFill>
                  <a:schemeClr val="bg1"/>
                </a:solidFill>
              </a:rPr>
              <a:t>12.180 </a:t>
            </a:r>
            <a:r>
              <a:rPr lang="es-EC" sz="2400" b="1" dirty="0" err="1" smtClean="0">
                <a:solidFill>
                  <a:schemeClr val="bg1"/>
                </a:solidFill>
              </a:rPr>
              <a:t>hab</a:t>
            </a:r>
            <a:r>
              <a:rPr lang="es-EC" sz="2400" b="1" dirty="0" smtClean="0">
                <a:solidFill>
                  <a:schemeClr val="bg1"/>
                </a:solidFill>
              </a:rPr>
              <a:t>.</a:t>
            </a:r>
            <a:endParaRPr lang="es-EC" sz="2400" b="1" dirty="0">
              <a:solidFill>
                <a:schemeClr val="bg1"/>
              </a:solidFill>
            </a:endParaRPr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71438" y="5443381"/>
            <a:ext cx="3143240" cy="461665"/>
          </a:xfrm>
          <a:prstGeom prst="rect">
            <a:avLst/>
          </a:prstGeom>
          <a:solidFill>
            <a:srgbClr val="006600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r>
              <a:rPr lang="es-EC" sz="2400" b="1" dirty="0">
                <a:solidFill>
                  <a:schemeClr val="bg1"/>
                </a:solidFill>
              </a:rPr>
              <a:t>80% actividad agrícola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06" y="428604"/>
            <a:ext cx="6786610" cy="92867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smtClean="0"/>
              <a:t>Fortalecimiento Institucional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438" y="1785926"/>
            <a:ext cx="6429388" cy="54291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Análisis histórico de ingresos y gastos</a:t>
            </a:r>
          </a:p>
        </p:txBody>
      </p:sp>
      <p:pic>
        <p:nvPicPr>
          <p:cNvPr id="4" name="Picture 2" descr="http://www.mira.ec/Images/Instituciones/MMedificio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00892" y="71414"/>
            <a:ext cx="2020953" cy="1703588"/>
          </a:xfrm>
          <a:prstGeom prst="ellipse">
            <a:avLst/>
          </a:prstGeom>
          <a:ln w="63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4 CuadroTexto"/>
          <p:cNvSpPr txBox="1"/>
          <p:nvPr/>
        </p:nvSpPr>
        <p:spPr>
          <a:xfrm>
            <a:off x="357158" y="2561578"/>
            <a:ext cx="8286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/>
              <a:t>Fue esencial para el GAD del Cantón Mira realizar un análisis histórico de los recursos económicos con que ha contado la municipalidad en años anteriores (años 2006 – al 2009) y la manera como estos han sido distribuidos e invertidos en el territorio.</a:t>
            </a:r>
            <a:endParaRPr lang="es-ES" sz="24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357158" y="4943315"/>
            <a:ext cx="8286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/>
              <a:t>Este ejercicio permitió identificar debilidades administrativas institucionales y con esta base diseñar estrategias locales que permitan fortalecer estos aspectos y mejorar los indicadores de gestión.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06" y="428604"/>
            <a:ext cx="6786610" cy="92867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smtClean="0"/>
              <a:t>Debilidad Institucional</a:t>
            </a:r>
            <a:endParaRPr lang="es-ES" dirty="0"/>
          </a:p>
        </p:txBody>
      </p:sp>
      <p:pic>
        <p:nvPicPr>
          <p:cNvPr id="4" name="Picture 2" descr="http://www.mira.ec/Images/Instituciones/MMedificio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00892" y="71414"/>
            <a:ext cx="2020953" cy="1703588"/>
          </a:xfrm>
          <a:prstGeom prst="ellipse">
            <a:avLst/>
          </a:prstGeom>
          <a:ln w="63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4 CuadroTexto"/>
          <p:cNvSpPr txBox="1"/>
          <p:nvPr/>
        </p:nvSpPr>
        <p:spPr>
          <a:xfrm>
            <a:off x="71438" y="2780928"/>
            <a:ext cx="90011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800" dirty="0" smtClean="0">
                <a:ea typeface="ＭＳ Ｐゴシック" pitchFamily="34" charset="-128"/>
              </a:rPr>
              <a:t>La Mayoría de </a:t>
            </a:r>
            <a:r>
              <a:rPr lang="es-EC" sz="2800" dirty="0" err="1" smtClean="0">
                <a:ea typeface="ＭＳ Ｐゴシック" pitchFamily="34" charset="-128"/>
              </a:rPr>
              <a:t>GAD´s</a:t>
            </a:r>
            <a:r>
              <a:rPr lang="es-EC" sz="2800" dirty="0" smtClean="0">
                <a:ea typeface="ＭＳ Ｐゴシック" pitchFamily="34" charset="-128"/>
              </a:rPr>
              <a:t> del país tenemos una alarmante cartera vencida que se traduce en impactos negativos a la gestión institucional, reconociendo que estamos poco preparados para realizar una recuperación de manera efectiva.</a:t>
            </a:r>
            <a:endParaRPr lang="es-ES" sz="2800" dirty="0"/>
          </a:p>
        </p:txBody>
      </p:sp>
      <p:sp>
        <p:nvSpPr>
          <p:cNvPr id="7" name="10 Forma libre"/>
          <p:cNvSpPr/>
          <p:nvPr/>
        </p:nvSpPr>
        <p:spPr bwMode="auto">
          <a:xfrm>
            <a:off x="71438" y="5857892"/>
            <a:ext cx="9001156" cy="928670"/>
          </a:xfrm>
          <a:custGeom>
            <a:avLst/>
            <a:gdLst>
              <a:gd name="connsiteX0" fmla="*/ 0 w 2311398"/>
              <a:gd name="connsiteY0" fmla="*/ 231140 h 2405709"/>
              <a:gd name="connsiteX1" fmla="*/ 231140 w 2311398"/>
              <a:gd name="connsiteY1" fmla="*/ 0 h 2405709"/>
              <a:gd name="connsiteX2" fmla="*/ 2080258 w 2311398"/>
              <a:gd name="connsiteY2" fmla="*/ 0 h 2405709"/>
              <a:gd name="connsiteX3" fmla="*/ 2311398 w 2311398"/>
              <a:gd name="connsiteY3" fmla="*/ 231140 h 2405709"/>
              <a:gd name="connsiteX4" fmla="*/ 2311398 w 2311398"/>
              <a:gd name="connsiteY4" fmla="*/ 2174569 h 2405709"/>
              <a:gd name="connsiteX5" fmla="*/ 2080258 w 2311398"/>
              <a:gd name="connsiteY5" fmla="*/ 2405709 h 2405709"/>
              <a:gd name="connsiteX6" fmla="*/ 231140 w 2311398"/>
              <a:gd name="connsiteY6" fmla="*/ 2405709 h 2405709"/>
              <a:gd name="connsiteX7" fmla="*/ 0 w 2311398"/>
              <a:gd name="connsiteY7" fmla="*/ 2174569 h 2405709"/>
              <a:gd name="connsiteX8" fmla="*/ 0 w 2311398"/>
              <a:gd name="connsiteY8" fmla="*/ 231140 h 2405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11398" h="2405709">
                <a:moveTo>
                  <a:pt x="0" y="231140"/>
                </a:moveTo>
                <a:cubicBezTo>
                  <a:pt x="0" y="103485"/>
                  <a:pt x="103485" y="0"/>
                  <a:pt x="231140" y="0"/>
                </a:cubicBezTo>
                <a:lnTo>
                  <a:pt x="2080258" y="0"/>
                </a:lnTo>
                <a:cubicBezTo>
                  <a:pt x="2207913" y="0"/>
                  <a:pt x="2311398" y="103485"/>
                  <a:pt x="2311398" y="231140"/>
                </a:cubicBezTo>
                <a:lnTo>
                  <a:pt x="2311398" y="2174569"/>
                </a:lnTo>
                <a:cubicBezTo>
                  <a:pt x="2311398" y="2302224"/>
                  <a:pt x="2207913" y="2405709"/>
                  <a:pt x="2080258" y="2405709"/>
                </a:cubicBezTo>
                <a:lnTo>
                  <a:pt x="231140" y="2405709"/>
                </a:lnTo>
                <a:cubicBezTo>
                  <a:pt x="103485" y="2405709"/>
                  <a:pt x="0" y="2302224"/>
                  <a:pt x="0" y="2174569"/>
                </a:cubicBezTo>
                <a:lnTo>
                  <a:pt x="0" y="231140"/>
                </a:lnTo>
                <a:close/>
              </a:path>
            </a:pathLst>
          </a:custGeom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43899" tIns="143899" rIns="143899" bIns="143899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C" sz="2800" b="1" dirty="0" smtClean="0"/>
              <a:t>La </a:t>
            </a:r>
            <a:r>
              <a:rPr lang="es-EC" sz="2800" b="1" dirty="0"/>
              <a:t>Ley </a:t>
            </a:r>
            <a:r>
              <a:rPr lang="es-EC" sz="2800" b="1" dirty="0" smtClean="0"/>
              <a:t>nos obliga </a:t>
            </a:r>
            <a:r>
              <a:rPr lang="es-EC" sz="2800" b="1" dirty="0"/>
              <a:t>a diseñar e implementar mecanismos de </a:t>
            </a:r>
            <a:r>
              <a:rPr lang="es-EC" sz="2800" b="1" dirty="0" smtClean="0"/>
              <a:t>recaudación eficientes.</a:t>
            </a:r>
            <a:endParaRPr lang="es-EC" sz="2800" b="1" dirty="0"/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251520" y="1775002"/>
            <a:ext cx="6429388" cy="5429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Cartera Vencida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06" y="428604"/>
            <a:ext cx="6786610" cy="92867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smtClean="0"/>
              <a:t>Estrategias Institucionales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43042" y="2357430"/>
            <a:ext cx="5857916" cy="92869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ES" sz="2800" b="1" dirty="0" smtClean="0">
                <a:solidFill>
                  <a:schemeClr val="accent2">
                    <a:lumMod val="75000"/>
                  </a:schemeClr>
                </a:solidFill>
              </a:rPr>
              <a:t>1ra. “Predicar con el ejemplo o Comenzar por nuestra propia casa”</a:t>
            </a:r>
          </a:p>
        </p:txBody>
      </p:sp>
      <p:pic>
        <p:nvPicPr>
          <p:cNvPr id="4" name="Picture 2" descr="http://www.mira.ec/Images/Instituciones/MMedificio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00892" y="71414"/>
            <a:ext cx="2020953" cy="1703588"/>
          </a:xfrm>
          <a:prstGeom prst="ellipse">
            <a:avLst/>
          </a:prstGeom>
          <a:ln w="63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7 CuadroTexto"/>
          <p:cNvSpPr txBox="1"/>
          <p:nvPr/>
        </p:nvSpPr>
        <p:spPr>
          <a:xfrm>
            <a:off x="71422" y="1442853"/>
            <a:ext cx="6786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400" dirty="0" smtClean="0">
                <a:ea typeface="ＭＳ Ｐゴシック" pitchFamily="34" charset="-128"/>
              </a:rPr>
              <a:t>Con PROMUNI hemos compartido y establecido estrategias efectivas para la recuperación de cartera vencida. </a:t>
            </a:r>
            <a:endParaRPr lang="es-ES" sz="2400" dirty="0"/>
          </a:p>
        </p:txBody>
      </p:sp>
      <p:pic>
        <p:nvPicPr>
          <p:cNvPr id="21" name="Picture 2" descr="C:\Documents and Settings\Administrador\Escritorio\Nueva carpeta (2)\L132051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52" y="3401670"/>
            <a:ext cx="4214810" cy="3099164"/>
          </a:xfrm>
          <a:prstGeom prst="rect">
            <a:avLst/>
          </a:prstGeom>
          <a:noFill/>
        </p:spPr>
      </p:pic>
      <p:sp>
        <p:nvSpPr>
          <p:cNvPr id="22" name="10 Forma libre"/>
          <p:cNvSpPr/>
          <p:nvPr/>
        </p:nvSpPr>
        <p:spPr bwMode="auto">
          <a:xfrm>
            <a:off x="4857752" y="3786190"/>
            <a:ext cx="3571900" cy="2428892"/>
          </a:xfrm>
          <a:custGeom>
            <a:avLst/>
            <a:gdLst>
              <a:gd name="connsiteX0" fmla="*/ 0 w 2311398"/>
              <a:gd name="connsiteY0" fmla="*/ 231140 h 2405709"/>
              <a:gd name="connsiteX1" fmla="*/ 231140 w 2311398"/>
              <a:gd name="connsiteY1" fmla="*/ 0 h 2405709"/>
              <a:gd name="connsiteX2" fmla="*/ 2080258 w 2311398"/>
              <a:gd name="connsiteY2" fmla="*/ 0 h 2405709"/>
              <a:gd name="connsiteX3" fmla="*/ 2311398 w 2311398"/>
              <a:gd name="connsiteY3" fmla="*/ 231140 h 2405709"/>
              <a:gd name="connsiteX4" fmla="*/ 2311398 w 2311398"/>
              <a:gd name="connsiteY4" fmla="*/ 2174569 h 2405709"/>
              <a:gd name="connsiteX5" fmla="*/ 2080258 w 2311398"/>
              <a:gd name="connsiteY5" fmla="*/ 2405709 h 2405709"/>
              <a:gd name="connsiteX6" fmla="*/ 231140 w 2311398"/>
              <a:gd name="connsiteY6" fmla="*/ 2405709 h 2405709"/>
              <a:gd name="connsiteX7" fmla="*/ 0 w 2311398"/>
              <a:gd name="connsiteY7" fmla="*/ 2174569 h 2405709"/>
              <a:gd name="connsiteX8" fmla="*/ 0 w 2311398"/>
              <a:gd name="connsiteY8" fmla="*/ 231140 h 2405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11398" h="2405709">
                <a:moveTo>
                  <a:pt x="0" y="231140"/>
                </a:moveTo>
                <a:cubicBezTo>
                  <a:pt x="0" y="103485"/>
                  <a:pt x="103485" y="0"/>
                  <a:pt x="231140" y="0"/>
                </a:cubicBezTo>
                <a:lnTo>
                  <a:pt x="2080258" y="0"/>
                </a:lnTo>
                <a:cubicBezTo>
                  <a:pt x="2207913" y="0"/>
                  <a:pt x="2311398" y="103485"/>
                  <a:pt x="2311398" y="231140"/>
                </a:cubicBezTo>
                <a:lnTo>
                  <a:pt x="2311398" y="2174569"/>
                </a:lnTo>
                <a:cubicBezTo>
                  <a:pt x="2311398" y="2302224"/>
                  <a:pt x="2207913" y="2405709"/>
                  <a:pt x="2080258" y="2405709"/>
                </a:cubicBezTo>
                <a:lnTo>
                  <a:pt x="231140" y="2405709"/>
                </a:lnTo>
                <a:cubicBezTo>
                  <a:pt x="103485" y="2405709"/>
                  <a:pt x="0" y="2302224"/>
                  <a:pt x="0" y="2174569"/>
                </a:cubicBezTo>
                <a:lnTo>
                  <a:pt x="0" y="231140"/>
                </a:ln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43899" tIns="143899" rIns="143899" bIns="143899" spcCol="1270" anchor="ctr"/>
          <a:lstStyle/>
          <a:p>
            <a:pPr algn="just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C" sz="2400" dirty="0"/>
              <a:t>Las autoridades y funcionarios del municipio deben ser los primeros en cumplir sus obligaciones tributarias a tiempo.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285752" y="6488692"/>
            <a:ext cx="4214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rgbClr val="FF0000"/>
                </a:solidFill>
              </a:rPr>
              <a:t>“SOY MUNICIPAL Y PAGO MIS IMPUESTOS A TIEMPO” </a:t>
            </a:r>
            <a:endParaRPr lang="es-ES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16 Imagen" descr="C:\PROYECTO PATENTES CIUDAD DE MIRA\BARRIOS\LA TOLA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715140" y="2928958"/>
            <a:ext cx="2357454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06" y="428604"/>
            <a:ext cx="6786610" cy="92867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smtClean="0"/>
              <a:t>Estrategias Institucionales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422" y="1571612"/>
            <a:ext cx="6786594" cy="100013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2da. Zonificación </a:t>
            </a:r>
            <a:r>
              <a:rPr lang="es-ES" b="1" dirty="0" err="1" smtClean="0">
                <a:solidFill>
                  <a:schemeClr val="accent2">
                    <a:lumMod val="75000"/>
                  </a:schemeClr>
                </a:solidFill>
              </a:rPr>
              <a:t>georeferenciada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 de la cartera vencida</a:t>
            </a:r>
          </a:p>
        </p:txBody>
      </p:sp>
      <p:pic>
        <p:nvPicPr>
          <p:cNvPr id="4" name="Picture 2" descr="http://www.mira.ec/Images/Instituciones/MMedificio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00892" y="71414"/>
            <a:ext cx="2020953" cy="1703588"/>
          </a:xfrm>
          <a:prstGeom prst="ellipse">
            <a:avLst/>
          </a:prstGeom>
          <a:ln w="63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17 Imagen" descr="C:\PROYECTO PATENTES CIUDAD DE MIRA\BARRIOS\LAS ESMERALDAS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715140" y="4714908"/>
            <a:ext cx="2357422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CuadroTexto"/>
          <p:cNvSpPr txBox="1"/>
          <p:nvPr/>
        </p:nvSpPr>
        <p:spPr>
          <a:xfrm>
            <a:off x="71422" y="3071810"/>
            <a:ext cx="4071950" cy="33954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sz="3000" dirty="0" smtClean="0">
                <a:ea typeface="ＭＳ Ｐゴシック" pitchFamily="34" charset="-128"/>
              </a:rPr>
              <a:t>Generamos mapas que permiten visualizar  e identificar los sectores donde  hay mayor cartera vencida, así focalizamos los esfuerzos de recaudación.</a:t>
            </a:r>
            <a:endParaRPr lang="es-ES" sz="3000" dirty="0"/>
          </a:p>
        </p:txBody>
      </p:sp>
      <p:pic>
        <p:nvPicPr>
          <p:cNvPr id="10" name="Picture 2" descr="F:\Ciudad de Mira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14810" y="3044495"/>
            <a:ext cx="2500330" cy="34563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3 Marcador de contenido"/>
          <p:cNvPicPr>
            <a:picLocks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1142984"/>
            <a:ext cx="371477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142984"/>
            <a:ext cx="4714908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71406" y="94284"/>
            <a:ext cx="8929734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sz="3000" dirty="0" smtClean="0">
                <a:ea typeface="ＭＳ Ｐゴシック" pitchFamily="34" charset="-128"/>
              </a:rPr>
              <a:t>La </a:t>
            </a:r>
            <a:r>
              <a:rPr lang="es-EC" sz="3000" dirty="0" err="1" smtClean="0">
                <a:ea typeface="ＭＳ Ｐゴシック" pitchFamily="34" charset="-128"/>
              </a:rPr>
              <a:t>georeferenciación</a:t>
            </a:r>
            <a:r>
              <a:rPr lang="es-EC" sz="3000" dirty="0" smtClean="0">
                <a:ea typeface="ＭＳ Ｐゴシック" pitchFamily="34" charset="-128"/>
              </a:rPr>
              <a:t> también facilita actividades como la notificación por sectores</a:t>
            </a:r>
            <a:r>
              <a:rPr lang="es-EC" sz="3000" dirty="0">
                <a:ea typeface="ＭＳ Ｐゴシック" pitchFamily="34" charset="-128"/>
              </a:rPr>
              <a:t>,</a:t>
            </a:r>
            <a:r>
              <a:rPr lang="es-EC" sz="3000" dirty="0" smtClean="0">
                <a:ea typeface="ＭＳ Ｐゴシック" pitchFamily="34" charset="-128"/>
              </a:rPr>
              <a:t> barrios o comunidades  </a:t>
            </a:r>
            <a:endParaRPr lang="es-ES" sz="3000" dirty="0"/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71802" y="2357430"/>
            <a:ext cx="267480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Flecha curvada hacia la derecha"/>
          <p:cNvSpPr/>
          <p:nvPr/>
        </p:nvSpPr>
        <p:spPr>
          <a:xfrm rot="19058636">
            <a:off x="1910665" y="2047863"/>
            <a:ext cx="928694" cy="2214578"/>
          </a:xfrm>
          <a:prstGeom prst="curvedRightArrow">
            <a:avLst>
              <a:gd name="adj1" fmla="val 10226"/>
              <a:gd name="adj2" fmla="val 29877"/>
              <a:gd name="adj3" fmla="val 25000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10" name="Picture 2" descr="C:\Documents and Settings\Administrador\Escritorio\PROYECTO PATENTES CIUDAD DE MIRA\BARRIOS\CIUDAD DE MIR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4" y="4286256"/>
            <a:ext cx="4042550" cy="2571744"/>
          </a:xfrm>
          <a:prstGeom prst="rect">
            <a:avLst/>
          </a:prstGeom>
          <a:noFill/>
        </p:spPr>
      </p:pic>
      <p:pic>
        <p:nvPicPr>
          <p:cNvPr id="11" name="Picture 2" descr="C:\Documents and Settings\Administrador\Escritorio\Nueva carpeta (2)\L132050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286248" y="4286256"/>
            <a:ext cx="1471063" cy="1214446"/>
          </a:xfrm>
          <a:prstGeom prst="roundRect">
            <a:avLst>
              <a:gd name="adj" fmla="val 465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06" y="428604"/>
            <a:ext cx="6786610" cy="92867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smtClean="0"/>
              <a:t>Estrategias Institucionales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422" y="1928802"/>
            <a:ext cx="5643586" cy="150019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ES" sz="2600" b="1" dirty="0" smtClean="0">
                <a:solidFill>
                  <a:schemeClr val="accent2">
                    <a:lumMod val="75000"/>
                  </a:schemeClr>
                </a:solidFill>
              </a:rPr>
              <a:t>3ra. Zonificación del catastro de agua potable por calle,  barrio, comunidad o parroquia</a:t>
            </a:r>
          </a:p>
        </p:txBody>
      </p:sp>
      <p:pic>
        <p:nvPicPr>
          <p:cNvPr id="4" name="Picture 2" descr="http://www.mira.ec/Images/Instituciones/MMedificio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00892" y="71414"/>
            <a:ext cx="2020953" cy="1703588"/>
          </a:xfrm>
          <a:prstGeom prst="ellipse">
            <a:avLst/>
          </a:prstGeom>
          <a:ln w="63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5722390" y="1785921"/>
          <a:ext cx="3350204" cy="5036670"/>
        </p:xfrm>
        <a:graphic>
          <a:graphicData uri="http://schemas.openxmlformats.org/drawingml/2006/table">
            <a:tbl>
              <a:tblPr/>
              <a:tblGrid>
                <a:gridCol w="252595"/>
                <a:gridCol w="1435802"/>
                <a:gridCol w="598251"/>
                <a:gridCol w="531778"/>
                <a:gridCol w="531778"/>
              </a:tblGrid>
              <a:tr h="165554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LISTADO DE CONTRIBUYENTES DE AGUA POTABLE </a:t>
                      </a:r>
                      <a:r>
                        <a:rPr lang="es-ES" sz="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2011</a:t>
                      </a:r>
                      <a:endParaRPr lang="es-ES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30" marR="6630" marT="66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36282">
                <a:tc>
                  <a:txBody>
                    <a:bodyPr/>
                    <a:lstStyle/>
                    <a:p>
                      <a:pPr algn="ctr" fontAlgn="b"/>
                      <a:endParaRPr lang="es-ES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30" marR="6630" marT="66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30" marR="6630" marT="66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30" marR="6630" marT="66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30" marR="6630" marT="66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30" marR="6630" marT="66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82109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N°</a:t>
                      </a:r>
                    </a:p>
                  </a:txBody>
                  <a:tcPr marL="6630" marR="6630" marT="663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SALLE O SECTOR 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POR COBRAR 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CANCELA 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DEBE 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82109"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630" marR="6630" marT="663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CALLE SIMON BOLIVAR 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2256.96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997.16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2575.41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82109"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630" marR="6630" marT="663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 DE ABRIL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146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30.01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132.01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82109"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630" marR="6630" marT="663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CALLE 2 DE FEBRERO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269.24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111.83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171.98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82109"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630" marR="6630" marT="663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CALLE 9 DE OCTUBRE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321.39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7.57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311.4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82109"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630" marR="6630" marT="663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CALLE ABDON CALDERON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79.59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29.91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63.45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82109"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630" marR="6630" marT="663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CALLE CHONTAHUASI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5463.43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1470.64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4901.02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82109"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630" marR="6630" marT="663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CALLE EUGENIO ESPEJO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1630.84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457.62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1423.75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82109"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630" marR="6630" marT="663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CALLE COOPERATIVA 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487.28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193.62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368.06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82109"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630" marR="6630" marT="663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CALLE ELOY ALFARO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850.16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413.15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466.67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82109"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630" marR="6630" marT="663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CALLE ENRIQUE ARBOLEDA 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289.53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121.27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135.1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82109"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6630" marR="6630" marT="663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CALLE GARCIA MORENO 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1587.47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444.81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1372.93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82109"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6630" marR="6630" marT="663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CALLE GONZALES SUAREZ 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1842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355.7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1628.13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82109"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6630" marR="6630" marT="663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CALLE JOSE JUAQUIN DE OLMEDO 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301.19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79.43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150.21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82109"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6630" marR="6630" marT="663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BARRIO LA TOLA 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4072.48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720.4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3876.25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82109"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6630" marR="6630" marT="663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CALLE NARCHIN MIRA 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644.57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341.97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398.06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82109"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6630" marR="6630" marT="663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ULPIANO PALACIOS 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312.78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222.07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88.3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82109"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6630" marR="6630" marT="663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CALLE LEON RUALES 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1118.58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190.32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973.32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82109"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6630" marR="6630" marT="663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CALLE LEOPOLDO N CHAVEZ 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162.9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72.86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95.1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82109"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6630" marR="6630" marT="663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CALLE MEDARDO ULLOA 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212.95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61.03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175.83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82109"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6630" marR="6630" marT="663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CALLE RICARDO RUALES 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523.94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27.7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616.48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82109"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6630" marR="6630" marT="663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CALLE RODRIGO RUALES 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163.52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6.68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144.61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82109"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6630" marR="6630" marT="663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CALLE SUCRE 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527.51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179.69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392.85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82109"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6630" marR="6630" marT="663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CALLE LA CAPILLA 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1243.85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420.53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836.07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82109"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6630" marR="6630" marT="663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SECTOR PUEBLO VIEJO 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2119.41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595.19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1888.61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82109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30" marR="6630" marT="663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26627.57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7551.16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23185.6</a:t>
                      </a:r>
                    </a:p>
                  </a:txBody>
                  <a:tcPr marL="6630" marR="6630" marT="663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71406" y="3709950"/>
            <a:ext cx="5572164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sz="3000" dirty="0" smtClean="0">
                <a:ea typeface="ＭＳ Ｐゴシック" pitchFamily="34" charset="-128"/>
              </a:rPr>
              <a:t>El GAD para realizar proyectos o solucionar los requerimientos de la población, verifica el cumplimiento de los abonados como paso previo al beneficio que va a ser entregado. </a:t>
            </a:r>
            <a:endParaRPr lang="es-E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2008</TotalTime>
  <Words>677</Words>
  <Application>Microsoft Office PowerPoint</Application>
  <PresentationFormat>Presentación en pantalla (4:3)</PresentationFormat>
  <Paragraphs>197</Paragraphs>
  <Slides>15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7" baseType="lpstr">
      <vt:lpstr>Tema de Office</vt:lpstr>
      <vt:lpstr>Acrobat Document</vt:lpstr>
      <vt:lpstr>Presentación de PowerPoint</vt:lpstr>
      <vt:lpstr>XVIII CONFERENCIA INTERNACIONAL DE ALCALDES Y AUTORIDADES LOCALES    Experiencia de Recuperación de Cartera Vencida </vt:lpstr>
      <vt:lpstr>Presentación de PowerPoint</vt:lpstr>
      <vt:lpstr>Fortalecimiento Institucional</vt:lpstr>
      <vt:lpstr>Debilidad Institucional</vt:lpstr>
      <vt:lpstr>Estrategias Institucionales</vt:lpstr>
      <vt:lpstr>Estrategias Institucionales</vt:lpstr>
      <vt:lpstr>Presentación de PowerPoint</vt:lpstr>
      <vt:lpstr>Estrategias Institucionales</vt:lpstr>
      <vt:lpstr>Estrategias Institucionales</vt:lpstr>
      <vt:lpstr>Estrategias Institucionales</vt:lpstr>
      <vt:lpstr>Estrategias Institucionales</vt:lpstr>
      <vt:lpstr>Logros Alcanzados </vt:lpstr>
      <vt:lpstr>Estrategias Institucionales</vt:lpstr>
      <vt:lpstr>Presentación de PowerPoint</vt:lpstr>
    </vt:vector>
  </TitlesOfParts>
  <Company>Windows XP Titan Ultimate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Admin</dc:creator>
  <cp:lastModifiedBy>Ruth Caldas Arias</cp:lastModifiedBy>
  <cp:revision>202</cp:revision>
  <dcterms:created xsi:type="dcterms:W3CDTF">2012-01-23T14:32:13Z</dcterms:created>
  <dcterms:modified xsi:type="dcterms:W3CDTF">2012-06-21T12:02:56Z</dcterms:modified>
</cp:coreProperties>
</file>