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notesSlides/notesSlide3.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diagrams/quickStyle1.xml" ContentType="application/vnd.openxmlformats-officedocument.drawingml.diagramStyl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diagrams/layout2.xml" ContentType="application/vnd.openxmlformats-officedocument.drawingml.diagramLayout+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47"/>
  </p:notesMasterIdLst>
  <p:sldIdLst>
    <p:sldId id="256" r:id="rId2"/>
    <p:sldId id="287" r:id="rId3"/>
    <p:sldId id="288" r:id="rId4"/>
    <p:sldId id="279" r:id="rId5"/>
    <p:sldId id="289" r:id="rId6"/>
    <p:sldId id="290" r:id="rId7"/>
    <p:sldId id="297" r:id="rId8"/>
    <p:sldId id="292" r:id="rId9"/>
    <p:sldId id="298" r:id="rId10"/>
    <p:sldId id="299" r:id="rId11"/>
    <p:sldId id="300" r:id="rId12"/>
    <p:sldId id="301" r:id="rId13"/>
    <p:sldId id="302" r:id="rId14"/>
    <p:sldId id="304" r:id="rId15"/>
    <p:sldId id="303" r:id="rId16"/>
    <p:sldId id="305" r:id="rId17"/>
    <p:sldId id="306" r:id="rId18"/>
    <p:sldId id="307" r:id="rId19"/>
    <p:sldId id="311" r:id="rId20"/>
    <p:sldId id="308" r:id="rId21"/>
    <p:sldId id="309" r:id="rId22"/>
    <p:sldId id="310" r:id="rId23"/>
    <p:sldId id="332" r:id="rId24"/>
    <p:sldId id="312" r:id="rId25"/>
    <p:sldId id="313" r:id="rId26"/>
    <p:sldId id="314" r:id="rId27"/>
    <p:sldId id="315" r:id="rId28"/>
    <p:sldId id="316" r:id="rId29"/>
    <p:sldId id="317" r:id="rId30"/>
    <p:sldId id="326" r:id="rId31"/>
    <p:sldId id="333" r:id="rId32"/>
    <p:sldId id="318" r:id="rId33"/>
    <p:sldId id="327" r:id="rId34"/>
    <p:sldId id="328" r:id="rId35"/>
    <p:sldId id="329" r:id="rId36"/>
    <p:sldId id="320" r:id="rId37"/>
    <p:sldId id="330" r:id="rId38"/>
    <p:sldId id="319" r:id="rId39"/>
    <p:sldId id="321" r:id="rId40"/>
    <p:sldId id="322" r:id="rId41"/>
    <p:sldId id="323" r:id="rId42"/>
    <p:sldId id="324" r:id="rId43"/>
    <p:sldId id="325" r:id="rId44"/>
    <p:sldId id="331" r:id="rId45"/>
    <p:sldId id="294" r:id="rId46"/>
  </p:sldIdLst>
  <p:sldSz cx="9144000" cy="6858000" type="screen4x3"/>
  <p:notesSz cx="6858000" cy="9144000"/>
  <p:defaultTextStyle>
    <a:defPPr>
      <a:defRPr lang="es-H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82" d="100"/>
          <a:sy n="82" d="100"/>
        </p:scale>
        <p:origin x="-156" y="7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F107AA-99D5-40CD-85E9-5362B65FD24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3818C848-EC35-44D7-9D06-52653C180FBB}">
      <dgm:prSet/>
      <dgm:spPr>
        <a:solidFill>
          <a:schemeClr val="tx1"/>
        </a:solidFill>
        <a:ln>
          <a:solidFill>
            <a:schemeClr val="accent3">
              <a:lumMod val="50000"/>
            </a:schemeClr>
          </a:solidFill>
        </a:ln>
      </dgm:spPr>
      <dgm:t>
        <a:bodyPr/>
        <a:lstStyle/>
        <a:p>
          <a:pPr algn="ctr" rtl="0"/>
          <a:r>
            <a:rPr lang="es-ES" dirty="0" smtClean="0">
              <a:solidFill>
                <a:schemeClr val="accent1"/>
              </a:solidFill>
              <a:latin typeface="Calibri" pitchFamily="34" charset="0"/>
            </a:rPr>
            <a:t>Mejora sustancial de los tiempos de entrega.</a:t>
          </a:r>
          <a:endParaRPr lang="es-ES" dirty="0">
            <a:solidFill>
              <a:schemeClr val="accent1"/>
            </a:solidFill>
            <a:latin typeface="Calibri" pitchFamily="34" charset="0"/>
          </a:endParaRPr>
        </a:p>
      </dgm:t>
    </dgm:pt>
    <dgm:pt modelId="{D3A47CB5-BF31-4F91-9725-CF05B463C78E}" type="parTrans" cxnId="{34AC07CE-0ADE-41E8-ABA1-EBE366FBE9C2}">
      <dgm:prSet/>
      <dgm:spPr/>
      <dgm:t>
        <a:bodyPr/>
        <a:lstStyle/>
        <a:p>
          <a:endParaRPr lang="es-ES"/>
        </a:p>
      </dgm:t>
    </dgm:pt>
    <dgm:pt modelId="{3F850FD6-16B8-4A21-9D4D-E20497F0F1FC}" type="sibTrans" cxnId="{34AC07CE-0ADE-41E8-ABA1-EBE366FBE9C2}">
      <dgm:prSet/>
      <dgm:spPr/>
      <dgm:t>
        <a:bodyPr/>
        <a:lstStyle/>
        <a:p>
          <a:endParaRPr lang="es-ES"/>
        </a:p>
      </dgm:t>
    </dgm:pt>
    <dgm:pt modelId="{05FD5FCE-BD1F-4B68-88B0-535E26AACD67}">
      <dgm:prSet/>
      <dgm:spPr>
        <a:solidFill>
          <a:schemeClr val="accent1"/>
        </a:solidFill>
        <a:ln>
          <a:solidFill>
            <a:schemeClr val="accent3">
              <a:lumMod val="50000"/>
            </a:schemeClr>
          </a:solidFill>
        </a:ln>
      </dgm:spPr>
      <dgm:t>
        <a:bodyPr/>
        <a:lstStyle/>
        <a:p>
          <a:pPr algn="ctr" rtl="0"/>
          <a:r>
            <a:rPr lang="es-ES" dirty="0" smtClean="0">
              <a:solidFill>
                <a:schemeClr val="tx1"/>
              </a:solidFill>
              <a:latin typeface="Calibri" pitchFamily="34" charset="0"/>
            </a:rPr>
            <a:t>Reducción de pasos, requisitos y visitas del contribuyente </a:t>
          </a:r>
          <a:endParaRPr lang="es-ES" dirty="0">
            <a:solidFill>
              <a:schemeClr val="tx1"/>
            </a:solidFill>
            <a:latin typeface="Calibri" pitchFamily="34" charset="0"/>
          </a:endParaRPr>
        </a:p>
      </dgm:t>
    </dgm:pt>
    <dgm:pt modelId="{644BB8E6-7156-4AB1-948B-C18C02A95339}" type="parTrans" cxnId="{F6F27C33-C2C5-4C07-ADEC-2EF68A709A2F}">
      <dgm:prSet/>
      <dgm:spPr/>
      <dgm:t>
        <a:bodyPr/>
        <a:lstStyle/>
        <a:p>
          <a:endParaRPr lang="es-ES"/>
        </a:p>
      </dgm:t>
    </dgm:pt>
    <dgm:pt modelId="{5FDC84C8-018F-4ACE-A75F-649A6F57AC24}" type="sibTrans" cxnId="{F6F27C33-C2C5-4C07-ADEC-2EF68A709A2F}">
      <dgm:prSet/>
      <dgm:spPr/>
      <dgm:t>
        <a:bodyPr/>
        <a:lstStyle/>
        <a:p>
          <a:endParaRPr lang="es-ES"/>
        </a:p>
      </dgm:t>
    </dgm:pt>
    <dgm:pt modelId="{553B9D71-C5B3-469B-BF5E-5F520B36B13F}">
      <dgm:prSet/>
      <dgm:spPr>
        <a:solidFill>
          <a:schemeClr val="tx1"/>
        </a:solidFill>
        <a:ln>
          <a:solidFill>
            <a:schemeClr val="accent3">
              <a:lumMod val="50000"/>
            </a:schemeClr>
          </a:solidFill>
        </a:ln>
      </dgm:spPr>
      <dgm:t>
        <a:bodyPr/>
        <a:lstStyle/>
        <a:p>
          <a:pPr algn="ctr" rtl="0"/>
          <a:r>
            <a:rPr lang="es-ES" dirty="0" smtClean="0">
              <a:solidFill>
                <a:schemeClr val="accent1"/>
              </a:solidFill>
              <a:latin typeface="Calibri" pitchFamily="34" charset="0"/>
            </a:rPr>
            <a:t>Mayor transparencia del proceso. </a:t>
          </a:r>
          <a:endParaRPr lang="es-ES" dirty="0">
            <a:solidFill>
              <a:schemeClr val="accent1"/>
            </a:solidFill>
            <a:latin typeface="Calibri" pitchFamily="34" charset="0"/>
          </a:endParaRPr>
        </a:p>
      </dgm:t>
    </dgm:pt>
    <dgm:pt modelId="{289CF088-EB02-4ECC-AA52-526481982726}" type="parTrans" cxnId="{958EDB35-FD10-430A-A0AA-1B7098DDA657}">
      <dgm:prSet/>
      <dgm:spPr/>
      <dgm:t>
        <a:bodyPr/>
        <a:lstStyle/>
        <a:p>
          <a:endParaRPr lang="es-ES"/>
        </a:p>
      </dgm:t>
    </dgm:pt>
    <dgm:pt modelId="{FA97FB22-C81C-41B5-8DF2-2433A58C1990}" type="sibTrans" cxnId="{958EDB35-FD10-430A-A0AA-1B7098DDA657}">
      <dgm:prSet/>
      <dgm:spPr/>
      <dgm:t>
        <a:bodyPr/>
        <a:lstStyle/>
        <a:p>
          <a:endParaRPr lang="es-ES"/>
        </a:p>
      </dgm:t>
    </dgm:pt>
    <dgm:pt modelId="{E4E9953C-C717-4E66-9BA6-F4F7F8684542}">
      <dgm:prSet/>
      <dgm:spPr>
        <a:solidFill>
          <a:schemeClr val="accent1"/>
        </a:solidFill>
        <a:ln>
          <a:solidFill>
            <a:schemeClr val="accent3">
              <a:lumMod val="50000"/>
            </a:schemeClr>
          </a:solidFill>
        </a:ln>
      </dgm:spPr>
      <dgm:t>
        <a:bodyPr/>
        <a:lstStyle/>
        <a:p>
          <a:pPr algn="ctr" rtl="0"/>
          <a:r>
            <a:rPr lang="es-ES" dirty="0" smtClean="0">
              <a:solidFill>
                <a:schemeClr val="tx1"/>
              </a:solidFill>
              <a:latin typeface="Calibri" pitchFamily="34" charset="0"/>
            </a:rPr>
            <a:t>Intensivo uso de las tecnologías de la información </a:t>
          </a:r>
          <a:endParaRPr lang="es-ES" dirty="0">
            <a:solidFill>
              <a:schemeClr val="tx1"/>
            </a:solidFill>
            <a:latin typeface="Calibri" pitchFamily="34" charset="0"/>
          </a:endParaRPr>
        </a:p>
      </dgm:t>
    </dgm:pt>
    <dgm:pt modelId="{C8B25391-E703-4C4C-B86C-0D7594E2C667}" type="parTrans" cxnId="{189C59AB-E1CD-4668-A012-04E20C61C4AC}">
      <dgm:prSet/>
      <dgm:spPr/>
      <dgm:t>
        <a:bodyPr/>
        <a:lstStyle/>
        <a:p>
          <a:endParaRPr lang="es-ES"/>
        </a:p>
      </dgm:t>
    </dgm:pt>
    <dgm:pt modelId="{FE94C269-FC6F-4F38-9232-5338EEB483B9}" type="sibTrans" cxnId="{189C59AB-E1CD-4668-A012-04E20C61C4AC}">
      <dgm:prSet/>
      <dgm:spPr/>
      <dgm:t>
        <a:bodyPr/>
        <a:lstStyle/>
        <a:p>
          <a:endParaRPr lang="es-ES"/>
        </a:p>
      </dgm:t>
    </dgm:pt>
    <dgm:pt modelId="{DBE1B6B5-C903-4864-8542-C4C093329C30}" type="pres">
      <dgm:prSet presAssocID="{85F107AA-99D5-40CD-85E9-5362B65FD24A}" presName="linear" presStyleCnt="0">
        <dgm:presLayoutVars>
          <dgm:animLvl val="lvl"/>
          <dgm:resizeHandles val="exact"/>
        </dgm:presLayoutVars>
      </dgm:prSet>
      <dgm:spPr/>
      <dgm:t>
        <a:bodyPr/>
        <a:lstStyle/>
        <a:p>
          <a:endParaRPr lang="es-ES"/>
        </a:p>
      </dgm:t>
    </dgm:pt>
    <dgm:pt modelId="{DD525B21-3063-47E0-90F7-4C413AC4B9BA}" type="pres">
      <dgm:prSet presAssocID="{3818C848-EC35-44D7-9D06-52653C180FBB}" presName="parentText" presStyleLbl="node1" presStyleIdx="0" presStyleCnt="4" custScaleY="95572" custLinFactY="-16689" custLinFactNeighborY="-100000">
        <dgm:presLayoutVars>
          <dgm:chMax val="0"/>
          <dgm:bulletEnabled val="1"/>
        </dgm:presLayoutVars>
      </dgm:prSet>
      <dgm:spPr/>
      <dgm:t>
        <a:bodyPr/>
        <a:lstStyle/>
        <a:p>
          <a:endParaRPr lang="es-ES"/>
        </a:p>
      </dgm:t>
    </dgm:pt>
    <dgm:pt modelId="{03EDAB90-DD85-4397-B9C0-918435CA6893}" type="pres">
      <dgm:prSet presAssocID="{3F850FD6-16B8-4A21-9D4D-E20497F0F1FC}" presName="spacer" presStyleCnt="0"/>
      <dgm:spPr/>
    </dgm:pt>
    <dgm:pt modelId="{8C3172B8-6ADE-4A9E-8CF0-0E45E5926840}" type="pres">
      <dgm:prSet presAssocID="{05FD5FCE-BD1F-4B68-88B0-535E26AACD67}" presName="parentText" presStyleLbl="node1" presStyleIdx="1" presStyleCnt="4">
        <dgm:presLayoutVars>
          <dgm:chMax val="0"/>
          <dgm:bulletEnabled val="1"/>
        </dgm:presLayoutVars>
      </dgm:prSet>
      <dgm:spPr/>
      <dgm:t>
        <a:bodyPr/>
        <a:lstStyle/>
        <a:p>
          <a:endParaRPr lang="es-ES"/>
        </a:p>
      </dgm:t>
    </dgm:pt>
    <dgm:pt modelId="{5EDFC696-64C3-4ABC-8508-74EA02026EEA}" type="pres">
      <dgm:prSet presAssocID="{5FDC84C8-018F-4ACE-A75F-649A6F57AC24}" presName="spacer" presStyleCnt="0"/>
      <dgm:spPr/>
    </dgm:pt>
    <dgm:pt modelId="{3E8E3613-CFB3-43CA-9BD5-2281A0886484}" type="pres">
      <dgm:prSet presAssocID="{553B9D71-C5B3-469B-BF5E-5F520B36B13F}" presName="parentText" presStyleLbl="node1" presStyleIdx="2" presStyleCnt="4" custLinFactY="2818" custLinFactNeighborY="100000">
        <dgm:presLayoutVars>
          <dgm:chMax val="0"/>
          <dgm:bulletEnabled val="1"/>
        </dgm:presLayoutVars>
      </dgm:prSet>
      <dgm:spPr/>
      <dgm:t>
        <a:bodyPr/>
        <a:lstStyle/>
        <a:p>
          <a:endParaRPr lang="es-ES"/>
        </a:p>
      </dgm:t>
    </dgm:pt>
    <dgm:pt modelId="{B619D391-537D-42EA-8D49-140062BF1F9F}" type="pres">
      <dgm:prSet presAssocID="{FA97FB22-C81C-41B5-8DF2-2433A58C1990}" presName="spacer" presStyleCnt="0"/>
      <dgm:spPr/>
    </dgm:pt>
    <dgm:pt modelId="{F2953724-EB62-4CDE-BBA6-1D22F6B4B65C}" type="pres">
      <dgm:prSet presAssocID="{E4E9953C-C717-4E66-9BA6-F4F7F8684542}" presName="parentText" presStyleLbl="node1" presStyleIdx="3" presStyleCnt="4" custLinFactY="39733" custLinFactNeighborY="100000">
        <dgm:presLayoutVars>
          <dgm:chMax val="0"/>
          <dgm:bulletEnabled val="1"/>
        </dgm:presLayoutVars>
      </dgm:prSet>
      <dgm:spPr/>
      <dgm:t>
        <a:bodyPr/>
        <a:lstStyle/>
        <a:p>
          <a:endParaRPr lang="es-ES"/>
        </a:p>
      </dgm:t>
    </dgm:pt>
  </dgm:ptLst>
  <dgm:cxnLst>
    <dgm:cxn modelId="{34AC07CE-0ADE-41E8-ABA1-EBE366FBE9C2}" srcId="{85F107AA-99D5-40CD-85E9-5362B65FD24A}" destId="{3818C848-EC35-44D7-9D06-52653C180FBB}" srcOrd="0" destOrd="0" parTransId="{D3A47CB5-BF31-4F91-9725-CF05B463C78E}" sibTransId="{3F850FD6-16B8-4A21-9D4D-E20497F0F1FC}"/>
    <dgm:cxn modelId="{189C59AB-E1CD-4668-A012-04E20C61C4AC}" srcId="{85F107AA-99D5-40CD-85E9-5362B65FD24A}" destId="{E4E9953C-C717-4E66-9BA6-F4F7F8684542}" srcOrd="3" destOrd="0" parTransId="{C8B25391-E703-4C4C-B86C-0D7594E2C667}" sibTransId="{FE94C269-FC6F-4F38-9232-5338EEB483B9}"/>
    <dgm:cxn modelId="{8D3C3747-E696-458C-A2B5-EF15E6F9DC2C}" type="presOf" srcId="{05FD5FCE-BD1F-4B68-88B0-535E26AACD67}" destId="{8C3172B8-6ADE-4A9E-8CF0-0E45E5926840}" srcOrd="0" destOrd="0" presId="urn:microsoft.com/office/officeart/2005/8/layout/vList2"/>
    <dgm:cxn modelId="{37C61DC4-2B2C-4E40-8F58-ACF0EA1A11B8}" type="presOf" srcId="{85F107AA-99D5-40CD-85E9-5362B65FD24A}" destId="{DBE1B6B5-C903-4864-8542-C4C093329C30}" srcOrd="0" destOrd="0" presId="urn:microsoft.com/office/officeart/2005/8/layout/vList2"/>
    <dgm:cxn modelId="{958EDB35-FD10-430A-A0AA-1B7098DDA657}" srcId="{85F107AA-99D5-40CD-85E9-5362B65FD24A}" destId="{553B9D71-C5B3-469B-BF5E-5F520B36B13F}" srcOrd="2" destOrd="0" parTransId="{289CF088-EB02-4ECC-AA52-526481982726}" sibTransId="{FA97FB22-C81C-41B5-8DF2-2433A58C1990}"/>
    <dgm:cxn modelId="{862F53A1-0099-4C1A-831D-70BCC95C2274}" type="presOf" srcId="{E4E9953C-C717-4E66-9BA6-F4F7F8684542}" destId="{F2953724-EB62-4CDE-BBA6-1D22F6B4B65C}" srcOrd="0" destOrd="0" presId="urn:microsoft.com/office/officeart/2005/8/layout/vList2"/>
    <dgm:cxn modelId="{2B7C31D3-8570-43D2-AEDE-CD0B10937BCA}" type="presOf" srcId="{553B9D71-C5B3-469B-BF5E-5F520B36B13F}" destId="{3E8E3613-CFB3-43CA-9BD5-2281A0886484}" srcOrd="0" destOrd="0" presId="urn:microsoft.com/office/officeart/2005/8/layout/vList2"/>
    <dgm:cxn modelId="{F6F27C33-C2C5-4C07-ADEC-2EF68A709A2F}" srcId="{85F107AA-99D5-40CD-85E9-5362B65FD24A}" destId="{05FD5FCE-BD1F-4B68-88B0-535E26AACD67}" srcOrd="1" destOrd="0" parTransId="{644BB8E6-7156-4AB1-948B-C18C02A95339}" sibTransId="{5FDC84C8-018F-4ACE-A75F-649A6F57AC24}"/>
    <dgm:cxn modelId="{9ABDABFA-AC34-42F2-B7BC-7C0FDE1460EA}" type="presOf" srcId="{3818C848-EC35-44D7-9D06-52653C180FBB}" destId="{DD525B21-3063-47E0-90F7-4C413AC4B9BA}" srcOrd="0" destOrd="0" presId="urn:microsoft.com/office/officeart/2005/8/layout/vList2"/>
    <dgm:cxn modelId="{A93E37DE-7202-424A-BB36-15366EA2D436}" type="presParOf" srcId="{DBE1B6B5-C903-4864-8542-C4C093329C30}" destId="{DD525B21-3063-47E0-90F7-4C413AC4B9BA}" srcOrd="0" destOrd="0" presId="urn:microsoft.com/office/officeart/2005/8/layout/vList2"/>
    <dgm:cxn modelId="{CBD6046F-4DD0-40B0-8ED8-75E9FA664BE1}" type="presParOf" srcId="{DBE1B6B5-C903-4864-8542-C4C093329C30}" destId="{03EDAB90-DD85-4397-B9C0-918435CA6893}" srcOrd="1" destOrd="0" presId="urn:microsoft.com/office/officeart/2005/8/layout/vList2"/>
    <dgm:cxn modelId="{40ABF555-1E3A-48E5-BBF9-B062B73151ED}" type="presParOf" srcId="{DBE1B6B5-C903-4864-8542-C4C093329C30}" destId="{8C3172B8-6ADE-4A9E-8CF0-0E45E5926840}" srcOrd="2" destOrd="0" presId="urn:microsoft.com/office/officeart/2005/8/layout/vList2"/>
    <dgm:cxn modelId="{E7ACFAA6-618C-4DA0-841A-ECF80150D38A}" type="presParOf" srcId="{DBE1B6B5-C903-4864-8542-C4C093329C30}" destId="{5EDFC696-64C3-4ABC-8508-74EA02026EEA}" srcOrd="3" destOrd="0" presId="urn:microsoft.com/office/officeart/2005/8/layout/vList2"/>
    <dgm:cxn modelId="{70F5C187-DA48-4D8F-A79F-510C17501C14}" type="presParOf" srcId="{DBE1B6B5-C903-4864-8542-C4C093329C30}" destId="{3E8E3613-CFB3-43CA-9BD5-2281A0886484}" srcOrd="4" destOrd="0" presId="urn:microsoft.com/office/officeart/2005/8/layout/vList2"/>
    <dgm:cxn modelId="{8300905F-804C-4055-BB7B-CBAB6742CF81}" type="presParOf" srcId="{DBE1B6B5-C903-4864-8542-C4C093329C30}" destId="{B619D391-537D-42EA-8D49-140062BF1F9F}" srcOrd="5" destOrd="0" presId="urn:microsoft.com/office/officeart/2005/8/layout/vList2"/>
    <dgm:cxn modelId="{51257709-E518-4B9E-8CA4-74867498560A}" type="presParOf" srcId="{DBE1B6B5-C903-4864-8542-C4C093329C30}" destId="{F2953724-EB62-4CDE-BBA6-1D22F6B4B65C}" srcOrd="6"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F107AA-99D5-40CD-85E9-5362B65FD24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3818C848-EC35-44D7-9D06-52653C180FBB}">
      <dgm:prSet custT="1"/>
      <dgm:spPr>
        <a:solidFill>
          <a:schemeClr val="accent1"/>
        </a:solidFill>
        <a:ln>
          <a:solidFill>
            <a:schemeClr val="accent3">
              <a:lumMod val="50000"/>
            </a:schemeClr>
          </a:solidFill>
        </a:ln>
      </dgm:spPr>
      <dgm:t>
        <a:bodyPr/>
        <a:lstStyle/>
        <a:p>
          <a:pPr algn="ctr" rtl="0"/>
          <a:r>
            <a:rPr lang="es-ES" sz="2300" b="0" dirty="0" smtClean="0">
              <a:solidFill>
                <a:schemeClr val="tx1"/>
              </a:solidFill>
              <a:latin typeface="Calibri" pitchFamily="34" charset="0"/>
            </a:rPr>
            <a:t>Mayor motivación de las personas involucradas, trabajo en equipo,   coordinado e integrado, parte de una reforma participativa.</a:t>
          </a:r>
        </a:p>
      </dgm:t>
    </dgm:pt>
    <dgm:pt modelId="{D3A47CB5-BF31-4F91-9725-CF05B463C78E}" type="parTrans" cxnId="{34AC07CE-0ADE-41E8-ABA1-EBE366FBE9C2}">
      <dgm:prSet/>
      <dgm:spPr/>
      <dgm:t>
        <a:bodyPr/>
        <a:lstStyle/>
        <a:p>
          <a:endParaRPr lang="es-ES"/>
        </a:p>
      </dgm:t>
    </dgm:pt>
    <dgm:pt modelId="{3F850FD6-16B8-4A21-9D4D-E20497F0F1FC}" type="sibTrans" cxnId="{34AC07CE-0ADE-41E8-ABA1-EBE366FBE9C2}">
      <dgm:prSet/>
      <dgm:spPr/>
      <dgm:t>
        <a:bodyPr/>
        <a:lstStyle/>
        <a:p>
          <a:endParaRPr lang="es-ES"/>
        </a:p>
      </dgm:t>
    </dgm:pt>
    <dgm:pt modelId="{05FD5FCE-BD1F-4B68-88B0-535E26AACD67}">
      <dgm:prSet custT="1"/>
      <dgm:spPr>
        <a:solidFill>
          <a:schemeClr val="tx1"/>
        </a:solidFill>
        <a:ln>
          <a:solidFill>
            <a:schemeClr val="accent3">
              <a:lumMod val="50000"/>
            </a:schemeClr>
          </a:solidFill>
        </a:ln>
      </dgm:spPr>
      <dgm:t>
        <a:bodyPr/>
        <a:lstStyle/>
        <a:p>
          <a:pPr algn="ctr" rtl="0"/>
          <a:r>
            <a:rPr lang="es-ES" sz="2300" b="0" dirty="0" smtClean="0">
              <a:solidFill>
                <a:schemeClr val="accent1"/>
              </a:solidFill>
              <a:latin typeface="Calibri" pitchFamily="34" charset="0"/>
            </a:rPr>
            <a:t>Incremento de la formalización </a:t>
          </a:r>
          <a:endParaRPr lang="es-ES" sz="2300" b="0" dirty="0">
            <a:solidFill>
              <a:schemeClr val="accent1"/>
            </a:solidFill>
            <a:latin typeface="Calibri" pitchFamily="34" charset="0"/>
          </a:endParaRPr>
        </a:p>
      </dgm:t>
    </dgm:pt>
    <dgm:pt modelId="{644BB8E6-7156-4AB1-948B-C18C02A95339}" type="parTrans" cxnId="{F6F27C33-C2C5-4C07-ADEC-2EF68A709A2F}">
      <dgm:prSet/>
      <dgm:spPr/>
      <dgm:t>
        <a:bodyPr/>
        <a:lstStyle/>
        <a:p>
          <a:endParaRPr lang="es-ES"/>
        </a:p>
      </dgm:t>
    </dgm:pt>
    <dgm:pt modelId="{5FDC84C8-018F-4ACE-A75F-649A6F57AC24}" type="sibTrans" cxnId="{F6F27C33-C2C5-4C07-ADEC-2EF68A709A2F}">
      <dgm:prSet/>
      <dgm:spPr/>
      <dgm:t>
        <a:bodyPr/>
        <a:lstStyle/>
        <a:p>
          <a:endParaRPr lang="es-ES"/>
        </a:p>
      </dgm:t>
    </dgm:pt>
    <dgm:pt modelId="{553B9D71-C5B3-469B-BF5E-5F520B36B13F}">
      <dgm:prSet custT="1"/>
      <dgm:spPr>
        <a:solidFill>
          <a:schemeClr val="accent1"/>
        </a:solidFill>
        <a:ln>
          <a:solidFill>
            <a:schemeClr val="accent3">
              <a:lumMod val="50000"/>
            </a:schemeClr>
          </a:solidFill>
        </a:ln>
      </dgm:spPr>
      <dgm:t>
        <a:bodyPr/>
        <a:lstStyle/>
        <a:p>
          <a:pPr algn="ctr" rtl="0"/>
          <a:r>
            <a:rPr lang="es-ES" sz="2300" dirty="0" smtClean="0">
              <a:solidFill>
                <a:schemeClr val="tx1"/>
              </a:solidFill>
              <a:latin typeface="Calibri" pitchFamily="34" charset="0"/>
            </a:rPr>
            <a:t>Reducción de costos para el empresario y la Municipalidad</a:t>
          </a:r>
          <a:endParaRPr lang="es-ES" sz="2300" dirty="0">
            <a:solidFill>
              <a:schemeClr val="tx1"/>
            </a:solidFill>
            <a:latin typeface="Calibri" pitchFamily="34" charset="0"/>
          </a:endParaRPr>
        </a:p>
      </dgm:t>
    </dgm:pt>
    <dgm:pt modelId="{289CF088-EB02-4ECC-AA52-526481982726}" type="parTrans" cxnId="{958EDB35-FD10-430A-A0AA-1B7098DDA657}">
      <dgm:prSet/>
      <dgm:spPr/>
      <dgm:t>
        <a:bodyPr/>
        <a:lstStyle/>
        <a:p>
          <a:endParaRPr lang="es-ES"/>
        </a:p>
      </dgm:t>
    </dgm:pt>
    <dgm:pt modelId="{FA97FB22-C81C-41B5-8DF2-2433A58C1990}" type="sibTrans" cxnId="{958EDB35-FD10-430A-A0AA-1B7098DDA657}">
      <dgm:prSet/>
      <dgm:spPr/>
      <dgm:t>
        <a:bodyPr/>
        <a:lstStyle/>
        <a:p>
          <a:endParaRPr lang="es-ES"/>
        </a:p>
      </dgm:t>
    </dgm:pt>
    <dgm:pt modelId="{E4E9953C-C717-4E66-9BA6-F4F7F8684542}">
      <dgm:prSet custT="1"/>
      <dgm:spPr>
        <a:solidFill>
          <a:schemeClr val="tx1"/>
        </a:solidFill>
        <a:ln>
          <a:solidFill>
            <a:schemeClr val="accent3">
              <a:lumMod val="50000"/>
            </a:schemeClr>
          </a:solidFill>
        </a:ln>
      </dgm:spPr>
      <dgm:t>
        <a:bodyPr/>
        <a:lstStyle/>
        <a:p>
          <a:pPr algn="ctr" rtl="0"/>
          <a:r>
            <a:rPr lang="es-ES" sz="2300" dirty="0" smtClean="0">
              <a:latin typeface="Calibri" pitchFamily="34" charset="0"/>
            </a:rPr>
            <a:t> </a:t>
          </a:r>
          <a:r>
            <a:rPr lang="es-ES" sz="2300" dirty="0" smtClean="0">
              <a:solidFill>
                <a:schemeClr val="accent1"/>
              </a:solidFill>
              <a:latin typeface="Calibri" pitchFamily="34" charset="0"/>
            </a:rPr>
            <a:t>Mejorar la imagen institucional </a:t>
          </a:r>
          <a:endParaRPr lang="es-ES" sz="2300" dirty="0">
            <a:solidFill>
              <a:schemeClr val="accent1"/>
            </a:solidFill>
            <a:latin typeface="Calibri" pitchFamily="34" charset="0"/>
          </a:endParaRPr>
        </a:p>
      </dgm:t>
    </dgm:pt>
    <dgm:pt modelId="{C8B25391-E703-4C4C-B86C-0D7594E2C667}" type="parTrans" cxnId="{189C59AB-E1CD-4668-A012-04E20C61C4AC}">
      <dgm:prSet/>
      <dgm:spPr/>
      <dgm:t>
        <a:bodyPr/>
        <a:lstStyle/>
        <a:p>
          <a:endParaRPr lang="es-ES"/>
        </a:p>
      </dgm:t>
    </dgm:pt>
    <dgm:pt modelId="{FE94C269-FC6F-4F38-9232-5338EEB483B9}" type="sibTrans" cxnId="{189C59AB-E1CD-4668-A012-04E20C61C4AC}">
      <dgm:prSet/>
      <dgm:spPr/>
      <dgm:t>
        <a:bodyPr/>
        <a:lstStyle/>
        <a:p>
          <a:endParaRPr lang="es-ES"/>
        </a:p>
      </dgm:t>
    </dgm:pt>
    <dgm:pt modelId="{DBE1B6B5-C903-4864-8542-C4C093329C30}" type="pres">
      <dgm:prSet presAssocID="{85F107AA-99D5-40CD-85E9-5362B65FD24A}" presName="linear" presStyleCnt="0">
        <dgm:presLayoutVars>
          <dgm:animLvl val="lvl"/>
          <dgm:resizeHandles val="exact"/>
        </dgm:presLayoutVars>
      </dgm:prSet>
      <dgm:spPr/>
      <dgm:t>
        <a:bodyPr/>
        <a:lstStyle/>
        <a:p>
          <a:endParaRPr lang="es-ES"/>
        </a:p>
      </dgm:t>
    </dgm:pt>
    <dgm:pt modelId="{DD525B21-3063-47E0-90F7-4C413AC4B9BA}" type="pres">
      <dgm:prSet presAssocID="{3818C848-EC35-44D7-9D06-52653C180FBB}" presName="parentText" presStyleLbl="node1" presStyleIdx="0" presStyleCnt="4" custScaleY="74673" custLinFactY="-16689" custLinFactNeighborY="-100000">
        <dgm:presLayoutVars>
          <dgm:chMax val="0"/>
          <dgm:bulletEnabled val="1"/>
        </dgm:presLayoutVars>
      </dgm:prSet>
      <dgm:spPr/>
      <dgm:t>
        <a:bodyPr/>
        <a:lstStyle/>
        <a:p>
          <a:endParaRPr lang="es-ES"/>
        </a:p>
      </dgm:t>
    </dgm:pt>
    <dgm:pt modelId="{03EDAB90-DD85-4397-B9C0-918435CA6893}" type="pres">
      <dgm:prSet presAssocID="{3F850FD6-16B8-4A21-9D4D-E20497F0F1FC}" presName="spacer" presStyleCnt="0"/>
      <dgm:spPr/>
    </dgm:pt>
    <dgm:pt modelId="{8C3172B8-6ADE-4A9E-8CF0-0E45E5926840}" type="pres">
      <dgm:prSet presAssocID="{05FD5FCE-BD1F-4B68-88B0-535E26AACD67}" presName="parentText" presStyleLbl="node1" presStyleIdx="1" presStyleCnt="4" custScaleY="59612">
        <dgm:presLayoutVars>
          <dgm:chMax val="0"/>
          <dgm:bulletEnabled val="1"/>
        </dgm:presLayoutVars>
      </dgm:prSet>
      <dgm:spPr/>
      <dgm:t>
        <a:bodyPr/>
        <a:lstStyle/>
        <a:p>
          <a:endParaRPr lang="es-ES"/>
        </a:p>
      </dgm:t>
    </dgm:pt>
    <dgm:pt modelId="{5EDFC696-64C3-4ABC-8508-74EA02026EEA}" type="pres">
      <dgm:prSet presAssocID="{5FDC84C8-018F-4ACE-A75F-649A6F57AC24}" presName="spacer" presStyleCnt="0"/>
      <dgm:spPr/>
    </dgm:pt>
    <dgm:pt modelId="{3E8E3613-CFB3-43CA-9BD5-2281A0886484}" type="pres">
      <dgm:prSet presAssocID="{553B9D71-C5B3-469B-BF5E-5F520B36B13F}" presName="parentText" presStyleLbl="node1" presStyleIdx="2" presStyleCnt="4" custScaleY="65002" custLinFactNeighborY="33483">
        <dgm:presLayoutVars>
          <dgm:chMax val="0"/>
          <dgm:bulletEnabled val="1"/>
        </dgm:presLayoutVars>
      </dgm:prSet>
      <dgm:spPr/>
      <dgm:t>
        <a:bodyPr/>
        <a:lstStyle/>
        <a:p>
          <a:endParaRPr lang="es-ES"/>
        </a:p>
      </dgm:t>
    </dgm:pt>
    <dgm:pt modelId="{B619D391-537D-42EA-8D49-140062BF1F9F}" type="pres">
      <dgm:prSet presAssocID="{FA97FB22-C81C-41B5-8DF2-2433A58C1990}" presName="spacer" presStyleCnt="0"/>
      <dgm:spPr/>
    </dgm:pt>
    <dgm:pt modelId="{F2953724-EB62-4CDE-BBA6-1D22F6B4B65C}" type="pres">
      <dgm:prSet presAssocID="{E4E9953C-C717-4E66-9BA6-F4F7F8684542}" presName="parentText" presStyleLbl="node1" presStyleIdx="3" presStyleCnt="4" custScaleY="66328" custLinFactY="39733" custLinFactNeighborY="100000">
        <dgm:presLayoutVars>
          <dgm:chMax val="0"/>
          <dgm:bulletEnabled val="1"/>
        </dgm:presLayoutVars>
      </dgm:prSet>
      <dgm:spPr/>
      <dgm:t>
        <a:bodyPr/>
        <a:lstStyle/>
        <a:p>
          <a:endParaRPr lang="es-ES"/>
        </a:p>
      </dgm:t>
    </dgm:pt>
  </dgm:ptLst>
  <dgm:cxnLst>
    <dgm:cxn modelId="{660CAEB8-650B-41A0-8706-4003D2886E20}" type="presOf" srcId="{85F107AA-99D5-40CD-85E9-5362B65FD24A}" destId="{DBE1B6B5-C903-4864-8542-C4C093329C30}" srcOrd="0" destOrd="0" presId="urn:microsoft.com/office/officeart/2005/8/layout/vList2"/>
    <dgm:cxn modelId="{34AC07CE-0ADE-41E8-ABA1-EBE366FBE9C2}" srcId="{85F107AA-99D5-40CD-85E9-5362B65FD24A}" destId="{3818C848-EC35-44D7-9D06-52653C180FBB}" srcOrd="0" destOrd="0" parTransId="{D3A47CB5-BF31-4F91-9725-CF05B463C78E}" sibTransId="{3F850FD6-16B8-4A21-9D4D-E20497F0F1FC}"/>
    <dgm:cxn modelId="{189C59AB-E1CD-4668-A012-04E20C61C4AC}" srcId="{85F107AA-99D5-40CD-85E9-5362B65FD24A}" destId="{E4E9953C-C717-4E66-9BA6-F4F7F8684542}" srcOrd="3" destOrd="0" parTransId="{C8B25391-E703-4C4C-B86C-0D7594E2C667}" sibTransId="{FE94C269-FC6F-4F38-9232-5338EEB483B9}"/>
    <dgm:cxn modelId="{958EDB35-FD10-430A-A0AA-1B7098DDA657}" srcId="{85F107AA-99D5-40CD-85E9-5362B65FD24A}" destId="{553B9D71-C5B3-469B-BF5E-5F520B36B13F}" srcOrd="2" destOrd="0" parTransId="{289CF088-EB02-4ECC-AA52-526481982726}" sibTransId="{FA97FB22-C81C-41B5-8DF2-2433A58C1990}"/>
    <dgm:cxn modelId="{DD99811E-003F-4F08-B014-84AD7FC68C43}" type="presOf" srcId="{3818C848-EC35-44D7-9D06-52653C180FBB}" destId="{DD525B21-3063-47E0-90F7-4C413AC4B9BA}" srcOrd="0" destOrd="0" presId="urn:microsoft.com/office/officeart/2005/8/layout/vList2"/>
    <dgm:cxn modelId="{05C300A8-CEF6-434E-931A-78AC4FB2DF9B}" type="presOf" srcId="{05FD5FCE-BD1F-4B68-88B0-535E26AACD67}" destId="{8C3172B8-6ADE-4A9E-8CF0-0E45E5926840}" srcOrd="0" destOrd="0" presId="urn:microsoft.com/office/officeart/2005/8/layout/vList2"/>
    <dgm:cxn modelId="{71966560-A646-4C6D-AA0A-E34177358F0B}" type="presOf" srcId="{553B9D71-C5B3-469B-BF5E-5F520B36B13F}" destId="{3E8E3613-CFB3-43CA-9BD5-2281A0886484}" srcOrd="0" destOrd="0" presId="urn:microsoft.com/office/officeart/2005/8/layout/vList2"/>
    <dgm:cxn modelId="{2BA2BA26-EB6B-4203-980E-FA9EC12C4F2D}" type="presOf" srcId="{E4E9953C-C717-4E66-9BA6-F4F7F8684542}" destId="{F2953724-EB62-4CDE-BBA6-1D22F6B4B65C}" srcOrd="0" destOrd="0" presId="urn:microsoft.com/office/officeart/2005/8/layout/vList2"/>
    <dgm:cxn modelId="{F6F27C33-C2C5-4C07-ADEC-2EF68A709A2F}" srcId="{85F107AA-99D5-40CD-85E9-5362B65FD24A}" destId="{05FD5FCE-BD1F-4B68-88B0-535E26AACD67}" srcOrd="1" destOrd="0" parTransId="{644BB8E6-7156-4AB1-948B-C18C02A95339}" sibTransId="{5FDC84C8-018F-4ACE-A75F-649A6F57AC24}"/>
    <dgm:cxn modelId="{C4DD29A2-7964-4A9E-823F-48465B7E3C9E}" type="presParOf" srcId="{DBE1B6B5-C903-4864-8542-C4C093329C30}" destId="{DD525B21-3063-47E0-90F7-4C413AC4B9BA}" srcOrd="0" destOrd="0" presId="urn:microsoft.com/office/officeart/2005/8/layout/vList2"/>
    <dgm:cxn modelId="{5BBC88AD-7E07-4F1E-89B6-6764C2CD578B}" type="presParOf" srcId="{DBE1B6B5-C903-4864-8542-C4C093329C30}" destId="{03EDAB90-DD85-4397-B9C0-918435CA6893}" srcOrd="1" destOrd="0" presId="urn:microsoft.com/office/officeart/2005/8/layout/vList2"/>
    <dgm:cxn modelId="{F1B4CC64-7DB8-459F-8394-D7419B4D531E}" type="presParOf" srcId="{DBE1B6B5-C903-4864-8542-C4C093329C30}" destId="{8C3172B8-6ADE-4A9E-8CF0-0E45E5926840}" srcOrd="2" destOrd="0" presId="urn:microsoft.com/office/officeart/2005/8/layout/vList2"/>
    <dgm:cxn modelId="{9F5D07F0-4A93-4930-847C-22F4C9E5AB60}" type="presParOf" srcId="{DBE1B6B5-C903-4864-8542-C4C093329C30}" destId="{5EDFC696-64C3-4ABC-8508-74EA02026EEA}" srcOrd="3" destOrd="0" presId="urn:microsoft.com/office/officeart/2005/8/layout/vList2"/>
    <dgm:cxn modelId="{B86A7908-2159-4C74-8FD9-79125265FD91}" type="presParOf" srcId="{DBE1B6B5-C903-4864-8542-C4C093329C30}" destId="{3E8E3613-CFB3-43CA-9BD5-2281A0886484}" srcOrd="4" destOrd="0" presId="urn:microsoft.com/office/officeart/2005/8/layout/vList2"/>
    <dgm:cxn modelId="{59E2F4FA-C52C-4A72-83D7-EB1CD744D804}" type="presParOf" srcId="{DBE1B6B5-C903-4864-8542-C4C093329C30}" destId="{B619D391-537D-42EA-8D49-140062BF1F9F}" srcOrd="5" destOrd="0" presId="urn:microsoft.com/office/officeart/2005/8/layout/vList2"/>
    <dgm:cxn modelId="{D52088E6-ABCD-47CD-91CF-223E48FA1979}" type="presParOf" srcId="{DBE1B6B5-C903-4864-8542-C4C093329C30}" destId="{F2953724-EB62-4CDE-BBA6-1D22F6B4B65C}" srcOrd="6" destOrd="0" presId="urn:microsoft.com/office/officeart/2005/8/layout/vList2"/>
  </dgm:cxnLst>
  <dgm:bg>
    <a:no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D525B21-3063-47E0-90F7-4C413AC4B9BA}">
      <dsp:nvSpPr>
        <dsp:cNvPr id="0" name=""/>
        <dsp:cNvSpPr/>
      </dsp:nvSpPr>
      <dsp:spPr>
        <a:xfrm>
          <a:off x="0" y="550178"/>
          <a:ext cx="7920880" cy="573073"/>
        </a:xfrm>
        <a:prstGeom prst="roundRect">
          <a:avLst/>
        </a:prstGeom>
        <a:solidFill>
          <a:schemeClr val="tx1"/>
        </a:solidFill>
        <a:ln w="48000" cap="flat" cmpd="thickThin" algn="ctr">
          <a:solidFill>
            <a:schemeClr val="accent3">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s-ES" sz="2300" kern="1200" dirty="0" smtClean="0">
              <a:solidFill>
                <a:schemeClr val="accent1"/>
              </a:solidFill>
              <a:latin typeface="Calibri" pitchFamily="34" charset="0"/>
            </a:rPr>
            <a:t>Mejora sustancial de los tiempos de entrega.</a:t>
          </a:r>
          <a:endParaRPr lang="es-ES" sz="2300" kern="1200" dirty="0">
            <a:solidFill>
              <a:schemeClr val="accent1"/>
            </a:solidFill>
            <a:latin typeface="Calibri" pitchFamily="34" charset="0"/>
          </a:endParaRPr>
        </a:p>
      </dsp:txBody>
      <dsp:txXfrm>
        <a:off x="0" y="550178"/>
        <a:ext cx="7920880" cy="573073"/>
      </dsp:txXfrm>
    </dsp:sp>
    <dsp:sp modelId="{8C3172B8-6ADE-4A9E-8CF0-0E45E5926840}">
      <dsp:nvSpPr>
        <dsp:cNvPr id="0" name=""/>
        <dsp:cNvSpPr/>
      </dsp:nvSpPr>
      <dsp:spPr>
        <a:xfrm>
          <a:off x="0" y="1367323"/>
          <a:ext cx="7920880" cy="599625"/>
        </a:xfrm>
        <a:prstGeom prst="roundRect">
          <a:avLst/>
        </a:prstGeom>
        <a:solidFill>
          <a:schemeClr val="accent1"/>
        </a:solidFill>
        <a:ln w="48000" cap="flat" cmpd="thickThin" algn="ctr">
          <a:solidFill>
            <a:schemeClr val="accent3">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s-ES" sz="2300" kern="1200" dirty="0" smtClean="0">
              <a:solidFill>
                <a:schemeClr val="tx1"/>
              </a:solidFill>
              <a:latin typeface="Calibri" pitchFamily="34" charset="0"/>
            </a:rPr>
            <a:t>Reducción de pasos, requisitos y visitas del contribuyente </a:t>
          </a:r>
          <a:endParaRPr lang="es-ES" sz="2300" kern="1200" dirty="0">
            <a:solidFill>
              <a:schemeClr val="tx1"/>
            </a:solidFill>
            <a:latin typeface="Calibri" pitchFamily="34" charset="0"/>
          </a:endParaRPr>
        </a:p>
      </dsp:txBody>
      <dsp:txXfrm>
        <a:off x="0" y="1367323"/>
        <a:ext cx="7920880" cy="599625"/>
      </dsp:txXfrm>
    </dsp:sp>
    <dsp:sp modelId="{3E8E3613-CFB3-43CA-9BD5-2281A0886484}">
      <dsp:nvSpPr>
        <dsp:cNvPr id="0" name=""/>
        <dsp:cNvSpPr/>
      </dsp:nvSpPr>
      <dsp:spPr>
        <a:xfrm>
          <a:off x="0" y="2127845"/>
          <a:ext cx="7920880" cy="599625"/>
        </a:xfrm>
        <a:prstGeom prst="roundRect">
          <a:avLst/>
        </a:prstGeom>
        <a:solidFill>
          <a:schemeClr val="tx1"/>
        </a:solidFill>
        <a:ln w="48000" cap="flat" cmpd="thickThin" algn="ctr">
          <a:solidFill>
            <a:schemeClr val="accent3">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s-ES" sz="2300" kern="1200" dirty="0" smtClean="0">
              <a:solidFill>
                <a:schemeClr val="accent1"/>
              </a:solidFill>
              <a:latin typeface="Calibri" pitchFamily="34" charset="0"/>
            </a:rPr>
            <a:t>Mayor transparencia del proceso. </a:t>
          </a:r>
          <a:endParaRPr lang="es-ES" sz="2300" kern="1200" dirty="0">
            <a:solidFill>
              <a:schemeClr val="accent1"/>
            </a:solidFill>
            <a:latin typeface="Calibri" pitchFamily="34" charset="0"/>
          </a:endParaRPr>
        </a:p>
      </dsp:txBody>
      <dsp:txXfrm>
        <a:off x="0" y="2127845"/>
        <a:ext cx="7920880" cy="599625"/>
      </dsp:txXfrm>
    </dsp:sp>
    <dsp:sp modelId="{F2953724-EB62-4CDE-BBA6-1D22F6B4B65C}">
      <dsp:nvSpPr>
        <dsp:cNvPr id="0" name=""/>
        <dsp:cNvSpPr/>
      </dsp:nvSpPr>
      <dsp:spPr>
        <a:xfrm>
          <a:off x="0" y="3020822"/>
          <a:ext cx="7920880" cy="599625"/>
        </a:xfrm>
        <a:prstGeom prst="roundRect">
          <a:avLst/>
        </a:prstGeom>
        <a:solidFill>
          <a:schemeClr val="accent1"/>
        </a:solidFill>
        <a:ln w="48000" cap="flat" cmpd="thickThin" algn="ctr">
          <a:solidFill>
            <a:schemeClr val="accent3">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s-ES" sz="2300" kern="1200" dirty="0" smtClean="0">
              <a:solidFill>
                <a:schemeClr val="tx1"/>
              </a:solidFill>
              <a:latin typeface="Calibri" pitchFamily="34" charset="0"/>
            </a:rPr>
            <a:t>Intensivo uso de las tecnologías de la información </a:t>
          </a:r>
          <a:endParaRPr lang="es-ES" sz="2300" kern="1200" dirty="0">
            <a:solidFill>
              <a:schemeClr val="tx1"/>
            </a:solidFill>
            <a:latin typeface="Calibri" pitchFamily="34" charset="0"/>
          </a:endParaRPr>
        </a:p>
      </dsp:txBody>
      <dsp:txXfrm>
        <a:off x="0" y="3020822"/>
        <a:ext cx="7920880" cy="599625"/>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D525B21-3063-47E0-90F7-4C413AC4B9BA}">
      <dsp:nvSpPr>
        <dsp:cNvPr id="0" name=""/>
        <dsp:cNvSpPr/>
      </dsp:nvSpPr>
      <dsp:spPr>
        <a:xfrm>
          <a:off x="0" y="0"/>
          <a:ext cx="7786742" cy="894642"/>
        </a:xfrm>
        <a:prstGeom prst="roundRect">
          <a:avLst/>
        </a:prstGeom>
        <a:solidFill>
          <a:schemeClr val="accent1"/>
        </a:solidFill>
        <a:ln w="48000" cap="flat" cmpd="thickThin" algn="ctr">
          <a:solidFill>
            <a:schemeClr val="accent3">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s-ES" sz="2300" b="0" kern="1200" dirty="0" smtClean="0">
              <a:solidFill>
                <a:schemeClr val="tx1"/>
              </a:solidFill>
              <a:latin typeface="Calibri" pitchFamily="34" charset="0"/>
            </a:rPr>
            <a:t>Mayor motivación de las personas involucradas, trabajo en equipo,   coordinado e integrado, parte de una reforma participativa.</a:t>
          </a:r>
        </a:p>
      </dsp:txBody>
      <dsp:txXfrm>
        <a:off x="0" y="0"/>
        <a:ext cx="7786742" cy="894642"/>
      </dsp:txXfrm>
    </dsp:sp>
    <dsp:sp modelId="{8C3172B8-6ADE-4A9E-8CF0-0E45E5926840}">
      <dsp:nvSpPr>
        <dsp:cNvPr id="0" name=""/>
        <dsp:cNvSpPr/>
      </dsp:nvSpPr>
      <dsp:spPr>
        <a:xfrm>
          <a:off x="0" y="1247325"/>
          <a:ext cx="7786742" cy="714199"/>
        </a:xfrm>
        <a:prstGeom prst="roundRect">
          <a:avLst/>
        </a:prstGeom>
        <a:solidFill>
          <a:schemeClr val="tx1"/>
        </a:solidFill>
        <a:ln w="48000" cap="flat" cmpd="thickThin" algn="ctr">
          <a:solidFill>
            <a:schemeClr val="accent3">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s-ES" sz="2300" b="0" kern="1200" dirty="0" smtClean="0">
              <a:solidFill>
                <a:schemeClr val="accent1"/>
              </a:solidFill>
              <a:latin typeface="Calibri" pitchFamily="34" charset="0"/>
            </a:rPr>
            <a:t>Incremento de la formalización </a:t>
          </a:r>
          <a:endParaRPr lang="es-ES" sz="2300" b="0" kern="1200" dirty="0">
            <a:solidFill>
              <a:schemeClr val="accent1"/>
            </a:solidFill>
            <a:latin typeface="Calibri" pitchFamily="34" charset="0"/>
          </a:endParaRPr>
        </a:p>
      </dsp:txBody>
      <dsp:txXfrm>
        <a:off x="0" y="1247325"/>
        <a:ext cx="7786742" cy="714199"/>
      </dsp:txXfrm>
    </dsp:sp>
    <dsp:sp modelId="{3E8E3613-CFB3-43CA-9BD5-2281A0886484}">
      <dsp:nvSpPr>
        <dsp:cNvPr id="0" name=""/>
        <dsp:cNvSpPr/>
      </dsp:nvSpPr>
      <dsp:spPr>
        <a:xfrm>
          <a:off x="0" y="2207560"/>
          <a:ext cx="7786742" cy="778775"/>
        </a:xfrm>
        <a:prstGeom prst="roundRect">
          <a:avLst/>
        </a:prstGeom>
        <a:solidFill>
          <a:schemeClr val="accent1"/>
        </a:solidFill>
        <a:ln w="48000" cap="flat" cmpd="thickThin" algn="ctr">
          <a:solidFill>
            <a:schemeClr val="accent3">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s-ES" sz="2300" kern="1200" dirty="0" smtClean="0">
              <a:solidFill>
                <a:schemeClr val="tx1"/>
              </a:solidFill>
              <a:latin typeface="Calibri" pitchFamily="34" charset="0"/>
            </a:rPr>
            <a:t>Reducción de costos para el empresario y la Municipalidad</a:t>
          </a:r>
          <a:endParaRPr lang="es-ES" sz="2300" kern="1200" dirty="0">
            <a:solidFill>
              <a:schemeClr val="tx1"/>
            </a:solidFill>
            <a:latin typeface="Calibri" pitchFamily="34" charset="0"/>
          </a:endParaRPr>
        </a:p>
      </dsp:txBody>
      <dsp:txXfrm>
        <a:off x="0" y="2207560"/>
        <a:ext cx="7786742" cy="778775"/>
      </dsp:txXfrm>
    </dsp:sp>
    <dsp:sp modelId="{F2953724-EB62-4CDE-BBA6-1D22F6B4B65C}">
      <dsp:nvSpPr>
        <dsp:cNvPr id="0" name=""/>
        <dsp:cNvSpPr/>
      </dsp:nvSpPr>
      <dsp:spPr>
        <a:xfrm>
          <a:off x="0" y="3277303"/>
          <a:ext cx="7786742" cy="794662"/>
        </a:xfrm>
        <a:prstGeom prst="roundRect">
          <a:avLst/>
        </a:prstGeom>
        <a:solidFill>
          <a:schemeClr val="tx1"/>
        </a:solidFill>
        <a:ln w="48000" cap="flat" cmpd="thickThin" algn="ctr">
          <a:solidFill>
            <a:schemeClr val="accent3">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rtl="0">
            <a:lnSpc>
              <a:spcPct val="90000"/>
            </a:lnSpc>
            <a:spcBef>
              <a:spcPct val="0"/>
            </a:spcBef>
            <a:spcAft>
              <a:spcPct val="35000"/>
            </a:spcAft>
          </a:pPr>
          <a:r>
            <a:rPr lang="es-ES" sz="2300" kern="1200" dirty="0" smtClean="0">
              <a:latin typeface="Calibri" pitchFamily="34" charset="0"/>
            </a:rPr>
            <a:t> </a:t>
          </a:r>
          <a:r>
            <a:rPr lang="es-ES" sz="2300" kern="1200" dirty="0" smtClean="0">
              <a:solidFill>
                <a:schemeClr val="accent1"/>
              </a:solidFill>
              <a:latin typeface="Calibri" pitchFamily="34" charset="0"/>
            </a:rPr>
            <a:t>Mejorar la imagen institucional </a:t>
          </a:r>
          <a:endParaRPr lang="es-ES" sz="2300" kern="1200" dirty="0">
            <a:solidFill>
              <a:schemeClr val="accent1"/>
            </a:solidFill>
            <a:latin typeface="Calibri" pitchFamily="34" charset="0"/>
          </a:endParaRPr>
        </a:p>
      </dsp:txBody>
      <dsp:txXfrm>
        <a:off x="0" y="3277303"/>
        <a:ext cx="7786742" cy="79466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84FEF6-0D15-4FFF-98F0-48A824B598F8}" type="datetimeFigureOut">
              <a:rPr lang="es-ES" smtClean="0"/>
              <a:pPr/>
              <a:t>18/06/2012</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5DDB30-2839-40FD-957D-0AB60038DC21}" type="slidenum">
              <a:rPr lang="es-ES" smtClean="0"/>
              <a:pPr/>
              <a:t>‹Nº›</a:t>
            </a:fld>
            <a:endParaRPr lang="es-E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05DDB30-2839-40FD-957D-0AB60038DC21}" type="slidenum">
              <a:rPr lang="es-ES" smtClean="0"/>
              <a:pPr/>
              <a:t>1</a:t>
            </a:fld>
            <a:endParaRPr lang="es-E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05DDB30-2839-40FD-957D-0AB60038DC21}" type="slidenum">
              <a:rPr lang="es-ES" smtClean="0"/>
              <a:pPr/>
              <a:t>10</a:t>
            </a:fld>
            <a:endParaRPr lang="es-E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05DDB30-2839-40FD-957D-0AB60038DC21}" type="slidenum">
              <a:rPr lang="es-ES" smtClean="0"/>
              <a:pPr/>
              <a:t>11</a:t>
            </a:fld>
            <a:endParaRPr lang="es-E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05DDB30-2839-40FD-957D-0AB60038DC21}" type="slidenum">
              <a:rPr lang="es-ES" smtClean="0"/>
              <a:pPr/>
              <a:t>12</a:t>
            </a:fld>
            <a:endParaRPr lang="es-E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05DDB30-2839-40FD-957D-0AB60038DC21}" type="slidenum">
              <a:rPr lang="es-ES" smtClean="0"/>
              <a:pPr/>
              <a:t>13</a:t>
            </a:fld>
            <a:endParaRPr lang="es-E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05DDB30-2839-40FD-957D-0AB60038DC21}" type="slidenum">
              <a:rPr lang="es-ES" smtClean="0"/>
              <a:pPr/>
              <a:t>14</a:t>
            </a:fld>
            <a:endParaRPr lang="es-E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05DDB30-2839-40FD-957D-0AB60038DC21}" type="slidenum">
              <a:rPr lang="es-ES" smtClean="0"/>
              <a:pPr/>
              <a:t>15</a:t>
            </a:fld>
            <a:endParaRPr lang="es-E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05DDB30-2839-40FD-957D-0AB60038DC21}" type="slidenum">
              <a:rPr lang="es-ES" smtClean="0"/>
              <a:pPr/>
              <a:t>16</a:t>
            </a:fld>
            <a:endParaRPr lang="es-E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05DDB30-2839-40FD-957D-0AB60038DC21}" type="slidenum">
              <a:rPr lang="es-ES" smtClean="0"/>
              <a:pPr/>
              <a:t>17</a:t>
            </a:fld>
            <a:endParaRPr lang="es-E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05DDB30-2839-40FD-957D-0AB60038DC21}" type="slidenum">
              <a:rPr lang="es-ES" smtClean="0"/>
              <a:pPr/>
              <a:t>18</a:t>
            </a:fld>
            <a:endParaRPr lang="es-E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05DDB30-2839-40FD-957D-0AB60038DC21}" type="slidenum">
              <a:rPr lang="es-ES" smtClean="0"/>
              <a:pPr/>
              <a:t>19</a:t>
            </a:fld>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05DDB30-2839-40FD-957D-0AB60038DC21}" type="slidenum">
              <a:rPr lang="es-ES" smtClean="0"/>
              <a:pPr/>
              <a:t>2</a:t>
            </a:fld>
            <a:endParaRPr lang="es-E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F8414866-7549-4D19-B0C7-430EB46AA760}" type="slidenum">
              <a:rPr lang="es-ES" smtClean="0"/>
              <a:pPr/>
              <a:t>20</a:t>
            </a:fld>
            <a:endParaRPr lang="es-E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F8414866-7549-4D19-B0C7-430EB46AA760}" type="slidenum">
              <a:rPr lang="es-ES" smtClean="0"/>
              <a:pPr/>
              <a:t>21</a:t>
            </a:fld>
            <a:endParaRPr lang="es-E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F8414866-7549-4D19-B0C7-430EB46AA760}" type="slidenum">
              <a:rPr lang="es-ES" smtClean="0"/>
              <a:pPr/>
              <a:t>22</a:t>
            </a:fld>
            <a:endParaRPr lang="es-E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05DDB30-2839-40FD-957D-0AB60038DC21}" type="slidenum">
              <a:rPr lang="es-ES" smtClean="0"/>
              <a:pPr/>
              <a:t>23</a:t>
            </a:fld>
            <a:endParaRPr lang="es-E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05DDB30-2839-40FD-957D-0AB60038DC21}" type="slidenum">
              <a:rPr lang="es-ES" smtClean="0"/>
              <a:pPr/>
              <a:t>24</a:t>
            </a:fld>
            <a:endParaRPr lang="es-E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05DDB30-2839-40FD-957D-0AB60038DC21}" type="slidenum">
              <a:rPr lang="es-ES" smtClean="0"/>
              <a:pPr/>
              <a:t>25</a:t>
            </a:fld>
            <a:endParaRPr lang="es-E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05DDB30-2839-40FD-957D-0AB60038DC21}" type="slidenum">
              <a:rPr lang="es-ES" smtClean="0"/>
              <a:pPr/>
              <a:t>26</a:t>
            </a:fld>
            <a:endParaRPr lang="es-E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05DDB30-2839-40FD-957D-0AB60038DC21}" type="slidenum">
              <a:rPr lang="es-ES" smtClean="0"/>
              <a:pPr/>
              <a:t>27</a:t>
            </a:fld>
            <a:endParaRPr lang="es-E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05DDB30-2839-40FD-957D-0AB60038DC21}" type="slidenum">
              <a:rPr lang="es-ES" smtClean="0"/>
              <a:pPr/>
              <a:t>28</a:t>
            </a:fld>
            <a:endParaRPr lang="es-E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05DDB30-2839-40FD-957D-0AB60038DC21}" type="slidenum">
              <a:rPr lang="es-ES" smtClean="0"/>
              <a:pPr/>
              <a:t>29</a:t>
            </a:fld>
            <a:endParaRPr 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05DDB30-2839-40FD-957D-0AB60038DC21}" type="slidenum">
              <a:rPr lang="es-ES" smtClean="0"/>
              <a:pPr/>
              <a:t>3</a:t>
            </a:fld>
            <a:endParaRPr lang="es-E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05DDB30-2839-40FD-957D-0AB60038DC21}" type="slidenum">
              <a:rPr lang="es-ES" smtClean="0"/>
              <a:pPr/>
              <a:t>30</a:t>
            </a:fld>
            <a:endParaRPr lang="es-E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05DDB30-2839-40FD-957D-0AB60038DC21}" type="slidenum">
              <a:rPr lang="es-ES" smtClean="0"/>
              <a:pPr/>
              <a:t>31</a:t>
            </a:fld>
            <a:endParaRPr lang="es-E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05DDB30-2839-40FD-957D-0AB60038DC21}" type="slidenum">
              <a:rPr lang="es-ES" smtClean="0"/>
              <a:pPr/>
              <a:t>32</a:t>
            </a:fld>
            <a:endParaRPr lang="es-E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05DDB30-2839-40FD-957D-0AB60038DC21}" type="slidenum">
              <a:rPr lang="es-ES" smtClean="0"/>
              <a:pPr/>
              <a:t>33</a:t>
            </a:fld>
            <a:endParaRPr lang="es-E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05DDB30-2839-40FD-957D-0AB60038DC21}" type="slidenum">
              <a:rPr lang="es-ES" smtClean="0"/>
              <a:pPr/>
              <a:t>34</a:t>
            </a:fld>
            <a:endParaRPr lang="es-E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05DDB30-2839-40FD-957D-0AB60038DC21}" type="slidenum">
              <a:rPr lang="es-ES" smtClean="0"/>
              <a:pPr/>
              <a:t>35</a:t>
            </a:fld>
            <a:endParaRPr lang="es-E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05DDB30-2839-40FD-957D-0AB60038DC21}" type="slidenum">
              <a:rPr lang="es-ES" smtClean="0"/>
              <a:pPr/>
              <a:t>36</a:t>
            </a:fld>
            <a:endParaRPr lang="es-E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05DDB30-2839-40FD-957D-0AB60038DC21}" type="slidenum">
              <a:rPr lang="es-ES" smtClean="0"/>
              <a:pPr/>
              <a:t>37</a:t>
            </a:fld>
            <a:endParaRPr lang="es-E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05DDB30-2839-40FD-957D-0AB60038DC21}" type="slidenum">
              <a:rPr lang="es-ES" smtClean="0"/>
              <a:pPr/>
              <a:t>38</a:t>
            </a:fld>
            <a:endParaRPr lang="es-E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05DDB30-2839-40FD-957D-0AB60038DC21}" type="slidenum">
              <a:rPr lang="es-ES" smtClean="0"/>
              <a:pPr/>
              <a:t>39</a:t>
            </a:fld>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05DDB30-2839-40FD-957D-0AB60038DC21}" type="slidenum">
              <a:rPr lang="es-ES" smtClean="0"/>
              <a:pPr/>
              <a:t>4</a:t>
            </a:fld>
            <a:endParaRPr lang="es-E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05DDB30-2839-40FD-957D-0AB60038DC21}" type="slidenum">
              <a:rPr lang="es-ES" smtClean="0"/>
              <a:pPr/>
              <a:t>40</a:t>
            </a:fld>
            <a:endParaRPr lang="es-E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05DDB30-2839-40FD-957D-0AB60038DC21}" type="slidenum">
              <a:rPr lang="es-ES" smtClean="0"/>
              <a:pPr/>
              <a:t>41</a:t>
            </a:fld>
            <a:endParaRPr lang="es-E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05DDB30-2839-40FD-957D-0AB60038DC21}" type="slidenum">
              <a:rPr lang="es-ES" smtClean="0"/>
              <a:pPr/>
              <a:t>42</a:t>
            </a:fld>
            <a:endParaRPr lang="es-E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05DDB30-2839-40FD-957D-0AB60038DC21}" type="slidenum">
              <a:rPr lang="es-ES" smtClean="0"/>
              <a:pPr/>
              <a:t>43</a:t>
            </a:fld>
            <a:endParaRPr lang="es-E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05DDB30-2839-40FD-957D-0AB60038DC21}" type="slidenum">
              <a:rPr lang="es-ES" smtClean="0"/>
              <a:pPr/>
              <a:t>44</a:t>
            </a:fld>
            <a:endParaRPr lang="es-E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05DDB30-2839-40FD-957D-0AB60038DC21}" type="slidenum">
              <a:rPr lang="es-ES" smtClean="0"/>
              <a:pPr/>
              <a:t>45</a:t>
            </a:fld>
            <a:endParaRPr 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05DDB30-2839-40FD-957D-0AB60038DC21}" type="slidenum">
              <a:rPr lang="es-ES" smtClean="0"/>
              <a:pPr/>
              <a:t>5</a:t>
            </a:fld>
            <a:endParaRPr 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05DDB30-2839-40FD-957D-0AB60038DC21}" type="slidenum">
              <a:rPr lang="es-ES" smtClean="0"/>
              <a:pPr/>
              <a:t>6</a:t>
            </a:fld>
            <a:endParaRPr 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05DDB30-2839-40FD-957D-0AB60038DC21}" type="slidenum">
              <a:rPr lang="es-ES" smtClean="0"/>
              <a:pPr/>
              <a:t>7</a:t>
            </a:fld>
            <a:endParaRPr lang="es-E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05DDB30-2839-40FD-957D-0AB60038DC21}" type="slidenum">
              <a:rPr lang="es-ES" smtClean="0"/>
              <a:pPr/>
              <a:t>8</a:t>
            </a:fld>
            <a:endParaRPr lang="es-E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405DDB30-2839-40FD-957D-0AB60038DC21}" type="slidenum">
              <a:rPr lang="es-ES" smtClean="0"/>
              <a:pPr/>
              <a:t>9</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2">
        <a:schemeClr val="bg2"/>
      </p:bgRef>
    </p:bg>
    <p:spTree>
      <p:nvGrpSpPr>
        <p:cNvPr id="1" name=""/>
        <p:cNvGrpSpPr/>
        <p:nvPr/>
      </p:nvGrpSpPr>
      <p:grpSpPr>
        <a:xfrm>
          <a:off x="0" y="0"/>
          <a:ext cx="0" cy="0"/>
          <a:chOff x="0" y="0"/>
          <a:chExt cx="0" cy="0"/>
        </a:xfrm>
      </p:grpSpPr>
      <p:sp>
        <p:nvSpPr>
          <p:cNvPr id="9" name="8 Rectángulo"/>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1 Título"/>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s-ES" smtClean="0"/>
              <a:t>Haga clic para modificar el estilo de título del patrón</a:t>
            </a:r>
            <a:endParaRPr kumimoji="0" lang="en-US"/>
          </a:p>
        </p:txBody>
      </p:sp>
      <p:sp>
        <p:nvSpPr>
          <p:cNvPr id="3" name="2 Subtítulo"/>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s-ES" smtClean="0"/>
              <a:t>Haga clic para modificar el estilo de subtítulo del patrón</a:t>
            </a:r>
            <a:endParaRPr kumimoji="0" lang="en-US"/>
          </a:p>
        </p:txBody>
      </p:sp>
      <p:sp>
        <p:nvSpPr>
          <p:cNvPr id="4" name="3 Marcador de fecha"/>
          <p:cNvSpPr>
            <a:spLocks noGrp="1"/>
          </p:cNvSpPr>
          <p:nvPr>
            <p:ph type="dt" sz="half" idx="10"/>
          </p:nvPr>
        </p:nvSpPr>
        <p:spPr/>
        <p:txBody>
          <a:bodyPr/>
          <a:lstStyle/>
          <a:p>
            <a:fld id="{038A4B07-29AB-4281-8E9C-E2C75AC23677}" type="datetimeFigureOut">
              <a:rPr lang="es-HN" smtClean="0"/>
              <a:pPr/>
              <a:t>18/06/2012</a:t>
            </a:fld>
            <a:endParaRPr lang="es-HN"/>
          </a:p>
        </p:txBody>
      </p:sp>
      <p:sp>
        <p:nvSpPr>
          <p:cNvPr id="5" name="4 Marcador de pie de página"/>
          <p:cNvSpPr>
            <a:spLocks noGrp="1"/>
          </p:cNvSpPr>
          <p:nvPr>
            <p:ph type="ftr" sz="quarter" idx="11"/>
          </p:nvPr>
        </p:nvSpPr>
        <p:spPr/>
        <p:txBody>
          <a:bodyPr/>
          <a:lstStyle/>
          <a:p>
            <a:endParaRPr lang="es-HN"/>
          </a:p>
        </p:txBody>
      </p:sp>
      <p:sp>
        <p:nvSpPr>
          <p:cNvPr id="6" name="5 Marcador de número de diapositiva"/>
          <p:cNvSpPr>
            <a:spLocks noGrp="1"/>
          </p:cNvSpPr>
          <p:nvPr>
            <p:ph type="sldNum" sz="quarter" idx="12"/>
          </p:nvPr>
        </p:nvSpPr>
        <p:spPr/>
        <p:txBody>
          <a:bodyPr/>
          <a:lstStyle/>
          <a:p>
            <a:fld id="{E52E72B1-4515-4130-886E-CC63006E6EE4}" type="slidenum">
              <a:rPr lang="es-HN" smtClean="0"/>
              <a:pPr/>
              <a:t>‹Nº›</a:t>
            </a:fld>
            <a:endParaRPr lang="es-HN"/>
          </a:p>
        </p:txBody>
      </p:sp>
      <p:sp>
        <p:nvSpPr>
          <p:cNvPr id="10" name="9 Rectángulo"/>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038A4B07-29AB-4281-8E9C-E2C75AC23677}" type="datetimeFigureOut">
              <a:rPr lang="es-HN" smtClean="0"/>
              <a:pPr/>
              <a:t>18/06/2012</a:t>
            </a:fld>
            <a:endParaRPr lang="es-HN"/>
          </a:p>
        </p:txBody>
      </p:sp>
      <p:sp>
        <p:nvSpPr>
          <p:cNvPr id="5" name="4 Marcador de pie de página"/>
          <p:cNvSpPr>
            <a:spLocks noGrp="1"/>
          </p:cNvSpPr>
          <p:nvPr>
            <p:ph type="ftr" sz="quarter" idx="11"/>
          </p:nvPr>
        </p:nvSpPr>
        <p:spPr/>
        <p:txBody>
          <a:bodyPr/>
          <a:lstStyle/>
          <a:p>
            <a:endParaRPr lang="es-HN"/>
          </a:p>
        </p:txBody>
      </p:sp>
      <p:sp>
        <p:nvSpPr>
          <p:cNvPr id="6" name="5 Marcador de número de diapositiva"/>
          <p:cNvSpPr>
            <a:spLocks noGrp="1"/>
          </p:cNvSpPr>
          <p:nvPr>
            <p:ph type="sldNum" sz="quarter" idx="12"/>
          </p:nvPr>
        </p:nvSpPr>
        <p:spPr/>
        <p:txBody>
          <a:bodyPr/>
          <a:lstStyle/>
          <a:p>
            <a:fld id="{E52E72B1-4515-4130-886E-CC63006E6EE4}" type="slidenum">
              <a:rPr lang="es-HN" smtClean="0"/>
              <a:pPr/>
              <a:t>‹Nº›</a:t>
            </a:fld>
            <a:endParaRPr lang="es-H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9" name="8 Rectángulo"/>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7 Rectángulo"/>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1 Título vertical"/>
          <p:cNvSpPr>
            <a:spLocks noGrp="1"/>
          </p:cNvSpPr>
          <p:nvPr>
            <p:ph type="title" orient="vert"/>
          </p:nvPr>
        </p:nvSpPr>
        <p:spPr>
          <a:xfrm>
            <a:off x="6781800" y="274640"/>
            <a:ext cx="1905000" cy="5851525"/>
          </a:xfrm>
        </p:spPr>
        <p:txBody>
          <a:bodyPr vert="eaVert"/>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304800"/>
            <a:ext cx="6019800" cy="5851525"/>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038A4B07-29AB-4281-8E9C-E2C75AC23677}" type="datetimeFigureOut">
              <a:rPr lang="es-HN" smtClean="0"/>
              <a:pPr/>
              <a:t>18/06/2012</a:t>
            </a:fld>
            <a:endParaRPr lang="es-HN"/>
          </a:p>
        </p:txBody>
      </p:sp>
      <p:sp>
        <p:nvSpPr>
          <p:cNvPr id="5" name="4 Marcador de pie de página"/>
          <p:cNvSpPr>
            <a:spLocks noGrp="1"/>
          </p:cNvSpPr>
          <p:nvPr>
            <p:ph type="ftr" sz="quarter" idx="11"/>
          </p:nvPr>
        </p:nvSpPr>
        <p:spPr>
          <a:xfrm>
            <a:off x="2640597" y="6377459"/>
            <a:ext cx="3836404" cy="365125"/>
          </a:xfrm>
        </p:spPr>
        <p:txBody>
          <a:bodyPr/>
          <a:lstStyle/>
          <a:p>
            <a:endParaRPr lang="es-HN"/>
          </a:p>
        </p:txBody>
      </p:sp>
      <p:sp>
        <p:nvSpPr>
          <p:cNvPr id="6" name="5 Marcador de número de diapositiva"/>
          <p:cNvSpPr>
            <a:spLocks noGrp="1"/>
          </p:cNvSpPr>
          <p:nvPr>
            <p:ph type="sldNum" sz="quarter" idx="12"/>
          </p:nvPr>
        </p:nvSpPr>
        <p:spPr/>
        <p:txBody>
          <a:bodyPr/>
          <a:lstStyle/>
          <a:p>
            <a:fld id="{E52E72B1-4515-4130-886E-CC63006E6EE4}" type="slidenum">
              <a:rPr lang="es-HN" smtClean="0"/>
              <a:pPr/>
              <a:t>‹Nº›</a:t>
            </a:fld>
            <a:endParaRPr lang="es-H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ítulo, tex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381000"/>
            <a:ext cx="8229600" cy="1371600"/>
          </a:xfr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457200" y="1981200"/>
            <a:ext cx="40386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4648200" y="1981200"/>
            <a:ext cx="40386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4648200" y="4114800"/>
            <a:ext cx="40386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fecha"/>
          <p:cNvSpPr>
            <a:spLocks noGrp="1"/>
          </p:cNvSpPr>
          <p:nvPr>
            <p:ph type="dt" sz="half" idx="10"/>
          </p:nvPr>
        </p:nvSpPr>
        <p:spPr>
          <a:xfrm>
            <a:off x="457200" y="6245225"/>
            <a:ext cx="2133600" cy="476250"/>
          </a:xfrm>
        </p:spPr>
        <p:txBody>
          <a:bodyPr/>
          <a:lstStyle>
            <a:lvl1pPr>
              <a:defRPr/>
            </a:lvl1pPr>
          </a:lstStyle>
          <a:p>
            <a:endParaRPr lang="es-ES"/>
          </a:p>
        </p:txBody>
      </p:sp>
      <p:sp>
        <p:nvSpPr>
          <p:cNvPr id="7" name="6 Marcador de pie de página"/>
          <p:cNvSpPr>
            <a:spLocks noGrp="1"/>
          </p:cNvSpPr>
          <p:nvPr>
            <p:ph type="ftr" sz="quarter" idx="11"/>
          </p:nvPr>
        </p:nvSpPr>
        <p:spPr>
          <a:xfrm>
            <a:off x="3124200" y="6245225"/>
            <a:ext cx="2895600" cy="476250"/>
          </a:xfrm>
        </p:spPr>
        <p:txBody>
          <a:bodyPr/>
          <a:lstStyle>
            <a:lvl1pPr>
              <a:defRPr/>
            </a:lvl1pPr>
          </a:lstStyle>
          <a:p>
            <a:endParaRPr lang="es-ES"/>
          </a:p>
        </p:txBody>
      </p:sp>
      <p:sp>
        <p:nvSpPr>
          <p:cNvPr id="8" name="7 Marcador de número de diapositiva"/>
          <p:cNvSpPr>
            <a:spLocks noGrp="1"/>
          </p:cNvSpPr>
          <p:nvPr>
            <p:ph type="sldNum" sz="quarter" idx="12"/>
          </p:nvPr>
        </p:nvSpPr>
        <p:spPr>
          <a:xfrm>
            <a:off x="6553200" y="6245225"/>
            <a:ext cx="2133600" cy="476250"/>
          </a:xfrm>
        </p:spPr>
        <p:txBody>
          <a:bodyPr/>
          <a:lstStyle>
            <a:lvl1pPr>
              <a:defRPr/>
            </a:lvl1pPr>
          </a:lstStyle>
          <a:p>
            <a:fld id="{5BBC21F4-1AF1-45CD-8621-6B19095C8F6A}" type="slidenum">
              <a:rPr lang="es-ES"/>
              <a:pPr/>
              <a:t>‹Nº›</a:t>
            </a:fld>
            <a:endParaRPr lang="es-E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381000"/>
            <a:ext cx="8229600" cy="1371600"/>
          </a:xfr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457200" y="1981200"/>
            <a:ext cx="40386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981200"/>
            <a:ext cx="40386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a:xfrm>
            <a:off x="457200" y="6245225"/>
            <a:ext cx="2133600" cy="476250"/>
          </a:xfrm>
        </p:spPr>
        <p:txBody>
          <a:bodyPr/>
          <a:lstStyle>
            <a:lvl1pPr>
              <a:defRPr/>
            </a:lvl1pPr>
          </a:lstStyle>
          <a:p>
            <a:endParaRPr lang="es-ES"/>
          </a:p>
        </p:txBody>
      </p:sp>
      <p:sp>
        <p:nvSpPr>
          <p:cNvPr id="6" name="5 Marcador de pie de página"/>
          <p:cNvSpPr>
            <a:spLocks noGrp="1"/>
          </p:cNvSpPr>
          <p:nvPr>
            <p:ph type="ftr" sz="quarter" idx="11"/>
          </p:nvPr>
        </p:nvSpPr>
        <p:spPr>
          <a:xfrm>
            <a:off x="3124200" y="6245225"/>
            <a:ext cx="2895600" cy="476250"/>
          </a:xfrm>
        </p:spPr>
        <p:txBody>
          <a:bodyPr/>
          <a:lstStyle>
            <a:lvl1pPr>
              <a:defRPr/>
            </a:lvl1pPr>
          </a:lstStyle>
          <a:p>
            <a:endParaRPr lang="es-ES"/>
          </a:p>
        </p:txBody>
      </p:sp>
      <p:sp>
        <p:nvSpPr>
          <p:cNvPr id="7" name="6 Marcador de número de diapositiva"/>
          <p:cNvSpPr>
            <a:spLocks noGrp="1"/>
          </p:cNvSpPr>
          <p:nvPr>
            <p:ph type="sldNum" sz="quarter" idx="12"/>
          </p:nvPr>
        </p:nvSpPr>
        <p:spPr>
          <a:xfrm>
            <a:off x="6553200" y="6245225"/>
            <a:ext cx="2133600" cy="476250"/>
          </a:xfrm>
        </p:spPr>
        <p:txBody>
          <a:bodyPr/>
          <a:lstStyle>
            <a:lvl1pPr>
              <a:defRPr/>
            </a:lvl1pPr>
          </a:lstStyle>
          <a:p>
            <a:fld id="{CFF5A423-F557-4B1A-A96B-7208642E8F97}" type="slidenum">
              <a:rPr lang="es-ES"/>
              <a:pPr/>
              <a:t>‹Nº›</a:t>
            </a:fld>
            <a:endParaRPr lang="es-E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ítulo y 4 objetos">
    <p:spTree>
      <p:nvGrpSpPr>
        <p:cNvPr id="1" name=""/>
        <p:cNvGrpSpPr/>
        <p:nvPr/>
      </p:nvGrpSpPr>
      <p:grpSpPr>
        <a:xfrm>
          <a:off x="0" y="0"/>
          <a:ext cx="0" cy="0"/>
          <a:chOff x="0" y="0"/>
          <a:chExt cx="0" cy="0"/>
        </a:xfrm>
      </p:grpSpPr>
      <p:sp>
        <p:nvSpPr>
          <p:cNvPr id="7" name="6 Conector recto"/>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8" name="7 Conector recto"/>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9" name="8 Conector recto"/>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2" name="1 Título"/>
          <p:cNvSpPr>
            <a:spLocks noGrp="1"/>
          </p:cNvSpPr>
          <p:nvPr>
            <p:ph type="title" sz="quarter"/>
          </p:nvPr>
        </p:nvSpPr>
        <p:spPr>
          <a:xfrm>
            <a:off x="457200" y="381000"/>
            <a:ext cx="8229600" cy="1371600"/>
          </a:xfrm>
        </p:spPr>
        <p:txBody>
          <a:bodyPr/>
          <a:lstStyle/>
          <a:p>
            <a:r>
              <a:rPr lang="es-ES" smtClean="0"/>
              <a:t>Haga clic para modificar el estilo de título del patrón</a:t>
            </a:r>
            <a:endParaRPr lang="es-HN"/>
          </a:p>
        </p:txBody>
      </p:sp>
      <p:sp>
        <p:nvSpPr>
          <p:cNvPr id="3" name="2 Marcador de contenido"/>
          <p:cNvSpPr>
            <a:spLocks noGrp="1"/>
          </p:cNvSpPr>
          <p:nvPr>
            <p:ph sz="quarter" idx="1"/>
          </p:nvPr>
        </p:nvSpPr>
        <p:spPr>
          <a:xfrm>
            <a:off x="457200" y="1981200"/>
            <a:ext cx="40386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HN"/>
          </a:p>
        </p:txBody>
      </p:sp>
      <p:sp>
        <p:nvSpPr>
          <p:cNvPr id="4" name="3 Marcador de contenido"/>
          <p:cNvSpPr>
            <a:spLocks noGrp="1"/>
          </p:cNvSpPr>
          <p:nvPr>
            <p:ph sz="quarter" idx="2"/>
          </p:nvPr>
        </p:nvSpPr>
        <p:spPr>
          <a:xfrm>
            <a:off x="4648200" y="1981200"/>
            <a:ext cx="40386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HN"/>
          </a:p>
        </p:txBody>
      </p:sp>
      <p:sp>
        <p:nvSpPr>
          <p:cNvPr id="5" name="4 Marcador de contenido"/>
          <p:cNvSpPr>
            <a:spLocks noGrp="1"/>
          </p:cNvSpPr>
          <p:nvPr>
            <p:ph sz="quarter" idx="3"/>
          </p:nvPr>
        </p:nvSpPr>
        <p:spPr>
          <a:xfrm>
            <a:off x="457200" y="4114800"/>
            <a:ext cx="40386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HN"/>
          </a:p>
        </p:txBody>
      </p:sp>
      <p:sp>
        <p:nvSpPr>
          <p:cNvPr id="6" name="5 Marcador de contenido"/>
          <p:cNvSpPr>
            <a:spLocks noGrp="1"/>
          </p:cNvSpPr>
          <p:nvPr>
            <p:ph sz="quarter" idx="4"/>
          </p:nvPr>
        </p:nvSpPr>
        <p:spPr>
          <a:xfrm>
            <a:off x="4648200" y="4114800"/>
            <a:ext cx="40386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HN"/>
          </a:p>
        </p:txBody>
      </p:sp>
      <p:sp>
        <p:nvSpPr>
          <p:cNvPr id="10" name="6 Marcador de fecha"/>
          <p:cNvSpPr>
            <a:spLocks noGrp="1"/>
          </p:cNvSpPr>
          <p:nvPr>
            <p:ph type="dt" sz="half" idx="10"/>
          </p:nvPr>
        </p:nvSpPr>
        <p:spPr/>
        <p:txBody>
          <a:bodyPr/>
          <a:lstStyle>
            <a:lvl1pPr>
              <a:defRPr/>
            </a:lvl1pPr>
          </a:lstStyle>
          <a:p>
            <a:pPr>
              <a:defRPr/>
            </a:pPr>
            <a:endParaRPr lang="es-ES"/>
          </a:p>
        </p:txBody>
      </p:sp>
      <p:sp>
        <p:nvSpPr>
          <p:cNvPr id="11" name="7 Marcador de pie de página"/>
          <p:cNvSpPr>
            <a:spLocks noGrp="1"/>
          </p:cNvSpPr>
          <p:nvPr>
            <p:ph type="ftr" sz="quarter" idx="11"/>
          </p:nvPr>
        </p:nvSpPr>
        <p:spPr/>
        <p:txBody>
          <a:bodyPr/>
          <a:lstStyle>
            <a:lvl1pPr>
              <a:defRPr/>
            </a:lvl1pPr>
          </a:lstStyle>
          <a:p>
            <a:pPr>
              <a:defRPr/>
            </a:pPr>
            <a:endParaRPr lang="es-ES"/>
          </a:p>
        </p:txBody>
      </p:sp>
      <p:sp>
        <p:nvSpPr>
          <p:cNvPr id="12" name="8 Marcador de número de diapositiva"/>
          <p:cNvSpPr>
            <a:spLocks noGrp="1"/>
          </p:cNvSpPr>
          <p:nvPr>
            <p:ph type="sldNum" sz="quarter" idx="12"/>
          </p:nvPr>
        </p:nvSpPr>
        <p:spPr/>
        <p:txBody>
          <a:bodyPr/>
          <a:lstStyle>
            <a:lvl1pPr>
              <a:defRPr/>
            </a:lvl1pPr>
          </a:lstStyle>
          <a:p>
            <a:pPr>
              <a:defRPr/>
            </a:pPr>
            <a:fld id="{863CE027-269E-47B1-A858-190A6E684205}" type="slidenum">
              <a:rPr lang="es-ES"/>
              <a:pPr>
                <a:defRPr/>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155448"/>
            <a:ext cx="8229600" cy="1252728"/>
          </a:xfrm>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038A4B07-29AB-4281-8E9C-E2C75AC23677}" type="datetimeFigureOut">
              <a:rPr lang="es-HN" smtClean="0"/>
              <a:pPr/>
              <a:t>18/06/2012</a:t>
            </a:fld>
            <a:endParaRPr lang="es-HN"/>
          </a:p>
        </p:txBody>
      </p:sp>
      <p:sp>
        <p:nvSpPr>
          <p:cNvPr id="5" name="4 Marcador de pie de página"/>
          <p:cNvSpPr>
            <a:spLocks noGrp="1"/>
          </p:cNvSpPr>
          <p:nvPr>
            <p:ph type="ftr" sz="quarter" idx="11"/>
          </p:nvPr>
        </p:nvSpPr>
        <p:spPr/>
        <p:txBody>
          <a:bodyPr/>
          <a:lstStyle/>
          <a:p>
            <a:endParaRPr lang="es-HN"/>
          </a:p>
        </p:txBody>
      </p:sp>
      <p:sp>
        <p:nvSpPr>
          <p:cNvPr id="6" name="5 Marcador de número de diapositiva"/>
          <p:cNvSpPr>
            <a:spLocks noGrp="1"/>
          </p:cNvSpPr>
          <p:nvPr>
            <p:ph type="sldNum" sz="quarter" idx="12"/>
          </p:nvPr>
        </p:nvSpPr>
        <p:spPr/>
        <p:txBody>
          <a:bodyPr/>
          <a:lstStyle/>
          <a:p>
            <a:fld id="{E52E72B1-4515-4130-886E-CC63006E6EE4}" type="slidenum">
              <a:rPr lang="es-HN" smtClean="0"/>
              <a:pPr/>
              <a:t>‹Nº›</a:t>
            </a:fld>
            <a:endParaRPr lang="es-H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2">
        <a:schemeClr val="bg2"/>
      </p:bgRef>
    </p:bg>
    <p:spTree>
      <p:nvGrpSpPr>
        <p:cNvPr id="1" name=""/>
        <p:cNvGrpSpPr/>
        <p:nvPr/>
      </p:nvGrpSpPr>
      <p:grpSpPr>
        <a:xfrm>
          <a:off x="0" y="0"/>
          <a:ext cx="0" cy="0"/>
          <a:chOff x="0" y="0"/>
          <a:chExt cx="0" cy="0"/>
        </a:xfrm>
      </p:grpSpPr>
      <p:sp>
        <p:nvSpPr>
          <p:cNvPr id="9" name="8 Rectángulo"/>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11 Rectángulo"/>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1 Título"/>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p>
            <a:fld id="{038A4B07-29AB-4281-8E9C-E2C75AC23677}" type="datetimeFigureOut">
              <a:rPr lang="es-HN" smtClean="0"/>
              <a:pPr/>
              <a:t>18/06/2012</a:t>
            </a:fld>
            <a:endParaRPr lang="es-HN"/>
          </a:p>
        </p:txBody>
      </p:sp>
      <p:sp>
        <p:nvSpPr>
          <p:cNvPr id="5" name="4 Marcador de pie de página"/>
          <p:cNvSpPr>
            <a:spLocks noGrp="1"/>
          </p:cNvSpPr>
          <p:nvPr>
            <p:ph type="ftr" sz="quarter" idx="11"/>
          </p:nvPr>
        </p:nvSpPr>
        <p:spPr/>
        <p:txBody>
          <a:bodyPr/>
          <a:lstStyle/>
          <a:p>
            <a:endParaRPr lang="es-HN"/>
          </a:p>
        </p:txBody>
      </p:sp>
      <p:sp>
        <p:nvSpPr>
          <p:cNvPr id="6" name="5 Marcador de número de diapositiva"/>
          <p:cNvSpPr>
            <a:spLocks noGrp="1"/>
          </p:cNvSpPr>
          <p:nvPr>
            <p:ph type="sldNum" sz="quarter" idx="12"/>
          </p:nvPr>
        </p:nvSpPr>
        <p:spPr/>
        <p:txBody>
          <a:bodyPr/>
          <a:lstStyle/>
          <a:p>
            <a:fld id="{E52E72B1-4515-4130-886E-CC63006E6EE4}" type="slidenum">
              <a:rPr lang="es-HN" smtClean="0"/>
              <a:pPr/>
              <a:t>‹Nº›</a:t>
            </a:fld>
            <a:endParaRPr lang="es-HN"/>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038A4B07-29AB-4281-8E9C-E2C75AC23677}" type="datetimeFigureOut">
              <a:rPr lang="es-HN" smtClean="0"/>
              <a:pPr/>
              <a:t>18/06/2012</a:t>
            </a:fld>
            <a:endParaRPr lang="es-HN"/>
          </a:p>
        </p:txBody>
      </p:sp>
      <p:sp>
        <p:nvSpPr>
          <p:cNvPr id="6" name="5 Marcador de pie de página"/>
          <p:cNvSpPr>
            <a:spLocks noGrp="1"/>
          </p:cNvSpPr>
          <p:nvPr>
            <p:ph type="ftr" sz="quarter" idx="11"/>
          </p:nvPr>
        </p:nvSpPr>
        <p:spPr/>
        <p:txBody>
          <a:bodyPr/>
          <a:lstStyle/>
          <a:p>
            <a:endParaRPr lang="es-HN"/>
          </a:p>
        </p:txBody>
      </p:sp>
      <p:sp>
        <p:nvSpPr>
          <p:cNvPr id="7" name="6 Marcador de número de diapositiva"/>
          <p:cNvSpPr>
            <a:spLocks noGrp="1"/>
          </p:cNvSpPr>
          <p:nvPr>
            <p:ph type="sldNum" sz="quarter" idx="12"/>
          </p:nvPr>
        </p:nvSpPr>
        <p:spPr/>
        <p:txBody>
          <a:bodyPr/>
          <a:lstStyle/>
          <a:p>
            <a:fld id="{E52E72B1-4515-4130-886E-CC63006E6EE4}" type="slidenum">
              <a:rPr lang="es-HN" smtClean="0"/>
              <a:pPr/>
              <a:t>‹Nº›</a:t>
            </a:fld>
            <a:endParaRPr lang="es-H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s-ES" smtClean="0"/>
              <a:t>Haga clic para modificar el estilo de texto del patrón</a:t>
            </a:r>
          </a:p>
        </p:txBody>
      </p:sp>
      <p:sp>
        <p:nvSpPr>
          <p:cNvPr id="4" name="3 Marcador de contenido"/>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texto"/>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s-ES" smtClean="0"/>
              <a:t>Haga clic para modificar el estilo de texto del patrón</a:t>
            </a:r>
          </a:p>
        </p:txBody>
      </p:sp>
      <p:sp>
        <p:nvSpPr>
          <p:cNvPr id="6" name="5 Marcador de contenido"/>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p>
            <a:fld id="{038A4B07-29AB-4281-8E9C-E2C75AC23677}" type="datetimeFigureOut">
              <a:rPr lang="es-HN" smtClean="0"/>
              <a:pPr/>
              <a:t>18/06/2012</a:t>
            </a:fld>
            <a:endParaRPr lang="es-HN"/>
          </a:p>
        </p:txBody>
      </p:sp>
      <p:sp>
        <p:nvSpPr>
          <p:cNvPr id="8" name="7 Marcador de pie de página"/>
          <p:cNvSpPr>
            <a:spLocks noGrp="1"/>
          </p:cNvSpPr>
          <p:nvPr>
            <p:ph type="ftr" sz="quarter" idx="11"/>
          </p:nvPr>
        </p:nvSpPr>
        <p:spPr/>
        <p:txBody>
          <a:bodyPr/>
          <a:lstStyle/>
          <a:p>
            <a:endParaRPr lang="es-HN"/>
          </a:p>
        </p:txBody>
      </p:sp>
      <p:sp>
        <p:nvSpPr>
          <p:cNvPr id="9" name="8 Marcador de número de diapositiva"/>
          <p:cNvSpPr>
            <a:spLocks noGrp="1"/>
          </p:cNvSpPr>
          <p:nvPr>
            <p:ph type="sldNum" sz="quarter" idx="12"/>
          </p:nvPr>
        </p:nvSpPr>
        <p:spPr/>
        <p:txBody>
          <a:bodyPr/>
          <a:lstStyle/>
          <a:p>
            <a:fld id="{E52E72B1-4515-4130-886E-CC63006E6EE4}" type="slidenum">
              <a:rPr lang="es-HN" smtClean="0"/>
              <a:pPr/>
              <a:t>‹Nº›</a:t>
            </a:fld>
            <a:endParaRPr lang="es-H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038A4B07-29AB-4281-8E9C-E2C75AC23677}" type="datetimeFigureOut">
              <a:rPr lang="es-HN" smtClean="0"/>
              <a:pPr/>
              <a:t>18/06/2012</a:t>
            </a:fld>
            <a:endParaRPr lang="es-HN"/>
          </a:p>
        </p:txBody>
      </p:sp>
      <p:sp>
        <p:nvSpPr>
          <p:cNvPr id="4" name="3 Marcador de pie de página"/>
          <p:cNvSpPr>
            <a:spLocks noGrp="1"/>
          </p:cNvSpPr>
          <p:nvPr>
            <p:ph type="ftr" sz="quarter" idx="11"/>
          </p:nvPr>
        </p:nvSpPr>
        <p:spPr/>
        <p:txBody>
          <a:bodyPr/>
          <a:lstStyle/>
          <a:p>
            <a:endParaRPr lang="es-HN"/>
          </a:p>
        </p:txBody>
      </p:sp>
      <p:sp>
        <p:nvSpPr>
          <p:cNvPr id="5" name="4 Marcador de número de diapositiva"/>
          <p:cNvSpPr>
            <a:spLocks noGrp="1"/>
          </p:cNvSpPr>
          <p:nvPr>
            <p:ph type="sldNum" sz="quarter" idx="12"/>
          </p:nvPr>
        </p:nvSpPr>
        <p:spPr/>
        <p:txBody>
          <a:bodyPr/>
          <a:lstStyle/>
          <a:p>
            <a:fld id="{E52E72B1-4515-4130-886E-CC63006E6EE4}" type="slidenum">
              <a:rPr lang="es-HN" smtClean="0"/>
              <a:pPr/>
              <a:t>‹Nº›</a:t>
            </a:fld>
            <a:endParaRPr lang="es-H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038A4B07-29AB-4281-8E9C-E2C75AC23677}" type="datetimeFigureOut">
              <a:rPr lang="es-HN" smtClean="0"/>
              <a:pPr/>
              <a:t>18/06/2012</a:t>
            </a:fld>
            <a:endParaRPr lang="es-HN"/>
          </a:p>
        </p:txBody>
      </p:sp>
      <p:sp>
        <p:nvSpPr>
          <p:cNvPr id="3" name="2 Marcador de pie de página"/>
          <p:cNvSpPr>
            <a:spLocks noGrp="1"/>
          </p:cNvSpPr>
          <p:nvPr>
            <p:ph type="ftr" sz="quarter" idx="11"/>
          </p:nvPr>
        </p:nvSpPr>
        <p:spPr/>
        <p:txBody>
          <a:bodyPr/>
          <a:lstStyle/>
          <a:p>
            <a:endParaRPr lang="es-HN"/>
          </a:p>
        </p:txBody>
      </p:sp>
      <p:sp>
        <p:nvSpPr>
          <p:cNvPr id="4" name="3 Marcador de número de diapositiva"/>
          <p:cNvSpPr>
            <a:spLocks noGrp="1"/>
          </p:cNvSpPr>
          <p:nvPr>
            <p:ph type="sldNum" sz="quarter" idx="12"/>
          </p:nvPr>
        </p:nvSpPr>
        <p:spPr/>
        <p:txBody>
          <a:bodyPr/>
          <a:lstStyle/>
          <a:p>
            <a:fld id="{E52E72B1-4515-4130-886E-CC63006E6EE4}" type="slidenum">
              <a:rPr lang="es-HN" smtClean="0"/>
              <a:pPr/>
              <a:t>‹Nº›</a:t>
            </a:fld>
            <a:endParaRPr lang="es-H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texto"/>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p:txBody>
          <a:bodyPr/>
          <a:lstStyle/>
          <a:p>
            <a:fld id="{038A4B07-29AB-4281-8E9C-E2C75AC23677}" type="datetimeFigureOut">
              <a:rPr lang="es-HN" smtClean="0"/>
              <a:pPr/>
              <a:t>18/06/2012</a:t>
            </a:fld>
            <a:endParaRPr lang="es-HN"/>
          </a:p>
        </p:txBody>
      </p:sp>
      <p:sp>
        <p:nvSpPr>
          <p:cNvPr id="6" name="5 Marcador de pie de página"/>
          <p:cNvSpPr>
            <a:spLocks noGrp="1"/>
          </p:cNvSpPr>
          <p:nvPr>
            <p:ph type="ftr" sz="quarter" idx="11"/>
          </p:nvPr>
        </p:nvSpPr>
        <p:spPr/>
        <p:txBody>
          <a:bodyPr/>
          <a:lstStyle/>
          <a:p>
            <a:endParaRPr lang="es-HN"/>
          </a:p>
        </p:txBody>
      </p:sp>
      <p:sp>
        <p:nvSpPr>
          <p:cNvPr id="7" name="6 Marcador de número de diapositiva"/>
          <p:cNvSpPr>
            <a:spLocks noGrp="1"/>
          </p:cNvSpPr>
          <p:nvPr>
            <p:ph type="sldNum" sz="quarter" idx="12"/>
          </p:nvPr>
        </p:nvSpPr>
        <p:spPr/>
        <p:txBody>
          <a:bodyPr/>
          <a:lstStyle/>
          <a:p>
            <a:fld id="{E52E72B1-4515-4130-886E-CC63006E6EE4}" type="slidenum">
              <a:rPr lang="es-HN" smtClean="0"/>
              <a:pPr/>
              <a:t>‹Nº›</a:t>
            </a:fld>
            <a:endParaRPr lang="es-HN"/>
          </a:p>
        </p:txBody>
      </p:sp>
      <p:sp>
        <p:nvSpPr>
          <p:cNvPr id="12" name="11 Rectángulo"/>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8 Rectángulo"/>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bg>
      <p:bgRef idx="1001">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s-ES" smtClean="0"/>
              <a:t>Haga clic para modificar el estilo de título del patrón</a:t>
            </a:r>
            <a:endParaRPr kumimoji="0" lang="en-US"/>
          </a:p>
        </p:txBody>
      </p:sp>
      <p:sp>
        <p:nvSpPr>
          <p:cNvPr id="3" name="2 Marcador de posición de imagen"/>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s-ES" smtClean="0"/>
              <a:t>Haga clic en el icono para agregar una imagen</a:t>
            </a:r>
            <a:endParaRPr kumimoji="0" lang="en-US" dirty="0"/>
          </a:p>
        </p:txBody>
      </p:sp>
      <p:sp>
        <p:nvSpPr>
          <p:cNvPr id="4" name="3 Marcador de texto"/>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a:xfrm>
            <a:off x="164592" y="1170432"/>
            <a:ext cx="2523744" cy="201168"/>
          </a:xfrm>
        </p:spPr>
        <p:txBody>
          <a:bodyPr/>
          <a:lstStyle/>
          <a:p>
            <a:fld id="{038A4B07-29AB-4281-8E9C-E2C75AC23677}" type="datetimeFigureOut">
              <a:rPr lang="es-HN" smtClean="0"/>
              <a:pPr/>
              <a:t>18/06/2012</a:t>
            </a:fld>
            <a:endParaRPr lang="es-HN"/>
          </a:p>
        </p:txBody>
      </p:sp>
      <p:sp>
        <p:nvSpPr>
          <p:cNvPr id="11" name="10 Rectángulo"/>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8 Rectángulo"/>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5 Marcador de pie de página"/>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s-HN"/>
          </a:p>
        </p:txBody>
      </p:sp>
      <p:sp>
        <p:nvSpPr>
          <p:cNvPr id="7" name="6 Marcador de número de diapositiva"/>
          <p:cNvSpPr>
            <a:spLocks noGrp="1"/>
          </p:cNvSpPr>
          <p:nvPr>
            <p:ph type="sldNum" sz="quarter" idx="12"/>
          </p:nvPr>
        </p:nvSpPr>
        <p:spPr>
          <a:xfrm>
            <a:off x="8339328" y="1170432"/>
            <a:ext cx="733864" cy="201168"/>
          </a:xfrm>
        </p:spPr>
        <p:txBody>
          <a:bodyPr/>
          <a:lstStyle/>
          <a:p>
            <a:fld id="{E52E72B1-4515-4130-886E-CC63006E6EE4}" type="slidenum">
              <a:rPr lang="es-HN" smtClean="0"/>
              <a:pPr/>
              <a:t>‹Nº›</a:t>
            </a:fld>
            <a:endParaRPr lang="es-HN"/>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 Rectángulo"/>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6 Rectángulo"/>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1 Marcador de título"/>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4" name="3 Marcador de fecha"/>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038A4B07-29AB-4281-8E9C-E2C75AC23677}" type="datetimeFigureOut">
              <a:rPr lang="es-HN" smtClean="0"/>
              <a:pPr/>
              <a:t>18/06/2012</a:t>
            </a:fld>
            <a:endParaRPr lang="es-HN"/>
          </a:p>
        </p:txBody>
      </p:sp>
      <p:sp>
        <p:nvSpPr>
          <p:cNvPr id="5" name="4 Marcador de pie de página"/>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s-HN"/>
          </a:p>
        </p:txBody>
      </p:sp>
      <p:sp>
        <p:nvSpPr>
          <p:cNvPr id="6" name="5 Marcador de número de diapositiva"/>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E52E72B1-4515-4130-886E-CC63006E6EE4}" type="slidenum">
              <a:rPr lang="es-HN" smtClean="0"/>
              <a:pPr/>
              <a:t>‹Nº›</a:t>
            </a:fld>
            <a:endParaRPr lang="es-HN"/>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2.png"/><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png"/><Relationship Id="rId7" Type="http://schemas.openxmlformats.org/officeDocument/2006/relationships/diagramColors" Target="../diagrams/colors1.xml"/><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2.png"/><Relationship Id="rId7" Type="http://schemas.openxmlformats.org/officeDocument/2006/relationships/diagramColors" Target="../diagrams/colors2.xml"/><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42.jpeg"/><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44.jpeg"/><Relationship Id="rId5" Type="http://schemas.openxmlformats.org/officeDocument/2006/relationships/image" Target="../media/image12.png"/><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12.png"/><Relationship Id="rId7"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56.jpeg"/><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58.jpeg"/></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 Id="rId9"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68.jpeg"/></Relationships>
</file>

<file path=ppt/slides/_rels/slide45.xml.rels><?xml version="1.0" encoding="UTF-8" standalone="yes"?>
<Relationships xmlns="http://schemas.openxmlformats.org/package/2006/relationships"><Relationship Id="rId8" Type="http://schemas.openxmlformats.org/officeDocument/2006/relationships/image" Target="../media/image74.jpeg"/><Relationship Id="rId13" Type="http://schemas.openxmlformats.org/officeDocument/2006/relationships/image" Target="../media/image5.png"/><Relationship Id="rId3" Type="http://schemas.openxmlformats.org/officeDocument/2006/relationships/image" Target="../media/image69.jpeg"/><Relationship Id="rId7" Type="http://schemas.openxmlformats.org/officeDocument/2006/relationships/image" Target="../media/image73.jpeg"/><Relationship Id="rId12" Type="http://schemas.openxmlformats.org/officeDocument/2006/relationships/image" Target="../media/image4.jpeg"/><Relationship Id="rId2" Type="http://schemas.openxmlformats.org/officeDocument/2006/relationships/notesSlide" Target="../notesSlides/notesSlide45.xml"/><Relationship Id="rId1" Type="http://schemas.openxmlformats.org/officeDocument/2006/relationships/slideLayout" Target="../slideLayouts/slideLayout14.xml"/><Relationship Id="rId6" Type="http://schemas.openxmlformats.org/officeDocument/2006/relationships/image" Target="../media/image72.jpeg"/><Relationship Id="rId11" Type="http://schemas.openxmlformats.org/officeDocument/2006/relationships/image" Target="../media/image3.jpeg"/><Relationship Id="rId5" Type="http://schemas.openxmlformats.org/officeDocument/2006/relationships/image" Target="../media/image71.jpeg"/><Relationship Id="rId10" Type="http://schemas.openxmlformats.org/officeDocument/2006/relationships/image" Target="../media/image76.png"/><Relationship Id="rId4" Type="http://schemas.openxmlformats.org/officeDocument/2006/relationships/image" Target="../media/image70.jpeg"/><Relationship Id="rId9" Type="http://schemas.openxmlformats.org/officeDocument/2006/relationships/image" Target="../media/image75.png"/><Relationship Id="rId1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12.png"/><Relationship Id="rId5" Type="http://schemas.openxmlformats.org/officeDocument/2006/relationships/image" Target="../media/image19.jpeg"/><Relationship Id="rId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79512" y="5398986"/>
            <a:ext cx="8856984" cy="744658"/>
          </a:xfrm>
        </p:spPr>
        <p:txBody>
          <a:bodyPr>
            <a:noAutofit/>
          </a:bodyPr>
          <a:lstStyle/>
          <a:p>
            <a:r>
              <a:rPr lang="es-MX" sz="2900" dirty="0" smtClean="0">
                <a:latin typeface="Calibri" pitchFamily="34" charset="0"/>
              </a:rPr>
              <a:t>Temas claves en la prestación de servicios municipales</a:t>
            </a:r>
            <a:endParaRPr lang="es-HN" sz="2900" dirty="0">
              <a:latin typeface="Calibri" pitchFamily="34" charset="0"/>
            </a:endParaRPr>
          </a:p>
        </p:txBody>
      </p:sp>
      <p:sp>
        <p:nvSpPr>
          <p:cNvPr id="3" name="2 Subtítulo"/>
          <p:cNvSpPr>
            <a:spLocks noGrp="1"/>
          </p:cNvSpPr>
          <p:nvPr>
            <p:ph type="subTitle" idx="1"/>
          </p:nvPr>
        </p:nvSpPr>
        <p:spPr>
          <a:xfrm>
            <a:off x="714348" y="6029340"/>
            <a:ext cx="7572428" cy="685808"/>
          </a:xfrm>
        </p:spPr>
        <p:txBody>
          <a:bodyPr>
            <a:normAutofit/>
          </a:bodyPr>
          <a:lstStyle/>
          <a:p>
            <a:r>
              <a:rPr lang="es-MX" sz="2800" dirty="0" smtClean="0">
                <a:solidFill>
                  <a:schemeClr val="tx1"/>
                </a:solidFill>
                <a:latin typeface="Calibri" pitchFamily="34" charset="0"/>
              </a:rPr>
              <a:t>Puerto Cortés</a:t>
            </a:r>
            <a:r>
              <a:rPr lang="es-HN" sz="2800" dirty="0" smtClean="0">
                <a:solidFill>
                  <a:schemeClr val="tx1"/>
                </a:solidFill>
                <a:latin typeface="Calibri" pitchFamily="34" charset="0"/>
              </a:rPr>
              <a:t>, </a:t>
            </a:r>
            <a:r>
              <a:rPr lang="es-MX" sz="2800" dirty="0" smtClean="0">
                <a:solidFill>
                  <a:schemeClr val="tx1"/>
                </a:solidFill>
                <a:latin typeface="Calibri" pitchFamily="34" charset="0"/>
              </a:rPr>
              <a:t>Modelo de Gestión Municipal</a:t>
            </a:r>
          </a:p>
          <a:p>
            <a:endParaRPr lang="es-MX" dirty="0" smtClean="0">
              <a:solidFill>
                <a:schemeClr val="tx1"/>
              </a:solidFill>
            </a:endParaRPr>
          </a:p>
        </p:txBody>
      </p:sp>
      <p:pic>
        <p:nvPicPr>
          <p:cNvPr id="5" name="Picture 19" descr="F:\escudo new.JPG"/>
          <p:cNvPicPr>
            <a:picLocks noChangeAspect="1" noChangeArrowheads="1"/>
          </p:cNvPicPr>
          <p:nvPr/>
        </p:nvPicPr>
        <p:blipFill>
          <a:blip r:embed="rId3" cstate="print"/>
          <a:srcRect/>
          <a:stretch>
            <a:fillRect/>
          </a:stretch>
        </p:blipFill>
        <p:spPr bwMode="auto">
          <a:xfrm>
            <a:off x="3889090" y="2071678"/>
            <a:ext cx="1397290" cy="1214446"/>
          </a:xfrm>
          <a:prstGeom prst="rect">
            <a:avLst/>
          </a:prstGeom>
          <a:solidFill>
            <a:schemeClr val="tx2"/>
          </a:solidFill>
          <a:effectLst>
            <a:outerShdw blurRad="50800" dist="50800" dir="5400000" algn="ctr" rotWithShape="0">
              <a:srgbClr val="000000">
                <a:alpha val="4000"/>
              </a:srgbClr>
            </a:outerShdw>
          </a:effectLst>
          <a:scene3d>
            <a:camera prst="orthographicFront"/>
            <a:lightRig rig="morning" dir="t"/>
          </a:scene3d>
          <a:sp3d extrusionH="76200" contourW="12700" prstMaterial="dkEdge">
            <a:bevelT/>
            <a:bevelB/>
            <a:extrusionClr>
              <a:schemeClr val="bg2"/>
            </a:extrusionClr>
            <a:contourClr>
              <a:schemeClr val="bg2"/>
            </a:contourClr>
          </a:sp3d>
        </p:spPr>
      </p:pic>
      <p:grpSp>
        <p:nvGrpSpPr>
          <p:cNvPr id="22" name="21 Grupo"/>
          <p:cNvGrpSpPr/>
          <p:nvPr/>
        </p:nvGrpSpPr>
        <p:grpSpPr>
          <a:xfrm>
            <a:off x="252000" y="260648"/>
            <a:ext cx="8784496" cy="1417500"/>
            <a:chOff x="107504" y="260648"/>
            <a:chExt cx="8784496" cy="1417500"/>
          </a:xfrm>
        </p:grpSpPr>
        <p:pic>
          <p:nvPicPr>
            <p:cNvPr id="7" name="Picture 3" descr="C:\Documents and Settings\AMPC  USER\Escritorio\INAUGURACION AGUA POTABLE LA UNION (6).jpg"/>
            <p:cNvPicPr>
              <a:picLocks noChangeAspect="1" noChangeArrowheads="1"/>
            </p:cNvPicPr>
            <p:nvPr/>
          </p:nvPicPr>
          <p:blipFill>
            <a:blip r:embed="rId4" cstate="print"/>
            <a:srcRect/>
            <a:stretch>
              <a:fillRect/>
            </a:stretch>
          </p:blipFill>
          <p:spPr bwMode="auto">
            <a:xfrm>
              <a:off x="2339753" y="260649"/>
              <a:ext cx="2160000" cy="1415355"/>
            </a:xfrm>
            <a:prstGeom prst="rect">
              <a:avLst/>
            </a:prstGeom>
            <a:noFill/>
            <a:ln w="38100">
              <a:solidFill>
                <a:schemeClr val="accent1"/>
              </a:solidFill>
              <a:miter lim="800000"/>
              <a:headEnd/>
              <a:tailEnd/>
            </a:ln>
          </p:spPr>
        </p:pic>
        <p:pic>
          <p:nvPicPr>
            <p:cNvPr id="1026" name="Picture 2" descr="C:\Documents and Settings\dmendez\Mis documentos\Plan de Desarrollo Municipal 2010\Seleccion fotos\Mesa Tematica.JPG"/>
            <p:cNvPicPr>
              <a:picLocks noChangeAspect="1" noChangeArrowheads="1"/>
            </p:cNvPicPr>
            <p:nvPr/>
          </p:nvPicPr>
          <p:blipFill>
            <a:blip r:embed="rId5" cstate="print"/>
            <a:srcRect/>
            <a:stretch>
              <a:fillRect/>
            </a:stretch>
          </p:blipFill>
          <p:spPr bwMode="auto">
            <a:xfrm>
              <a:off x="4499752" y="260648"/>
              <a:ext cx="2160000" cy="1415355"/>
            </a:xfrm>
            <a:prstGeom prst="rect">
              <a:avLst/>
            </a:prstGeom>
            <a:noFill/>
            <a:ln w="38100">
              <a:solidFill>
                <a:schemeClr val="accent1"/>
              </a:solidFill>
            </a:ln>
          </p:spPr>
        </p:pic>
        <p:pic>
          <p:nvPicPr>
            <p:cNvPr id="17" name="Picture 7"/>
            <p:cNvPicPr>
              <a:picLocks noChangeAspect="1" noChangeArrowheads="1"/>
            </p:cNvPicPr>
            <p:nvPr/>
          </p:nvPicPr>
          <p:blipFill>
            <a:blip r:embed="rId6" cstate="print"/>
            <a:srcRect/>
            <a:stretch>
              <a:fillRect/>
            </a:stretch>
          </p:blipFill>
          <p:spPr bwMode="auto">
            <a:xfrm>
              <a:off x="6732000" y="260648"/>
              <a:ext cx="2160000" cy="1417500"/>
            </a:xfrm>
            <a:prstGeom prst="rect">
              <a:avLst/>
            </a:prstGeom>
            <a:noFill/>
            <a:ln w="38100">
              <a:solidFill>
                <a:schemeClr val="accent1"/>
              </a:solidFill>
              <a:miter lim="800000"/>
              <a:headEnd/>
              <a:tailEnd/>
            </a:ln>
          </p:spPr>
        </p:pic>
        <p:pic>
          <p:nvPicPr>
            <p:cNvPr id="20" name="Picture 2"/>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07504" y="260648"/>
              <a:ext cx="2160000" cy="1393548"/>
            </a:xfrm>
            <a:prstGeom prst="rect">
              <a:avLst/>
            </a:prstGeom>
            <a:noFill/>
            <a:ln w="38100">
              <a:solidFill>
                <a:schemeClr val="accent1"/>
              </a:solidFill>
            </a:ln>
            <a:effectLst>
              <a:outerShdw sx="1000" sy="1000" algn="ctr" rotWithShape="0">
                <a:schemeClr val="bg2"/>
              </a:outerShdw>
              <a:reflection blurRad="6350" stA="52000" endA="300" endPos="35000" dir="5400000" sy="-100000" algn="bl" rotWithShape="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grpSp>
        <p:nvGrpSpPr>
          <p:cNvPr id="18" name="17 Grupo"/>
          <p:cNvGrpSpPr/>
          <p:nvPr/>
        </p:nvGrpSpPr>
        <p:grpSpPr>
          <a:xfrm>
            <a:off x="252000" y="3573015"/>
            <a:ext cx="8784496" cy="1440161"/>
            <a:chOff x="179512" y="3573015"/>
            <a:chExt cx="8784496" cy="1440161"/>
          </a:xfrm>
        </p:grpSpPr>
        <p:pic>
          <p:nvPicPr>
            <p:cNvPr id="13" name="Picture 2" descr="H:\CALL CENTER\image2.JPG"/>
            <p:cNvPicPr>
              <a:picLocks noChangeAspect="1" noChangeArrowheads="1"/>
            </p:cNvPicPr>
            <p:nvPr/>
          </p:nvPicPr>
          <p:blipFill>
            <a:blip r:embed="rId8" cstate="print"/>
            <a:srcRect/>
            <a:stretch>
              <a:fillRect/>
            </a:stretch>
          </p:blipFill>
          <p:spPr bwMode="auto">
            <a:xfrm>
              <a:off x="2367105" y="3573015"/>
              <a:ext cx="2204655" cy="1440000"/>
            </a:xfrm>
            <a:prstGeom prst="rect">
              <a:avLst/>
            </a:prstGeom>
            <a:noFill/>
            <a:ln w="25400">
              <a:solidFill>
                <a:schemeClr val="accent1"/>
              </a:solidFill>
            </a:ln>
          </p:spPr>
        </p:pic>
        <p:pic>
          <p:nvPicPr>
            <p:cNvPr id="1030" name="Picture 6" descr="C:\Documents and Settings\dmendez\Mis documentos\energia renovable\CONVENIO PNUD\DSC03234.JPG"/>
            <p:cNvPicPr>
              <a:picLocks noChangeAspect="1" noChangeArrowheads="1"/>
            </p:cNvPicPr>
            <p:nvPr/>
          </p:nvPicPr>
          <p:blipFill>
            <a:blip r:embed="rId9" cstate="print"/>
            <a:srcRect/>
            <a:stretch>
              <a:fillRect/>
            </a:stretch>
          </p:blipFill>
          <p:spPr bwMode="auto">
            <a:xfrm>
              <a:off x="6804008" y="3602343"/>
              <a:ext cx="2160000" cy="1410833"/>
            </a:xfrm>
            <a:prstGeom prst="rect">
              <a:avLst/>
            </a:prstGeom>
            <a:noFill/>
            <a:ln w="25400">
              <a:solidFill>
                <a:schemeClr val="accent1"/>
              </a:solidFill>
            </a:ln>
          </p:spPr>
        </p:pic>
        <p:pic>
          <p:nvPicPr>
            <p:cNvPr id="24" name="Picture 10" descr="Trino2"/>
            <p:cNvPicPr>
              <a:picLocks noChangeAspect="1" noChangeArrowheads="1"/>
            </p:cNvPicPr>
            <p:nvPr/>
          </p:nvPicPr>
          <p:blipFill>
            <a:blip r:embed="rId10" cstate="print"/>
            <a:srcRect/>
            <a:stretch>
              <a:fillRect/>
            </a:stretch>
          </p:blipFill>
          <p:spPr>
            <a:xfrm>
              <a:off x="4499752" y="3573016"/>
              <a:ext cx="2273432" cy="1440000"/>
            </a:xfrm>
            <a:prstGeom prst="rect">
              <a:avLst/>
            </a:prstGeom>
            <a:noFill/>
            <a:ln w="25400">
              <a:solidFill>
                <a:schemeClr val="accent1"/>
              </a:solidFill>
            </a:ln>
          </p:spPr>
        </p:pic>
        <p:pic>
          <p:nvPicPr>
            <p:cNvPr id="14" name="Picture 3" descr="C:\Users\Usuario\Desktop\Imagen5.jpg"/>
            <p:cNvPicPr>
              <a:picLocks noChangeAspect="1" noChangeArrowheads="1"/>
            </p:cNvPicPr>
            <p:nvPr/>
          </p:nvPicPr>
          <p:blipFill>
            <a:blip r:embed="rId11" cstate="print"/>
            <a:srcRect/>
            <a:stretch>
              <a:fillRect/>
            </a:stretch>
          </p:blipFill>
          <p:spPr bwMode="auto">
            <a:xfrm>
              <a:off x="179512" y="3573016"/>
              <a:ext cx="2160000" cy="1440160"/>
            </a:xfrm>
            <a:prstGeom prst="snip2DiagRect">
              <a:avLst>
                <a:gd name="adj1" fmla="val 0"/>
                <a:gd name="adj2" fmla="val 0"/>
              </a:avLst>
            </a:prstGeom>
            <a:solidFill>
              <a:srgbClr val="FFFFFF">
                <a:shade val="85000"/>
              </a:srgbClr>
            </a:solidFill>
            <a:ln w="25400" cap="sq">
              <a:solidFill>
                <a:schemeClr val="accent1"/>
              </a:solidFill>
              <a:miter lim="800000"/>
            </a:ln>
            <a:effectLst>
              <a:outerShdw blurRad="88900" sx="1000" sy="1000" algn="tl" rotWithShape="0">
                <a:srgbClr val="000000"/>
              </a:outerShdw>
            </a:effectLst>
          </p:spPr>
        </p:pic>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16632"/>
            <a:ext cx="8229600" cy="1371600"/>
          </a:xfrm>
        </p:spPr>
        <p:txBody>
          <a:bodyPr>
            <a:normAutofit/>
          </a:bodyPr>
          <a:lstStyle/>
          <a:p>
            <a:pPr algn="ctr"/>
            <a:r>
              <a:rPr lang="es-ES" sz="2800" dirty="0" smtClean="0">
                <a:latin typeface="Calibri" pitchFamily="34" charset="0"/>
              </a:rPr>
              <a:t>ENTE REGULADOR</a:t>
            </a:r>
          </a:p>
        </p:txBody>
      </p:sp>
      <p:sp>
        <p:nvSpPr>
          <p:cNvPr id="5" name="4 CuadroTexto"/>
          <p:cNvSpPr txBox="1"/>
          <p:nvPr/>
        </p:nvSpPr>
        <p:spPr>
          <a:xfrm>
            <a:off x="395536" y="1916832"/>
            <a:ext cx="4392488" cy="4464496"/>
          </a:xfrm>
          <a:prstGeom prst="rect">
            <a:avLst/>
          </a:prstGeom>
          <a:noFill/>
        </p:spPr>
        <p:txBody>
          <a:bodyPr wrap="square" rtlCol="0">
            <a:spAutoFit/>
          </a:bodyPr>
          <a:lstStyle/>
          <a:p>
            <a:pPr algn="just"/>
            <a:r>
              <a:rPr lang="es-MX" sz="2000" dirty="0" smtClean="0">
                <a:latin typeface="Calibri" pitchFamily="34" charset="0"/>
              </a:rPr>
              <a:t>Es una unidad de supervisión y control cuyo   objetivo es regular el cumplimiento de las obligaciones de la empresa prestadora del servicio. Como resultado de la reforma sectorial a nivel nacional y en el marco de la ley de agua y saneamiento se constituyo el nuevo organismo regulador denominado </a:t>
            </a:r>
            <a:r>
              <a:rPr lang="es-MX" sz="2000" b="1" dirty="0" smtClean="0">
                <a:latin typeface="Calibri" pitchFamily="34" charset="0"/>
              </a:rPr>
              <a:t>Unidad de Seguimiento y Control Local (USCL) </a:t>
            </a:r>
            <a:r>
              <a:rPr lang="es-MX" sz="2000" dirty="0" smtClean="0">
                <a:latin typeface="Calibri" pitchFamily="34" charset="0"/>
              </a:rPr>
              <a:t>adscrito al </a:t>
            </a:r>
            <a:r>
              <a:rPr lang="es-MX" sz="2000" b="1" dirty="0" smtClean="0">
                <a:latin typeface="Calibri" pitchFamily="34" charset="0"/>
              </a:rPr>
              <a:t>Ente Regulador del Servicio de Agua Potable y Saneamiento (ERSAPS)</a:t>
            </a:r>
            <a:r>
              <a:rPr lang="es-MX" sz="2000" dirty="0" smtClean="0">
                <a:latin typeface="Calibri" pitchFamily="34" charset="0"/>
              </a:rPr>
              <a:t> que funciona a nivel nacional.</a:t>
            </a:r>
          </a:p>
          <a:p>
            <a:endParaRPr lang="es-ES" dirty="0"/>
          </a:p>
        </p:txBody>
      </p:sp>
      <p:pic>
        <p:nvPicPr>
          <p:cNvPr id="6" name="Picture 2" descr="Represa Tulian I"/>
          <p:cNvPicPr>
            <a:picLocks noChangeAspect="1" noChangeArrowheads="1"/>
          </p:cNvPicPr>
          <p:nvPr/>
        </p:nvPicPr>
        <p:blipFill>
          <a:blip r:embed="rId3" cstate="print"/>
          <a:srcRect/>
          <a:stretch>
            <a:fillRect/>
          </a:stretch>
        </p:blipFill>
        <p:spPr>
          <a:xfrm>
            <a:off x="5022197" y="2564904"/>
            <a:ext cx="3870283" cy="3000396"/>
          </a:xfrm>
          <a:prstGeom prst="rect">
            <a:avLst/>
          </a:prstGeom>
          <a:noFill/>
          <a:ln w="76200">
            <a:solidFill>
              <a:srgbClr val="000000"/>
            </a:solidFill>
          </a:ln>
        </p:spPr>
      </p:pic>
      <p:pic>
        <p:nvPicPr>
          <p:cNvPr id="7" name="Picture 9" descr="escudo muni transparente"/>
          <p:cNvPicPr>
            <a:picLocks noChangeAspect="1" noChangeArrowheads="1"/>
          </p:cNvPicPr>
          <p:nvPr/>
        </p:nvPicPr>
        <p:blipFill>
          <a:blip r:embed="rId4" cstate="print"/>
          <a:srcRect/>
          <a:stretch>
            <a:fillRect/>
          </a:stretch>
        </p:blipFill>
        <p:spPr bwMode="auto">
          <a:xfrm>
            <a:off x="755576" y="260648"/>
            <a:ext cx="913348" cy="10001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85852" y="274638"/>
            <a:ext cx="7400948" cy="939784"/>
          </a:xfrm>
          <a:noFill/>
        </p:spPr>
        <p:txBody>
          <a:bodyPr>
            <a:normAutofit/>
          </a:bodyPr>
          <a:lstStyle/>
          <a:p>
            <a:pPr algn="ctr"/>
            <a:r>
              <a:rPr lang="es-MX" sz="3600" dirty="0" smtClean="0">
                <a:latin typeface="Calibri" pitchFamily="34" charset="0"/>
              </a:rPr>
              <a:t>RESULTADOS DEL PROCESO</a:t>
            </a:r>
            <a:endParaRPr lang="es-HN" sz="3600" dirty="0" smtClean="0">
              <a:latin typeface="Calibri" pitchFamily="34" charset="0"/>
            </a:endParaRPr>
          </a:p>
        </p:txBody>
      </p:sp>
      <p:sp>
        <p:nvSpPr>
          <p:cNvPr id="3" name="2 Marcador de contenido"/>
          <p:cNvSpPr>
            <a:spLocks noGrp="1"/>
          </p:cNvSpPr>
          <p:nvPr>
            <p:ph idx="1"/>
          </p:nvPr>
        </p:nvSpPr>
        <p:spPr>
          <a:xfrm>
            <a:off x="457200" y="1760557"/>
            <a:ext cx="8229600" cy="4525963"/>
          </a:xfrm>
          <a:noFill/>
        </p:spPr>
        <p:txBody>
          <a:bodyPr>
            <a:normAutofit fontScale="92500" lnSpcReduction="10000"/>
          </a:bodyPr>
          <a:lstStyle/>
          <a:p>
            <a:pPr algn="just"/>
            <a:r>
              <a:rPr lang="es-ES" dirty="0" smtClean="0">
                <a:latin typeface="Calibri" pitchFamily="34" charset="0"/>
              </a:rPr>
              <a:t>Servicio de agua potable continuo las veinticuatro horas, eficiente y de buena calidad.</a:t>
            </a:r>
          </a:p>
          <a:p>
            <a:pPr algn="just"/>
            <a:endParaRPr lang="es-ES" dirty="0" smtClean="0">
              <a:latin typeface="Calibri" pitchFamily="34" charset="0"/>
            </a:endParaRPr>
          </a:p>
          <a:p>
            <a:pPr algn="just"/>
            <a:r>
              <a:rPr lang="es-ES" dirty="0" smtClean="0">
                <a:latin typeface="Calibri" pitchFamily="34" charset="0"/>
              </a:rPr>
              <a:t>Tarifas accesibles a todos los clientes, que permiten la auto sostenibilidad de la empresa. </a:t>
            </a:r>
          </a:p>
          <a:p>
            <a:pPr algn="just">
              <a:buNone/>
            </a:pPr>
            <a:endParaRPr lang="es-ES" dirty="0" smtClean="0">
              <a:latin typeface="Calibri" pitchFamily="34" charset="0"/>
            </a:endParaRPr>
          </a:p>
          <a:p>
            <a:pPr algn="just"/>
            <a:r>
              <a:rPr lang="es-ES" dirty="0" smtClean="0">
                <a:latin typeface="Calibri" pitchFamily="34" charset="0"/>
              </a:rPr>
              <a:t>La Municipalidad recibe de la empresa  un canon por renta del sistema, manejado en Fideicomiso garantizando la re-inversión en el sector agua y saneamiento.</a:t>
            </a:r>
          </a:p>
          <a:p>
            <a:endParaRPr lang="es-HN" dirty="0"/>
          </a:p>
        </p:txBody>
      </p:sp>
      <p:pic>
        <p:nvPicPr>
          <p:cNvPr id="4" name="Picture 9" descr="escudo muni transparente"/>
          <p:cNvPicPr>
            <a:picLocks noChangeAspect="1" noChangeArrowheads="1"/>
          </p:cNvPicPr>
          <p:nvPr/>
        </p:nvPicPr>
        <p:blipFill>
          <a:blip r:embed="rId3" cstate="print"/>
          <a:srcRect/>
          <a:stretch>
            <a:fillRect/>
          </a:stretch>
        </p:blipFill>
        <p:spPr bwMode="auto">
          <a:xfrm>
            <a:off x="214282" y="285728"/>
            <a:ext cx="913348" cy="10001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85852" y="274638"/>
            <a:ext cx="7400948" cy="939784"/>
          </a:xfrm>
          <a:noFill/>
        </p:spPr>
        <p:txBody>
          <a:bodyPr>
            <a:normAutofit/>
          </a:bodyPr>
          <a:lstStyle/>
          <a:p>
            <a:pPr algn="ctr"/>
            <a:r>
              <a:rPr lang="es-MX" sz="3600" dirty="0" smtClean="0">
                <a:latin typeface="Calibri" pitchFamily="34" charset="0"/>
              </a:rPr>
              <a:t>RESULTADOS DEL PROCESO</a:t>
            </a:r>
            <a:endParaRPr lang="es-HN" sz="3600" dirty="0" smtClean="0">
              <a:latin typeface="Calibri" pitchFamily="34" charset="0"/>
            </a:endParaRPr>
          </a:p>
        </p:txBody>
      </p:sp>
      <p:sp>
        <p:nvSpPr>
          <p:cNvPr id="3" name="2 Marcador de contenido"/>
          <p:cNvSpPr>
            <a:spLocks noGrp="1"/>
          </p:cNvSpPr>
          <p:nvPr>
            <p:ph idx="1"/>
          </p:nvPr>
        </p:nvSpPr>
        <p:spPr>
          <a:xfrm>
            <a:off x="457200" y="1760557"/>
            <a:ext cx="8229600" cy="4525963"/>
          </a:xfrm>
          <a:noFill/>
        </p:spPr>
        <p:txBody>
          <a:bodyPr>
            <a:normAutofit fontScale="92500" lnSpcReduction="10000"/>
          </a:bodyPr>
          <a:lstStyle/>
          <a:p>
            <a:pPr algn="just"/>
            <a:r>
              <a:rPr lang="es-ES" dirty="0" smtClean="0">
                <a:latin typeface="Calibri" pitchFamily="34" charset="0"/>
              </a:rPr>
              <a:t>La Municipalidad conserva la facultad de aprobar las tarifas y es la propietaria de los activos.</a:t>
            </a:r>
          </a:p>
          <a:p>
            <a:pPr algn="just">
              <a:buNone/>
            </a:pPr>
            <a:endParaRPr lang="es-ES" dirty="0" smtClean="0">
              <a:latin typeface="Calibri" pitchFamily="34" charset="0"/>
            </a:endParaRPr>
          </a:p>
          <a:p>
            <a:pPr algn="just"/>
            <a:r>
              <a:rPr lang="es-ES" dirty="0" smtClean="0">
                <a:latin typeface="Calibri" pitchFamily="34" charset="0"/>
              </a:rPr>
              <a:t>El resultado del proceso se obtuvo a pesar de no existir, en ese momento, un marco legal regulador.</a:t>
            </a:r>
          </a:p>
          <a:p>
            <a:pPr algn="just">
              <a:buNone/>
            </a:pPr>
            <a:endParaRPr lang="es-ES" sz="2800" dirty="0" smtClean="0">
              <a:latin typeface="Calibri" pitchFamily="34" charset="0"/>
            </a:endParaRPr>
          </a:p>
          <a:p>
            <a:pPr algn="just"/>
            <a:r>
              <a:rPr lang="es-ES" dirty="0" smtClean="0">
                <a:latin typeface="Calibri" pitchFamily="34" charset="0"/>
              </a:rPr>
              <a:t>Se generó credibilidad en los Organismos Financieros y Cooperantes para operar un crédito concesional de manera directa por el Municipio.</a:t>
            </a:r>
          </a:p>
          <a:p>
            <a:endParaRPr lang="es-HN" dirty="0"/>
          </a:p>
        </p:txBody>
      </p:sp>
      <p:pic>
        <p:nvPicPr>
          <p:cNvPr id="4" name="Picture 9" descr="escudo muni transparente"/>
          <p:cNvPicPr>
            <a:picLocks noChangeAspect="1" noChangeArrowheads="1"/>
          </p:cNvPicPr>
          <p:nvPr/>
        </p:nvPicPr>
        <p:blipFill>
          <a:blip r:embed="rId3" cstate="print"/>
          <a:srcRect/>
          <a:stretch>
            <a:fillRect/>
          </a:stretch>
        </p:blipFill>
        <p:spPr bwMode="auto">
          <a:xfrm>
            <a:off x="214282" y="285728"/>
            <a:ext cx="913348" cy="10001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579589" y="333375"/>
            <a:ext cx="6778625" cy="1095361"/>
          </a:xfrm>
          <a:noFill/>
        </p:spPr>
        <p:txBody>
          <a:bodyPr/>
          <a:lstStyle/>
          <a:p>
            <a:pPr algn="ctr"/>
            <a:r>
              <a:rPr lang="es-HN" sz="3600" dirty="0">
                <a:latin typeface="Calibri" pitchFamily="34" charset="0"/>
              </a:rPr>
              <a:t>LECCIONES APRENDIDAS</a:t>
            </a:r>
            <a:endParaRPr lang="es-ES" sz="3600" dirty="0">
              <a:latin typeface="Calibri" pitchFamily="34" charset="0"/>
            </a:endParaRPr>
          </a:p>
        </p:txBody>
      </p:sp>
      <p:sp>
        <p:nvSpPr>
          <p:cNvPr id="33795" name="Rectangle 3"/>
          <p:cNvSpPr>
            <a:spLocks noGrp="1" noChangeArrowheads="1"/>
          </p:cNvSpPr>
          <p:nvPr>
            <p:ph type="body" idx="1"/>
          </p:nvPr>
        </p:nvSpPr>
        <p:spPr>
          <a:xfrm>
            <a:off x="457200" y="1760557"/>
            <a:ext cx="8229600" cy="4525963"/>
          </a:xfrm>
          <a:noFill/>
        </p:spPr>
        <p:txBody>
          <a:bodyPr>
            <a:normAutofit/>
          </a:bodyPr>
          <a:lstStyle/>
          <a:p>
            <a:pPr algn="just"/>
            <a:r>
              <a:rPr lang="es-HN" dirty="0">
                <a:latin typeface="Calibri" pitchFamily="34" charset="0"/>
              </a:rPr>
              <a:t>La existencia de un problema generó una acción y esta acción le dio la oportunidad a la Ciudad</a:t>
            </a:r>
            <a:r>
              <a:rPr lang="es-HN" dirty="0" smtClean="0">
                <a:latin typeface="Calibri" pitchFamily="34" charset="0"/>
              </a:rPr>
              <a:t>.</a:t>
            </a:r>
          </a:p>
          <a:p>
            <a:pPr>
              <a:buNone/>
            </a:pPr>
            <a:endParaRPr lang="es-HN" b="1" dirty="0">
              <a:latin typeface="Calibri" pitchFamily="34" charset="0"/>
            </a:endParaRPr>
          </a:p>
          <a:p>
            <a:pPr lvl="1"/>
            <a:r>
              <a:rPr lang="es-HN" b="1" dirty="0">
                <a:latin typeface="Calibri" pitchFamily="34" charset="0"/>
              </a:rPr>
              <a:t>PROBLEMA: </a:t>
            </a:r>
            <a:r>
              <a:rPr lang="es-HN" dirty="0">
                <a:latin typeface="Calibri" pitchFamily="34" charset="0"/>
              </a:rPr>
              <a:t>No tener Agua.</a:t>
            </a:r>
          </a:p>
          <a:p>
            <a:pPr lvl="1"/>
            <a:r>
              <a:rPr lang="es-HN" b="1" dirty="0">
                <a:latin typeface="Calibri" pitchFamily="34" charset="0"/>
              </a:rPr>
              <a:t>ACCION: </a:t>
            </a:r>
            <a:r>
              <a:rPr lang="es-HN" dirty="0">
                <a:latin typeface="Calibri" pitchFamily="34" charset="0"/>
              </a:rPr>
              <a:t>Descentralización del Servicio, Inversión y Administración eficiente.</a:t>
            </a:r>
          </a:p>
          <a:p>
            <a:pPr lvl="1"/>
            <a:r>
              <a:rPr lang="es-HN" b="1" dirty="0">
                <a:latin typeface="Calibri" pitchFamily="34" charset="0"/>
              </a:rPr>
              <a:t>OPORTUNIDAD: </a:t>
            </a:r>
            <a:r>
              <a:rPr lang="es-HN" dirty="0">
                <a:latin typeface="Calibri" pitchFamily="34" charset="0"/>
              </a:rPr>
              <a:t>Aguas de Puerto Cortés, los Socios son los Usuarios.</a:t>
            </a:r>
            <a:endParaRPr lang="es-ES" dirty="0">
              <a:latin typeface="Calibri" pitchFamily="34" charset="0"/>
            </a:endParaRPr>
          </a:p>
        </p:txBody>
      </p:sp>
      <p:pic>
        <p:nvPicPr>
          <p:cNvPr id="4" name="Picture 9" descr="escudo muni transparente"/>
          <p:cNvPicPr>
            <a:picLocks noChangeAspect="1" noChangeArrowheads="1"/>
          </p:cNvPicPr>
          <p:nvPr/>
        </p:nvPicPr>
        <p:blipFill>
          <a:blip r:embed="rId3" cstate="print"/>
          <a:srcRect/>
          <a:stretch>
            <a:fillRect/>
          </a:stretch>
        </p:blipFill>
        <p:spPr bwMode="auto">
          <a:xfrm>
            <a:off x="372504" y="332656"/>
            <a:ext cx="913348" cy="10001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41350" y="277813"/>
            <a:ext cx="7931150" cy="774700"/>
          </a:xfrm>
        </p:spPr>
        <p:txBody>
          <a:bodyPr>
            <a:normAutofit/>
          </a:bodyPr>
          <a:lstStyle/>
          <a:p>
            <a:pPr algn="ctr" eaLnBrk="1" hangingPunct="1">
              <a:defRPr/>
            </a:pPr>
            <a:r>
              <a:rPr lang="es-ES" sz="3600" dirty="0" smtClean="0">
                <a:latin typeface="Calibri" pitchFamily="34" charset="0"/>
              </a:rPr>
              <a:t>RELLENO SANITARIO</a:t>
            </a:r>
          </a:p>
        </p:txBody>
      </p:sp>
      <p:sp>
        <p:nvSpPr>
          <p:cNvPr id="17411" name="Rectangle 3"/>
          <p:cNvSpPr>
            <a:spLocks noGrp="1" noChangeArrowheads="1"/>
          </p:cNvSpPr>
          <p:nvPr>
            <p:ph type="body" idx="1"/>
          </p:nvPr>
        </p:nvSpPr>
        <p:spPr>
          <a:xfrm>
            <a:off x="179512" y="1484784"/>
            <a:ext cx="4321175" cy="5112568"/>
          </a:xfrm>
        </p:spPr>
        <p:txBody>
          <a:bodyPr>
            <a:normAutofit fontScale="92500"/>
          </a:bodyPr>
          <a:lstStyle/>
          <a:p>
            <a:pPr algn="just" eaLnBrk="1" hangingPunct="1">
              <a:lnSpc>
                <a:spcPct val="90000"/>
              </a:lnSpc>
              <a:defRPr/>
            </a:pPr>
            <a:endParaRPr lang="es-ES" sz="2200" dirty="0" smtClean="0"/>
          </a:p>
          <a:p>
            <a:pPr algn="just" eaLnBrk="1" hangingPunct="1">
              <a:lnSpc>
                <a:spcPct val="90000"/>
              </a:lnSpc>
              <a:defRPr/>
            </a:pPr>
            <a:r>
              <a:rPr lang="es-ES" sz="2400" dirty="0" smtClean="0">
                <a:latin typeface="Calibri" pitchFamily="34" charset="0"/>
              </a:rPr>
              <a:t>Fue puesto en operación el año 2004, proyectado para una vida útil de 18 años, la cual se ha visto reducida por el desarrollo acelerado del municipio a 12 años. Actualmente se reciben un promedio diario de 180 </a:t>
            </a:r>
            <a:r>
              <a:rPr lang="es-ES" sz="2400" dirty="0" err="1" smtClean="0">
                <a:latin typeface="Calibri" pitchFamily="34" charset="0"/>
              </a:rPr>
              <a:t>tn</a:t>
            </a:r>
            <a:r>
              <a:rPr lang="es-ES" sz="2400" dirty="0" smtClean="0">
                <a:latin typeface="Calibri" pitchFamily="34" charset="0"/>
              </a:rPr>
              <a:t>. de desechos. </a:t>
            </a:r>
          </a:p>
          <a:p>
            <a:pPr algn="just" eaLnBrk="1" hangingPunct="1">
              <a:lnSpc>
                <a:spcPct val="90000"/>
              </a:lnSpc>
              <a:buFont typeface="Wingdings" pitchFamily="2" charset="2"/>
              <a:buNone/>
              <a:defRPr/>
            </a:pPr>
            <a:r>
              <a:rPr lang="es-ES" sz="2400" dirty="0" smtClean="0">
                <a:latin typeface="Calibri" pitchFamily="34" charset="0"/>
              </a:rPr>
              <a:t>    *Capacidad de diseño 449,909tn</a:t>
            </a:r>
          </a:p>
          <a:p>
            <a:pPr algn="just" eaLnBrk="1" hangingPunct="1">
              <a:lnSpc>
                <a:spcPct val="90000"/>
              </a:lnSpc>
              <a:defRPr/>
            </a:pPr>
            <a:r>
              <a:rPr lang="es-ES" sz="2400" dirty="0" smtClean="0">
                <a:latin typeface="Calibri" pitchFamily="34" charset="0"/>
              </a:rPr>
              <a:t>Para su operación se utiliza un tractor D7 de oruga y un personal laborante compuesto de un Ingeniero Residente, un supervisor y dos peones.</a:t>
            </a:r>
          </a:p>
        </p:txBody>
      </p:sp>
      <p:pic>
        <p:nvPicPr>
          <p:cNvPr id="5" name="Picture 9" descr="escudo muni transparente"/>
          <p:cNvPicPr>
            <a:picLocks noChangeAspect="1" noChangeArrowheads="1"/>
          </p:cNvPicPr>
          <p:nvPr/>
        </p:nvPicPr>
        <p:blipFill>
          <a:blip r:embed="rId3" cstate="print"/>
          <a:srcRect/>
          <a:stretch>
            <a:fillRect/>
          </a:stretch>
        </p:blipFill>
        <p:spPr bwMode="auto">
          <a:xfrm>
            <a:off x="372504" y="260648"/>
            <a:ext cx="913348" cy="1000132"/>
          </a:xfrm>
          <a:prstGeom prst="rect">
            <a:avLst/>
          </a:prstGeom>
          <a:noFill/>
          <a:ln w="9525">
            <a:noFill/>
            <a:miter lim="800000"/>
            <a:headEnd/>
            <a:tailEnd/>
          </a:ln>
        </p:spPr>
      </p:pic>
      <p:pic>
        <p:nvPicPr>
          <p:cNvPr id="6" name="Picture 12" descr="Trino6"/>
          <p:cNvPicPr>
            <a:picLocks noChangeAspect="1" noChangeArrowheads="1"/>
          </p:cNvPicPr>
          <p:nvPr/>
        </p:nvPicPr>
        <p:blipFill>
          <a:blip r:embed="rId4" cstate="print"/>
          <a:srcRect/>
          <a:stretch>
            <a:fillRect/>
          </a:stretch>
        </p:blipFill>
        <p:spPr>
          <a:xfrm>
            <a:off x="5508104" y="4653136"/>
            <a:ext cx="2880320" cy="1857466"/>
          </a:xfrm>
          <a:prstGeom prst="rect">
            <a:avLst/>
          </a:prstGeom>
          <a:noFill/>
          <a:ln w="76200">
            <a:solidFill>
              <a:srgbClr val="000000"/>
            </a:solidFill>
          </a:ln>
        </p:spPr>
      </p:pic>
      <p:pic>
        <p:nvPicPr>
          <p:cNvPr id="7" name="Picture 7" descr="IMG_0560"/>
          <p:cNvPicPr>
            <a:picLocks noChangeAspect="1" noChangeArrowheads="1"/>
          </p:cNvPicPr>
          <p:nvPr/>
        </p:nvPicPr>
        <p:blipFill>
          <a:blip r:embed="rId5" cstate="print"/>
          <a:srcRect/>
          <a:stretch>
            <a:fillRect/>
          </a:stretch>
        </p:blipFill>
        <p:spPr>
          <a:xfrm>
            <a:off x="5868144" y="1772816"/>
            <a:ext cx="2232248" cy="2587617"/>
          </a:xfrm>
          <a:prstGeom prst="rect">
            <a:avLst/>
          </a:prstGeom>
          <a:noFill/>
          <a:ln w="76200">
            <a:solidFill>
              <a:srgbClr val="000000"/>
            </a:solidFill>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sz="3600" dirty="0" smtClean="0">
                <a:latin typeface="Calibri" pitchFamily="34" charset="0"/>
              </a:rPr>
              <a:t>RELLENO SANITARIO</a:t>
            </a:r>
            <a:endParaRPr lang="es-ES" sz="3600" dirty="0">
              <a:latin typeface="Calibri" pitchFamily="34" charset="0"/>
            </a:endParaRPr>
          </a:p>
        </p:txBody>
      </p:sp>
      <p:sp>
        <p:nvSpPr>
          <p:cNvPr id="3" name="2 Marcador de contenido"/>
          <p:cNvSpPr>
            <a:spLocks noGrp="1"/>
          </p:cNvSpPr>
          <p:nvPr>
            <p:ph idx="1"/>
          </p:nvPr>
        </p:nvSpPr>
        <p:spPr>
          <a:xfrm>
            <a:off x="457200" y="1844824"/>
            <a:ext cx="4114800" cy="4555976"/>
          </a:xfrm>
        </p:spPr>
        <p:txBody>
          <a:bodyPr>
            <a:normAutofit fontScale="85000" lnSpcReduction="10000"/>
          </a:bodyPr>
          <a:lstStyle/>
          <a:p>
            <a:pPr algn="just">
              <a:lnSpc>
                <a:spcPct val="90000"/>
              </a:lnSpc>
              <a:defRPr/>
            </a:pPr>
            <a:r>
              <a:rPr lang="es-ES" dirty="0" smtClean="0">
                <a:latin typeface="Calibri" pitchFamily="34" charset="0"/>
              </a:rPr>
              <a:t>El 78% de los desechos es domestico y el 22% industrial.</a:t>
            </a:r>
          </a:p>
          <a:p>
            <a:pPr algn="just">
              <a:lnSpc>
                <a:spcPct val="90000"/>
              </a:lnSpc>
              <a:defRPr/>
            </a:pPr>
            <a:r>
              <a:rPr lang="es-ES" dirty="0" smtClean="0">
                <a:latin typeface="Calibri" pitchFamily="34" charset="0"/>
              </a:rPr>
              <a:t>El área del terreno del Relleno Sanitario es aproximadamente de 12.30 </a:t>
            </a:r>
            <a:r>
              <a:rPr lang="es-ES" dirty="0" err="1" smtClean="0">
                <a:latin typeface="Calibri" pitchFamily="34" charset="0"/>
              </a:rPr>
              <a:t>hectareas</a:t>
            </a:r>
            <a:r>
              <a:rPr lang="es-ES" dirty="0" smtClean="0">
                <a:latin typeface="Calibri" pitchFamily="34" charset="0"/>
              </a:rPr>
              <a:t>; sin embargo, sólo es posible operar la disposición de desechos sólidos en un área aproximada de 8.62 </a:t>
            </a:r>
            <a:r>
              <a:rPr lang="es-ES" dirty="0" err="1" smtClean="0">
                <a:latin typeface="Calibri" pitchFamily="34" charset="0"/>
              </a:rPr>
              <a:t>hectareas</a:t>
            </a:r>
            <a:r>
              <a:rPr lang="es-ES" dirty="0" smtClean="0">
                <a:latin typeface="Calibri" pitchFamily="34" charset="0"/>
              </a:rPr>
              <a:t>. El perímetro es de 1997.47ml.</a:t>
            </a:r>
          </a:p>
          <a:p>
            <a:endParaRPr lang="es-ES" dirty="0"/>
          </a:p>
        </p:txBody>
      </p:sp>
      <p:pic>
        <p:nvPicPr>
          <p:cNvPr id="4" name="Picture 9" descr="KIF_1515"/>
          <p:cNvPicPr>
            <a:picLocks noChangeAspect="1" noChangeArrowheads="1"/>
          </p:cNvPicPr>
          <p:nvPr/>
        </p:nvPicPr>
        <p:blipFill>
          <a:blip r:embed="rId3" cstate="print"/>
          <a:srcRect/>
          <a:stretch>
            <a:fillRect/>
          </a:stretch>
        </p:blipFill>
        <p:spPr>
          <a:xfrm>
            <a:off x="4860032" y="2564904"/>
            <a:ext cx="3921456" cy="2808312"/>
          </a:xfrm>
          <a:prstGeom prst="rect">
            <a:avLst/>
          </a:prstGeom>
          <a:noFill/>
          <a:ln w="76200">
            <a:solidFill>
              <a:srgbClr val="003300"/>
            </a:solidFill>
          </a:ln>
        </p:spPr>
      </p:pic>
      <p:pic>
        <p:nvPicPr>
          <p:cNvPr id="5" name="Picture 9" descr="escudo muni transparente"/>
          <p:cNvPicPr>
            <a:picLocks noChangeAspect="1" noChangeArrowheads="1"/>
          </p:cNvPicPr>
          <p:nvPr/>
        </p:nvPicPr>
        <p:blipFill>
          <a:blip r:embed="rId4" cstate="print"/>
          <a:srcRect/>
          <a:stretch>
            <a:fillRect/>
          </a:stretch>
        </p:blipFill>
        <p:spPr bwMode="auto">
          <a:xfrm>
            <a:off x="490300" y="260648"/>
            <a:ext cx="913348" cy="10001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62880" y="155448"/>
            <a:ext cx="8229600" cy="1252728"/>
          </a:xfrm>
        </p:spPr>
        <p:txBody>
          <a:bodyPr>
            <a:normAutofit/>
          </a:bodyPr>
          <a:lstStyle/>
          <a:p>
            <a:pPr algn="ctr"/>
            <a:r>
              <a:rPr lang="es-ES" sz="3200" dirty="0" smtClean="0">
                <a:latin typeface="Calibri" pitchFamily="34" charset="0"/>
              </a:rPr>
              <a:t>GENERACION DE ENERGIA RENOVABLE</a:t>
            </a:r>
            <a:endParaRPr lang="es-ES" sz="3200" dirty="0">
              <a:latin typeface="Calibri" pitchFamily="34" charset="0"/>
            </a:endParaRPr>
          </a:p>
        </p:txBody>
      </p:sp>
      <p:pic>
        <p:nvPicPr>
          <p:cNvPr id="4" name="Picture 9" descr="escudo muni transparente"/>
          <p:cNvPicPr>
            <a:picLocks noChangeAspect="1" noChangeArrowheads="1"/>
          </p:cNvPicPr>
          <p:nvPr/>
        </p:nvPicPr>
        <p:blipFill>
          <a:blip r:embed="rId3" cstate="print"/>
          <a:srcRect/>
          <a:stretch>
            <a:fillRect/>
          </a:stretch>
        </p:blipFill>
        <p:spPr bwMode="auto">
          <a:xfrm>
            <a:off x="467544" y="260648"/>
            <a:ext cx="913348" cy="1000132"/>
          </a:xfrm>
          <a:prstGeom prst="rect">
            <a:avLst/>
          </a:prstGeom>
          <a:noFill/>
          <a:ln w="9525">
            <a:noFill/>
            <a:miter lim="800000"/>
            <a:headEnd/>
            <a:tailEnd/>
          </a:ln>
        </p:spPr>
      </p:pic>
      <p:sp>
        <p:nvSpPr>
          <p:cNvPr id="5" name="2 Marcador de contenido"/>
          <p:cNvSpPr>
            <a:spLocks noGrp="1"/>
          </p:cNvSpPr>
          <p:nvPr>
            <p:ph idx="1"/>
          </p:nvPr>
        </p:nvSpPr>
        <p:spPr>
          <a:xfrm>
            <a:off x="251520" y="1556793"/>
            <a:ext cx="8640960" cy="2376263"/>
          </a:xfrm>
        </p:spPr>
        <p:txBody>
          <a:bodyPr>
            <a:normAutofit lnSpcReduction="10000"/>
          </a:bodyPr>
          <a:lstStyle/>
          <a:p>
            <a:pPr algn="just">
              <a:defRPr/>
            </a:pPr>
            <a:endParaRPr lang="es-MX" sz="2600" dirty="0" smtClean="0"/>
          </a:p>
          <a:p>
            <a:pPr algn="just">
              <a:defRPr/>
            </a:pPr>
            <a:r>
              <a:rPr lang="es-ES" sz="2600" dirty="0" smtClean="0">
                <a:latin typeface="Calibri" pitchFamily="34" charset="0"/>
              </a:rPr>
              <a:t>Se establecieron las alianzas publico-privadas para el desarrollo de proyectos de generación energética utilizando en uno de ellos los desechos sólidos y los desechos agrícolas y en el otro la producción de la biomasa a través de cultivos dedicados exclusivamente para ese fin.</a:t>
            </a:r>
          </a:p>
        </p:txBody>
      </p:sp>
      <p:pic>
        <p:nvPicPr>
          <p:cNvPr id="6" name="Picture 2" descr="C:\Users\Usuario\Desktop\kike\marvin gomez\platano.jpg"/>
          <p:cNvPicPr>
            <a:picLocks noChangeAspect="1" noChangeArrowheads="1"/>
          </p:cNvPicPr>
          <p:nvPr/>
        </p:nvPicPr>
        <p:blipFill>
          <a:blip r:embed="rId4" cstate="print"/>
          <a:srcRect t="21067" b="24634"/>
          <a:stretch>
            <a:fillRect/>
          </a:stretch>
        </p:blipFill>
        <p:spPr bwMode="auto">
          <a:xfrm>
            <a:off x="395536" y="4149080"/>
            <a:ext cx="6171878" cy="223224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3" descr="C:\Users\Usuario\Desktop\Imagen15.jpg"/>
          <p:cNvPicPr>
            <a:picLocks noChangeAspect="1" noChangeArrowheads="1"/>
          </p:cNvPicPr>
          <p:nvPr/>
        </p:nvPicPr>
        <p:blipFill>
          <a:blip r:embed="rId5" cstate="print"/>
          <a:srcRect l="27907" r="35374"/>
          <a:stretch>
            <a:fillRect/>
          </a:stretch>
        </p:blipFill>
        <p:spPr bwMode="auto">
          <a:xfrm>
            <a:off x="6948264" y="4059423"/>
            <a:ext cx="1800200" cy="246592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1187624" y="260350"/>
            <a:ext cx="7488832" cy="1143000"/>
          </a:xfrm>
          <a:prstGeom prst="rect">
            <a:avLst/>
          </a:prstGeom>
          <a:noFill/>
          <a:ln w="9525">
            <a:noFill/>
            <a:miter lim="800000"/>
            <a:headEnd/>
            <a:tailEnd/>
          </a:ln>
        </p:spPr>
        <p:txBody>
          <a:bodyPr anchor="ctr"/>
          <a:lstStyle/>
          <a:p>
            <a:pPr algn="ctr" eaLnBrk="0" hangingPunct="0">
              <a:defRPr/>
            </a:pPr>
            <a:r>
              <a:rPr lang="es-MX" sz="3200" b="1" dirty="0" smtClean="0">
                <a:solidFill>
                  <a:schemeClr val="accent1">
                    <a:satMod val="150000"/>
                  </a:schemeClr>
                </a:solidFill>
                <a:latin typeface="Calibri" pitchFamily="34" charset="0"/>
                <a:ea typeface="+mj-ea"/>
                <a:cs typeface="+mj-cs"/>
              </a:rPr>
              <a:t>ENERGIA RENOVABLE</a:t>
            </a:r>
            <a:endParaRPr lang="es-HN" sz="3200" b="1" dirty="0">
              <a:solidFill>
                <a:schemeClr val="accent1">
                  <a:satMod val="150000"/>
                </a:schemeClr>
              </a:solidFill>
              <a:latin typeface="Calibri" pitchFamily="34" charset="0"/>
              <a:ea typeface="+mj-ea"/>
              <a:cs typeface="+mj-cs"/>
            </a:endParaRPr>
          </a:p>
        </p:txBody>
      </p:sp>
      <p:sp>
        <p:nvSpPr>
          <p:cNvPr id="5" name="2 Marcador de contenido"/>
          <p:cNvSpPr>
            <a:spLocks noGrp="1"/>
          </p:cNvSpPr>
          <p:nvPr>
            <p:ph idx="1"/>
          </p:nvPr>
        </p:nvSpPr>
        <p:spPr>
          <a:xfrm>
            <a:off x="3275856" y="1844824"/>
            <a:ext cx="4895998" cy="4679876"/>
          </a:xfrm>
        </p:spPr>
        <p:txBody>
          <a:bodyPr>
            <a:normAutofit lnSpcReduction="10000"/>
          </a:bodyPr>
          <a:lstStyle/>
          <a:p>
            <a:pPr algn="just">
              <a:defRPr/>
            </a:pPr>
            <a:r>
              <a:rPr lang="es-ES" sz="2800" b="1" dirty="0" smtClean="0">
                <a:latin typeface="Calibri" pitchFamily="34" charset="0"/>
              </a:rPr>
              <a:t>Se pretende lograr: </a:t>
            </a:r>
            <a:r>
              <a:rPr lang="es-ES" sz="2800" dirty="0" smtClean="0">
                <a:latin typeface="Calibri" pitchFamily="34" charset="0"/>
              </a:rPr>
              <a:t>generación de energía a bajo costo, reducción de la utilización de combustibles fósiles, protección del medio ambiente, alargar la vida útil del relleno sanitario, generación de empleo, incentivo para la instalación de nuevas empresas en el municipio.   </a:t>
            </a:r>
            <a:endParaRPr lang="es-HN" sz="2800" dirty="0" smtClean="0">
              <a:latin typeface="Calibri" pitchFamily="34" charset="0"/>
            </a:endParaRPr>
          </a:p>
          <a:p>
            <a:pPr algn="just">
              <a:defRPr/>
            </a:pPr>
            <a:endParaRPr lang="es-ES" sz="2800" dirty="0" smtClean="0"/>
          </a:p>
        </p:txBody>
      </p:sp>
      <p:pic>
        <p:nvPicPr>
          <p:cNvPr id="17410" name="Picture 2" descr="C:\Users\Usuario\Desktop\213184_electricidad.jpg"/>
          <p:cNvPicPr>
            <a:picLocks noChangeAspect="1" noChangeArrowheads="1"/>
          </p:cNvPicPr>
          <p:nvPr/>
        </p:nvPicPr>
        <p:blipFill>
          <a:blip r:embed="rId3" cstate="print"/>
          <a:srcRect r="59860"/>
          <a:stretch>
            <a:fillRect/>
          </a:stretch>
        </p:blipFill>
        <p:spPr bwMode="auto">
          <a:xfrm>
            <a:off x="477788" y="1995264"/>
            <a:ext cx="2294012" cy="3810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Picture 9" descr="escudo muni transparente"/>
          <p:cNvPicPr>
            <a:picLocks noChangeAspect="1" noChangeArrowheads="1"/>
          </p:cNvPicPr>
          <p:nvPr/>
        </p:nvPicPr>
        <p:blipFill>
          <a:blip r:embed="rId4" cstate="print"/>
          <a:srcRect/>
          <a:stretch>
            <a:fillRect/>
          </a:stretch>
        </p:blipFill>
        <p:spPr bwMode="auto">
          <a:xfrm>
            <a:off x="562308" y="260648"/>
            <a:ext cx="913348" cy="100013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88640"/>
            <a:ext cx="8229600" cy="1371600"/>
          </a:xfrm>
        </p:spPr>
        <p:txBody>
          <a:bodyPr>
            <a:normAutofit/>
          </a:bodyPr>
          <a:lstStyle/>
          <a:p>
            <a:pPr algn="ctr"/>
            <a:r>
              <a:rPr lang="es-ES" sz="3600" dirty="0" smtClean="0">
                <a:latin typeface="Calibri" pitchFamily="34" charset="0"/>
              </a:rPr>
              <a:t>Gestión Municipal –Ordenamiento Territorial y Medio Ambiente</a:t>
            </a:r>
            <a:endParaRPr lang="es-ES" sz="3600" dirty="0">
              <a:latin typeface="Calibri" pitchFamily="34" charset="0"/>
            </a:endParaRPr>
          </a:p>
        </p:txBody>
      </p:sp>
      <p:sp>
        <p:nvSpPr>
          <p:cNvPr id="6" name="5 CuadroTexto"/>
          <p:cNvSpPr txBox="1"/>
          <p:nvPr/>
        </p:nvSpPr>
        <p:spPr>
          <a:xfrm>
            <a:off x="1115616" y="3502749"/>
            <a:ext cx="7056784" cy="1200329"/>
          </a:xfrm>
          <a:prstGeom prst="rect">
            <a:avLst/>
          </a:prstGeom>
          <a:noFill/>
        </p:spPr>
        <p:txBody>
          <a:bodyPr wrap="square" rtlCol="0">
            <a:spAutoFit/>
          </a:bodyPr>
          <a:lstStyle/>
          <a:p>
            <a:pPr algn="ctr"/>
            <a:r>
              <a:rPr lang="es-ES" sz="3600" dirty="0" smtClean="0">
                <a:latin typeface="Calibri" pitchFamily="34" charset="0"/>
              </a:rPr>
              <a:t>ORDENAMIENTO TERRITORIAL Y MEDIO AMBIENTE</a:t>
            </a:r>
            <a:endParaRPr lang="es-ES" sz="3600" dirty="0">
              <a:latin typeface="Calibri" pitchFamily="34" charset="0"/>
            </a:endParaRPr>
          </a:p>
        </p:txBody>
      </p:sp>
      <p:pic>
        <p:nvPicPr>
          <p:cNvPr id="4" name="Picture 9" descr="escudo muni transparente"/>
          <p:cNvPicPr>
            <a:picLocks noChangeAspect="1" noChangeArrowheads="1"/>
          </p:cNvPicPr>
          <p:nvPr/>
        </p:nvPicPr>
        <p:blipFill>
          <a:blip r:embed="rId3" cstate="print"/>
          <a:srcRect/>
          <a:stretch>
            <a:fillRect/>
          </a:stretch>
        </p:blipFill>
        <p:spPr bwMode="auto">
          <a:xfrm>
            <a:off x="3946684" y="2348880"/>
            <a:ext cx="913348" cy="10001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50912" y="299464"/>
            <a:ext cx="8013576" cy="969296"/>
          </a:xfrm>
        </p:spPr>
        <p:txBody>
          <a:bodyPr>
            <a:normAutofit/>
          </a:bodyPr>
          <a:lstStyle/>
          <a:p>
            <a:pPr algn="ctr"/>
            <a:r>
              <a:rPr lang="es-ES" sz="3000" dirty="0" smtClean="0">
                <a:solidFill>
                  <a:schemeClr val="accent1"/>
                </a:solidFill>
                <a:latin typeface="Calibri" pitchFamily="34" charset="0"/>
                <a:ea typeface="+mn-ea"/>
                <a:cs typeface="+mn-cs"/>
              </a:rPr>
              <a:t>ORDENAMIENTO TERRITORIAL MUNICIPAL</a:t>
            </a:r>
          </a:p>
        </p:txBody>
      </p:sp>
      <p:sp>
        <p:nvSpPr>
          <p:cNvPr id="3" name="2 Marcador de contenido"/>
          <p:cNvSpPr>
            <a:spLocks noGrp="1"/>
          </p:cNvSpPr>
          <p:nvPr>
            <p:ph idx="1"/>
          </p:nvPr>
        </p:nvSpPr>
        <p:spPr>
          <a:solidFill>
            <a:schemeClr val="bg1"/>
          </a:solidFill>
          <a:ln w="25400">
            <a:solidFill>
              <a:schemeClr val="tx1"/>
            </a:solidFill>
          </a:ln>
        </p:spPr>
        <p:txBody>
          <a:bodyPr>
            <a:normAutofit fontScale="77500" lnSpcReduction="20000"/>
          </a:bodyPr>
          <a:lstStyle/>
          <a:p>
            <a:pPr lvl="0" algn="just"/>
            <a:r>
              <a:rPr lang="es-ES" dirty="0" smtClean="0">
                <a:latin typeface="Calibri" pitchFamily="34" charset="0"/>
              </a:rPr>
              <a:t>Define los planes de trazo y desarrollo urbanístico del municipio, y del control y regulación del uso de suelos para las actividades económicas, sociales, de esparcimiento y otros necesarios en los asentamientos de personas, así como de la regulación de la actividad comercial, industrial y servicios;</a:t>
            </a:r>
          </a:p>
          <a:p>
            <a:pPr lvl="0" algn="just"/>
            <a:r>
              <a:rPr lang="es-ES" dirty="0" smtClean="0">
                <a:latin typeface="Calibri" pitchFamily="34" charset="0"/>
              </a:rPr>
              <a:t>Define el perímetro urbano, rural y las demás zonas importantes para el desarrollo del municipio, conforme lo señala la Ley de Ordenamiento Territorial;</a:t>
            </a:r>
          </a:p>
          <a:p>
            <a:pPr lvl="0" algn="just"/>
            <a:r>
              <a:rPr lang="es-ES" dirty="0" smtClean="0">
                <a:latin typeface="Calibri" pitchFamily="34" charset="0"/>
              </a:rPr>
              <a:t>El manejo y control de áreas de riesgo;</a:t>
            </a:r>
          </a:p>
          <a:p>
            <a:pPr lvl="0" algn="just"/>
            <a:r>
              <a:rPr lang="es-ES" dirty="0" smtClean="0">
                <a:latin typeface="Calibri" pitchFamily="34" charset="0"/>
              </a:rPr>
              <a:t>La protección ambiental; </a:t>
            </a:r>
          </a:p>
          <a:p>
            <a:pPr lvl="0" algn="just"/>
            <a:r>
              <a:rPr lang="es-ES" dirty="0" smtClean="0">
                <a:latin typeface="Calibri" pitchFamily="34" charset="0"/>
              </a:rPr>
              <a:t>La promoción de la cultura y los valores locales; y,</a:t>
            </a:r>
          </a:p>
          <a:p>
            <a:pPr lvl="0" algn="just"/>
            <a:r>
              <a:rPr lang="es-ES" dirty="0" smtClean="0">
                <a:latin typeface="Calibri" pitchFamily="34" charset="0"/>
              </a:rPr>
              <a:t>La protección del patrimonio natural, histórico y cultural.</a:t>
            </a:r>
          </a:p>
          <a:p>
            <a:pPr algn="just"/>
            <a:endParaRPr lang="es-ES" dirty="0"/>
          </a:p>
        </p:txBody>
      </p:sp>
      <p:pic>
        <p:nvPicPr>
          <p:cNvPr id="4" name="Picture 9" descr="escudo muni transparente"/>
          <p:cNvPicPr>
            <a:picLocks noChangeAspect="1" noChangeArrowheads="1"/>
          </p:cNvPicPr>
          <p:nvPr/>
        </p:nvPicPr>
        <p:blipFill>
          <a:blip r:embed="rId3" cstate="print"/>
          <a:srcRect/>
          <a:stretch>
            <a:fillRect/>
          </a:stretch>
        </p:blipFill>
        <p:spPr bwMode="auto">
          <a:xfrm>
            <a:off x="323528" y="260648"/>
            <a:ext cx="913348" cy="10001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8" name="Rectangle 4"/>
          <p:cNvSpPr>
            <a:spLocks noChangeArrowheads="1"/>
          </p:cNvSpPr>
          <p:nvPr/>
        </p:nvSpPr>
        <p:spPr bwMode="auto">
          <a:xfrm>
            <a:off x="0" y="1638300"/>
            <a:ext cx="9144000" cy="0"/>
          </a:xfrm>
          <a:prstGeom prst="rect">
            <a:avLst/>
          </a:prstGeom>
          <a:noFill/>
          <a:ln w="9525">
            <a:noFill/>
            <a:miter lim="800000"/>
            <a:headEnd type="none" w="sm" len="sm"/>
            <a:tailEnd type="none" w="sm" len="sm"/>
          </a:ln>
          <a:effectLst/>
        </p:spPr>
        <p:txBody>
          <a:bodyPr wrap="none" anchor="ctr">
            <a:spAutoFit/>
          </a:bodyPr>
          <a:lstStyle/>
          <a:p>
            <a:endParaRPr lang="es-HN"/>
          </a:p>
        </p:txBody>
      </p:sp>
      <p:graphicFrame>
        <p:nvGraphicFramePr>
          <p:cNvPr id="144389" name="Object 5"/>
          <p:cNvGraphicFramePr>
            <a:graphicFrameLocks noChangeAspect="1"/>
          </p:cNvGraphicFramePr>
          <p:nvPr/>
        </p:nvGraphicFramePr>
        <p:xfrm>
          <a:off x="71406" y="1500174"/>
          <a:ext cx="8966231" cy="5357826"/>
        </p:xfrm>
        <a:graphic>
          <a:graphicData uri="http://schemas.openxmlformats.org/presentationml/2006/ole">
            <p:oleObj spid="_x0000_s1026" name="Fotografía de Photo Editor" r:id="rId4" imgW="4819048" imgH="3580952" progId="">
              <p:embed/>
            </p:oleObj>
          </a:graphicData>
        </a:graphic>
      </p:graphicFrame>
      <p:sp>
        <p:nvSpPr>
          <p:cNvPr id="144393" name="Oval 9"/>
          <p:cNvSpPr>
            <a:spLocks noChangeArrowheads="1"/>
          </p:cNvSpPr>
          <p:nvPr/>
        </p:nvSpPr>
        <p:spPr bwMode="auto">
          <a:xfrm>
            <a:off x="2120903" y="2701931"/>
            <a:ext cx="2808287" cy="1584325"/>
          </a:xfrm>
          <a:prstGeom prst="ellipse">
            <a:avLst/>
          </a:prstGeom>
          <a:noFill/>
          <a:ln w="76200" cmpd="tri">
            <a:solidFill>
              <a:schemeClr val="tx1"/>
            </a:solidFill>
            <a:round/>
            <a:headEnd/>
            <a:tailEnd/>
          </a:ln>
          <a:effectLst/>
        </p:spPr>
        <p:txBody>
          <a:bodyPr wrap="none" anchor="ctr"/>
          <a:lstStyle/>
          <a:p>
            <a:endParaRPr lang="es-HN"/>
          </a:p>
        </p:txBody>
      </p:sp>
      <p:sp>
        <p:nvSpPr>
          <p:cNvPr id="9" name="8 Título"/>
          <p:cNvSpPr>
            <a:spLocks noGrp="1"/>
          </p:cNvSpPr>
          <p:nvPr>
            <p:ph type="title"/>
          </p:nvPr>
        </p:nvSpPr>
        <p:spPr/>
        <p:txBody>
          <a:bodyPr>
            <a:normAutofit/>
          </a:bodyPr>
          <a:lstStyle/>
          <a:p>
            <a:pPr algn="ctr"/>
            <a:r>
              <a:rPr lang="es-HN" sz="2800" dirty="0" smtClean="0"/>
              <a:t>UBICACIÓN GEOGRÁFICA</a:t>
            </a:r>
          </a:p>
        </p:txBody>
      </p:sp>
      <p:pic>
        <p:nvPicPr>
          <p:cNvPr id="7" name="Picture 9" descr="escudo muni transparente"/>
          <p:cNvPicPr>
            <a:picLocks noChangeAspect="1" noChangeArrowheads="1"/>
          </p:cNvPicPr>
          <p:nvPr/>
        </p:nvPicPr>
        <p:blipFill>
          <a:blip r:embed="rId5" cstate="print"/>
          <a:srcRect/>
          <a:stretch>
            <a:fillRect/>
          </a:stretch>
        </p:blipFill>
        <p:spPr bwMode="auto">
          <a:xfrm>
            <a:off x="611560" y="260648"/>
            <a:ext cx="913348" cy="100013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41 Grupo"/>
          <p:cNvGrpSpPr/>
          <p:nvPr/>
        </p:nvGrpSpPr>
        <p:grpSpPr>
          <a:xfrm>
            <a:off x="-146492" y="1855770"/>
            <a:ext cx="8580438" cy="4676775"/>
            <a:chOff x="539750" y="1125538"/>
            <a:chExt cx="8580438" cy="4676775"/>
          </a:xfrm>
        </p:grpSpPr>
        <p:sp>
          <p:nvSpPr>
            <p:cNvPr id="3" name="Line 6"/>
            <p:cNvSpPr>
              <a:spLocks noChangeShapeType="1"/>
            </p:cNvSpPr>
            <p:nvPr/>
          </p:nvSpPr>
          <p:spPr bwMode="auto">
            <a:xfrm flipV="1">
              <a:off x="719138" y="3860800"/>
              <a:ext cx="8099425" cy="1588"/>
            </a:xfrm>
            <a:prstGeom prst="line">
              <a:avLst/>
            </a:prstGeom>
            <a:noFill/>
            <a:ln w="38100">
              <a:solidFill>
                <a:schemeClr val="tx2"/>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grpSp>
          <p:nvGrpSpPr>
            <p:cNvPr id="4" name="Group 11"/>
            <p:cNvGrpSpPr>
              <a:grpSpLocks/>
            </p:cNvGrpSpPr>
            <p:nvPr/>
          </p:nvGrpSpPr>
          <p:grpSpPr bwMode="auto">
            <a:xfrm>
              <a:off x="1619250" y="2060575"/>
              <a:ext cx="1079500" cy="2160588"/>
              <a:chOff x="1156" y="1298"/>
              <a:chExt cx="680" cy="1361"/>
            </a:xfrm>
          </p:grpSpPr>
          <p:sp>
            <p:nvSpPr>
              <p:cNvPr id="9" name="Text Box 12"/>
              <p:cNvSpPr txBox="1">
                <a:spLocks noChangeArrowheads="1"/>
              </p:cNvSpPr>
              <p:nvPr/>
            </p:nvSpPr>
            <p:spPr bwMode="auto">
              <a:xfrm>
                <a:off x="1321" y="1929"/>
                <a:ext cx="454"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3" rIns="91427" bIns="45713">
                <a:spAutoFit/>
              </a:bodyPr>
              <a:lstStyle>
                <a:defPPr>
                  <a:defRPr lang="en-US"/>
                </a:defPPr>
                <a:lvl1pPr>
                  <a:spcBef>
                    <a:spcPct val="50000"/>
                  </a:spcBef>
                  <a:defRPr>
                    <a:solidFill>
                      <a:schemeClr val="bg2">
                        <a:lumMod val="50000"/>
                      </a:schemeClr>
                    </a:solidFill>
                    <a:latin typeface="Tahoma" pitchFamily="34" charset="0"/>
                  </a:defRPr>
                </a:lvl1pPr>
                <a:lvl2pPr marL="742950" indent="-285750" eaLnBrk="0" hangingPunct="0">
                  <a:defRPr sz="2400">
                    <a:latin typeface="Tahoma" pitchFamily="34" charset="0"/>
                  </a:defRPr>
                </a:lvl2pPr>
                <a:lvl3pPr marL="1143000" indent="-228600" eaLnBrk="0" hangingPunct="0">
                  <a:defRPr sz="2400">
                    <a:latin typeface="Tahoma" pitchFamily="34" charset="0"/>
                  </a:defRPr>
                </a:lvl3pPr>
                <a:lvl4pPr marL="1600200" indent="-228600" eaLnBrk="0" hangingPunct="0">
                  <a:defRPr sz="2400">
                    <a:latin typeface="Tahoma" pitchFamily="34" charset="0"/>
                  </a:defRPr>
                </a:lvl4pPr>
                <a:lvl5pPr marL="2057400" indent="-228600" eaLnBrk="0" hangingPunct="0">
                  <a:defRPr sz="2400">
                    <a:latin typeface="Tahoma" pitchFamily="34" charset="0"/>
                  </a:defRPr>
                </a:lvl5pPr>
                <a:lvl6pPr marL="2514600" indent="-228600" eaLnBrk="0" fontAlgn="base" hangingPunct="0">
                  <a:spcBef>
                    <a:spcPct val="0"/>
                  </a:spcBef>
                  <a:spcAft>
                    <a:spcPct val="0"/>
                  </a:spcAft>
                  <a:defRPr sz="2400">
                    <a:latin typeface="Tahoma" pitchFamily="34" charset="0"/>
                  </a:defRPr>
                </a:lvl6pPr>
                <a:lvl7pPr marL="2971800" indent="-228600" eaLnBrk="0" fontAlgn="base" hangingPunct="0">
                  <a:spcBef>
                    <a:spcPct val="0"/>
                  </a:spcBef>
                  <a:spcAft>
                    <a:spcPct val="0"/>
                  </a:spcAft>
                  <a:defRPr sz="2400">
                    <a:latin typeface="Tahoma" pitchFamily="34" charset="0"/>
                  </a:defRPr>
                </a:lvl7pPr>
                <a:lvl8pPr marL="3429000" indent="-228600" eaLnBrk="0" fontAlgn="base" hangingPunct="0">
                  <a:spcBef>
                    <a:spcPct val="0"/>
                  </a:spcBef>
                  <a:spcAft>
                    <a:spcPct val="0"/>
                  </a:spcAft>
                  <a:defRPr sz="2400">
                    <a:latin typeface="Tahoma" pitchFamily="34" charset="0"/>
                  </a:defRPr>
                </a:lvl8pPr>
                <a:lvl9pPr marL="3886200" indent="-228600" eaLnBrk="0" fontAlgn="base" hangingPunct="0">
                  <a:spcBef>
                    <a:spcPct val="0"/>
                  </a:spcBef>
                  <a:spcAft>
                    <a:spcPct val="0"/>
                  </a:spcAft>
                  <a:defRPr sz="2400">
                    <a:latin typeface="Tahoma" pitchFamily="34" charset="0"/>
                  </a:defRPr>
                </a:lvl9pPr>
              </a:lstStyle>
              <a:p>
                <a:r>
                  <a:rPr lang="en-US" dirty="0"/>
                  <a:t>1996</a:t>
                </a:r>
                <a:endParaRPr lang="es-ES" dirty="0"/>
              </a:p>
            </p:txBody>
          </p:sp>
          <p:sp>
            <p:nvSpPr>
              <p:cNvPr id="10" name="Line 13"/>
              <p:cNvSpPr>
                <a:spLocks noChangeShapeType="1"/>
              </p:cNvSpPr>
              <p:nvPr/>
            </p:nvSpPr>
            <p:spPr bwMode="auto">
              <a:xfrm>
                <a:off x="1474" y="2182"/>
                <a:ext cx="0" cy="477"/>
              </a:xfrm>
              <a:prstGeom prst="line">
                <a:avLst/>
              </a:prstGeom>
              <a:noFill/>
              <a:ln w="38100">
                <a:solidFill>
                  <a:schemeClr val="tx2"/>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11" name="Text Box 14"/>
              <p:cNvSpPr txBox="1">
                <a:spLocks noChangeArrowheads="1"/>
              </p:cNvSpPr>
              <p:nvPr/>
            </p:nvSpPr>
            <p:spPr bwMode="auto">
              <a:xfrm>
                <a:off x="1156" y="1298"/>
                <a:ext cx="68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spcBef>
                    <a:spcPct val="50000"/>
                  </a:spcBef>
                </a:pPr>
                <a:r>
                  <a:rPr lang="en-US" sz="1200" dirty="0" err="1"/>
                  <a:t>Inicia</a:t>
                </a:r>
                <a:r>
                  <a:rPr lang="en-US" sz="1200" dirty="0"/>
                  <a:t> </a:t>
                </a:r>
                <a:r>
                  <a:rPr lang="en-US" sz="1200" dirty="0" err="1"/>
                  <a:t>proyecto</a:t>
                </a:r>
                <a:r>
                  <a:rPr lang="en-US" sz="1200" dirty="0"/>
                  <a:t> </a:t>
                </a:r>
                <a:r>
                  <a:rPr lang="en-US" sz="1200" dirty="0" err="1"/>
                  <a:t>Manejo</a:t>
                </a:r>
                <a:r>
                  <a:rPr lang="en-US" sz="1200" dirty="0"/>
                  <a:t> de la Cuenca Rio </a:t>
                </a:r>
                <a:r>
                  <a:rPr lang="en-US" sz="1200" dirty="0" err="1"/>
                  <a:t>Tulián</a:t>
                </a:r>
                <a:endParaRPr lang="es-ES" sz="1200" dirty="0"/>
              </a:p>
            </p:txBody>
          </p:sp>
        </p:grpSp>
        <p:grpSp>
          <p:nvGrpSpPr>
            <p:cNvPr id="5" name="Group 15"/>
            <p:cNvGrpSpPr>
              <a:grpSpLocks/>
            </p:cNvGrpSpPr>
            <p:nvPr/>
          </p:nvGrpSpPr>
          <p:grpSpPr bwMode="auto">
            <a:xfrm>
              <a:off x="2522538" y="2212976"/>
              <a:ext cx="1296987" cy="2008188"/>
              <a:chOff x="1861" y="1394"/>
              <a:chExt cx="817" cy="1265"/>
            </a:xfrm>
          </p:grpSpPr>
          <p:sp>
            <p:nvSpPr>
              <p:cNvPr id="13" name="Text Box 16"/>
              <p:cNvSpPr txBox="1">
                <a:spLocks noChangeArrowheads="1"/>
              </p:cNvSpPr>
              <p:nvPr/>
            </p:nvSpPr>
            <p:spPr bwMode="auto">
              <a:xfrm>
                <a:off x="1983" y="1943"/>
                <a:ext cx="454"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defPPr>
                  <a:defRPr lang="en-US"/>
                </a:defPPr>
                <a:lvl1pPr algn="ctr">
                  <a:spcBef>
                    <a:spcPct val="50000"/>
                  </a:spcBef>
                  <a:defRPr sz="1200">
                    <a:latin typeface="Tahoma" pitchFamily="34" charset="0"/>
                  </a:defRPr>
                </a:lvl1pPr>
                <a:lvl2pPr marL="742950" indent="-285750" eaLnBrk="0" hangingPunct="0">
                  <a:defRPr sz="2400">
                    <a:latin typeface="Tahoma" pitchFamily="34" charset="0"/>
                  </a:defRPr>
                </a:lvl2pPr>
                <a:lvl3pPr marL="1143000" indent="-228600" eaLnBrk="0" hangingPunct="0">
                  <a:defRPr sz="2400">
                    <a:latin typeface="Tahoma" pitchFamily="34" charset="0"/>
                  </a:defRPr>
                </a:lvl3pPr>
                <a:lvl4pPr marL="1600200" indent="-228600" eaLnBrk="0" hangingPunct="0">
                  <a:defRPr sz="2400">
                    <a:latin typeface="Tahoma" pitchFamily="34" charset="0"/>
                  </a:defRPr>
                </a:lvl4pPr>
                <a:lvl5pPr marL="2057400" indent="-228600" eaLnBrk="0" hangingPunct="0">
                  <a:defRPr sz="2400">
                    <a:latin typeface="Tahoma" pitchFamily="34" charset="0"/>
                  </a:defRPr>
                </a:lvl5pPr>
                <a:lvl6pPr marL="2514600" indent="-228600" eaLnBrk="0" fontAlgn="base" hangingPunct="0">
                  <a:spcBef>
                    <a:spcPct val="0"/>
                  </a:spcBef>
                  <a:spcAft>
                    <a:spcPct val="0"/>
                  </a:spcAft>
                  <a:defRPr sz="2400">
                    <a:latin typeface="Tahoma" pitchFamily="34" charset="0"/>
                  </a:defRPr>
                </a:lvl6pPr>
                <a:lvl7pPr marL="2971800" indent="-228600" eaLnBrk="0" fontAlgn="base" hangingPunct="0">
                  <a:spcBef>
                    <a:spcPct val="0"/>
                  </a:spcBef>
                  <a:spcAft>
                    <a:spcPct val="0"/>
                  </a:spcAft>
                  <a:defRPr sz="2400">
                    <a:latin typeface="Tahoma" pitchFamily="34" charset="0"/>
                  </a:defRPr>
                </a:lvl7pPr>
                <a:lvl8pPr marL="3429000" indent="-228600" eaLnBrk="0" fontAlgn="base" hangingPunct="0">
                  <a:spcBef>
                    <a:spcPct val="0"/>
                  </a:spcBef>
                  <a:spcAft>
                    <a:spcPct val="0"/>
                  </a:spcAft>
                  <a:defRPr sz="2400">
                    <a:latin typeface="Tahoma" pitchFamily="34" charset="0"/>
                  </a:defRPr>
                </a:lvl8pPr>
                <a:lvl9pPr marL="3886200" indent="-228600" eaLnBrk="0" fontAlgn="base" hangingPunct="0">
                  <a:spcBef>
                    <a:spcPct val="0"/>
                  </a:spcBef>
                  <a:spcAft>
                    <a:spcPct val="0"/>
                  </a:spcAft>
                  <a:defRPr sz="2400">
                    <a:latin typeface="Tahoma" pitchFamily="34" charset="0"/>
                  </a:defRPr>
                </a:lvl9pPr>
              </a:lstStyle>
              <a:p>
                <a:r>
                  <a:rPr lang="en-US" sz="1800" dirty="0">
                    <a:solidFill>
                      <a:schemeClr val="bg2">
                        <a:lumMod val="50000"/>
                      </a:schemeClr>
                    </a:solidFill>
                  </a:rPr>
                  <a:t>1998</a:t>
                </a:r>
                <a:endParaRPr lang="es-ES" sz="1800" dirty="0">
                  <a:solidFill>
                    <a:schemeClr val="bg2">
                      <a:lumMod val="50000"/>
                    </a:schemeClr>
                  </a:solidFill>
                </a:endParaRPr>
              </a:p>
            </p:txBody>
          </p:sp>
          <p:sp>
            <p:nvSpPr>
              <p:cNvPr id="14" name="Line 17"/>
              <p:cNvSpPr>
                <a:spLocks noChangeShapeType="1"/>
              </p:cNvSpPr>
              <p:nvPr/>
            </p:nvSpPr>
            <p:spPr bwMode="auto">
              <a:xfrm>
                <a:off x="2193" y="2182"/>
                <a:ext cx="0" cy="477"/>
              </a:xfrm>
              <a:prstGeom prst="line">
                <a:avLst/>
              </a:prstGeom>
              <a:noFill/>
              <a:ln w="38100">
                <a:solidFill>
                  <a:schemeClr val="tx2"/>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15" name="Text Box 18"/>
              <p:cNvSpPr txBox="1">
                <a:spLocks noChangeArrowheads="1"/>
              </p:cNvSpPr>
              <p:nvPr/>
            </p:nvSpPr>
            <p:spPr bwMode="auto">
              <a:xfrm>
                <a:off x="1861" y="1394"/>
                <a:ext cx="817"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spcBef>
                    <a:spcPct val="50000"/>
                  </a:spcBef>
                </a:pPr>
                <a:r>
                  <a:rPr lang="en-US" sz="1200"/>
                  <a:t>Firma de contrato de préstamo BID-MPC</a:t>
                </a:r>
                <a:endParaRPr lang="es-ES" sz="1200"/>
              </a:p>
            </p:txBody>
          </p:sp>
        </p:grpSp>
        <p:grpSp>
          <p:nvGrpSpPr>
            <p:cNvPr id="6" name="Group 19"/>
            <p:cNvGrpSpPr>
              <a:grpSpLocks/>
            </p:cNvGrpSpPr>
            <p:nvPr/>
          </p:nvGrpSpPr>
          <p:grpSpPr bwMode="auto">
            <a:xfrm>
              <a:off x="2770188" y="3667125"/>
              <a:ext cx="1728787" cy="1735138"/>
              <a:chOff x="2062" y="2311"/>
              <a:chExt cx="1089" cy="1093"/>
            </a:xfrm>
          </p:grpSpPr>
          <p:sp>
            <p:nvSpPr>
              <p:cNvPr id="17" name="Line 20"/>
              <p:cNvSpPr>
                <a:spLocks noChangeShapeType="1"/>
              </p:cNvSpPr>
              <p:nvPr/>
            </p:nvSpPr>
            <p:spPr bwMode="auto">
              <a:xfrm>
                <a:off x="2606" y="2311"/>
                <a:ext cx="0" cy="272"/>
              </a:xfrm>
              <a:prstGeom prst="line">
                <a:avLst/>
              </a:prstGeom>
              <a:noFill/>
              <a:ln w="38100">
                <a:solidFill>
                  <a:schemeClr val="tx2"/>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18" name="Text Box 21"/>
              <p:cNvSpPr txBox="1">
                <a:spLocks noChangeArrowheads="1"/>
              </p:cNvSpPr>
              <p:nvPr/>
            </p:nvSpPr>
            <p:spPr bwMode="auto">
              <a:xfrm>
                <a:off x="2062" y="2886"/>
                <a:ext cx="1089"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spcBef>
                    <a:spcPct val="50000"/>
                  </a:spcBef>
                </a:pPr>
                <a:r>
                  <a:rPr lang="en-US" sz="1200" dirty="0" err="1"/>
                  <a:t>Contratación</a:t>
                </a:r>
                <a:r>
                  <a:rPr lang="en-US" sz="1200" dirty="0"/>
                  <a:t> de </a:t>
                </a:r>
                <a:r>
                  <a:rPr lang="en-US" sz="1200" dirty="0" err="1"/>
                  <a:t>Consultoría</a:t>
                </a:r>
                <a:r>
                  <a:rPr lang="en-US" sz="1200" dirty="0"/>
                  <a:t> </a:t>
                </a:r>
                <a:r>
                  <a:rPr lang="en-US" sz="1200" dirty="0" err="1"/>
                  <a:t>para</a:t>
                </a:r>
                <a:r>
                  <a:rPr lang="en-US" sz="1200" dirty="0"/>
                  <a:t> </a:t>
                </a:r>
                <a:r>
                  <a:rPr lang="en-US" sz="1200" dirty="0" err="1"/>
                  <a:t>Fortalecimiento</a:t>
                </a:r>
                <a:r>
                  <a:rPr lang="en-US" sz="1200" dirty="0"/>
                  <a:t> de la UMA</a:t>
                </a:r>
                <a:endParaRPr lang="es-ES" sz="1200" dirty="0"/>
              </a:p>
            </p:txBody>
          </p:sp>
          <p:sp>
            <p:nvSpPr>
              <p:cNvPr id="19" name="Text Box 22"/>
              <p:cNvSpPr txBox="1">
                <a:spLocks noChangeArrowheads="1"/>
              </p:cNvSpPr>
              <p:nvPr/>
            </p:nvSpPr>
            <p:spPr bwMode="auto">
              <a:xfrm>
                <a:off x="2338" y="2659"/>
                <a:ext cx="454"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3" rIns="91427" bIns="45713">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spcBef>
                    <a:spcPct val="50000"/>
                  </a:spcBef>
                </a:pPr>
                <a:r>
                  <a:rPr lang="en-US" sz="1800" dirty="0">
                    <a:solidFill>
                      <a:schemeClr val="bg2">
                        <a:lumMod val="50000"/>
                      </a:schemeClr>
                    </a:solidFill>
                  </a:rPr>
                  <a:t>1999</a:t>
                </a:r>
                <a:endParaRPr lang="es-ES" sz="1800" dirty="0">
                  <a:solidFill>
                    <a:schemeClr val="bg2">
                      <a:lumMod val="50000"/>
                    </a:schemeClr>
                  </a:solidFill>
                </a:endParaRPr>
              </a:p>
            </p:txBody>
          </p:sp>
        </p:grpSp>
        <p:grpSp>
          <p:nvGrpSpPr>
            <p:cNvPr id="7" name="Group 23"/>
            <p:cNvGrpSpPr>
              <a:grpSpLocks/>
            </p:cNvGrpSpPr>
            <p:nvPr/>
          </p:nvGrpSpPr>
          <p:grpSpPr bwMode="auto">
            <a:xfrm>
              <a:off x="3633788" y="2238376"/>
              <a:ext cx="1368425" cy="1982788"/>
              <a:chOff x="2607" y="1365"/>
              <a:chExt cx="862" cy="1249"/>
            </a:xfrm>
          </p:grpSpPr>
          <p:sp>
            <p:nvSpPr>
              <p:cNvPr id="21" name="Text Box 24"/>
              <p:cNvSpPr txBox="1">
                <a:spLocks noChangeArrowheads="1"/>
              </p:cNvSpPr>
              <p:nvPr/>
            </p:nvSpPr>
            <p:spPr bwMode="auto">
              <a:xfrm>
                <a:off x="2811" y="1904"/>
                <a:ext cx="454"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3" rIns="91427" bIns="45713">
                <a:spAutoFit/>
              </a:bodyPr>
              <a:lstStyle>
                <a:defPPr>
                  <a:defRPr lang="en-US"/>
                </a:defPPr>
                <a:lvl1pPr>
                  <a:spcBef>
                    <a:spcPct val="50000"/>
                  </a:spcBef>
                  <a:defRPr>
                    <a:solidFill>
                      <a:schemeClr val="bg2">
                        <a:lumMod val="50000"/>
                      </a:schemeClr>
                    </a:solidFill>
                    <a:latin typeface="Tahoma" pitchFamily="34" charset="0"/>
                  </a:defRPr>
                </a:lvl1pPr>
                <a:lvl2pPr marL="742950" indent="-285750" eaLnBrk="0" hangingPunct="0">
                  <a:defRPr sz="2400">
                    <a:latin typeface="Tahoma" pitchFamily="34" charset="0"/>
                  </a:defRPr>
                </a:lvl2pPr>
                <a:lvl3pPr marL="1143000" indent="-228600" eaLnBrk="0" hangingPunct="0">
                  <a:defRPr sz="2400">
                    <a:latin typeface="Tahoma" pitchFamily="34" charset="0"/>
                  </a:defRPr>
                </a:lvl3pPr>
                <a:lvl4pPr marL="1600200" indent="-228600" eaLnBrk="0" hangingPunct="0">
                  <a:defRPr sz="2400">
                    <a:latin typeface="Tahoma" pitchFamily="34" charset="0"/>
                  </a:defRPr>
                </a:lvl4pPr>
                <a:lvl5pPr marL="2057400" indent="-228600" eaLnBrk="0" hangingPunct="0">
                  <a:defRPr sz="2400">
                    <a:latin typeface="Tahoma" pitchFamily="34" charset="0"/>
                  </a:defRPr>
                </a:lvl5pPr>
                <a:lvl6pPr marL="2514600" indent="-228600" eaLnBrk="0" fontAlgn="base" hangingPunct="0">
                  <a:spcBef>
                    <a:spcPct val="0"/>
                  </a:spcBef>
                  <a:spcAft>
                    <a:spcPct val="0"/>
                  </a:spcAft>
                  <a:defRPr sz="2400">
                    <a:latin typeface="Tahoma" pitchFamily="34" charset="0"/>
                  </a:defRPr>
                </a:lvl6pPr>
                <a:lvl7pPr marL="2971800" indent="-228600" eaLnBrk="0" fontAlgn="base" hangingPunct="0">
                  <a:spcBef>
                    <a:spcPct val="0"/>
                  </a:spcBef>
                  <a:spcAft>
                    <a:spcPct val="0"/>
                  </a:spcAft>
                  <a:defRPr sz="2400">
                    <a:latin typeface="Tahoma" pitchFamily="34" charset="0"/>
                  </a:defRPr>
                </a:lvl7pPr>
                <a:lvl8pPr marL="3429000" indent="-228600" eaLnBrk="0" fontAlgn="base" hangingPunct="0">
                  <a:spcBef>
                    <a:spcPct val="0"/>
                  </a:spcBef>
                  <a:spcAft>
                    <a:spcPct val="0"/>
                  </a:spcAft>
                  <a:defRPr sz="2400">
                    <a:latin typeface="Tahoma" pitchFamily="34" charset="0"/>
                  </a:defRPr>
                </a:lvl8pPr>
                <a:lvl9pPr marL="3886200" indent="-228600" eaLnBrk="0" fontAlgn="base" hangingPunct="0">
                  <a:spcBef>
                    <a:spcPct val="0"/>
                  </a:spcBef>
                  <a:spcAft>
                    <a:spcPct val="0"/>
                  </a:spcAft>
                  <a:defRPr sz="2400">
                    <a:latin typeface="Tahoma" pitchFamily="34" charset="0"/>
                  </a:defRPr>
                </a:lvl9pPr>
              </a:lstStyle>
              <a:p>
                <a:r>
                  <a:rPr lang="en-US" dirty="0"/>
                  <a:t>2000</a:t>
                </a:r>
                <a:endParaRPr lang="es-ES" dirty="0"/>
              </a:p>
            </p:txBody>
          </p:sp>
          <p:sp>
            <p:nvSpPr>
              <p:cNvPr id="22" name="Line 25"/>
              <p:cNvSpPr>
                <a:spLocks noChangeShapeType="1"/>
              </p:cNvSpPr>
              <p:nvPr/>
            </p:nvSpPr>
            <p:spPr bwMode="auto">
              <a:xfrm>
                <a:off x="3006" y="2137"/>
                <a:ext cx="0" cy="477"/>
              </a:xfrm>
              <a:prstGeom prst="line">
                <a:avLst/>
              </a:prstGeom>
              <a:noFill/>
              <a:ln w="38100">
                <a:solidFill>
                  <a:schemeClr val="tx2"/>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23" name="Text Box 26"/>
              <p:cNvSpPr txBox="1">
                <a:spLocks noChangeArrowheads="1"/>
              </p:cNvSpPr>
              <p:nvPr/>
            </p:nvSpPr>
            <p:spPr bwMode="auto">
              <a:xfrm>
                <a:off x="2607" y="1365"/>
                <a:ext cx="86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spcBef>
                    <a:spcPct val="50000"/>
                  </a:spcBef>
                </a:pPr>
                <a:r>
                  <a:rPr lang="en-US" sz="1200" dirty="0"/>
                  <a:t>Firma de </a:t>
                </a:r>
                <a:r>
                  <a:rPr lang="en-US" sz="1200" dirty="0" err="1"/>
                  <a:t>Convenio</a:t>
                </a:r>
                <a:r>
                  <a:rPr lang="en-US" sz="1200" dirty="0"/>
                  <a:t> de </a:t>
                </a:r>
                <a:r>
                  <a:rPr lang="en-US" sz="1200" dirty="0" err="1"/>
                  <a:t>descentralización</a:t>
                </a:r>
                <a:r>
                  <a:rPr lang="en-US" sz="1200" dirty="0"/>
                  <a:t> SERNA-MPC</a:t>
                </a:r>
                <a:endParaRPr lang="es-ES" sz="1200" dirty="0"/>
              </a:p>
            </p:txBody>
          </p:sp>
        </p:grpSp>
        <p:grpSp>
          <p:nvGrpSpPr>
            <p:cNvPr id="8" name="Group 27"/>
            <p:cNvGrpSpPr>
              <a:grpSpLocks/>
            </p:cNvGrpSpPr>
            <p:nvPr/>
          </p:nvGrpSpPr>
          <p:grpSpPr bwMode="auto">
            <a:xfrm>
              <a:off x="4616451" y="3463925"/>
              <a:ext cx="1368425" cy="2338388"/>
              <a:chOff x="3270" y="2136"/>
              <a:chExt cx="862" cy="1473"/>
            </a:xfrm>
          </p:grpSpPr>
          <p:sp>
            <p:nvSpPr>
              <p:cNvPr id="25" name="Text Box 28"/>
              <p:cNvSpPr txBox="1">
                <a:spLocks noChangeArrowheads="1"/>
              </p:cNvSpPr>
              <p:nvPr/>
            </p:nvSpPr>
            <p:spPr bwMode="auto">
              <a:xfrm>
                <a:off x="3446" y="2728"/>
                <a:ext cx="454"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3" rIns="91427" bIns="45713">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spcBef>
                    <a:spcPct val="50000"/>
                  </a:spcBef>
                </a:pPr>
                <a:r>
                  <a:rPr lang="en-US" sz="1800" dirty="0">
                    <a:solidFill>
                      <a:schemeClr val="bg2">
                        <a:lumMod val="50000"/>
                      </a:schemeClr>
                    </a:solidFill>
                  </a:rPr>
                  <a:t>2002</a:t>
                </a:r>
                <a:endParaRPr lang="es-ES" sz="1800" dirty="0">
                  <a:solidFill>
                    <a:schemeClr val="bg2">
                      <a:lumMod val="50000"/>
                    </a:schemeClr>
                  </a:solidFill>
                </a:endParaRPr>
              </a:p>
            </p:txBody>
          </p:sp>
          <p:sp>
            <p:nvSpPr>
              <p:cNvPr id="26" name="Line 29"/>
              <p:cNvSpPr>
                <a:spLocks noChangeShapeType="1"/>
              </p:cNvSpPr>
              <p:nvPr/>
            </p:nvSpPr>
            <p:spPr bwMode="auto">
              <a:xfrm>
                <a:off x="3673" y="2136"/>
                <a:ext cx="0" cy="477"/>
              </a:xfrm>
              <a:prstGeom prst="line">
                <a:avLst/>
              </a:prstGeom>
              <a:noFill/>
              <a:ln w="38100">
                <a:solidFill>
                  <a:schemeClr val="tx2"/>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27" name="Text Box 30"/>
              <p:cNvSpPr txBox="1">
                <a:spLocks noChangeArrowheads="1"/>
              </p:cNvSpPr>
              <p:nvPr/>
            </p:nvSpPr>
            <p:spPr bwMode="auto">
              <a:xfrm rot="10800000" flipV="1">
                <a:off x="3270" y="2976"/>
                <a:ext cx="86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spcBef>
                    <a:spcPct val="50000"/>
                  </a:spcBef>
                </a:pPr>
                <a:r>
                  <a:rPr lang="en-US" sz="1200" dirty="0"/>
                  <a:t>Firma de </a:t>
                </a:r>
                <a:r>
                  <a:rPr lang="en-US" sz="1200" dirty="0" err="1"/>
                  <a:t>Convenio</a:t>
                </a:r>
                <a:r>
                  <a:rPr lang="en-US" sz="1200" dirty="0"/>
                  <a:t> de </a:t>
                </a:r>
                <a:r>
                  <a:rPr lang="en-US" sz="1200" dirty="0" err="1"/>
                  <a:t>Cooperación</a:t>
                </a:r>
                <a:r>
                  <a:rPr lang="en-US" sz="1200" dirty="0"/>
                  <a:t> </a:t>
                </a:r>
                <a:r>
                  <a:rPr lang="en-US" sz="1200" dirty="0" err="1"/>
                  <a:t>Interinstitucional</a:t>
                </a:r>
                <a:r>
                  <a:rPr lang="en-US" sz="1200" dirty="0"/>
                  <a:t> SERNA-MPC</a:t>
                </a:r>
                <a:endParaRPr lang="es-ES" sz="1200" dirty="0"/>
              </a:p>
            </p:txBody>
          </p:sp>
        </p:grpSp>
        <p:grpSp>
          <p:nvGrpSpPr>
            <p:cNvPr id="12" name="Group 31"/>
            <p:cNvGrpSpPr>
              <a:grpSpLocks/>
            </p:cNvGrpSpPr>
            <p:nvPr/>
          </p:nvGrpSpPr>
          <p:grpSpPr bwMode="auto">
            <a:xfrm>
              <a:off x="539750" y="3644900"/>
              <a:ext cx="1800225" cy="1463675"/>
              <a:chOff x="476" y="2297"/>
              <a:chExt cx="1134" cy="922"/>
            </a:xfrm>
          </p:grpSpPr>
          <p:sp>
            <p:nvSpPr>
              <p:cNvPr id="29" name="Line 32"/>
              <p:cNvSpPr>
                <a:spLocks noChangeShapeType="1"/>
              </p:cNvSpPr>
              <p:nvPr/>
            </p:nvSpPr>
            <p:spPr bwMode="auto">
              <a:xfrm>
                <a:off x="1088" y="2297"/>
                <a:ext cx="0" cy="272"/>
              </a:xfrm>
              <a:prstGeom prst="line">
                <a:avLst/>
              </a:prstGeom>
              <a:noFill/>
              <a:ln w="38100">
                <a:solidFill>
                  <a:schemeClr val="tx2"/>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30" name="Text Box 33"/>
              <p:cNvSpPr txBox="1">
                <a:spLocks noChangeArrowheads="1"/>
              </p:cNvSpPr>
              <p:nvPr/>
            </p:nvSpPr>
            <p:spPr bwMode="auto">
              <a:xfrm>
                <a:off x="868" y="2659"/>
                <a:ext cx="454"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3" rIns="91427" bIns="45713">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spcBef>
                    <a:spcPct val="50000"/>
                  </a:spcBef>
                </a:pPr>
                <a:r>
                  <a:rPr lang="en-US" sz="1800" dirty="0">
                    <a:solidFill>
                      <a:schemeClr val="bg2">
                        <a:lumMod val="50000"/>
                      </a:schemeClr>
                    </a:solidFill>
                  </a:rPr>
                  <a:t>1995</a:t>
                </a:r>
                <a:endParaRPr lang="es-ES" sz="1800" dirty="0">
                  <a:solidFill>
                    <a:schemeClr val="bg2">
                      <a:lumMod val="50000"/>
                    </a:schemeClr>
                  </a:solidFill>
                </a:endParaRPr>
              </a:p>
            </p:txBody>
          </p:sp>
          <p:sp>
            <p:nvSpPr>
              <p:cNvPr id="31" name="Text Box 34"/>
              <p:cNvSpPr txBox="1">
                <a:spLocks noChangeArrowheads="1"/>
              </p:cNvSpPr>
              <p:nvPr/>
            </p:nvSpPr>
            <p:spPr bwMode="auto">
              <a:xfrm>
                <a:off x="476" y="2931"/>
                <a:ext cx="1134"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spcBef>
                    <a:spcPct val="50000"/>
                  </a:spcBef>
                </a:pPr>
                <a:r>
                  <a:rPr lang="en-US" sz="1200"/>
                  <a:t>Oficina de Medio Ambiente</a:t>
                </a:r>
                <a:endParaRPr lang="es-ES" sz="1200"/>
              </a:p>
            </p:txBody>
          </p:sp>
        </p:grpSp>
        <p:grpSp>
          <p:nvGrpSpPr>
            <p:cNvPr id="16" name="Group 35"/>
            <p:cNvGrpSpPr>
              <a:grpSpLocks/>
            </p:cNvGrpSpPr>
            <p:nvPr/>
          </p:nvGrpSpPr>
          <p:grpSpPr bwMode="auto">
            <a:xfrm>
              <a:off x="6026150" y="1654175"/>
              <a:ext cx="1285875" cy="2566988"/>
              <a:chOff x="4282" y="1006"/>
              <a:chExt cx="810" cy="1617"/>
            </a:xfrm>
          </p:grpSpPr>
          <p:grpSp>
            <p:nvGrpSpPr>
              <p:cNvPr id="20" name="Group 36"/>
              <p:cNvGrpSpPr>
                <a:grpSpLocks/>
              </p:cNvGrpSpPr>
              <p:nvPr/>
            </p:nvGrpSpPr>
            <p:grpSpPr bwMode="auto">
              <a:xfrm>
                <a:off x="4472" y="1956"/>
                <a:ext cx="454" cy="667"/>
                <a:chOff x="4472" y="1956"/>
                <a:chExt cx="454" cy="667"/>
              </a:xfrm>
            </p:grpSpPr>
            <p:sp>
              <p:nvSpPr>
                <p:cNvPr id="35" name="Text Box 37"/>
                <p:cNvSpPr txBox="1">
                  <a:spLocks noChangeArrowheads="1"/>
                </p:cNvSpPr>
                <p:nvPr/>
              </p:nvSpPr>
              <p:spPr bwMode="auto">
                <a:xfrm>
                  <a:off x="4472" y="1956"/>
                  <a:ext cx="454"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3" rIns="91427" bIns="45713">
                  <a:spAutoFit/>
                </a:bodyPr>
                <a:lstStyle>
                  <a:defPPr>
                    <a:defRPr lang="en-US"/>
                  </a:defPPr>
                  <a:lvl1pPr>
                    <a:spcBef>
                      <a:spcPct val="50000"/>
                    </a:spcBef>
                    <a:defRPr>
                      <a:solidFill>
                        <a:schemeClr val="bg2">
                          <a:lumMod val="50000"/>
                        </a:schemeClr>
                      </a:solidFill>
                      <a:latin typeface="Tahoma" pitchFamily="34" charset="0"/>
                    </a:defRPr>
                  </a:lvl1pPr>
                  <a:lvl2pPr marL="742950" indent="-285750" eaLnBrk="0" hangingPunct="0">
                    <a:defRPr sz="2400">
                      <a:latin typeface="Tahoma" pitchFamily="34" charset="0"/>
                    </a:defRPr>
                  </a:lvl2pPr>
                  <a:lvl3pPr marL="1143000" indent="-228600" eaLnBrk="0" hangingPunct="0">
                    <a:defRPr sz="2400">
                      <a:latin typeface="Tahoma" pitchFamily="34" charset="0"/>
                    </a:defRPr>
                  </a:lvl3pPr>
                  <a:lvl4pPr marL="1600200" indent="-228600" eaLnBrk="0" hangingPunct="0">
                    <a:defRPr sz="2400">
                      <a:latin typeface="Tahoma" pitchFamily="34" charset="0"/>
                    </a:defRPr>
                  </a:lvl4pPr>
                  <a:lvl5pPr marL="2057400" indent="-228600" eaLnBrk="0" hangingPunct="0">
                    <a:defRPr sz="2400">
                      <a:latin typeface="Tahoma" pitchFamily="34" charset="0"/>
                    </a:defRPr>
                  </a:lvl5pPr>
                  <a:lvl6pPr marL="2514600" indent="-228600" eaLnBrk="0" fontAlgn="base" hangingPunct="0">
                    <a:spcBef>
                      <a:spcPct val="0"/>
                    </a:spcBef>
                    <a:spcAft>
                      <a:spcPct val="0"/>
                    </a:spcAft>
                    <a:defRPr sz="2400">
                      <a:latin typeface="Tahoma" pitchFamily="34" charset="0"/>
                    </a:defRPr>
                  </a:lvl6pPr>
                  <a:lvl7pPr marL="2971800" indent="-228600" eaLnBrk="0" fontAlgn="base" hangingPunct="0">
                    <a:spcBef>
                      <a:spcPct val="0"/>
                    </a:spcBef>
                    <a:spcAft>
                      <a:spcPct val="0"/>
                    </a:spcAft>
                    <a:defRPr sz="2400">
                      <a:latin typeface="Tahoma" pitchFamily="34" charset="0"/>
                    </a:defRPr>
                  </a:lvl7pPr>
                  <a:lvl8pPr marL="3429000" indent="-228600" eaLnBrk="0" fontAlgn="base" hangingPunct="0">
                    <a:spcBef>
                      <a:spcPct val="0"/>
                    </a:spcBef>
                    <a:spcAft>
                      <a:spcPct val="0"/>
                    </a:spcAft>
                    <a:defRPr sz="2400">
                      <a:latin typeface="Tahoma" pitchFamily="34" charset="0"/>
                    </a:defRPr>
                  </a:lvl8pPr>
                  <a:lvl9pPr marL="3886200" indent="-228600" eaLnBrk="0" fontAlgn="base" hangingPunct="0">
                    <a:spcBef>
                      <a:spcPct val="0"/>
                    </a:spcBef>
                    <a:spcAft>
                      <a:spcPct val="0"/>
                    </a:spcAft>
                    <a:defRPr sz="2400">
                      <a:latin typeface="Tahoma" pitchFamily="34" charset="0"/>
                    </a:defRPr>
                  </a:lvl9pPr>
                </a:lstStyle>
                <a:p>
                  <a:r>
                    <a:rPr lang="en-US" dirty="0"/>
                    <a:t>2006</a:t>
                  </a:r>
                  <a:endParaRPr lang="es-ES" dirty="0"/>
                </a:p>
              </p:txBody>
            </p:sp>
            <p:sp>
              <p:nvSpPr>
                <p:cNvPr id="36" name="Line 38"/>
                <p:cNvSpPr>
                  <a:spLocks noChangeShapeType="1"/>
                </p:cNvSpPr>
                <p:nvPr/>
              </p:nvSpPr>
              <p:spPr bwMode="auto">
                <a:xfrm>
                  <a:off x="4693" y="2146"/>
                  <a:ext cx="6" cy="477"/>
                </a:xfrm>
                <a:prstGeom prst="line">
                  <a:avLst/>
                </a:prstGeom>
                <a:noFill/>
                <a:ln w="38100">
                  <a:solidFill>
                    <a:schemeClr val="tx2"/>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grpSp>
          <p:sp>
            <p:nvSpPr>
              <p:cNvPr id="34" name="Text Box 39"/>
              <p:cNvSpPr txBox="1">
                <a:spLocks noChangeArrowheads="1"/>
              </p:cNvSpPr>
              <p:nvPr/>
            </p:nvSpPr>
            <p:spPr bwMode="auto">
              <a:xfrm>
                <a:off x="4282" y="1006"/>
                <a:ext cx="810" cy="9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spcBef>
                    <a:spcPct val="50000"/>
                  </a:spcBef>
                </a:pPr>
                <a:r>
                  <a:rPr lang="en-US" sz="1200" dirty="0" err="1"/>
                  <a:t>Finaliza</a:t>
                </a:r>
                <a:r>
                  <a:rPr lang="en-US" sz="1200" dirty="0"/>
                  <a:t> </a:t>
                </a:r>
                <a:r>
                  <a:rPr lang="en-US" sz="1200" dirty="0" err="1"/>
                  <a:t>Convenio</a:t>
                </a:r>
                <a:r>
                  <a:rPr lang="en-US" sz="1200" dirty="0"/>
                  <a:t> con SERNA</a:t>
                </a:r>
              </a:p>
              <a:p>
                <a:pPr algn="ctr" eaLnBrk="1" hangingPunct="1">
                  <a:spcBef>
                    <a:spcPct val="50000"/>
                  </a:spcBef>
                </a:pPr>
                <a:r>
                  <a:rPr lang="en-US" sz="1200" dirty="0" err="1"/>
                  <a:t>Inicia</a:t>
                </a:r>
                <a:r>
                  <a:rPr lang="en-US" sz="1200" dirty="0"/>
                  <a:t> </a:t>
                </a:r>
                <a:r>
                  <a:rPr lang="en-US" sz="1200" dirty="0" err="1"/>
                  <a:t>Gestión</a:t>
                </a:r>
                <a:r>
                  <a:rPr lang="en-US" sz="1200" dirty="0"/>
                  <a:t> </a:t>
                </a:r>
                <a:r>
                  <a:rPr lang="en-US" sz="1200" dirty="0" err="1"/>
                  <a:t>Ambiental</a:t>
                </a:r>
                <a:r>
                  <a:rPr lang="en-US" sz="1200" dirty="0"/>
                  <a:t> en base a </a:t>
                </a:r>
                <a:r>
                  <a:rPr lang="en-US" sz="1200" dirty="0" smtClean="0"/>
                  <a:t>LM. </a:t>
                </a:r>
                <a:r>
                  <a:rPr lang="en-US" sz="1200" dirty="0"/>
                  <a:t>y LGA</a:t>
                </a:r>
                <a:endParaRPr lang="es-ES" sz="1200" dirty="0"/>
              </a:p>
            </p:txBody>
          </p:sp>
        </p:grpSp>
        <p:grpSp>
          <p:nvGrpSpPr>
            <p:cNvPr id="24" name="Group 35"/>
            <p:cNvGrpSpPr>
              <a:grpSpLocks/>
            </p:cNvGrpSpPr>
            <p:nvPr/>
          </p:nvGrpSpPr>
          <p:grpSpPr bwMode="auto">
            <a:xfrm>
              <a:off x="7834313" y="1125538"/>
              <a:ext cx="1285875" cy="3096105"/>
              <a:chOff x="4605" y="990"/>
              <a:chExt cx="810" cy="1639"/>
            </a:xfrm>
          </p:grpSpPr>
          <p:grpSp>
            <p:nvGrpSpPr>
              <p:cNvPr id="28" name="Group 36"/>
              <p:cNvGrpSpPr>
                <a:grpSpLocks/>
              </p:cNvGrpSpPr>
              <p:nvPr/>
            </p:nvGrpSpPr>
            <p:grpSpPr bwMode="auto">
              <a:xfrm>
                <a:off x="4783" y="1925"/>
                <a:ext cx="454" cy="704"/>
                <a:chOff x="4783" y="1925"/>
                <a:chExt cx="454" cy="704"/>
              </a:xfrm>
            </p:grpSpPr>
            <p:sp>
              <p:nvSpPr>
                <p:cNvPr id="40" name="Text Box 37"/>
                <p:cNvSpPr txBox="1">
                  <a:spLocks noChangeArrowheads="1"/>
                </p:cNvSpPr>
                <p:nvPr/>
              </p:nvSpPr>
              <p:spPr bwMode="auto">
                <a:xfrm>
                  <a:off x="4783" y="1925"/>
                  <a:ext cx="454" cy="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3" rIns="91427" bIns="45713">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spcBef>
                      <a:spcPct val="50000"/>
                    </a:spcBef>
                  </a:pPr>
                  <a:r>
                    <a:rPr lang="en-US" sz="1800" dirty="0">
                      <a:solidFill>
                        <a:schemeClr val="bg2">
                          <a:lumMod val="50000"/>
                        </a:schemeClr>
                      </a:solidFill>
                    </a:rPr>
                    <a:t>2011</a:t>
                  </a:r>
                  <a:endParaRPr lang="es-ES" sz="1800" dirty="0">
                    <a:solidFill>
                      <a:schemeClr val="bg2">
                        <a:lumMod val="50000"/>
                      </a:schemeClr>
                    </a:solidFill>
                  </a:endParaRPr>
                </a:p>
              </p:txBody>
            </p:sp>
            <p:sp>
              <p:nvSpPr>
                <p:cNvPr id="41" name="Line 38"/>
                <p:cNvSpPr>
                  <a:spLocks noChangeShapeType="1"/>
                </p:cNvSpPr>
                <p:nvPr/>
              </p:nvSpPr>
              <p:spPr bwMode="auto">
                <a:xfrm>
                  <a:off x="5010" y="2228"/>
                  <a:ext cx="0" cy="401"/>
                </a:xfrm>
                <a:prstGeom prst="line">
                  <a:avLst/>
                </a:prstGeom>
                <a:noFill/>
                <a:ln w="38100">
                  <a:solidFill>
                    <a:schemeClr val="tx2"/>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grpSp>
          <p:sp>
            <p:nvSpPr>
              <p:cNvPr id="39" name="Text Box 39"/>
              <p:cNvSpPr txBox="1">
                <a:spLocks noChangeArrowheads="1"/>
              </p:cNvSpPr>
              <p:nvPr/>
            </p:nvSpPr>
            <p:spPr bwMode="auto">
              <a:xfrm>
                <a:off x="4605" y="990"/>
                <a:ext cx="810" cy="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spcBef>
                    <a:spcPct val="50000"/>
                  </a:spcBef>
                </a:pPr>
                <a:endParaRPr lang="en-US" sz="1200" dirty="0"/>
              </a:p>
              <a:p>
                <a:pPr algn="ctr" eaLnBrk="1" hangingPunct="1">
                  <a:spcBef>
                    <a:spcPct val="50000"/>
                  </a:spcBef>
                </a:pPr>
                <a:r>
                  <a:rPr lang="en-US" sz="1200" dirty="0" err="1"/>
                  <a:t>Departamento</a:t>
                </a:r>
                <a:r>
                  <a:rPr lang="en-US" sz="1200" dirty="0"/>
                  <a:t> Municipal </a:t>
                </a:r>
                <a:r>
                  <a:rPr lang="en-US" sz="1200" dirty="0" err="1"/>
                  <a:t>Ambiental</a:t>
                </a:r>
                <a:endParaRPr lang="en-US" sz="1200" dirty="0"/>
              </a:p>
              <a:p>
                <a:pPr algn="ctr" eaLnBrk="1" hangingPunct="1">
                  <a:spcBef>
                    <a:spcPct val="50000"/>
                  </a:spcBef>
                </a:pPr>
                <a:r>
                  <a:rPr lang="en-US" sz="1200" dirty="0"/>
                  <a:t>SERNA </a:t>
                </a:r>
                <a:r>
                  <a:rPr lang="en-US" sz="1200" dirty="0" err="1"/>
                  <a:t>Delega</a:t>
                </a:r>
                <a:r>
                  <a:rPr lang="en-US" sz="1200" dirty="0"/>
                  <a:t> </a:t>
                </a:r>
                <a:r>
                  <a:rPr lang="en-US" sz="1200" dirty="0" err="1"/>
                  <a:t>Proceso</a:t>
                </a:r>
                <a:r>
                  <a:rPr lang="en-US" sz="1200" dirty="0"/>
                  <a:t> de </a:t>
                </a:r>
                <a:r>
                  <a:rPr lang="en-US" sz="1200" dirty="0" err="1" smtClean="0"/>
                  <a:t>Evaluaciòn</a:t>
                </a:r>
                <a:r>
                  <a:rPr lang="en-US" sz="1200" dirty="0" smtClean="0"/>
                  <a:t> de </a:t>
                </a:r>
                <a:r>
                  <a:rPr lang="en-US" sz="1200" dirty="0" err="1" smtClean="0"/>
                  <a:t>impacto</a:t>
                </a:r>
                <a:endParaRPr lang="en-US" sz="1200" dirty="0"/>
              </a:p>
              <a:p>
                <a:pPr algn="ctr" eaLnBrk="1" hangingPunct="1">
                  <a:spcBef>
                    <a:spcPct val="50000"/>
                  </a:spcBef>
                </a:pPr>
                <a:endParaRPr lang="es-ES" sz="1200" dirty="0"/>
              </a:p>
            </p:txBody>
          </p:sp>
        </p:grpSp>
      </p:grpSp>
      <p:sp>
        <p:nvSpPr>
          <p:cNvPr id="43" name="42 CuadroTexto"/>
          <p:cNvSpPr txBox="1"/>
          <p:nvPr/>
        </p:nvSpPr>
        <p:spPr>
          <a:xfrm>
            <a:off x="436038" y="308668"/>
            <a:ext cx="8384434" cy="954107"/>
          </a:xfrm>
          <a:prstGeom prst="rect">
            <a:avLst/>
          </a:prstGeom>
          <a:solidFill>
            <a:schemeClr val="tx1"/>
          </a:solidFill>
        </p:spPr>
        <p:txBody>
          <a:bodyPr wrap="square" rtlCol="0">
            <a:spAutoFit/>
          </a:bodyPr>
          <a:lstStyle/>
          <a:p>
            <a:pPr algn="ctr"/>
            <a:r>
              <a:rPr lang="en-US" sz="2800" b="1" dirty="0" smtClean="0">
                <a:solidFill>
                  <a:schemeClr val="accent1">
                    <a:satMod val="150000"/>
                  </a:schemeClr>
                </a:solidFill>
                <a:latin typeface="Calibri" pitchFamily="34" charset="0"/>
                <a:ea typeface="+mj-ea"/>
                <a:cs typeface="+mj-cs"/>
              </a:rPr>
              <a:t>GESTIÓN AMBIENTAL EN PUERTO CORTÉS</a:t>
            </a:r>
          </a:p>
          <a:p>
            <a:pPr algn="ctr"/>
            <a:r>
              <a:rPr lang="en-US" sz="2800" b="1" dirty="0" smtClean="0">
                <a:solidFill>
                  <a:schemeClr val="accent1">
                    <a:satMod val="150000"/>
                  </a:schemeClr>
                </a:solidFill>
                <a:latin typeface="Calibri" pitchFamily="34" charset="0"/>
                <a:ea typeface="+mj-ea"/>
                <a:cs typeface="+mj-cs"/>
              </a:rPr>
              <a:t>ANTECEDENTES</a:t>
            </a:r>
            <a:endParaRPr lang="en-US" sz="2800" b="1" dirty="0">
              <a:solidFill>
                <a:schemeClr val="accent1">
                  <a:satMod val="150000"/>
                </a:schemeClr>
              </a:solidFill>
              <a:latin typeface="Calibri" pitchFamily="34" charset="0"/>
              <a:ea typeface="+mj-ea"/>
              <a:cs typeface="+mj-cs"/>
            </a:endParaRPr>
          </a:p>
        </p:txBody>
      </p:sp>
      <p:pic>
        <p:nvPicPr>
          <p:cNvPr id="42" name="Picture 9" descr="escudo muni transparente"/>
          <p:cNvPicPr>
            <a:picLocks noChangeAspect="1" noChangeArrowheads="1"/>
          </p:cNvPicPr>
          <p:nvPr/>
        </p:nvPicPr>
        <p:blipFill>
          <a:blip r:embed="rId3" cstate="print"/>
          <a:srcRect/>
          <a:stretch>
            <a:fillRect/>
          </a:stretch>
        </p:blipFill>
        <p:spPr bwMode="auto">
          <a:xfrm>
            <a:off x="467544" y="260648"/>
            <a:ext cx="913348" cy="1000132"/>
          </a:xfrm>
          <a:prstGeom prst="rect">
            <a:avLst/>
          </a:prstGeom>
          <a:noFill/>
          <a:ln w="9525">
            <a:noFill/>
            <a:miter lim="800000"/>
            <a:headEnd/>
            <a:tailEnd/>
          </a:ln>
        </p:spPr>
      </p:pic>
    </p:spTree>
    <p:extLst>
      <p:ext uri="{BB962C8B-B14F-4D97-AF65-F5344CB8AC3E}">
        <p14:creationId xmlns:p14="http://schemas.microsoft.com/office/powerpoint/2010/main" xmlns="" val="14980090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251520" y="1556792"/>
            <a:ext cx="5262736" cy="4985980"/>
          </a:xfrm>
          <a:prstGeom prst="rect">
            <a:avLst/>
          </a:prstGeom>
          <a:noFill/>
        </p:spPr>
        <p:txBody>
          <a:bodyPr wrap="square" rtlCol="0">
            <a:spAutoFit/>
          </a:bodyPr>
          <a:lstStyle/>
          <a:p>
            <a:pPr algn="just"/>
            <a:endParaRPr lang="en-US" b="1" dirty="0" smtClean="0"/>
          </a:p>
          <a:p>
            <a:pPr marL="285750" indent="-285750" algn="just">
              <a:buFont typeface="Wingdings" pitchFamily="2" charset="2"/>
              <a:buChar char="ü"/>
            </a:pPr>
            <a:r>
              <a:rPr lang="en-US" sz="2000" dirty="0" err="1">
                <a:latin typeface="Calibri" pitchFamily="34" charset="0"/>
              </a:rPr>
              <a:t>Fomento</a:t>
            </a:r>
            <a:r>
              <a:rPr lang="en-US" sz="2000" dirty="0">
                <a:latin typeface="Calibri" pitchFamily="34" charset="0"/>
              </a:rPr>
              <a:t> de la </a:t>
            </a:r>
            <a:r>
              <a:rPr lang="en-US" sz="2000" dirty="0" err="1" smtClean="0">
                <a:latin typeface="Calibri" pitchFamily="34" charset="0"/>
              </a:rPr>
              <a:t>inversión</a:t>
            </a:r>
            <a:r>
              <a:rPr lang="en-US" sz="2000" dirty="0" smtClean="0">
                <a:latin typeface="Calibri" pitchFamily="34" charset="0"/>
              </a:rPr>
              <a:t> </a:t>
            </a:r>
            <a:r>
              <a:rPr lang="en-US" sz="2000" dirty="0">
                <a:latin typeface="Calibri" pitchFamily="34" charset="0"/>
              </a:rPr>
              <a:t>local.</a:t>
            </a:r>
          </a:p>
          <a:p>
            <a:pPr marL="285750" indent="-285750" algn="just">
              <a:buFont typeface="Wingdings" pitchFamily="2" charset="2"/>
              <a:buChar char="ü"/>
            </a:pPr>
            <a:r>
              <a:rPr lang="en-US" sz="2000" dirty="0" err="1" smtClean="0">
                <a:latin typeface="Calibri" pitchFamily="34" charset="0"/>
              </a:rPr>
              <a:t>Generación</a:t>
            </a:r>
            <a:r>
              <a:rPr lang="en-US" sz="2000" dirty="0" smtClean="0">
                <a:latin typeface="Calibri" pitchFamily="34" charset="0"/>
              </a:rPr>
              <a:t> </a:t>
            </a:r>
            <a:r>
              <a:rPr lang="en-US" sz="2000" dirty="0">
                <a:latin typeface="Calibri" pitchFamily="34" charset="0"/>
              </a:rPr>
              <a:t>de </a:t>
            </a:r>
            <a:r>
              <a:rPr lang="en-US" sz="2000" dirty="0" err="1">
                <a:latin typeface="Calibri" pitchFamily="34" charset="0"/>
              </a:rPr>
              <a:t>fuentes</a:t>
            </a:r>
            <a:r>
              <a:rPr lang="en-US" sz="2000" dirty="0">
                <a:latin typeface="Calibri" pitchFamily="34" charset="0"/>
              </a:rPr>
              <a:t> de </a:t>
            </a:r>
            <a:r>
              <a:rPr lang="en-US" sz="2000" dirty="0" err="1" smtClean="0">
                <a:latin typeface="Calibri" pitchFamily="34" charset="0"/>
              </a:rPr>
              <a:t>empleo</a:t>
            </a:r>
            <a:r>
              <a:rPr lang="en-US" sz="2000" dirty="0" smtClean="0">
                <a:latin typeface="Calibri" pitchFamily="34" charset="0"/>
              </a:rPr>
              <a:t>.</a:t>
            </a:r>
          </a:p>
          <a:p>
            <a:pPr marL="285750" indent="-285750" algn="just">
              <a:buFont typeface="Wingdings" pitchFamily="2" charset="2"/>
              <a:buChar char="ü"/>
            </a:pPr>
            <a:r>
              <a:rPr lang="en-US" sz="2000" dirty="0" err="1" smtClean="0">
                <a:latin typeface="Calibri" pitchFamily="34" charset="0"/>
              </a:rPr>
              <a:t>Fortalecimiento</a:t>
            </a:r>
            <a:r>
              <a:rPr lang="en-US" sz="2000" dirty="0" smtClean="0">
                <a:latin typeface="Calibri" pitchFamily="34" charset="0"/>
              </a:rPr>
              <a:t> </a:t>
            </a:r>
            <a:r>
              <a:rPr lang="en-US" sz="2000" dirty="0" err="1" smtClean="0">
                <a:latin typeface="Calibri" pitchFamily="34" charset="0"/>
              </a:rPr>
              <a:t>institucional</a:t>
            </a:r>
            <a:r>
              <a:rPr lang="en-US" sz="2000" dirty="0" smtClean="0">
                <a:latin typeface="Calibri" pitchFamily="34" charset="0"/>
              </a:rPr>
              <a:t>.</a:t>
            </a:r>
          </a:p>
          <a:p>
            <a:pPr marL="285750" indent="-285750" algn="just">
              <a:buFont typeface="Wingdings" pitchFamily="2" charset="2"/>
              <a:buChar char="ü"/>
            </a:pPr>
            <a:r>
              <a:rPr lang="en-US" sz="2000" dirty="0" err="1" smtClean="0">
                <a:latin typeface="Calibri" pitchFamily="34" charset="0"/>
              </a:rPr>
              <a:t>Primacía</a:t>
            </a:r>
            <a:r>
              <a:rPr lang="en-US" sz="2000" dirty="0" smtClean="0">
                <a:latin typeface="Calibri" pitchFamily="34" charset="0"/>
              </a:rPr>
              <a:t> de la </a:t>
            </a:r>
            <a:r>
              <a:rPr lang="en-US" sz="2000" dirty="0" err="1" smtClean="0">
                <a:latin typeface="Calibri" pitchFamily="34" charset="0"/>
              </a:rPr>
              <a:t>normativa</a:t>
            </a:r>
            <a:r>
              <a:rPr lang="en-US" sz="2000" dirty="0" smtClean="0">
                <a:latin typeface="Calibri" pitchFamily="34" charset="0"/>
              </a:rPr>
              <a:t> local </a:t>
            </a:r>
            <a:r>
              <a:rPr lang="en-US" sz="2000" dirty="0" err="1" smtClean="0">
                <a:latin typeface="Calibri" pitchFamily="34" charset="0"/>
              </a:rPr>
              <a:t>para</a:t>
            </a:r>
            <a:r>
              <a:rPr lang="en-US" sz="2000" dirty="0" smtClean="0">
                <a:latin typeface="Calibri" pitchFamily="34" charset="0"/>
              </a:rPr>
              <a:t> la </a:t>
            </a:r>
            <a:r>
              <a:rPr lang="en-US" sz="2000" dirty="0" err="1" smtClean="0">
                <a:latin typeface="Calibri" pitchFamily="34" charset="0"/>
              </a:rPr>
              <a:t>improbación</a:t>
            </a:r>
            <a:r>
              <a:rPr lang="en-US" sz="2000" dirty="0" smtClean="0">
                <a:latin typeface="Calibri" pitchFamily="34" charset="0"/>
              </a:rPr>
              <a:t> de </a:t>
            </a:r>
            <a:r>
              <a:rPr lang="en-US" sz="2000" dirty="0" err="1" smtClean="0">
                <a:latin typeface="Calibri" pitchFamily="34" charset="0"/>
              </a:rPr>
              <a:t>proyectos</a:t>
            </a:r>
            <a:r>
              <a:rPr lang="en-US" sz="2000" dirty="0" smtClean="0">
                <a:latin typeface="Calibri" pitchFamily="34" charset="0"/>
              </a:rPr>
              <a:t> no compatibles con el </a:t>
            </a:r>
            <a:r>
              <a:rPr lang="en-US" sz="2000" dirty="0" err="1" smtClean="0">
                <a:latin typeface="Calibri" pitchFamily="34" charset="0"/>
              </a:rPr>
              <a:t>esquema</a:t>
            </a:r>
            <a:r>
              <a:rPr lang="en-US" sz="2000" dirty="0" smtClean="0">
                <a:latin typeface="Calibri" pitchFamily="34" charset="0"/>
              </a:rPr>
              <a:t> de </a:t>
            </a:r>
            <a:r>
              <a:rPr lang="en-US" sz="2000" dirty="0" err="1" smtClean="0">
                <a:latin typeface="Calibri" pitchFamily="34" charset="0"/>
              </a:rPr>
              <a:t>desarrollo</a:t>
            </a:r>
            <a:r>
              <a:rPr lang="en-US" sz="2000" dirty="0" smtClean="0">
                <a:latin typeface="Calibri" pitchFamily="34" charset="0"/>
              </a:rPr>
              <a:t> del </a:t>
            </a:r>
            <a:r>
              <a:rPr lang="en-US" sz="2000" dirty="0" err="1" smtClean="0">
                <a:latin typeface="Calibri" pitchFamily="34" charset="0"/>
              </a:rPr>
              <a:t>municipio</a:t>
            </a:r>
            <a:r>
              <a:rPr lang="en-US" sz="2000" dirty="0" smtClean="0">
                <a:latin typeface="Calibri" pitchFamily="34" charset="0"/>
              </a:rPr>
              <a:t>.</a:t>
            </a:r>
          </a:p>
          <a:p>
            <a:pPr marL="285750" indent="-285750" algn="just">
              <a:buFont typeface="Wingdings" pitchFamily="2" charset="2"/>
              <a:buChar char="ü"/>
            </a:pPr>
            <a:r>
              <a:rPr lang="en-US" sz="2000" dirty="0" err="1" smtClean="0">
                <a:latin typeface="Calibri" pitchFamily="34" charset="0"/>
              </a:rPr>
              <a:t>Evaluación</a:t>
            </a:r>
            <a:r>
              <a:rPr lang="en-US" sz="2000" dirty="0" smtClean="0">
                <a:latin typeface="Calibri" pitchFamily="34" charset="0"/>
              </a:rPr>
              <a:t> de la </a:t>
            </a:r>
            <a:r>
              <a:rPr lang="en-US" sz="2000" dirty="0" err="1">
                <a:latin typeface="Calibri" pitchFamily="34" charset="0"/>
              </a:rPr>
              <a:t>compatibilidad</a:t>
            </a:r>
            <a:r>
              <a:rPr lang="en-US" sz="2000" dirty="0">
                <a:latin typeface="Calibri" pitchFamily="34" charset="0"/>
              </a:rPr>
              <a:t> </a:t>
            </a:r>
            <a:r>
              <a:rPr lang="en-US" sz="2000" dirty="0" smtClean="0">
                <a:latin typeface="Calibri" pitchFamily="34" charset="0"/>
              </a:rPr>
              <a:t>del </a:t>
            </a:r>
            <a:r>
              <a:rPr lang="en-US" sz="2000" dirty="0" err="1" smtClean="0">
                <a:latin typeface="Calibri" pitchFamily="34" charset="0"/>
              </a:rPr>
              <a:t>proyecto</a:t>
            </a:r>
            <a:r>
              <a:rPr lang="en-US" sz="2000" dirty="0" smtClean="0">
                <a:latin typeface="Calibri" pitchFamily="34" charset="0"/>
              </a:rPr>
              <a:t> </a:t>
            </a:r>
            <a:r>
              <a:rPr lang="en-US" sz="2000" dirty="0" err="1" smtClean="0">
                <a:latin typeface="Calibri" pitchFamily="34" charset="0"/>
              </a:rPr>
              <a:t>evaluado</a:t>
            </a:r>
            <a:r>
              <a:rPr lang="en-US" sz="2000" dirty="0" smtClean="0">
                <a:latin typeface="Calibri" pitchFamily="34" charset="0"/>
              </a:rPr>
              <a:t> con </a:t>
            </a:r>
            <a:r>
              <a:rPr lang="en-US" sz="2000" dirty="0" err="1">
                <a:latin typeface="Calibri" pitchFamily="34" charset="0"/>
              </a:rPr>
              <a:t>las</a:t>
            </a:r>
            <a:r>
              <a:rPr lang="en-US" sz="2000" dirty="0">
                <a:latin typeface="Calibri" pitchFamily="34" charset="0"/>
              </a:rPr>
              <a:t> </a:t>
            </a:r>
            <a:r>
              <a:rPr lang="en-US" sz="2000" dirty="0" err="1">
                <a:latin typeface="Calibri" pitchFamily="34" charset="0"/>
              </a:rPr>
              <a:t>actividades</a:t>
            </a:r>
            <a:r>
              <a:rPr lang="en-US" sz="2000" dirty="0">
                <a:latin typeface="Calibri" pitchFamily="34" charset="0"/>
              </a:rPr>
              <a:t> </a:t>
            </a:r>
            <a:r>
              <a:rPr lang="en-US" sz="2000" dirty="0" err="1">
                <a:latin typeface="Calibri" pitchFamily="34" charset="0"/>
              </a:rPr>
              <a:t>existentes</a:t>
            </a:r>
            <a:r>
              <a:rPr lang="en-US" sz="2000" dirty="0">
                <a:latin typeface="Calibri" pitchFamily="34" charset="0"/>
              </a:rPr>
              <a:t> </a:t>
            </a:r>
            <a:r>
              <a:rPr lang="en-US" sz="2000" dirty="0" err="1" smtClean="0">
                <a:latin typeface="Calibri" pitchFamily="34" charset="0"/>
              </a:rPr>
              <a:t>considerandose</a:t>
            </a:r>
            <a:r>
              <a:rPr lang="en-US" sz="2000" dirty="0" smtClean="0">
                <a:latin typeface="Calibri" pitchFamily="34" charset="0"/>
              </a:rPr>
              <a:t> </a:t>
            </a:r>
            <a:r>
              <a:rPr lang="en-US" sz="2000" dirty="0">
                <a:latin typeface="Calibri" pitchFamily="34" charset="0"/>
              </a:rPr>
              <a:t>los </a:t>
            </a:r>
            <a:r>
              <a:rPr lang="en-US" sz="2000" dirty="0" err="1">
                <a:latin typeface="Calibri" pitchFamily="34" charset="0"/>
              </a:rPr>
              <a:t>impactos</a:t>
            </a:r>
            <a:r>
              <a:rPr lang="en-US" sz="2000" dirty="0">
                <a:latin typeface="Calibri" pitchFamily="34" charset="0"/>
              </a:rPr>
              <a:t> </a:t>
            </a:r>
            <a:r>
              <a:rPr lang="en-US" sz="2000" dirty="0" err="1">
                <a:latin typeface="Calibri" pitchFamily="34" charset="0"/>
              </a:rPr>
              <a:t>desde</a:t>
            </a:r>
            <a:r>
              <a:rPr lang="en-US" sz="2000" dirty="0">
                <a:latin typeface="Calibri" pitchFamily="34" charset="0"/>
              </a:rPr>
              <a:t> un </a:t>
            </a:r>
            <a:r>
              <a:rPr lang="en-US" sz="2000" dirty="0" err="1">
                <a:latin typeface="Calibri" pitchFamily="34" charset="0"/>
              </a:rPr>
              <a:t>contexto</a:t>
            </a:r>
            <a:r>
              <a:rPr lang="en-US" sz="2000" dirty="0">
                <a:latin typeface="Calibri" pitchFamily="34" charset="0"/>
              </a:rPr>
              <a:t> global y no particular.</a:t>
            </a:r>
          </a:p>
          <a:p>
            <a:pPr marL="285750" indent="-285750" algn="just">
              <a:buFont typeface="Wingdings" pitchFamily="2" charset="2"/>
              <a:buChar char="ü"/>
            </a:pPr>
            <a:r>
              <a:rPr lang="en-US" sz="2000" dirty="0" err="1">
                <a:latin typeface="Calibri" pitchFamily="34" charset="0"/>
              </a:rPr>
              <a:t>Celeridad</a:t>
            </a:r>
            <a:r>
              <a:rPr lang="en-US" sz="2000" dirty="0">
                <a:latin typeface="Calibri" pitchFamily="34" charset="0"/>
              </a:rPr>
              <a:t> </a:t>
            </a:r>
            <a:r>
              <a:rPr lang="en-US" sz="2000" dirty="0" err="1">
                <a:latin typeface="Calibri" pitchFamily="34" charset="0"/>
              </a:rPr>
              <a:t>administrativa</a:t>
            </a:r>
            <a:r>
              <a:rPr lang="en-US" sz="2000" dirty="0">
                <a:latin typeface="Calibri" pitchFamily="34" charset="0"/>
              </a:rPr>
              <a:t> en la </a:t>
            </a:r>
            <a:r>
              <a:rPr lang="en-US" sz="2000" dirty="0" err="1">
                <a:latin typeface="Calibri" pitchFamily="34" charset="0"/>
              </a:rPr>
              <a:t>resolución</a:t>
            </a:r>
            <a:r>
              <a:rPr lang="en-US" sz="2000" dirty="0">
                <a:latin typeface="Calibri" pitchFamily="34" charset="0"/>
              </a:rPr>
              <a:t> de </a:t>
            </a:r>
            <a:r>
              <a:rPr lang="en-US" sz="2000" dirty="0" err="1">
                <a:latin typeface="Calibri" pitchFamily="34" charset="0"/>
              </a:rPr>
              <a:t>las</a:t>
            </a:r>
            <a:r>
              <a:rPr lang="en-US" sz="2000" dirty="0">
                <a:latin typeface="Calibri" pitchFamily="34" charset="0"/>
              </a:rPr>
              <a:t> solicitudes.</a:t>
            </a:r>
          </a:p>
          <a:p>
            <a:pPr marL="285750" indent="-285750" algn="just">
              <a:buFont typeface="Wingdings" pitchFamily="2" charset="2"/>
              <a:buChar char="ü"/>
            </a:pPr>
            <a:r>
              <a:rPr lang="en-US" sz="2000" dirty="0" err="1" smtClean="0">
                <a:latin typeface="Calibri" pitchFamily="34" charset="0"/>
              </a:rPr>
              <a:t>Participación</a:t>
            </a:r>
            <a:r>
              <a:rPr lang="en-US" sz="2000" dirty="0" smtClean="0">
                <a:latin typeface="Calibri" pitchFamily="34" charset="0"/>
              </a:rPr>
              <a:t> </a:t>
            </a:r>
            <a:r>
              <a:rPr lang="en-US" sz="2000" dirty="0" err="1">
                <a:latin typeface="Calibri" pitchFamily="34" charset="0"/>
              </a:rPr>
              <a:t>ciudadana</a:t>
            </a:r>
            <a:r>
              <a:rPr lang="en-US" sz="2000" dirty="0">
                <a:latin typeface="Calibri" pitchFamily="34" charset="0"/>
              </a:rPr>
              <a:t> en los </a:t>
            </a:r>
            <a:r>
              <a:rPr lang="en-US" sz="2000" dirty="0" err="1">
                <a:latin typeface="Calibri" pitchFamily="34" charset="0"/>
              </a:rPr>
              <a:t>procesos</a:t>
            </a:r>
            <a:r>
              <a:rPr lang="en-US" sz="2000" dirty="0">
                <a:latin typeface="Calibri" pitchFamily="34" charset="0"/>
              </a:rPr>
              <a:t> de </a:t>
            </a:r>
            <a:r>
              <a:rPr lang="en-US" sz="2000" dirty="0" err="1">
                <a:latin typeface="Calibri" pitchFamily="34" charset="0"/>
              </a:rPr>
              <a:t>evaluación</a:t>
            </a:r>
            <a:r>
              <a:rPr lang="en-US" sz="2000" dirty="0">
                <a:latin typeface="Calibri" pitchFamily="34" charset="0"/>
              </a:rPr>
              <a:t> de </a:t>
            </a:r>
            <a:r>
              <a:rPr lang="en-US" sz="2000" dirty="0" err="1">
                <a:latin typeface="Calibri" pitchFamily="34" charset="0"/>
              </a:rPr>
              <a:t>impacto</a:t>
            </a:r>
            <a:r>
              <a:rPr lang="en-US" sz="2000" dirty="0">
                <a:latin typeface="Calibri" pitchFamily="34" charset="0"/>
              </a:rPr>
              <a:t> </a:t>
            </a:r>
            <a:r>
              <a:rPr lang="en-US" sz="2000" dirty="0" err="1">
                <a:latin typeface="Calibri" pitchFamily="34" charset="0"/>
              </a:rPr>
              <a:t>ambiental</a:t>
            </a:r>
            <a:r>
              <a:rPr lang="en-US" sz="2000" dirty="0">
                <a:latin typeface="Calibri" pitchFamily="34" charset="0"/>
              </a:rPr>
              <a:t>.</a:t>
            </a:r>
          </a:p>
          <a:p>
            <a:pPr marL="285750" indent="-285750" algn="just">
              <a:buFont typeface="Wingdings" pitchFamily="2" charset="2"/>
              <a:buChar char="ü"/>
            </a:pPr>
            <a:endParaRPr lang="en-US" sz="2000" b="1" dirty="0" smtClean="0"/>
          </a:p>
        </p:txBody>
      </p:sp>
      <p:sp>
        <p:nvSpPr>
          <p:cNvPr id="4" name="3 CuadroTexto"/>
          <p:cNvSpPr txBox="1"/>
          <p:nvPr/>
        </p:nvSpPr>
        <p:spPr>
          <a:xfrm>
            <a:off x="179513" y="276111"/>
            <a:ext cx="8784976" cy="954107"/>
          </a:xfrm>
          <a:prstGeom prst="rect">
            <a:avLst/>
          </a:prstGeom>
          <a:solidFill>
            <a:schemeClr val="tx1"/>
          </a:solidFill>
        </p:spPr>
        <p:txBody>
          <a:bodyPr wrap="square" rtlCol="0">
            <a:spAutoFit/>
          </a:bodyPr>
          <a:lstStyle/>
          <a:p>
            <a:pPr algn="ctr"/>
            <a:r>
              <a:rPr lang="en-US" sz="2800" dirty="0" smtClean="0">
                <a:solidFill>
                  <a:schemeClr val="accent1">
                    <a:satMod val="150000"/>
                  </a:schemeClr>
                </a:solidFill>
                <a:latin typeface="Calibri" pitchFamily="34" charset="0"/>
                <a:ea typeface="+mj-ea"/>
                <a:cs typeface="+mj-cs"/>
              </a:rPr>
              <a:t>GESTIÓN AMBIENTAL EN PUERTO CORTÉS</a:t>
            </a:r>
          </a:p>
          <a:p>
            <a:pPr algn="ctr"/>
            <a:r>
              <a:rPr lang="en-US" sz="2800" dirty="0" smtClean="0">
                <a:solidFill>
                  <a:schemeClr val="accent1">
                    <a:satMod val="150000"/>
                  </a:schemeClr>
                </a:solidFill>
                <a:latin typeface="Calibri" pitchFamily="34" charset="0"/>
                <a:ea typeface="+mj-ea"/>
                <a:cs typeface="+mj-cs"/>
              </a:rPr>
              <a:t>IMPACTOS DE LA INCORPORACION  DE LA EIA </a:t>
            </a:r>
            <a:endParaRPr lang="en-US" sz="2800" dirty="0">
              <a:solidFill>
                <a:schemeClr val="accent1">
                  <a:satMod val="150000"/>
                </a:schemeClr>
              </a:solidFill>
              <a:latin typeface="Calibri" pitchFamily="34" charset="0"/>
              <a:ea typeface="+mj-ea"/>
              <a:cs typeface="+mj-cs"/>
            </a:endParaRPr>
          </a:p>
        </p:txBody>
      </p:sp>
      <p:pic>
        <p:nvPicPr>
          <p:cNvPr id="7" name="Picture 2" descr="http://t2.gstatic.com/images?q=tbn:ANd9GcQG2goANWyYA2ShKn2K9Wp9_5TP_T5jYL2KaFuny8mYhztM_-PgZA"/>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61077" y="1916832"/>
            <a:ext cx="2123291" cy="2097177"/>
          </a:xfrm>
          <a:prstGeom prst="rect">
            <a:avLst/>
          </a:prstGeom>
          <a:noFill/>
          <a:ln w="76200">
            <a:solidFill>
              <a:srgbClr val="000000"/>
            </a:solidFill>
          </a:ln>
          <a:extLst>
            <a:ext uri="{909E8E84-426E-40DD-AFC4-6F175D3DCCD1}">
              <a14:hiddenFill xmlns:a14="http://schemas.microsoft.com/office/drawing/2010/main" xmlns="">
                <a:solidFill>
                  <a:srgbClr val="FFFFFF"/>
                </a:solidFill>
              </a14:hiddenFill>
            </a:ext>
          </a:ex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123290" y="4256113"/>
            <a:ext cx="2265134" cy="1981199"/>
          </a:xfrm>
          <a:prstGeom prst="rect">
            <a:avLst/>
          </a:prstGeom>
          <a:noFill/>
          <a:ln w="76200">
            <a:solidFill>
              <a:srgbClr val="00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9" descr="escudo muni transparente"/>
          <p:cNvPicPr>
            <a:picLocks noChangeAspect="1" noChangeArrowheads="1"/>
          </p:cNvPicPr>
          <p:nvPr/>
        </p:nvPicPr>
        <p:blipFill>
          <a:blip r:embed="rId5" cstate="print"/>
          <a:srcRect/>
          <a:stretch>
            <a:fillRect/>
          </a:stretch>
        </p:blipFill>
        <p:spPr bwMode="auto">
          <a:xfrm>
            <a:off x="179512" y="260648"/>
            <a:ext cx="913348" cy="1000132"/>
          </a:xfrm>
          <a:prstGeom prst="rect">
            <a:avLst/>
          </a:prstGeom>
          <a:noFill/>
          <a:ln w="9525">
            <a:noFill/>
            <a:miter lim="800000"/>
            <a:headEnd/>
            <a:tailEnd/>
          </a:ln>
        </p:spPr>
      </p:pic>
    </p:spTree>
    <p:extLst>
      <p:ext uri="{BB962C8B-B14F-4D97-AF65-F5344CB8AC3E}">
        <p14:creationId xmlns:p14="http://schemas.microsoft.com/office/powerpoint/2010/main" xmlns="" val="39681413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1712997"/>
            <a:ext cx="3744416" cy="4524315"/>
          </a:xfrm>
          <a:prstGeom prst="rect">
            <a:avLst/>
          </a:prstGeom>
        </p:spPr>
        <p:txBody>
          <a:bodyPr wrap="square">
            <a:spAutoFit/>
          </a:bodyPr>
          <a:lstStyle/>
          <a:p>
            <a:pPr algn="just"/>
            <a:r>
              <a:rPr lang="es-MX" sz="2400" dirty="0">
                <a:latin typeface="Calibri" pitchFamily="34" charset="0"/>
              </a:rPr>
              <a:t>En un promedio de </a:t>
            </a:r>
            <a:r>
              <a:rPr lang="es-MX" sz="2400" dirty="0" smtClean="0">
                <a:latin typeface="Calibri" pitchFamily="34" charset="0"/>
              </a:rPr>
              <a:t>28 días </a:t>
            </a:r>
            <a:r>
              <a:rPr lang="es-MX" sz="2400" dirty="0">
                <a:latin typeface="Calibri" pitchFamily="34" charset="0"/>
              </a:rPr>
              <a:t>hábiles se logró la incorporación del componente de gestión ambiental desde las primeras etapas del desarrollo de </a:t>
            </a:r>
            <a:r>
              <a:rPr lang="es-MX" sz="2400" dirty="0" smtClean="0">
                <a:latin typeface="Calibri" pitchFamily="34" charset="0"/>
              </a:rPr>
              <a:t>13 </a:t>
            </a:r>
            <a:r>
              <a:rPr lang="es-MX" sz="2400" dirty="0">
                <a:latin typeface="Calibri" pitchFamily="34" charset="0"/>
              </a:rPr>
              <a:t>proyectos y a la vez se incentivó, con la reducción de los tiempos de respuesta, la generación de </a:t>
            </a:r>
            <a:r>
              <a:rPr lang="es-MX" sz="2400" dirty="0" smtClean="0">
                <a:latin typeface="Calibri" pitchFamily="34" charset="0"/>
              </a:rPr>
              <a:t>392 </a:t>
            </a:r>
            <a:r>
              <a:rPr lang="es-MX" sz="2400" dirty="0">
                <a:latin typeface="Calibri" pitchFamily="34" charset="0"/>
              </a:rPr>
              <a:t>puestos de empleo </a:t>
            </a:r>
            <a:r>
              <a:rPr lang="es-MX" sz="2400" dirty="0" smtClean="0">
                <a:latin typeface="Calibri" pitchFamily="34" charset="0"/>
              </a:rPr>
              <a:t>directos.</a:t>
            </a:r>
            <a:endParaRPr lang="en-US" sz="2400" dirty="0">
              <a:latin typeface="Calibri" pitchFamily="34" charset="0"/>
            </a:endParaRPr>
          </a:p>
        </p:txBody>
      </p:sp>
      <p:sp>
        <p:nvSpPr>
          <p:cNvPr id="4" name="3 CuadroTexto"/>
          <p:cNvSpPr txBox="1"/>
          <p:nvPr/>
        </p:nvSpPr>
        <p:spPr>
          <a:xfrm>
            <a:off x="251521" y="276111"/>
            <a:ext cx="8712968" cy="954107"/>
          </a:xfrm>
          <a:prstGeom prst="rect">
            <a:avLst/>
          </a:prstGeom>
          <a:solidFill>
            <a:schemeClr val="tx1"/>
          </a:solidFill>
        </p:spPr>
        <p:txBody>
          <a:bodyPr wrap="square" rtlCol="0">
            <a:spAutoFit/>
          </a:bodyPr>
          <a:lstStyle/>
          <a:p>
            <a:pPr algn="ctr"/>
            <a:r>
              <a:rPr lang="en-US" sz="2800" b="1" dirty="0" smtClean="0">
                <a:solidFill>
                  <a:schemeClr val="accent1">
                    <a:satMod val="150000"/>
                  </a:schemeClr>
                </a:solidFill>
                <a:latin typeface="Calibri" pitchFamily="34" charset="0"/>
                <a:ea typeface="+mj-ea"/>
                <a:cs typeface="+mj-cs"/>
              </a:rPr>
              <a:t>GESTIÓN AMBIENTAL EN PUERTO CORTÉS</a:t>
            </a:r>
          </a:p>
          <a:p>
            <a:pPr algn="ctr"/>
            <a:r>
              <a:rPr lang="en-US" sz="2800" b="1" dirty="0" smtClean="0">
                <a:solidFill>
                  <a:schemeClr val="accent1">
                    <a:satMod val="150000"/>
                  </a:schemeClr>
                </a:solidFill>
                <a:latin typeface="Calibri" pitchFamily="34" charset="0"/>
                <a:ea typeface="+mj-ea"/>
                <a:cs typeface="+mj-cs"/>
              </a:rPr>
              <a:t>IMPACTOS DE LA INCORPORACION  DE LA EIA </a:t>
            </a:r>
            <a:endParaRPr lang="en-US" sz="2800" b="1" dirty="0">
              <a:solidFill>
                <a:schemeClr val="accent1">
                  <a:satMod val="150000"/>
                </a:schemeClr>
              </a:solidFill>
              <a:latin typeface="Calibri" pitchFamily="34" charset="0"/>
              <a:ea typeface="+mj-ea"/>
              <a:cs typeface="+mj-cs"/>
            </a:endParaRPr>
          </a:p>
        </p:txBody>
      </p:sp>
      <p:pic>
        <p:nvPicPr>
          <p:cNvPr id="5" name="Picture 4" descr="J:\fotos\IMAG0144.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27984" y="1772816"/>
            <a:ext cx="2402116" cy="1758948"/>
          </a:xfrm>
          <a:prstGeom prst="rect">
            <a:avLst/>
          </a:prstGeom>
          <a:noFill/>
          <a:ln w="76200">
            <a:solidFill>
              <a:srgbClr val="000000"/>
            </a:solidFill>
          </a:ln>
          <a:extLst>
            <a:ext uri="{909E8E84-426E-40DD-AFC4-6F175D3DCCD1}">
              <a14:hiddenFill xmlns:a14="http://schemas.microsoft.com/office/drawing/2010/main" xmlns="">
                <a:solidFill>
                  <a:srgbClr val="FFFFFF"/>
                </a:solidFill>
              </a14:hiddenFill>
            </a:ext>
          </a:extLst>
        </p:spPr>
      </p:pic>
      <p:pic>
        <p:nvPicPr>
          <p:cNvPr id="6" name="Picture 6" descr="J:\P1060064.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580112" y="3789040"/>
            <a:ext cx="2514600" cy="2286000"/>
          </a:xfrm>
          <a:prstGeom prst="rect">
            <a:avLst/>
          </a:prstGeom>
          <a:noFill/>
          <a:ln w="76200">
            <a:solidFill>
              <a:srgbClr val="000000"/>
            </a:solidFill>
          </a:ln>
          <a:extLst>
            <a:ext uri="{909E8E84-426E-40DD-AFC4-6F175D3DCCD1}">
              <a14:hiddenFill xmlns:a14="http://schemas.microsoft.com/office/drawing/2010/main" xmlns="">
                <a:solidFill>
                  <a:srgbClr val="FFFFFF"/>
                </a:solidFill>
              </a14:hiddenFill>
            </a:ext>
          </a:extLst>
        </p:spPr>
      </p:pic>
      <p:pic>
        <p:nvPicPr>
          <p:cNvPr id="7" name="Picture 9" descr="escudo muni transparente"/>
          <p:cNvPicPr>
            <a:picLocks noChangeAspect="1" noChangeArrowheads="1"/>
          </p:cNvPicPr>
          <p:nvPr/>
        </p:nvPicPr>
        <p:blipFill>
          <a:blip r:embed="rId5" cstate="print"/>
          <a:srcRect/>
          <a:stretch>
            <a:fillRect/>
          </a:stretch>
        </p:blipFill>
        <p:spPr bwMode="auto">
          <a:xfrm>
            <a:off x="274276" y="260648"/>
            <a:ext cx="913348" cy="1000132"/>
          </a:xfrm>
          <a:prstGeom prst="rect">
            <a:avLst/>
          </a:prstGeom>
          <a:noFill/>
          <a:ln w="9525">
            <a:noFill/>
            <a:miter lim="800000"/>
            <a:headEnd/>
            <a:tailEnd/>
          </a:ln>
        </p:spPr>
      </p:pic>
    </p:spTree>
    <p:extLst>
      <p:ext uri="{BB962C8B-B14F-4D97-AF65-F5344CB8AC3E}">
        <p14:creationId xmlns:p14="http://schemas.microsoft.com/office/powerpoint/2010/main" xmlns="" val="33562789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260648"/>
            <a:ext cx="8013576" cy="969296"/>
          </a:xfrm>
        </p:spPr>
        <p:txBody>
          <a:bodyPr>
            <a:normAutofit/>
          </a:bodyPr>
          <a:lstStyle/>
          <a:p>
            <a:pPr algn="ctr"/>
            <a:r>
              <a:rPr lang="es-ES" sz="3000" dirty="0" smtClean="0">
                <a:solidFill>
                  <a:schemeClr val="accent1"/>
                </a:solidFill>
                <a:latin typeface="+mn-lt"/>
                <a:ea typeface="+mn-ea"/>
                <a:cs typeface="+mn-cs"/>
              </a:rPr>
              <a:t>OTROS SERVICIOS</a:t>
            </a:r>
          </a:p>
        </p:txBody>
      </p:sp>
      <p:pic>
        <p:nvPicPr>
          <p:cNvPr id="4" name="Picture 9" descr="escudo muni transparente"/>
          <p:cNvPicPr>
            <a:picLocks noChangeAspect="1" noChangeArrowheads="1"/>
          </p:cNvPicPr>
          <p:nvPr/>
        </p:nvPicPr>
        <p:blipFill>
          <a:blip r:embed="rId3" cstate="print"/>
          <a:srcRect/>
          <a:stretch>
            <a:fillRect/>
          </a:stretch>
        </p:blipFill>
        <p:spPr bwMode="auto">
          <a:xfrm>
            <a:off x="323528" y="260648"/>
            <a:ext cx="913348" cy="1000132"/>
          </a:xfrm>
          <a:prstGeom prst="rect">
            <a:avLst/>
          </a:prstGeom>
          <a:noFill/>
          <a:ln w="9525">
            <a:noFill/>
            <a:miter lim="800000"/>
            <a:headEnd/>
            <a:tailEnd/>
          </a:ln>
        </p:spPr>
      </p:pic>
      <p:grpSp>
        <p:nvGrpSpPr>
          <p:cNvPr id="11" name="10 Grupo"/>
          <p:cNvGrpSpPr/>
          <p:nvPr/>
        </p:nvGrpSpPr>
        <p:grpSpPr>
          <a:xfrm>
            <a:off x="971600" y="2422869"/>
            <a:ext cx="2880320" cy="2806331"/>
            <a:chOff x="971600" y="1917072"/>
            <a:chExt cx="2880320" cy="2806331"/>
          </a:xfrm>
        </p:grpSpPr>
        <p:pic>
          <p:nvPicPr>
            <p:cNvPr id="30724" name="Picture 4" descr="C:\Documents and Settings\Diego\Mis documentos\Muni\diego\parque\parque central (6).JPG"/>
            <p:cNvPicPr>
              <a:picLocks noChangeAspect="1" noChangeArrowheads="1"/>
            </p:cNvPicPr>
            <p:nvPr/>
          </p:nvPicPr>
          <p:blipFill>
            <a:blip r:embed="rId4" cstate="print"/>
            <a:srcRect/>
            <a:stretch>
              <a:fillRect/>
            </a:stretch>
          </p:blipFill>
          <p:spPr bwMode="auto">
            <a:xfrm>
              <a:off x="971600" y="1917072"/>
              <a:ext cx="2880000" cy="2160000"/>
            </a:xfrm>
            <a:prstGeom prst="rect">
              <a:avLst/>
            </a:prstGeom>
            <a:noFill/>
            <a:ln w="25400">
              <a:solidFill>
                <a:schemeClr val="tx1"/>
              </a:solidFill>
            </a:ln>
          </p:spPr>
        </p:pic>
        <p:sp>
          <p:nvSpPr>
            <p:cNvPr id="9" name="8 CuadroTexto"/>
            <p:cNvSpPr txBox="1"/>
            <p:nvPr/>
          </p:nvSpPr>
          <p:spPr>
            <a:xfrm>
              <a:off x="971600" y="4077072"/>
              <a:ext cx="2880320" cy="646331"/>
            </a:xfrm>
            <a:prstGeom prst="rect">
              <a:avLst/>
            </a:prstGeom>
            <a:noFill/>
          </p:spPr>
          <p:txBody>
            <a:bodyPr wrap="square" rtlCol="0">
              <a:spAutoFit/>
            </a:bodyPr>
            <a:lstStyle/>
            <a:p>
              <a:pPr algn="ctr"/>
              <a:r>
                <a:rPr lang="es-ES" dirty="0" smtClean="0">
                  <a:latin typeface="Calibri" pitchFamily="34" charset="0"/>
                </a:rPr>
                <a:t>MANTENIMIENTO DE PARQUES Y AREAS VERDES</a:t>
              </a:r>
              <a:endParaRPr lang="es-ES" dirty="0">
                <a:latin typeface="Calibri" pitchFamily="34" charset="0"/>
              </a:endParaRPr>
            </a:p>
          </p:txBody>
        </p:sp>
      </p:grpSp>
      <p:grpSp>
        <p:nvGrpSpPr>
          <p:cNvPr id="12" name="11 Grupo"/>
          <p:cNvGrpSpPr/>
          <p:nvPr/>
        </p:nvGrpSpPr>
        <p:grpSpPr>
          <a:xfrm>
            <a:off x="5292080" y="2433662"/>
            <a:ext cx="2880320" cy="2806571"/>
            <a:chOff x="5292080" y="1916832"/>
            <a:chExt cx="2880320" cy="2806571"/>
          </a:xfrm>
        </p:grpSpPr>
        <p:pic>
          <p:nvPicPr>
            <p:cNvPr id="30722" name="Picture 2" descr="C:\Documents and Settings\Diego\Mis documentos\Muni\FOTOS VERANOS 2011\DSC02961.JPG"/>
            <p:cNvPicPr>
              <a:picLocks noChangeAspect="1" noChangeArrowheads="1"/>
            </p:cNvPicPr>
            <p:nvPr/>
          </p:nvPicPr>
          <p:blipFill>
            <a:blip r:embed="rId5" cstate="print"/>
            <a:srcRect/>
            <a:stretch>
              <a:fillRect/>
            </a:stretch>
          </p:blipFill>
          <p:spPr bwMode="auto">
            <a:xfrm>
              <a:off x="5292080" y="1916832"/>
              <a:ext cx="2880000" cy="2160000"/>
            </a:xfrm>
            <a:prstGeom prst="rect">
              <a:avLst/>
            </a:prstGeom>
            <a:noFill/>
            <a:ln w="25400">
              <a:solidFill>
                <a:schemeClr val="tx1"/>
              </a:solidFill>
            </a:ln>
          </p:spPr>
        </p:pic>
        <p:sp>
          <p:nvSpPr>
            <p:cNvPr id="10" name="9 CuadroTexto"/>
            <p:cNvSpPr txBox="1"/>
            <p:nvPr/>
          </p:nvSpPr>
          <p:spPr>
            <a:xfrm>
              <a:off x="5292080" y="4077072"/>
              <a:ext cx="2880320" cy="646331"/>
            </a:xfrm>
            <a:prstGeom prst="rect">
              <a:avLst/>
            </a:prstGeom>
            <a:noFill/>
          </p:spPr>
          <p:txBody>
            <a:bodyPr wrap="square" rtlCol="0">
              <a:spAutoFit/>
            </a:bodyPr>
            <a:lstStyle/>
            <a:p>
              <a:pPr algn="ctr"/>
              <a:r>
                <a:rPr lang="es-ES" dirty="0" smtClean="0">
                  <a:latin typeface="Calibri" pitchFamily="34" charset="0"/>
                </a:rPr>
                <a:t>LIMPIEZA Y MANTENIMIENTO DE PLAYAS</a:t>
              </a:r>
              <a:endParaRPr lang="es-ES" dirty="0">
                <a:latin typeface="Calibri" pitchFamily="34" charset="0"/>
              </a:endParaRPr>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88640"/>
            <a:ext cx="8229600" cy="1371600"/>
          </a:xfrm>
        </p:spPr>
        <p:txBody>
          <a:bodyPr>
            <a:normAutofit/>
          </a:bodyPr>
          <a:lstStyle/>
          <a:p>
            <a:pPr algn="ctr"/>
            <a:r>
              <a:rPr lang="es-ES" sz="3600" dirty="0" smtClean="0">
                <a:latin typeface="Calibri" pitchFamily="34" charset="0"/>
              </a:rPr>
              <a:t>Gestión Municipal –Desarrollo Económico Local</a:t>
            </a:r>
            <a:endParaRPr lang="es-ES" sz="3600" dirty="0">
              <a:latin typeface="Calibri" pitchFamily="34" charset="0"/>
            </a:endParaRPr>
          </a:p>
        </p:txBody>
      </p:sp>
      <p:sp>
        <p:nvSpPr>
          <p:cNvPr id="6" name="5 CuadroTexto"/>
          <p:cNvSpPr txBox="1"/>
          <p:nvPr/>
        </p:nvSpPr>
        <p:spPr>
          <a:xfrm>
            <a:off x="1115616" y="3502749"/>
            <a:ext cx="7056784" cy="646331"/>
          </a:xfrm>
          <a:prstGeom prst="rect">
            <a:avLst/>
          </a:prstGeom>
          <a:noFill/>
        </p:spPr>
        <p:txBody>
          <a:bodyPr wrap="square" rtlCol="0">
            <a:spAutoFit/>
          </a:bodyPr>
          <a:lstStyle/>
          <a:p>
            <a:pPr algn="ctr"/>
            <a:r>
              <a:rPr lang="es-ES" sz="3600" dirty="0" smtClean="0">
                <a:latin typeface="Calibri" pitchFamily="34" charset="0"/>
              </a:rPr>
              <a:t>DESARROLLO ECONOMICO LOCAL</a:t>
            </a:r>
            <a:endParaRPr lang="es-ES" sz="3600" dirty="0">
              <a:latin typeface="Calibri" pitchFamily="34" charset="0"/>
            </a:endParaRPr>
          </a:p>
        </p:txBody>
      </p:sp>
      <p:pic>
        <p:nvPicPr>
          <p:cNvPr id="4" name="Picture 9" descr="escudo muni transparente"/>
          <p:cNvPicPr>
            <a:picLocks noChangeAspect="1" noChangeArrowheads="1"/>
          </p:cNvPicPr>
          <p:nvPr/>
        </p:nvPicPr>
        <p:blipFill>
          <a:blip r:embed="rId3" cstate="print"/>
          <a:srcRect/>
          <a:stretch>
            <a:fillRect/>
          </a:stretch>
        </p:blipFill>
        <p:spPr bwMode="auto">
          <a:xfrm>
            <a:off x="3946684" y="2348880"/>
            <a:ext cx="913348" cy="10001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34888" y="116632"/>
            <a:ext cx="8229600" cy="1371600"/>
          </a:xfrm>
        </p:spPr>
        <p:txBody>
          <a:bodyPr>
            <a:noAutofit/>
          </a:bodyPr>
          <a:lstStyle/>
          <a:p>
            <a:pPr algn="ctr"/>
            <a:r>
              <a:rPr lang="es-ES" sz="2800" dirty="0" smtClean="0">
                <a:solidFill>
                  <a:schemeClr val="accent1"/>
                </a:solidFill>
                <a:latin typeface="Calibri" pitchFamily="34" charset="0"/>
              </a:rPr>
              <a:t>SIMPLIFICACIÓN DE TRÁMITES PARA PERMISOS DE OPERACIÓN DE NEGOCIOS Y PERMISOS DE CONSTRUCCIÓN.</a:t>
            </a:r>
            <a:endParaRPr lang="es-ES" sz="2800" dirty="0">
              <a:solidFill>
                <a:schemeClr val="accent1"/>
              </a:solidFill>
              <a:latin typeface="Calibri" pitchFamily="34" charset="0"/>
            </a:endParaRPr>
          </a:p>
        </p:txBody>
      </p:sp>
      <p:sp>
        <p:nvSpPr>
          <p:cNvPr id="3" name="2 Marcador de texto"/>
          <p:cNvSpPr>
            <a:spLocks noGrp="1"/>
          </p:cNvSpPr>
          <p:nvPr>
            <p:ph type="body" sz="half" idx="1"/>
          </p:nvPr>
        </p:nvSpPr>
        <p:spPr>
          <a:xfrm>
            <a:off x="539552" y="1700808"/>
            <a:ext cx="8136904" cy="1800200"/>
          </a:xfrm>
        </p:spPr>
        <p:txBody>
          <a:bodyPr>
            <a:normAutofit fontScale="77500" lnSpcReduction="20000"/>
          </a:bodyPr>
          <a:lstStyle/>
          <a:p>
            <a:pPr algn="just"/>
            <a:r>
              <a:rPr lang="es-ES" dirty="0" smtClean="0">
                <a:latin typeface="Calibri" pitchFamily="34" charset="0"/>
              </a:rPr>
              <a:t>Ventanilla Única de Trámites para Operación de Negocios y Permisos de Construcción, resultado del Plan Nacional de Simplificación de trámites en Honduras.</a:t>
            </a:r>
          </a:p>
          <a:p>
            <a:pPr algn="just"/>
            <a:r>
              <a:rPr lang="es-ES" dirty="0" smtClean="0">
                <a:latin typeface="Calibri" pitchFamily="34" charset="0"/>
              </a:rPr>
              <a:t>busca mejorar la calidad del servicio al contribuyente facilitando su acceso a la formalidad</a:t>
            </a:r>
            <a:endParaRPr lang="es-ES" dirty="0">
              <a:latin typeface="Calibri" pitchFamily="34" charset="0"/>
            </a:endParaRPr>
          </a:p>
        </p:txBody>
      </p:sp>
      <p:pic>
        <p:nvPicPr>
          <p:cNvPr id="6" name="7 Imagen" descr="otro final.jpg"/>
          <p:cNvPicPr>
            <a:picLocks noChangeAspect="1"/>
          </p:cNvPicPr>
          <p:nvPr/>
        </p:nvPicPr>
        <p:blipFill>
          <a:blip r:embed="rId3" cstate="print"/>
          <a:srcRect/>
          <a:stretch>
            <a:fillRect/>
          </a:stretch>
        </p:blipFill>
        <p:spPr bwMode="auto">
          <a:xfrm>
            <a:off x="323528" y="3501008"/>
            <a:ext cx="8572500" cy="2900362"/>
          </a:xfrm>
          <a:prstGeom prst="rect">
            <a:avLst/>
          </a:prstGeom>
          <a:noFill/>
          <a:ln w="76200">
            <a:solidFill>
              <a:srgbClr val="000000"/>
            </a:solidFill>
            <a:miter lim="800000"/>
            <a:headEnd/>
            <a:tailEnd/>
          </a:ln>
        </p:spPr>
      </p:pic>
      <p:pic>
        <p:nvPicPr>
          <p:cNvPr id="5" name="Picture 9" descr="escudo muni transparente"/>
          <p:cNvPicPr>
            <a:picLocks noChangeAspect="1" noChangeArrowheads="1"/>
          </p:cNvPicPr>
          <p:nvPr/>
        </p:nvPicPr>
        <p:blipFill>
          <a:blip r:embed="rId4" cstate="print"/>
          <a:srcRect/>
          <a:stretch>
            <a:fillRect/>
          </a:stretch>
        </p:blipFill>
        <p:spPr bwMode="auto">
          <a:xfrm>
            <a:off x="107504" y="188640"/>
            <a:ext cx="913348" cy="10001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S" sz="4800" dirty="0" smtClean="0">
                <a:solidFill>
                  <a:schemeClr val="accent1"/>
                </a:solidFill>
                <a:latin typeface="Calibri" pitchFamily="34" charset="0"/>
              </a:rPr>
              <a:t>ANTES</a:t>
            </a:r>
            <a:br>
              <a:rPr lang="es-ES" sz="4800" dirty="0" smtClean="0">
                <a:solidFill>
                  <a:schemeClr val="accent1"/>
                </a:solidFill>
                <a:latin typeface="Calibri" pitchFamily="34" charset="0"/>
              </a:rPr>
            </a:br>
            <a:endParaRPr lang="es-ES" dirty="0">
              <a:solidFill>
                <a:schemeClr val="accent1"/>
              </a:solidFill>
              <a:latin typeface="Calibri" pitchFamily="34" charset="0"/>
            </a:endParaRPr>
          </a:p>
        </p:txBody>
      </p:sp>
      <p:sp>
        <p:nvSpPr>
          <p:cNvPr id="3" name="2 Marcador de texto"/>
          <p:cNvSpPr>
            <a:spLocks noGrp="1"/>
          </p:cNvSpPr>
          <p:nvPr>
            <p:ph type="body" sz="half" idx="1"/>
          </p:nvPr>
        </p:nvSpPr>
        <p:spPr/>
        <p:txBody>
          <a:bodyPr>
            <a:normAutofit fontScale="85000" lnSpcReduction="10000"/>
          </a:bodyPr>
          <a:lstStyle/>
          <a:p>
            <a:pPr algn="just"/>
            <a:r>
              <a:rPr lang="es-ES" dirty="0" smtClean="0">
                <a:latin typeface="Calibri" pitchFamily="34" charset="0"/>
              </a:rPr>
              <a:t>Trámites previos en múltiples oficinas</a:t>
            </a:r>
          </a:p>
          <a:p>
            <a:pPr algn="just"/>
            <a:r>
              <a:rPr lang="es-ES" dirty="0" smtClean="0">
                <a:latin typeface="Calibri" pitchFamily="34" charset="0"/>
              </a:rPr>
              <a:t>Exceso de Requisitos</a:t>
            </a:r>
          </a:p>
          <a:p>
            <a:pPr algn="just"/>
            <a:r>
              <a:rPr lang="es-ES" dirty="0" smtClean="0">
                <a:latin typeface="Calibri" pitchFamily="34" charset="0"/>
              </a:rPr>
              <a:t>Carencia de un sistema Tecnológico integrado</a:t>
            </a:r>
          </a:p>
          <a:p>
            <a:pPr algn="just"/>
            <a:r>
              <a:rPr lang="es-ES" dirty="0" smtClean="0">
                <a:latin typeface="Calibri" pitchFamily="34" charset="0"/>
              </a:rPr>
              <a:t>Inspecciones Múltiples</a:t>
            </a:r>
          </a:p>
          <a:p>
            <a:pPr algn="just"/>
            <a:r>
              <a:rPr lang="es-ES" dirty="0" smtClean="0">
                <a:latin typeface="Calibri" pitchFamily="34" charset="0"/>
              </a:rPr>
              <a:t>Varias visitas del contribuyente</a:t>
            </a:r>
          </a:p>
          <a:p>
            <a:pPr algn="just"/>
            <a:r>
              <a:rPr lang="es-ES" dirty="0" smtClean="0">
                <a:latin typeface="Calibri" pitchFamily="34" charset="0"/>
              </a:rPr>
              <a:t>Condiciones físicas limitadas</a:t>
            </a:r>
          </a:p>
          <a:p>
            <a:endParaRPr lang="es-ES" dirty="0"/>
          </a:p>
        </p:txBody>
      </p:sp>
      <p:pic>
        <p:nvPicPr>
          <p:cNvPr id="7" name="Picture 9" descr="escudo muni transparente"/>
          <p:cNvPicPr>
            <a:picLocks noChangeAspect="1" noChangeArrowheads="1"/>
          </p:cNvPicPr>
          <p:nvPr/>
        </p:nvPicPr>
        <p:blipFill>
          <a:blip r:embed="rId3" cstate="print"/>
          <a:srcRect/>
          <a:stretch>
            <a:fillRect/>
          </a:stretch>
        </p:blipFill>
        <p:spPr bwMode="auto">
          <a:xfrm>
            <a:off x="418292" y="260648"/>
            <a:ext cx="913348" cy="1000132"/>
          </a:xfrm>
          <a:prstGeom prst="rect">
            <a:avLst/>
          </a:prstGeom>
          <a:noFill/>
          <a:ln w="9525">
            <a:noFill/>
            <a:miter lim="800000"/>
            <a:headEnd/>
            <a:tailEnd/>
          </a:ln>
        </p:spPr>
      </p:pic>
      <p:pic>
        <p:nvPicPr>
          <p:cNvPr id="8" name="Picture 5"/>
          <p:cNvPicPr>
            <a:picLocks noChangeAspect="1" noChangeArrowheads="1"/>
          </p:cNvPicPr>
          <p:nvPr/>
        </p:nvPicPr>
        <p:blipFill>
          <a:blip r:embed="rId4" cstate="print"/>
          <a:srcRect/>
          <a:stretch>
            <a:fillRect/>
          </a:stretch>
        </p:blipFill>
        <p:spPr bwMode="auto">
          <a:xfrm>
            <a:off x="4890789" y="1916832"/>
            <a:ext cx="2849563" cy="2160588"/>
          </a:xfrm>
          <a:prstGeom prst="rect">
            <a:avLst/>
          </a:prstGeom>
          <a:noFill/>
          <a:ln w="76200">
            <a:solidFill>
              <a:srgbClr val="000000"/>
            </a:solidFill>
            <a:miter lim="800000"/>
            <a:headEnd/>
            <a:tailEnd/>
          </a:ln>
        </p:spPr>
      </p:pic>
      <p:pic>
        <p:nvPicPr>
          <p:cNvPr id="9" name="Picture 7"/>
          <p:cNvPicPr>
            <a:picLocks noChangeAspect="1" noChangeArrowheads="1"/>
          </p:cNvPicPr>
          <p:nvPr/>
        </p:nvPicPr>
        <p:blipFill>
          <a:blip r:embed="rId5" cstate="print"/>
          <a:srcRect/>
          <a:stretch>
            <a:fillRect/>
          </a:stretch>
        </p:blipFill>
        <p:spPr bwMode="auto">
          <a:xfrm>
            <a:off x="6012160" y="4370408"/>
            <a:ext cx="2736304" cy="2010920"/>
          </a:xfrm>
          <a:prstGeom prst="rect">
            <a:avLst/>
          </a:prstGeom>
          <a:noFill/>
          <a:ln w="76200">
            <a:solidFill>
              <a:srgbClr val="000000"/>
            </a:solid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60648"/>
            <a:ext cx="8229600" cy="1371600"/>
          </a:xfrm>
        </p:spPr>
        <p:txBody>
          <a:bodyPr>
            <a:normAutofit fontScale="90000"/>
          </a:bodyPr>
          <a:lstStyle/>
          <a:p>
            <a:pPr algn="ctr"/>
            <a:r>
              <a:rPr lang="es-ES" sz="4800" dirty="0" smtClean="0">
                <a:solidFill>
                  <a:schemeClr val="accent1"/>
                </a:solidFill>
                <a:latin typeface="Calibri" pitchFamily="34" charset="0"/>
              </a:rPr>
              <a:t>AHORA</a:t>
            </a:r>
            <a:br>
              <a:rPr lang="es-ES" sz="4800" dirty="0" smtClean="0">
                <a:solidFill>
                  <a:schemeClr val="accent1"/>
                </a:solidFill>
                <a:latin typeface="Calibri" pitchFamily="34" charset="0"/>
              </a:rPr>
            </a:br>
            <a:endParaRPr lang="es-ES" dirty="0">
              <a:solidFill>
                <a:schemeClr val="accent1"/>
              </a:solidFill>
              <a:latin typeface="Calibri" pitchFamily="34" charset="0"/>
            </a:endParaRPr>
          </a:p>
        </p:txBody>
      </p:sp>
      <p:sp>
        <p:nvSpPr>
          <p:cNvPr id="3" name="2 Marcador de texto"/>
          <p:cNvSpPr>
            <a:spLocks noGrp="1"/>
          </p:cNvSpPr>
          <p:nvPr>
            <p:ph type="body" sz="half" idx="1"/>
          </p:nvPr>
        </p:nvSpPr>
        <p:spPr/>
        <p:txBody>
          <a:bodyPr>
            <a:normAutofit fontScale="85000" lnSpcReduction="20000"/>
          </a:bodyPr>
          <a:lstStyle/>
          <a:p>
            <a:pPr algn="just"/>
            <a:r>
              <a:rPr lang="es-ES" dirty="0" smtClean="0">
                <a:latin typeface="Calibri" pitchFamily="34" charset="0"/>
              </a:rPr>
              <a:t>Proceso Único integrado - Ventanilla Única</a:t>
            </a:r>
          </a:p>
          <a:p>
            <a:pPr algn="just"/>
            <a:r>
              <a:rPr lang="es-ES" dirty="0" smtClean="0">
                <a:latin typeface="Calibri" pitchFamily="34" charset="0"/>
              </a:rPr>
              <a:t>Menos Requisitos</a:t>
            </a:r>
          </a:p>
          <a:p>
            <a:pPr algn="just"/>
            <a:r>
              <a:rPr lang="es-ES" dirty="0" smtClean="0">
                <a:latin typeface="Calibri" pitchFamily="34" charset="0"/>
              </a:rPr>
              <a:t>Sistema Integrado de </a:t>
            </a:r>
          </a:p>
          <a:p>
            <a:pPr algn="just"/>
            <a:r>
              <a:rPr lang="es-ES" dirty="0" smtClean="0">
                <a:latin typeface="Calibri" pitchFamily="34" charset="0"/>
              </a:rPr>
              <a:t>Gestión y Administración </a:t>
            </a:r>
          </a:p>
          <a:p>
            <a:pPr algn="just"/>
            <a:r>
              <a:rPr lang="es-ES" dirty="0" smtClean="0">
                <a:latin typeface="Calibri" pitchFamily="34" charset="0"/>
              </a:rPr>
              <a:t>de Licencias – SIGAL</a:t>
            </a:r>
          </a:p>
          <a:p>
            <a:pPr algn="just"/>
            <a:r>
              <a:rPr lang="es-ES" dirty="0" smtClean="0">
                <a:latin typeface="Calibri" pitchFamily="34" charset="0"/>
              </a:rPr>
              <a:t>Inspección posterior</a:t>
            </a:r>
          </a:p>
          <a:p>
            <a:pPr algn="just"/>
            <a:r>
              <a:rPr lang="es-ES" dirty="0" smtClean="0">
                <a:latin typeface="Calibri" pitchFamily="34" charset="0"/>
              </a:rPr>
              <a:t>Menos visitas del contribuyente</a:t>
            </a:r>
          </a:p>
          <a:p>
            <a:pPr algn="just"/>
            <a:r>
              <a:rPr lang="es-ES" dirty="0" smtClean="0">
                <a:latin typeface="Calibri" pitchFamily="34" charset="0"/>
              </a:rPr>
              <a:t>Mejor Ambiente de atención</a:t>
            </a:r>
          </a:p>
          <a:p>
            <a:endParaRPr lang="es-ES" b="1" dirty="0" smtClean="0">
              <a:solidFill>
                <a:srgbClr val="2C7021"/>
              </a:solidFill>
              <a:latin typeface="Arial Rounded MT Bold" pitchFamily="34" charset="0"/>
            </a:endParaRPr>
          </a:p>
          <a:p>
            <a:endParaRPr lang="es-ES" dirty="0"/>
          </a:p>
        </p:txBody>
      </p:sp>
      <p:pic>
        <p:nvPicPr>
          <p:cNvPr id="6" name="Picture 9" descr="escudo muni transparente"/>
          <p:cNvPicPr>
            <a:picLocks noChangeAspect="1" noChangeArrowheads="1"/>
          </p:cNvPicPr>
          <p:nvPr/>
        </p:nvPicPr>
        <p:blipFill>
          <a:blip r:embed="rId3" cstate="print"/>
          <a:srcRect/>
          <a:stretch>
            <a:fillRect/>
          </a:stretch>
        </p:blipFill>
        <p:spPr bwMode="auto">
          <a:xfrm>
            <a:off x="562308" y="188640"/>
            <a:ext cx="913348" cy="1000132"/>
          </a:xfrm>
          <a:prstGeom prst="rect">
            <a:avLst/>
          </a:prstGeom>
          <a:noFill/>
          <a:ln w="9525">
            <a:noFill/>
            <a:miter lim="800000"/>
            <a:headEnd/>
            <a:tailEnd/>
          </a:ln>
        </p:spPr>
      </p:pic>
      <p:pic>
        <p:nvPicPr>
          <p:cNvPr id="7" name="Picture 6"/>
          <p:cNvPicPr>
            <a:picLocks noChangeAspect="1" noChangeArrowheads="1"/>
          </p:cNvPicPr>
          <p:nvPr/>
        </p:nvPicPr>
        <p:blipFill>
          <a:blip r:embed="rId4" cstate="print"/>
          <a:srcRect/>
          <a:stretch>
            <a:fillRect/>
          </a:stretch>
        </p:blipFill>
        <p:spPr bwMode="auto">
          <a:xfrm>
            <a:off x="4932040" y="1956618"/>
            <a:ext cx="2493962" cy="1976438"/>
          </a:xfrm>
          <a:prstGeom prst="rect">
            <a:avLst/>
          </a:prstGeom>
          <a:noFill/>
          <a:ln w="76200">
            <a:solidFill>
              <a:srgbClr val="000000"/>
            </a:solidFill>
            <a:miter lim="800000"/>
            <a:headEnd/>
            <a:tailEnd/>
          </a:ln>
        </p:spPr>
      </p:pic>
      <p:pic>
        <p:nvPicPr>
          <p:cNvPr id="8" name="Picture 3"/>
          <p:cNvPicPr>
            <a:picLocks noChangeAspect="1" noChangeArrowheads="1"/>
          </p:cNvPicPr>
          <p:nvPr/>
        </p:nvPicPr>
        <p:blipFill>
          <a:blip r:embed="rId5" cstate="print"/>
          <a:srcRect/>
          <a:stretch>
            <a:fillRect/>
          </a:stretch>
        </p:blipFill>
        <p:spPr bwMode="auto">
          <a:xfrm>
            <a:off x="5966469" y="4188867"/>
            <a:ext cx="2493963" cy="1976437"/>
          </a:xfrm>
          <a:prstGeom prst="rect">
            <a:avLst/>
          </a:prstGeom>
          <a:noFill/>
          <a:ln w="76200">
            <a:solidFill>
              <a:srgbClr val="000000"/>
            </a:solid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78904" y="401216"/>
            <a:ext cx="8229600" cy="1371600"/>
          </a:xfrm>
        </p:spPr>
        <p:txBody>
          <a:bodyPr>
            <a:normAutofit/>
          </a:bodyPr>
          <a:lstStyle/>
          <a:p>
            <a:pPr algn="ctr"/>
            <a:r>
              <a:rPr lang="en-US" sz="2800" dirty="0" smtClean="0">
                <a:solidFill>
                  <a:schemeClr val="accent1"/>
                </a:solidFill>
                <a:latin typeface="Calibri" pitchFamily="34" charset="0"/>
              </a:rPr>
              <a:t>BENEFICIOS DE LA SIMPLIFICACIÓN DE TRÁMITES </a:t>
            </a:r>
            <a:r>
              <a:rPr lang="es-ES" sz="4800" dirty="0" smtClean="0"/>
              <a:t/>
            </a:r>
            <a:br>
              <a:rPr lang="es-ES" sz="4800" dirty="0" smtClean="0"/>
            </a:br>
            <a:endParaRPr lang="es-ES" dirty="0"/>
          </a:p>
        </p:txBody>
      </p:sp>
      <p:pic>
        <p:nvPicPr>
          <p:cNvPr id="6" name="Picture 9" descr="escudo muni transparente"/>
          <p:cNvPicPr>
            <a:picLocks noChangeAspect="1" noChangeArrowheads="1"/>
          </p:cNvPicPr>
          <p:nvPr/>
        </p:nvPicPr>
        <p:blipFill>
          <a:blip r:embed="rId3" cstate="print"/>
          <a:srcRect/>
          <a:stretch>
            <a:fillRect/>
          </a:stretch>
        </p:blipFill>
        <p:spPr bwMode="auto">
          <a:xfrm>
            <a:off x="251520" y="188640"/>
            <a:ext cx="913348" cy="1000132"/>
          </a:xfrm>
          <a:prstGeom prst="rect">
            <a:avLst/>
          </a:prstGeom>
          <a:noFill/>
          <a:ln w="9525">
            <a:noFill/>
            <a:miter lim="800000"/>
            <a:headEnd/>
            <a:tailEnd/>
          </a:ln>
        </p:spPr>
      </p:pic>
      <p:graphicFrame>
        <p:nvGraphicFramePr>
          <p:cNvPr id="7" name="6 Diagrama"/>
          <p:cNvGraphicFramePr/>
          <p:nvPr/>
        </p:nvGraphicFramePr>
        <p:xfrm>
          <a:off x="611560" y="1988840"/>
          <a:ext cx="7920880" cy="40324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78904" y="401216"/>
            <a:ext cx="8229600" cy="1371600"/>
          </a:xfrm>
        </p:spPr>
        <p:txBody>
          <a:bodyPr>
            <a:normAutofit/>
          </a:bodyPr>
          <a:lstStyle/>
          <a:p>
            <a:pPr algn="ctr"/>
            <a:r>
              <a:rPr lang="en-US" sz="2800" dirty="0" smtClean="0">
                <a:solidFill>
                  <a:schemeClr val="accent1"/>
                </a:solidFill>
                <a:latin typeface="Calibri" pitchFamily="34" charset="0"/>
              </a:rPr>
              <a:t>BENEFICIOS DE LA SIMPLIFICACIÓN DE TRÁMITES </a:t>
            </a:r>
            <a:r>
              <a:rPr lang="es-ES" sz="4800" dirty="0" smtClean="0"/>
              <a:t/>
            </a:r>
            <a:br>
              <a:rPr lang="es-ES" sz="4800" dirty="0" smtClean="0"/>
            </a:br>
            <a:endParaRPr lang="es-ES" dirty="0"/>
          </a:p>
        </p:txBody>
      </p:sp>
      <p:pic>
        <p:nvPicPr>
          <p:cNvPr id="6" name="Picture 9" descr="escudo muni transparente"/>
          <p:cNvPicPr>
            <a:picLocks noChangeAspect="1" noChangeArrowheads="1"/>
          </p:cNvPicPr>
          <p:nvPr/>
        </p:nvPicPr>
        <p:blipFill>
          <a:blip r:embed="rId3" cstate="print"/>
          <a:srcRect/>
          <a:stretch>
            <a:fillRect/>
          </a:stretch>
        </p:blipFill>
        <p:spPr bwMode="auto">
          <a:xfrm>
            <a:off x="251520" y="188640"/>
            <a:ext cx="913348" cy="1000132"/>
          </a:xfrm>
          <a:prstGeom prst="rect">
            <a:avLst/>
          </a:prstGeom>
          <a:noFill/>
          <a:ln w="9525">
            <a:noFill/>
            <a:miter lim="800000"/>
            <a:headEnd/>
            <a:tailEnd/>
          </a:ln>
        </p:spPr>
      </p:pic>
      <p:graphicFrame>
        <p:nvGraphicFramePr>
          <p:cNvPr id="5" name="4 Diagrama"/>
          <p:cNvGraphicFramePr/>
          <p:nvPr/>
        </p:nvGraphicFramePr>
        <p:xfrm>
          <a:off x="714348" y="1949322"/>
          <a:ext cx="7786742" cy="40719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8" name="Rectangle 4"/>
          <p:cNvSpPr>
            <a:spLocks noChangeArrowheads="1"/>
          </p:cNvSpPr>
          <p:nvPr/>
        </p:nvSpPr>
        <p:spPr bwMode="auto">
          <a:xfrm>
            <a:off x="0" y="1638300"/>
            <a:ext cx="9144000" cy="0"/>
          </a:xfrm>
          <a:prstGeom prst="rect">
            <a:avLst/>
          </a:prstGeom>
          <a:noFill/>
          <a:ln w="9525">
            <a:noFill/>
            <a:miter lim="800000"/>
            <a:headEnd type="none" w="sm" len="sm"/>
            <a:tailEnd type="none" w="sm" len="sm"/>
          </a:ln>
          <a:effectLst/>
        </p:spPr>
        <p:txBody>
          <a:bodyPr wrap="none" anchor="ctr">
            <a:spAutoFit/>
          </a:bodyPr>
          <a:lstStyle/>
          <a:p>
            <a:endParaRPr lang="es-HN"/>
          </a:p>
        </p:txBody>
      </p:sp>
      <p:sp>
        <p:nvSpPr>
          <p:cNvPr id="9" name="8 Título"/>
          <p:cNvSpPr>
            <a:spLocks noGrp="1"/>
          </p:cNvSpPr>
          <p:nvPr>
            <p:ph type="title"/>
          </p:nvPr>
        </p:nvSpPr>
        <p:spPr/>
        <p:txBody>
          <a:bodyPr>
            <a:normAutofit/>
          </a:bodyPr>
          <a:lstStyle/>
          <a:p>
            <a:pPr algn="ctr"/>
            <a:r>
              <a:rPr lang="es-HN" sz="2800" dirty="0" smtClean="0"/>
              <a:t>UBICACIÓN GEOGRÁFICA</a:t>
            </a:r>
          </a:p>
        </p:txBody>
      </p:sp>
      <p:pic>
        <p:nvPicPr>
          <p:cNvPr id="7" name="Picture 3" descr="Pto Cortes"/>
          <p:cNvPicPr>
            <a:picLocks noGrp="1" noChangeAspect="1" noChangeArrowheads="1"/>
          </p:cNvPicPr>
          <p:nvPr>
            <p:ph sz="half" idx="1"/>
          </p:nvPr>
        </p:nvPicPr>
        <p:blipFill>
          <a:blip r:embed="rId3" cstate="print"/>
          <a:srcRect/>
          <a:stretch>
            <a:fillRect/>
          </a:stretch>
        </p:blipFill>
        <p:spPr>
          <a:xfrm>
            <a:off x="1000100" y="1643073"/>
            <a:ext cx="7215206" cy="5072075"/>
          </a:xfrm>
          <a:noFill/>
          <a:ln w="25400">
            <a:solidFill>
              <a:schemeClr val="accent1"/>
            </a:solidFill>
          </a:ln>
        </p:spPr>
      </p:pic>
      <p:sp>
        <p:nvSpPr>
          <p:cNvPr id="10" name="Oval 5"/>
          <p:cNvSpPr>
            <a:spLocks noChangeArrowheads="1"/>
          </p:cNvSpPr>
          <p:nvPr/>
        </p:nvSpPr>
        <p:spPr bwMode="auto">
          <a:xfrm>
            <a:off x="1785918" y="2921004"/>
            <a:ext cx="1728787" cy="1008062"/>
          </a:xfrm>
          <a:prstGeom prst="ellipse">
            <a:avLst/>
          </a:prstGeom>
          <a:noFill/>
          <a:ln w="38100" cmpd="dbl">
            <a:solidFill>
              <a:schemeClr val="tx1"/>
            </a:solidFill>
            <a:miter lim="800000"/>
            <a:headEnd type="none" w="sm" len="sm"/>
            <a:tailEnd type="none" w="sm" len="sm"/>
          </a:ln>
          <a:effectLst/>
        </p:spPr>
        <p:txBody>
          <a:bodyPr wrap="none" anchor="ctr"/>
          <a:lstStyle/>
          <a:p>
            <a:endParaRPr lang="es-HN"/>
          </a:p>
        </p:txBody>
      </p:sp>
      <p:pic>
        <p:nvPicPr>
          <p:cNvPr id="11" name="Picture 9" descr="escudo muni transparente"/>
          <p:cNvPicPr>
            <a:picLocks noChangeAspect="1" noChangeArrowheads="1"/>
          </p:cNvPicPr>
          <p:nvPr/>
        </p:nvPicPr>
        <p:blipFill>
          <a:blip r:embed="rId4" cstate="print"/>
          <a:srcRect/>
          <a:stretch>
            <a:fillRect/>
          </a:stretch>
        </p:blipFill>
        <p:spPr bwMode="auto">
          <a:xfrm>
            <a:off x="755576" y="260648"/>
            <a:ext cx="913348" cy="100013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46856" y="332656"/>
            <a:ext cx="8229600" cy="1011560"/>
          </a:xfrm>
        </p:spPr>
        <p:txBody>
          <a:bodyPr>
            <a:noAutofit/>
          </a:bodyPr>
          <a:lstStyle/>
          <a:p>
            <a:pPr algn="ctr"/>
            <a:r>
              <a:rPr lang="en-US" sz="2800" dirty="0" smtClean="0">
                <a:solidFill>
                  <a:schemeClr val="accent1"/>
                </a:solidFill>
                <a:latin typeface="Calibri" pitchFamily="34" charset="0"/>
              </a:rPr>
              <a:t>INFRESTRUCTURA VIAL </a:t>
            </a:r>
            <a:r>
              <a:rPr lang="es-ES" sz="3200" dirty="0" smtClean="0"/>
              <a:t/>
            </a:r>
            <a:br>
              <a:rPr lang="es-ES" sz="3200" dirty="0" smtClean="0"/>
            </a:br>
            <a:endParaRPr lang="es-ES" sz="3200" dirty="0"/>
          </a:p>
        </p:txBody>
      </p:sp>
      <p:pic>
        <p:nvPicPr>
          <p:cNvPr id="6" name="Picture 9" descr="escudo muni transparente"/>
          <p:cNvPicPr>
            <a:picLocks noChangeAspect="1" noChangeArrowheads="1"/>
          </p:cNvPicPr>
          <p:nvPr/>
        </p:nvPicPr>
        <p:blipFill>
          <a:blip r:embed="rId3" cstate="print"/>
          <a:srcRect/>
          <a:stretch>
            <a:fillRect/>
          </a:stretch>
        </p:blipFill>
        <p:spPr bwMode="auto">
          <a:xfrm>
            <a:off x="251520" y="188640"/>
            <a:ext cx="913348" cy="1000132"/>
          </a:xfrm>
          <a:prstGeom prst="rect">
            <a:avLst/>
          </a:prstGeom>
          <a:noFill/>
          <a:ln w="9525">
            <a:noFill/>
            <a:miter lim="800000"/>
            <a:headEnd/>
            <a:tailEnd/>
          </a:ln>
        </p:spPr>
      </p:pic>
      <p:pic>
        <p:nvPicPr>
          <p:cNvPr id="4" name="Picture 3" descr="C:\Documents and Settings\Usuario\Mis documentos\Archivos Admon Técnica\fotos informe 2008\16 calle (2).jpg"/>
          <p:cNvPicPr>
            <a:picLocks noChangeAspect="1" noChangeArrowheads="1"/>
          </p:cNvPicPr>
          <p:nvPr/>
        </p:nvPicPr>
        <p:blipFill>
          <a:blip r:embed="rId4" cstate="print"/>
          <a:srcRect/>
          <a:stretch>
            <a:fillRect/>
          </a:stretch>
        </p:blipFill>
        <p:spPr bwMode="auto">
          <a:xfrm>
            <a:off x="4139952" y="1700808"/>
            <a:ext cx="3240360" cy="1733216"/>
          </a:xfrm>
          <a:prstGeom prst="rect">
            <a:avLst/>
          </a:prstGeom>
          <a:noFill/>
          <a:ln w="38100">
            <a:solidFill>
              <a:schemeClr val="tx1"/>
            </a:solidFill>
            <a:miter lim="800000"/>
            <a:headEnd/>
            <a:tailEnd/>
          </a:ln>
        </p:spPr>
      </p:pic>
      <p:pic>
        <p:nvPicPr>
          <p:cNvPr id="5" name="Picture 3" descr="C:\Users\Usuario\Desktop\Imagen2.jpg"/>
          <p:cNvPicPr>
            <a:picLocks noChangeAspect="1" noChangeArrowheads="1"/>
          </p:cNvPicPr>
          <p:nvPr/>
        </p:nvPicPr>
        <p:blipFill>
          <a:blip r:embed="rId5" cstate="print"/>
          <a:srcRect/>
          <a:stretch>
            <a:fillRect/>
          </a:stretch>
        </p:blipFill>
        <p:spPr bwMode="auto">
          <a:xfrm>
            <a:off x="5580112" y="3645024"/>
            <a:ext cx="3205226" cy="1728192"/>
          </a:xfrm>
          <a:prstGeom prst="snip2DiagRect">
            <a:avLst>
              <a:gd name="adj1" fmla="val 0"/>
              <a:gd name="adj2" fmla="val 0"/>
            </a:avLst>
          </a:prstGeom>
          <a:solidFill>
            <a:srgbClr val="FFFFFF">
              <a:shade val="85000"/>
            </a:srgbClr>
          </a:solidFill>
          <a:ln w="38100" cap="sq">
            <a:solidFill>
              <a:schemeClr val="tx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6 CuadroTexto"/>
          <p:cNvSpPr txBox="1"/>
          <p:nvPr/>
        </p:nvSpPr>
        <p:spPr>
          <a:xfrm>
            <a:off x="395536" y="5480064"/>
            <a:ext cx="8424936" cy="1477328"/>
          </a:xfrm>
          <a:prstGeom prst="rect">
            <a:avLst/>
          </a:prstGeom>
          <a:noFill/>
        </p:spPr>
        <p:txBody>
          <a:bodyPr wrap="square" rtlCol="0">
            <a:spAutoFit/>
          </a:bodyPr>
          <a:lstStyle/>
          <a:p>
            <a:pPr algn="just">
              <a:buFont typeface="Arial" charset="0"/>
              <a:buChar char="•"/>
            </a:pPr>
            <a:r>
              <a:rPr lang="es-ES" dirty="0" smtClean="0">
                <a:latin typeface="Calibri" pitchFamily="34" charset="0"/>
              </a:rPr>
              <a:t> Inversión anual del municipio en proyectos de infraestructura vial US$ 6 millones</a:t>
            </a:r>
          </a:p>
          <a:p>
            <a:pPr algn="just"/>
            <a:endParaRPr lang="es-ES" dirty="0" smtClean="0">
              <a:latin typeface="Calibri" pitchFamily="34" charset="0"/>
            </a:endParaRPr>
          </a:p>
          <a:p>
            <a:pPr algn="just">
              <a:buFont typeface="Arial" charset="0"/>
              <a:buChar char="•"/>
            </a:pPr>
            <a:r>
              <a:rPr lang="es-ES" dirty="0" smtClean="0">
                <a:latin typeface="Calibri" pitchFamily="34" charset="0"/>
              </a:rPr>
              <a:t> recuperación de la inversión a través del concepto del peaje 70% y por contribución de los vecinos beneficiados directamente por el proyecto 30% del costo de la obra.</a:t>
            </a:r>
          </a:p>
          <a:p>
            <a:endParaRPr lang="es-ES" dirty="0"/>
          </a:p>
        </p:txBody>
      </p:sp>
      <p:pic>
        <p:nvPicPr>
          <p:cNvPr id="30722" name="Picture 2"/>
          <p:cNvPicPr>
            <a:picLocks noChangeAspect="1" noChangeArrowheads="1"/>
          </p:cNvPicPr>
          <p:nvPr/>
        </p:nvPicPr>
        <p:blipFill>
          <a:blip r:embed="rId6" cstate="print"/>
          <a:srcRect/>
          <a:stretch>
            <a:fillRect/>
          </a:stretch>
        </p:blipFill>
        <p:spPr bwMode="auto">
          <a:xfrm>
            <a:off x="611560" y="2492896"/>
            <a:ext cx="3168352" cy="2376264"/>
          </a:xfrm>
          <a:prstGeom prst="rect">
            <a:avLst/>
          </a:prstGeom>
          <a:noFill/>
          <a:ln w="38100">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46856" y="473224"/>
            <a:ext cx="8229600" cy="1011560"/>
          </a:xfrm>
        </p:spPr>
        <p:txBody>
          <a:bodyPr>
            <a:noAutofit/>
          </a:bodyPr>
          <a:lstStyle/>
          <a:p>
            <a:pPr algn="ctr"/>
            <a:r>
              <a:rPr lang="en-US" sz="2800" dirty="0" smtClean="0">
                <a:solidFill>
                  <a:schemeClr val="accent1"/>
                </a:solidFill>
                <a:latin typeface="Calibri" pitchFamily="34" charset="0"/>
              </a:rPr>
              <a:t>OTROS SERVICIOS </a:t>
            </a:r>
            <a:r>
              <a:rPr lang="es-ES" sz="3200" dirty="0" smtClean="0"/>
              <a:t/>
            </a:r>
            <a:br>
              <a:rPr lang="es-ES" sz="3200" dirty="0" smtClean="0"/>
            </a:br>
            <a:endParaRPr lang="es-ES" sz="3200" dirty="0"/>
          </a:p>
        </p:txBody>
      </p:sp>
      <p:pic>
        <p:nvPicPr>
          <p:cNvPr id="6" name="Picture 9" descr="escudo muni transparente"/>
          <p:cNvPicPr>
            <a:picLocks noChangeAspect="1" noChangeArrowheads="1"/>
          </p:cNvPicPr>
          <p:nvPr/>
        </p:nvPicPr>
        <p:blipFill>
          <a:blip r:embed="rId3" cstate="print"/>
          <a:srcRect/>
          <a:stretch>
            <a:fillRect/>
          </a:stretch>
        </p:blipFill>
        <p:spPr bwMode="auto">
          <a:xfrm>
            <a:off x="251520" y="188640"/>
            <a:ext cx="913348" cy="1000132"/>
          </a:xfrm>
          <a:prstGeom prst="rect">
            <a:avLst/>
          </a:prstGeom>
          <a:noFill/>
          <a:ln w="9525">
            <a:noFill/>
            <a:miter lim="800000"/>
            <a:headEnd/>
            <a:tailEnd/>
          </a:ln>
        </p:spPr>
      </p:pic>
      <p:grpSp>
        <p:nvGrpSpPr>
          <p:cNvPr id="14" name="13 Grupo"/>
          <p:cNvGrpSpPr/>
          <p:nvPr/>
        </p:nvGrpSpPr>
        <p:grpSpPr>
          <a:xfrm>
            <a:off x="1187624" y="2483604"/>
            <a:ext cx="2880320" cy="2529572"/>
            <a:chOff x="683568" y="1700808"/>
            <a:chExt cx="2880320" cy="2529572"/>
          </a:xfrm>
        </p:grpSpPr>
        <p:pic>
          <p:nvPicPr>
            <p:cNvPr id="31747" name="Picture 3" descr="C:\Documents and Settings\Diego\Mis documentos\Muni\fotos PROYECTOS\SISTEMA ELECTRICO COL. 1ERO DE MAYO (1).JPG"/>
            <p:cNvPicPr>
              <a:picLocks noChangeAspect="1" noChangeArrowheads="1"/>
            </p:cNvPicPr>
            <p:nvPr/>
          </p:nvPicPr>
          <p:blipFill>
            <a:blip r:embed="rId4" cstate="print"/>
            <a:srcRect/>
            <a:stretch>
              <a:fillRect/>
            </a:stretch>
          </p:blipFill>
          <p:spPr bwMode="auto">
            <a:xfrm>
              <a:off x="683568" y="1700808"/>
              <a:ext cx="2880000" cy="2160000"/>
            </a:xfrm>
            <a:prstGeom prst="rect">
              <a:avLst/>
            </a:prstGeom>
            <a:noFill/>
            <a:ln w="25400">
              <a:solidFill>
                <a:schemeClr val="tx1"/>
              </a:solidFill>
            </a:ln>
          </p:spPr>
        </p:pic>
        <p:sp>
          <p:nvSpPr>
            <p:cNvPr id="10" name="9 CuadroTexto"/>
            <p:cNvSpPr txBox="1"/>
            <p:nvPr/>
          </p:nvSpPr>
          <p:spPr>
            <a:xfrm>
              <a:off x="683568" y="3861048"/>
              <a:ext cx="2880320" cy="369332"/>
            </a:xfrm>
            <a:prstGeom prst="rect">
              <a:avLst/>
            </a:prstGeom>
            <a:noFill/>
          </p:spPr>
          <p:txBody>
            <a:bodyPr wrap="square" rtlCol="0">
              <a:spAutoFit/>
            </a:bodyPr>
            <a:lstStyle/>
            <a:p>
              <a:pPr algn="ctr"/>
              <a:r>
                <a:rPr lang="es-ES" dirty="0" smtClean="0"/>
                <a:t>ELECTRIFICACION</a:t>
              </a:r>
              <a:endParaRPr lang="es-ES" dirty="0"/>
            </a:p>
          </p:txBody>
        </p:sp>
      </p:grpSp>
      <p:grpSp>
        <p:nvGrpSpPr>
          <p:cNvPr id="13" name="12 Grupo"/>
          <p:cNvGrpSpPr/>
          <p:nvPr/>
        </p:nvGrpSpPr>
        <p:grpSpPr>
          <a:xfrm>
            <a:off x="5148064" y="2483604"/>
            <a:ext cx="2880320" cy="2529572"/>
            <a:chOff x="4572000" y="1700808"/>
            <a:chExt cx="2880320" cy="2529572"/>
          </a:xfrm>
        </p:grpSpPr>
        <p:pic>
          <p:nvPicPr>
            <p:cNvPr id="11" name="Picture 3" descr="C:\Users\Usuario\Desktop\Imagen5.jpg"/>
            <p:cNvPicPr>
              <a:picLocks noChangeAspect="1" noChangeArrowheads="1"/>
            </p:cNvPicPr>
            <p:nvPr/>
          </p:nvPicPr>
          <p:blipFill>
            <a:blip r:embed="rId5" cstate="print"/>
            <a:srcRect/>
            <a:stretch>
              <a:fillRect/>
            </a:stretch>
          </p:blipFill>
          <p:spPr bwMode="auto">
            <a:xfrm>
              <a:off x="4572000" y="1700808"/>
              <a:ext cx="2880320" cy="2157308"/>
            </a:xfrm>
            <a:prstGeom prst="snip2DiagRect">
              <a:avLst>
                <a:gd name="adj1" fmla="val 0"/>
                <a:gd name="adj2" fmla="val 0"/>
              </a:avLst>
            </a:prstGeom>
            <a:solidFill>
              <a:srgbClr val="FFFFFF">
                <a:shade val="85000"/>
              </a:srgbClr>
            </a:solidFill>
            <a:ln w="25400" cap="sq">
              <a:solidFill>
                <a:schemeClr val="tx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11 CuadroTexto"/>
            <p:cNvSpPr txBox="1"/>
            <p:nvPr/>
          </p:nvSpPr>
          <p:spPr>
            <a:xfrm>
              <a:off x="4572000" y="3861048"/>
              <a:ext cx="2880320" cy="369332"/>
            </a:xfrm>
            <a:prstGeom prst="rect">
              <a:avLst/>
            </a:prstGeom>
            <a:noFill/>
          </p:spPr>
          <p:txBody>
            <a:bodyPr wrap="square" rtlCol="0">
              <a:spAutoFit/>
            </a:bodyPr>
            <a:lstStyle/>
            <a:p>
              <a:pPr algn="ctr"/>
              <a:r>
                <a:rPr lang="es-ES" dirty="0" smtClean="0"/>
                <a:t>MERCADOS</a:t>
              </a:r>
              <a:endParaRPr lang="es-ES" dirty="0"/>
            </a:p>
          </p:txBody>
        </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88640"/>
            <a:ext cx="8229600" cy="1371600"/>
          </a:xfrm>
        </p:spPr>
        <p:txBody>
          <a:bodyPr>
            <a:normAutofit/>
          </a:bodyPr>
          <a:lstStyle/>
          <a:p>
            <a:pPr algn="ctr"/>
            <a:r>
              <a:rPr lang="es-ES" sz="3600" dirty="0" smtClean="0">
                <a:latin typeface="Calibri" pitchFamily="34" charset="0"/>
              </a:rPr>
              <a:t>Gestión Municipal – Desarrollo Social</a:t>
            </a:r>
            <a:endParaRPr lang="es-ES" sz="3600" dirty="0">
              <a:latin typeface="Calibri" pitchFamily="34" charset="0"/>
            </a:endParaRPr>
          </a:p>
        </p:txBody>
      </p:sp>
      <p:sp>
        <p:nvSpPr>
          <p:cNvPr id="6" name="5 CuadroTexto"/>
          <p:cNvSpPr txBox="1"/>
          <p:nvPr/>
        </p:nvSpPr>
        <p:spPr>
          <a:xfrm>
            <a:off x="1115616" y="3502749"/>
            <a:ext cx="7056784" cy="646331"/>
          </a:xfrm>
          <a:prstGeom prst="rect">
            <a:avLst/>
          </a:prstGeom>
          <a:noFill/>
        </p:spPr>
        <p:txBody>
          <a:bodyPr wrap="square" rtlCol="0">
            <a:spAutoFit/>
          </a:bodyPr>
          <a:lstStyle/>
          <a:p>
            <a:pPr algn="ctr"/>
            <a:r>
              <a:rPr lang="es-ES" sz="3600" dirty="0" smtClean="0">
                <a:latin typeface="Calibri" pitchFamily="34" charset="0"/>
              </a:rPr>
              <a:t>Desarrollo Social</a:t>
            </a:r>
            <a:endParaRPr lang="es-ES" sz="3600" dirty="0">
              <a:latin typeface="Calibri" pitchFamily="34" charset="0"/>
            </a:endParaRPr>
          </a:p>
        </p:txBody>
      </p:sp>
      <p:pic>
        <p:nvPicPr>
          <p:cNvPr id="4" name="Picture 9" descr="escudo muni transparente"/>
          <p:cNvPicPr>
            <a:picLocks noChangeAspect="1" noChangeArrowheads="1"/>
          </p:cNvPicPr>
          <p:nvPr/>
        </p:nvPicPr>
        <p:blipFill>
          <a:blip r:embed="rId3" cstate="print"/>
          <a:srcRect/>
          <a:stretch>
            <a:fillRect/>
          </a:stretch>
        </p:blipFill>
        <p:spPr bwMode="auto">
          <a:xfrm>
            <a:off x="3946684" y="2348880"/>
            <a:ext cx="913348" cy="10001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734888" y="155448"/>
            <a:ext cx="8229600" cy="1252728"/>
          </a:xfrm>
        </p:spPr>
        <p:txBody>
          <a:bodyPr>
            <a:normAutofit fontScale="90000"/>
          </a:bodyPr>
          <a:lstStyle/>
          <a:p>
            <a:pPr algn="ctr"/>
            <a:r>
              <a:rPr lang="es-MX" sz="3600" dirty="0" smtClean="0">
                <a:latin typeface="Calibri" pitchFamily="34" charset="0"/>
              </a:rPr>
              <a:t>EDUCACION</a:t>
            </a:r>
            <a:br>
              <a:rPr lang="es-MX" sz="3600" dirty="0" smtClean="0">
                <a:latin typeface="Calibri" pitchFamily="34" charset="0"/>
              </a:rPr>
            </a:br>
            <a:r>
              <a:rPr lang="es-MX" sz="3600" dirty="0" smtClean="0">
                <a:latin typeface="Calibri" pitchFamily="34" charset="0"/>
              </a:rPr>
              <a:t>“</a:t>
            </a:r>
            <a:r>
              <a:rPr lang="es-MX" sz="3100" i="1" dirty="0" smtClean="0">
                <a:latin typeface="Calibri" pitchFamily="34" charset="0"/>
              </a:rPr>
              <a:t>Puerto Cortés. Municipio libre de analfabetismo”</a:t>
            </a:r>
            <a:endParaRPr lang="es-HN" sz="3100" b="1" i="1" dirty="0" smtClean="0">
              <a:latin typeface="Calibri" pitchFamily="34" charset="0"/>
            </a:endParaRPr>
          </a:p>
        </p:txBody>
      </p:sp>
      <p:sp>
        <p:nvSpPr>
          <p:cNvPr id="9" name="8 CuadroTexto"/>
          <p:cNvSpPr txBox="1"/>
          <p:nvPr/>
        </p:nvSpPr>
        <p:spPr>
          <a:xfrm>
            <a:off x="467544" y="5746030"/>
            <a:ext cx="8208912" cy="923330"/>
          </a:xfrm>
          <a:prstGeom prst="rect">
            <a:avLst/>
          </a:prstGeom>
          <a:noFill/>
        </p:spPr>
        <p:txBody>
          <a:bodyPr wrap="square" rtlCol="0">
            <a:spAutoFit/>
          </a:bodyPr>
          <a:lstStyle/>
          <a:p>
            <a:pPr algn="just"/>
            <a:r>
              <a:rPr lang="es-ES" b="1" dirty="0" smtClean="0">
                <a:latin typeface="Calibri" pitchFamily="34" charset="0"/>
              </a:rPr>
              <a:t>Puerto Cortés, Municipio Libre de Analfabetismo. </a:t>
            </a:r>
            <a:r>
              <a:rPr lang="es-ES" dirty="0" smtClean="0">
                <a:latin typeface="Calibri" pitchFamily="34" charset="0"/>
              </a:rPr>
              <a:t>En el año 2009 y después de un proceso que contemplo la implementación del programa de alfabetización </a:t>
            </a:r>
            <a:r>
              <a:rPr lang="es-ES" b="1" dirty="0" smtClean="0">
                <a:latin typeface="Calibri" pitchFamily="34" charset="0"/>
              </a:rPr>
              <a:t>“Yo si puedo” </a:t>
            </a:r>
            <a:r>
              <a:rPr lang="es-ES" dirty="0" smtClean="0">
                <a:latin typeface="Calibri" pitchFamily="34" charset="0"/>
              </a:rPr>
              <a:t>el municipio obtiene la distinción  de libre  de analfabetismo.</a:t>
            </a:r>
            <a:endParaRPr lang="es-ES" b="1" dirty="0" smtClean="0">
              <a:latin typeface="Calibri" pitchFamily="34" charset="0"/>
            </a:endParaRPr>
          </a:p>
        </p:txBody>
      </p:sp>
      <p:pic>
        <p:nvPicPr>
          <p:cNvPr id="26626" name="Picture 2" descr="C:\Documents and Settings\Diego\Escritorio\diego\declaratoria libre de analfabetismo.jpg"/>
          <p:cNvPicPr>
            <a:picLocks noChangeAspect="1" noChangeArrowheads="1"/>
          </p:cNvPicPr>
          <p:nvPr/>
        </p:nvPicPr>
        <p:blipFill>
          <a:blip r:embed="rId4" cstate="print"/>
          <a:srcRect/>
          <a:stretch>
            <a:fillRect/>
          </a:stretch>
        </p:blipFill>
        <p:spPr bwMode="auto">
          <a:xfrm>
            <a:off x="539553" y="2133176"/>
            <a:ext cx="3884899" cy="2880000"/>
          </a:xfrm>
          <a:prstGeom prst="rect">
            <a:avLst/>
          </a:prstGeom>
          <a:noFill/>
          <a:ln w="38100">
            <a:solidFill>
              <a:schemeClr val="tx1"/>
            </a:solidFill>
          </a:ln>
        </p:spPr>
      </p:pic>
      <p:pic>
        <p:nvPicPr>
          <p:cNvPr id="5" name="Picture 9" descr="escudo muni transparente"/>
          <p:cNvPicPr>
            <a:picLocks noChangeAspect="1" noChangeArrowheads="1"/>
          </p:cNvPicPr>
          <p:nvPr/>
        </p:nvPicPr>
        <p:blipFill>
          <a:blip r:embed="rId5" cstate="print"/>
          <a:srcRect/>
          <a:stretch>
            <a:fillRect/>
          </a:stretch>
        </p:blipFill>
        <p:spPr bwMode="auto">
          <a:xfrm>
            <a:off x="179512" y="260648"/>
            <a:ext cx="913348" cy="1000132"/>
          </a:xfrm>
          <a:prstGeom prst="rect">
            <a:avLst/>
          </a:prstGeom>
          <a:noFill/>
          <a:ln w="9525">
            <a:noFill/>
            <a:miter lim="800000"/>
            <a:headEnd/>
            <a:tailEnd/>
          </a:ln>
        </p:spPr>
      </p:pic>
      <p:pic>
        <p:nvPicPr>
          <p:cNvPr id="6" name="Picture 6" descr="HPIM0219"/>
          <p:cNvPicPr>
            <a:picLocks noChangeAspect="1" noChangeArrowheads="1"/>
          </p:cNvPicPr>
          <p:nvPr/>
        </p:nvPicPr>
        <p:blipFill>
          <a:blip r:embed="rId6" cstate="print"/>
          <a:srcRect/>
          <a:stretch>
            <a:fillRect/>
          </a:stretch>
        </p:blipFill>
        <p:spPr bwMode="auto">
          <a:xfrm>
            <a:off x="4932040" y="2132855"/>
            <a:ext cx="3839546" cy="2880000"/>
          </a:xfrm>
          <a:prstGeom prst="round2DiagRect">
            <a:avLst>
              <a:gd name="adj1" fmla="val 0"/>
              <a:gd name="adj2" fmla="val 0"/>
            </a:avLst>
          </a:prstGeom>
          <a:ln w="38100" cap="sq">
            <a:solidFill>
              <a:schemeClr val="tx1"/>
            </a:solidFill>
            <a:miter lim="800000"/>
          </a:ln>
          <a:effectLst>
            <a:outerShdw blurRad="254000" algn="tl" rotWithShape="0">
              <a:srgbClr val="000000">
                <a:alpha val="43000"/>
              </a:srgbClr>
            </a:outerShdw>
          </a:effec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34888" y="155448"/>
            <a:ext cx="8229600" cy="1252728"/>
          </a:xfrm>
        </p:spPr>
        <p:txBody>
          <a:bodyPr>
            <a:normAutofit fontScale="90000"/>
          </a:bodyPr>
          <a:lstStyle/>
          <a:p>
            <a:pPr algn="ctr"/>
            <a:r>
              <a:rPr lang="es-MX" sz="3600" dirty="0" smtClean="0">
                <a:latin typeface="Calibri" pitchFamily="34" charset="0"/>
              </a:rPr>
              <a:t>EDUCACION</a:t>
            </a:r>
            <a:br>
              <a:rPr lang="es-MX" sz="3600" dirty="0" smtClean="0">
                <a:latin typeface="Calibri" pitchFamily="34" charset="0"/>
              </a:rPr>
            </a:br>
            <a:r>
              <a:rPr lang="es-MX" sz="3600" dirty="0" smtClean="0">
                <a:latin typeface="Calibri" pitchFamily="34" charset="0"/>
              </a:rPr>
              <a:t>“</a:t>
            </a:r>
            <a:r>
              <a:rPr lang="es-MX" sz="3100" i="1" dirty="0" smtClean="0">
                <a:latin typeface="Calibri" pitchFamily="34" charset="0"/>
              </a:rPr>
              <a:t>Proyecto de Calidad y Competitividad Educativa”</a:t>
            </a:r>
            <a:endParaRPr lang="es-HN" sz="3100" b="1" i="1" dirty="0" smtClean="0">
              <a:latin typeface="Calibri" pitchFamily="34" charset="0"/>
            </a:endParaRPr>
          </a:p>
        </p:txBody>
      </p:sp>
      <p:sp>
        <p:nvSpPr>
          <p:cNvPr id="9" name="8 CuadroTexto"/>
          <p:cNvSpPr txBox="1"/>
          <p:nvPr/>
        </p:nvSpPr>
        <p:spPr>
          <a:xfrm>
            <a:off x="467544" y="5746030"/>
            <a:ext cx="8208912" cy="369332"/>
          </a:xfrm>
          <a:prstGeom prst="rect">
            <a:avLst/>
          </a:prstGeom>
          <a:noFill/>
        </p:spPr>
        <p:txBody>
          <a:bodyPr wrap="square" rtlCol="0">
            <a:spAutoFit/>
          </a:bodyPr>
          <a:lstStyle/>
          <a:p>
            <a:pPr algn="just"/>
            <a:endParaRPr lang="es-ES" b="1" dirty="0" smtClean="0"/>
          </a:p>
        </p:txBody>
      </p:sp>
      <p:pic>
        <p:nvPicPr>
          <p:cNvPr id="5" name="Picture 9" descr="escudo muni transparente"/>
          <p:cNvPicPr>
            <a:picLocks noChangeAspect="1" noChangeArrowheads="1"/>
          </p:cNvPicPr>
          <p:nvPr/>
        </p:nvPicPr>
        <p:blipFill>
          <a:blip r:embed="rId3" cstate="print"/>
          <a:srcRect/>
          <a:stretch>
            <a:fillRect/>
          </a:stretch>
        </p:blipFill>
        <p:spPr bwMode="auto">
          <a:xfrm>
            <a:off x="179512" y="260648"/>
            <a:ext cx="913348" cy="1000132"/>
          </a:xfrm>
          <a:prstGeom prst="rect">
            <a:avLst/>
          </a:prstGeom>
          <a:noFill/>
          <a:ln w="9525">
            <a:noFill/>
            <a:miter lim="800000"/>
            <a:headEnd/>
            <a:tailEnd/>
          </a:ln>
        </p:spPr>
      </p:pic>
      <p:sp>
        <p:nvSpPr>
          <p:cNvPr id="6" name="5 Rectángulo"/>
          <p:cNvSpPr/>
          <p:nvPr/>
        </p:nvSpPr>
        <p:spPr>
          <a:xfrm>
            <a:off x="323528" y="1556792"/>
            <a:ext cx="8424936" cy="5047536"/>
          </a:xfrm>
          <a:prstGeom prst="rect">
            <a:avLst/>
          </a:prstGeom>
        </p:spPr>
        <p:txBody>
          <a:bodyPr wrap="square">
            <a:spAutoFit/>
          </a:bodyPr>
          <a:lstStyle/>
          <a:p>
            <a:pPr algn="just"/>
            <a:r>
              <a:rPr lang="es-MX" sz="2200" b="1" dirty="0" smtClean="0">
                <a:latin typeface="Calibri" pitchFamily="34" charset="0"/>
              </a:rPr>
              <a:t>OBJETIVO</a:t>
            </a:r>
            <a:r>
              <a:rPr lang="es-MX" sz="2200" dirty="0" smtClean="0">
                <a:latin typeface="Calibri" pitchFamily="34" charset="0"/>
              </a:rPr>
              <a:t>.- Asegurar el derecho a la educación de calidad de los niños y niñas de Puerto Cortés en el sistema de educación pública básica y promover la competitividad de los centros educativos como agentes de cambios positivos para las comunidades.</a:t>
            </a:r>
          </a:p>
          <a:p>
            <a:pPr algn="just"/>
            <a:endParaRPr lang="es-MX" sz="2200" b="1" dirty="0" smtClean="0">
              <a:latin typeface="Calibri" pitchFamily="34" charset="0"/>
            </a:endParaRPr>
          </a:p>
          <a:p>
            <a:pPr algn="just"/>
            <a:r>
              <a:rPr lang="es-MX" sz="2200" b="1" dirty="0" smtClean="0">
                <a:latin typeface="Calibri" pitchFamily="34" charset="0"/>
              </a:rPr>
              <a:t>METAS</a:t>
            </a:r>
          </a:p>
          <a:p>
            <a:pPr lvl="0" algn="just">
              <a:buFont typeface="Arial" charset="0"/>
              <a:buChar char="•"/>
            </a:pPr>
            <a:r>
              <a:rPr lang="es-MX" sz="2200" dirty="0" smtClean="0">
                <a:latin typeface="Calibri" pitchFamily="34" charset="0"/>
              </a:rPr>
              <a:t> Asegurar el cumplimiento del currículo básico nacional en cada grado de educación básica como primer paso para lograr la calidad educativa</a:t>
            </a:r>
          </a:p>
          <a:p>
            <a:pPr algn="just">
              <a:buFont typeface="Arial" charset="0"/>
              <a:buChar char="•"/>
            </a:pPr>
            <a:r>
              <a:rPr lang="es-MX" sz="2200" dirty="0" smtClean="0">
                <a:latin typeface="Calibri" pitchFamily="34" charset="0"/>
              </a:rPr>
              <a:t> Inserción de nuevas políticas públicas para mejorar el desempeño educativo</a:t>
            </a:r>
          </a:p>
          <a:p>
            <a:pPr algn="just">
              <a:buFont typeface="Arial" charset="0"/>
              <a:buChar char="•"/>
            </a:pPr>
            <a:r>
              <a:rPr lang="es-MX" sz="2200" dirty="0" smtClean="0">
                <a:latin typeface="Calibri" pitchFamily="34" charset="0"/>
              </a:rPr>
              <a:t> Motivar la calidad educativa con participación efectiva: autoridades, maestros, alumnos y padres de familia reconociendo los esfuerzos individuales y colectivos para lograr los objetivos propuestos</a:t>
            </a:r>
          </a:p>
          <a:p>
            <a:pPr algn="just"/>
            <a:endParaRPr lang="es-MX" dirty="0" smtClean="0">
              <a:latin typeface="Calibri" pitchFamily="34" charset="0"/>
            </a:endParaRPr>
          </a:p>
          <a:p>
            <a:pPr algn="just">
              <a:buFont typeface="Arial" charset="0"/>
              <a:buChar char="•"/>
            </a:pPr>
            <a:endParaRPr lang="es-HN" dirty="0" smtClean="0">
              <a:latin typeface="Calibri"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34888" y="155448"/>
            <a:ext cx="8229600" cy="1252728"/>
          </a:xfrm>
        </p:spPr>
        <p:txBody>
          <a:bodyPr>
            <a:normAutofit fontScale="90000"/>
          </a:bodyPr>
          <a:lstStyle/>
          <a:p>
            <a:pPr algn="ctr"/>
            <a:r>
              <a:rPr lang="es-MX" sz="3600" dirty="0" smtClean="0">
                <a:latin typeface="Calibri" pitchFamily="34" charset="0"/>
              </a:rPr>
              <a:t>EDUCACION</a:t>
            </a:r>
            <a:br>
              <a:rPr lang="es-MX" sz="3600" dirty="0" smtClean="0">
                <a:latin typeface="Calibri" pitchFamily="34" charset="0"/>
              </a:rPr>
            </a:br>
            <a:r>
              <a:rPr lang="es-MX" sz="3600" dirty="0" smtClean="0">
                <a:latin typeface="Calibri" pitchFamily="34" charset="0"/>
              </a:rPr>
              <a:t>“</a:t>
            </a:r>
            <a:r>
              <a:rPr lang="es-MX" sz="3100" i="1" dirty="0" smtClean="0">
                <a:latin typeface="Calibri" pitchFamily="34" charset="0"/>
              </a:rPr>
              <a:t>Proyecto de Calidad y Competitividad Educativa”</a:t>
            </a:r>
            <a:endParaRPr lang="es-HN" sz="3100" b="1" i="1" dirty="0" smtClean="0">
              <a:latin typeface="Calibri" pitchFamily="34" charset="0"/>
            </a:endParaRPr>
          </a:p>
        </p:txBody>
      </p:sp>
      <p:sp>
        <p:nvSpPr>
          <p:cNvPr id="9" name="8 CuadroTexto"/>
          <p:cNvSpPr txBox="1"/>
          <p:nvPr/>
        </p:nvSpPr>
        <p:spPr>
          <a:xfrm>
            <a:off x="467544" y="5746030"/>
            <a:ext cx="8208912" cy="369332"/>
          </a:xfrm>
          <a:prstGeom prst="rect">
            <a:avLst/>
          </a:prstGeom>
          <a:noFill/>
        </p:spPr>
        <p:txBody>
          <a:bodyPr wrap="square" rtlCol="0">
            <a:spAutoFit/>
          </a:bodyPr>
          <a:lstStyle/>
          <a:p>
            <a:pPr algn="just"/>
            <a:endParaRPr lang="es-ES" b="1" dirty="0" smtClean="0"/>
          </a:p>
        </p:txBody>
      </p:sp>
      <p:pic>
        <p:nvPicPr>
          <p:cNvPr id="5" name="Picture 9" descr="escudo muni transparente"/>
          <p:cNvPicPr>
            <a:picLocks noChangeAspect="1" noChangeArrowheads="1"/>
          </p:cNvPicPr>
          <p:nvPr/>
        </p:nvPicPr>
        <p:blipFill>
          <a:blip r:embed="rId3" cstate="print"/>
          <a:srcRect/>
          <a:stretch>
            <a:fillRect/>
          </a:stretch>
        </p:blipFill>
        <p:spPr bwMode="auto">
          <a:xfrm>
            <a:off x="179512" y="260648"/>
            <a:ext cx="913348" cy="1000132"/>
          </a:xfrm>
          <a:prstGeom prst="rect">
            <a:avLst/>
          </a:prstGeom>
          <a:noFill/>
          <a:ln w="9525">
            <a:noFill/>
            <a:miter lim="800000"/>
            <a:headEnd/>
            <a:tailEnd/>
          </a:ln>
        </p:spPr>
      </p:pic>
      <p:sp>
        <p:nvSpPr>
          <p:cNvPr id="6" name="5 Rectángulo"/>
          <p:cNvSpPr/>
          <p:nvPr/>
        </p:nvSpPr>
        <p:spPr>
          <a:xfrm>
            <a:off x="899592" y="5445224"/>
            <a:ext cx="7416824" cy="1292662"/>
          </a:xfrm>
          <a:prstGeom prst="rect">
            <a:avLst/>
          </a:prstGeom>
        </p:spPr>
        <p:txBody>
          <a:bodyPr wrap="square">
            <a:spAutoFit/>
          </a:bodyPr>
          <a:lstStyle/>
          <a:p>
            <a:pPr algn="ctr">
              <a:buFont typeface="Arial" pitchFamily="34" charset="0"/>
              <a:buChar char="•"/>
            </a:pPr>
            <a:r>
              <a:rPr lang="es-MX" sz="2000" b="1" dirty="0" smtClean="0">
                <a:latin typeface="Calibri" pitchFamily="34" charset="0"/>
              </a:rPr>
              <a:t> </a:t>
            </a:r>
            <a:r>
              <a:rPr lang="es-MX" sz="2000" dirty="0" smtClean="0">
                <a:latin typeface="Calibri" pitchFamily="34" charset="0"/>
              </a:rPr>
              <a:t>14 centros educativos involucrados</a:t>
            </a:r>
          </a:p>
          <a:p>
            <a:pPr algn="ctr">
              <a:buFont typeface="Arial" pitchFamily="34" charset="0"/>
              <a:buChar char="•"/>
            </a:pPr>
            <a:r>
              <a:rPr lang="es-MX" sz="2000" dirty="0" smtClean="0">
                <a:latin typeface="Calibri" pitchFamily="34" charset="0"/>
              </a:rPr>
              <a:t> 7,500 alumnos</a:t>
            </a:r>
          </a:p>
          <a:p>
            <a:pPr algn="ctr">
              <a:buFont typeface="Arial" pitchFamily="34" charset="0"/>
              <a:buChar char="•"/>
            </a:pPr>
            <a:r>
              <a:rPr lang="es-MX" sz="2000" dirty="0" smtClean="0">
                <a:latin typeface="Calibri" pitchFamily="34" charset="0"/>
              </a:rPr>
              <a:t> Inversión municipal anual en este proyecto:  US$ 50,000.00</a:t>
            </a:r>
            <a:endParaRPr lang="es-MX" dirty="0" smtClean="0">
              <a:latin typeface="Calibri" pitchFamily="34" charset="0"/>
            </a:endParaRPr>
          </a:p>
          <a:p>
            <a:pPr algn="just">
              <a:buFont typeface="Arial" charset="0"/>
              <a:buChar char="•"/>
            </a:pPr>
            <a:endParaRPr lang="es-HN" dirty="0" smtClean="0">
              <a:latin typeface="Calibri" pitchFamily="34" charset="0"/>
            </a:endParaRPr>
          </a:p>
        </p:txBody>
      </p:sp>
      <p:grpSp>
        <p:nvGrpSpPr>
          <p:cNvPr id="15" name="14 Grupo"/>
          <p:cNvGrpSpPr/>
          <p:nvPr/>
        </p:nvGrpSpPr>
        <p:grpSpPr>
          <a:xfrm>
            <a:off x="984182" y="1700808"/>
            <a:ext cx="7571994" cy="3600200"/>
            <a:chOff x="984182" y="1700808"/>
            <a:chExt cx="7571994" cy="3600200"/>
          </a:xfrm>
        </p:grpSpPr>
        <p:pic>
          <p:nvPicPr>
            <p:cNvPr id="7" name="Picture 4" descr="C:\Documents and Settings\dmendez\Escritorio\calidad educativa\CALIDAD EDUCATIVA 2010\OLIMPIADA DE MATEMATICAS 10-08-10\DSC06419.JPG"/>
            <p:cNvPicPr>
              <a:picLocks noChangeAspect="1" noChangeArrowheads="1"/>
            </p:cNvPicPr>
            <p:nvPr/>
          </p:nvPicPr>
          <p:blipFill>
            <a:blip r:embed="rId4" cstate="print"/>
            <a:srcRect/>
            <a:stretch>
              <a:fillRect/>
            </a:stretch>
          </p:blipFill>
          <p:spPr bwMode="auto">
            <a:xfrm>
              <a:off x="984182" y="1700808"/>
              <a:ext cx="2579706" cy="1800000"/>
            </a:xfrm>
            <a:prstGeom prst="rect">
              <a:avLst/>
            </a:prstGeom>
            <a:noFill/>
            <a:ln w="12700">
              <a:solidFill>
                <a:prstClr val="black"/>
              </a:solidFill>
            </a:ln>
          </p:spPr>
        </p:pic>
        <p:pic>
          <p:nvPicPr>
            <p:cNvPr id="8" name="Picture 5" descr="C:\Documents and Settings\dmendez\Escritorio\calidad educativa\CALIDAD EDUCATIVA 2010\ENTREGA DE RECONOCIMIENTO A MAESTROS DEL 2009\DSC00049.JPG"/>
            <p:cNvPicPr>
              <a:picLocks noChangeAspect="1" noChangeArrowheads="1"/>
            </p:cNvPicPr>
            <p:nvPr/>
          </p:nvPicPr>
          <p:blipFill>
            <a:blip r:embed="rId5" cstate="print"/>
            <a:srcRect/>
            <a:stretch>
              <a:fillRect/>
            </a:stretch>
          </p:blipFill>
          <p:spPr bwMode="auto">
            <a:xfrm>
              <a:off x="3563888" y="1700808"/>
              <a:ext cx="2579706" cy="1800000"/>
            </a:xfrm>
            <a:prstGeom prst="rect">
              <a:avLst/>
            </a:prstGeom>
            <a:noFill/>
            <a:ln w="12700">
              <a:solidFill>
                <a:prstClr val="black"/>
              </a:solidFill>
            </a:ln>
          </p:spPr>
        </p:pic>
        <p:pic>
          <p:nvPicPr>
            <p:cNvPr id="10" name="Picture 6" descr="C:\Documents and Settings\dmendez\Escritorio\calidad educativa\CALIDAD EDUCATIVA 2011\INICIO DE CLASES DE INGLES A MAESTROS DE CALIDAD\DSC09962.JPG"/>
            <p:cNvPicPr>
              <a:picLocks noChangeAspect="1" noChangeArrowheads="1"/>
            </p:cNvPicPr>
            <p:nvPr/>
          </p:nvPicPr>
          <p:blipFill>
            <a:blip r:embed="rId6" cstate="print"/>
            <a:srcRect/>
            <a:stretch>
              <a:fillRect/>
            </a:stretch>
          </p:blipFill>
          <p:spPr bwMode="auto">
            <a:xfrm>
              <a:off x="6156176" y="1701008"/>
              <a:ext cx="2400000" cy="1800000"/>
            </a:xfrm>
            <a:prstGeom prst="rect">
              <a:avLst/>
            </a:prstGeom>
            <a:noFill/>
            <a:ln w="12700">
              <a:solidFill>
                <a:prstClr val="black"/>
              </a:solidFill>
            </a:ln>
          </p:spPr>
        </p:pic>
        <p:grpSp>
          <p:nvGrpSpPr>
            <p:cNvPr id="14" name="13 Grupo"/>
            <p:cNvGrpSpPr/>
            <p:nvPr/>
          </p:nvGrpSpPr>
          <p:grpSpPr>
            <a:xfrm>
              <a:off x="2253115" y="3501008"/>
              <a:ext cx="5159660" cy="1800000"/>
              <a:chOff x="2253115" y="3501008"/>
              <a:chExt cx="5159660" cy="1800000"/>
            </a:xfrm>
          </p:grpSpPr>
          <p:pic>
            <p:nvPicPr>
              <p:cNvPr id="11" name="Picture 3" descr="C:\Documents and Settings\dmendez\Escritorio\calidad educativa\CALIDAD EDUCATIVA 2010\APLICACION PRUEBAS FINALES\DSC00966.JPG"/>
              <p:cNvPicPr>
                <a:picLocks noChangeAspect="1" noChangeArrowheads="1"/>
              </p:cNvPicPr>
              <p:nvPr/>
            </p:nvPicPr>
            <p:blipFill>
              <a:blip r:embed="rId7" cstate="print"/>
              <a:srcRect/>
              <a:stretch>
                <a:fillRect/>
              </a:stretch>
            </p:blipFill>
            <p:spPr bwMode="auto">
              <a:xfrm>
                <a:off x="2253115" y="3501008"/>
                <a:ext cx="2678925" cy="1800000"/>
              </a:xfrm>
              <a:prstGeom prst="rect">
                <a:avLst/>
              </a:prstGeom>
              <a:noFill/>
              <a:ln w="12700">
                <a:solidFill>
                  <a:prstClr val="black"/>
                </a:solidFill>
              </a:ln>
            </p:spPr>
          </p:pic>
          <p:pic>
            <p:nvPicPr>
              <p:cNvPr id="12" name="Picture 2" descr="C:\Documents and Settings\dmendez\Escritorio\calidad educativa\CALIDAD EDUCATIVA 2008\EXAMEN DE MATEMATICAS Y ESPAÑOL\IMG_1085.jpg"/>
              <p:cNvPicPr>
                <a:picLocks noChangeAspect="1" noChangeArrowheads="1"/>
              </p:cNvPicPr>
              <p:nvPr/>
            </p:nvPicPr>
            <p:blipFill>
              <a:blip r:embed="rId8" cstate="print"/>
              <a:srcRect/>
              <a:stretch>
                <a:fillRect/>
              </a:stretch>
            </p:blipFill>
            <p:spPr bwMode="auto">
              <a:xfrm>
                <a:off x="4932040" y="3501008"/>
                <a:ext cx="2480735" cy="1800000"/>
              </a:xfrm>
              <a:prstGeom prst="rect">
                <a:avLst/>
              </a:prstGeom>
              <a:noFill/>
              <a:ln w="12700">
                <a:solidFill>
                  <a:prstClr val="black"/>
                </a:solidFill>
              </a:ln>
            </p:spPr>
          </p:pic>
        </p:grpSp>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CuadroTexto"/>
          <p:cNvSpPr txBox="1"/>
          <p:nvPr/>
        </p:nvSpPr>
        <p:spPr>
          <a:xfrm>
            <a:off x="395536" y="5445224"/>
            <a:ext cx="8208912" cy="1323439"/>
          </a:xfrm>
          <a:prstGeom prst="rect">
            <a:avLst/>
          </a:prstGeom>
          <a:noFill/>
        </p:spPr>
        <p:txBody>
          <a:bodyPr wrap="square" rtlCol="0">
            <a:spAutoFit/>
          </a:bodyPr>
          <a:lstStyle/>
          <a:p>
            <a:pPr algn="just"/>
            <a:r>
              <a:rPr lang="es-ES" sz="2000" b="1" dirty="0" smtClean="0">
                <a:latin typeface="Calibri" pitchFamily="34" charset="0"/>
              </a:rPr>
              <a:t>Inversión Anual en Educación</a:t>
            </a:r>
            <a:r>
              <a:rPr lang="es-ES" sz="2000" dirty="0" smtClean="0">
                <a:latin typeface="Calibri" pitchFamily="34" charset="0"/>
              </a:rPr>
              <a:t>: Infraestructura educativa, programas especiales de educación, pago de maestros, becas, educación especial, mobiliario escolar, escuelas de deportes y arte, entre otros</a:t>
            </a:r>
          </a:p>
          <a:p>
            <a:pPr algn="just"/>
            <a:r>
              <a:rPr lang="es-ES" sz="2000" b="1" dirty="0" smtClean="0">
                <a:latin typeface="Calibri" pitchFamily="34" charset="0"/>
              </a:rPr>
              <a:t>Monto Anual: </a:t>
            </a:r>
            <a:r>
              <a:rPr lang="es-ES" sz="2000" b="1" dirty="0" err="1" smtClean="0">
                <a:latin typeface="Calibri" pitchFamily="34" charset="0"/>
              </a:rPr>
              <a:t>us$</a:t>
            </a:r>
            <a:r>
              <a:rPr lang="es-ES" sz="2000" b="1" dirty="0" smtClean="0">
                <a:latin typeface="Calibri" pitchFamily="34" charset="0"/>
              </a:rPr>
              <a:t> 3 millones</a:t>
            </a:r>
          </a:p>
        </p:txBody>
      </p:sp>
      <p:pic>
        <p:nvPicPr>
          <p:cNvPr id="23555" name="Picture 3"/>
          <p:cNvPicPr>
            <a:picLocks noChangeAspect="1" noChangeArrowheads="1"/>
          </p:cNvPicPr>
          <p:nvPr/>
        </p:nvPicPr>
        <p:blipFill>
          <a:blip r:embed="rId3" cstate="print"/>
          <a:srcRect/>
          <a:stretch>
            <a:fillRect/>
          </a:stretch>
        </p:blipFill>
        <p:spPr bwMode="auto">
          <a:xfrm>
            <a:off x="4932040" y="2204864"/>
            <a:ext cx="3552395" cy="2664296"/>
          </a:xfrm>
          <a:prstGeom prst="rect">
            <a:avLst/>
          </a:prstGeom>
          <a:noFill/>
          <a:ln w="25400">
            <a:solidFill>
              <a:schemeClr val="tx1"/>
            </a:solidFill>
            <a:miter lim="800000"/>
            <a:headEnd/>
            <a:tailEnd/>
          </a:ln>
          <a:effectLst/>
        </p:spPr>
      </p:pic>
      <p:sp>
        <p:nvSpPr>
          <p:cNvPr id="7" name="1 Título"/>
          <p:cNvSpPr>
            <a:spLocks noGrp="1"/>
          </p:cNvSpPr>
          <p:nvPr>
            <p:ph type="title"/>
          </p:nvPr>
        </p:nvSpPr>
        <p:spPr>
          <a:xfrm>
            <a:off x="950912" y="299464"/>
            <a:ext cx="8013576" cy="969296"/>
          </a:xfrm>
        </p:spPr>
        <p:txBody>
          <a:bodyPr>
            <a:normAutofit/>
          </a:bodyPr>
          <a:lstStyle/>
          <a:p>
            <a:pPr algn="ctr"/>
            <a:r>
              <a:rPr lang="es-ES" sz="3000" dirty="0" smtClean="0">
                <a:solidFill>
                  <a:schemeClr val="accent1"/>
                </a:solidFill>
                <a:latin typeface="Calibri" pitchFamily="34" charset="0"/>
                <a:ea typeface="+mn-ea"/>
                <a:cs typeface="+mn-cs"/>
              </a:rPr>
              <a:t>EDUCACION</a:t>
            </a:r>
          </a:p>
        </p:txBody>
      </p:sp>
      <p:pic>
        <p:nvPicPr>
          <p:cNvPr id="8" name="Picture 9" descr="escudo muni transparente"/>
          <p:cNvPicPr>
            <a:picLocks noChangeAspect="1" noChangeArrowheads="1"/>
          </p:cNvPicPr>
          <p:nvPr/>
        </p:nvPicPr>
        <p:blipFill>
          <a:blip r:embed="rId4" cstate="print"/>
          <a:srcRect/>
          <a:stretch>
            <a:fillRect/>
          </a:stretch>
        </p:blipFill>
        <p:spPr bwMode="auto">
          <a:xfrm>
            <a:off x="323528" y="260648"/>
            <a:ext cx="913348" cy="1000132"/>
          </a:xfrm>
          <a:prstGeom prst="rect">
            <a:avLst/>
          </a:prstGeom>
          <a:noFill/>
          <a:ln w="9525">
            <a:noFill/>
            <a:miter lim="800000"/>
            <a:headEnd/>
            <a:tailEnd/>
          </a:ln>
        </p:spPr>
      </p:pic>
      <p:pic>
        <p:nvPicPr>
          <p:cNvPr id="10" name="Picture 34" descr="FRANKLIN (2)"/>
          <p:cNvPicPr preferRelativeResize="0">
            <a:picLocks noChangeArrowheads="1"/>
          </p:cNvPicPr>
          <p:nvPr/>
        </p:nvPicPr>
        <p:blipFill>
          <a:blip r:embed="rId5" cstate="print"/>
          <a:srcRect/>
          <a:stretch>
            <a:fillRect/>
          </a:stretch>
        </p:blipFill>
        <p:spPr>
          <a:xfrm>
            <a:off x="611560" y="2204864"/>
            <a:ext cx="3553200" cy="2664296"/>
          </a:xfrm>
          <a:prstGeom prst="rect">
            <a:avLst/>
          </a:prstGeom>
          <a:noFill/>
          <a:ln w="25400" algn="in">
            <a:solidFill>
              <a:schemeClr val="tx1"/>
            </a:solid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a:spLocks noGrp="1"/>
          </p:cNvSpPr>
          <p:nvPr>
            <p:ph type="title"/>
          </p:nvPr>
        </p:nvSpPr>
        <p:spPr>
          <a:xfrm>
            <a:off x="950912" y="299464"/>
            <a:ext cx="8013576" cy="969296"/>
          </a:xfrm>
        </p:spPr>
        <p:txBody>
          <a:bodyPr>
            <a:normAutofit/>
          </a:bodyPr>
          <a:lstStyle/>
          <a:p>
            <a:pPr algn="ctr"/>
            <a:r>
              <a:rPr lang="es-ES" sz="3000" dirty="0" smtClean="0">
                <a:solidFill>
                  <a:schemeClr val="accent1"/>
                </a:solidFill>
                <a:latin typeface="Calibri" pitchFamily="34" charset="0"/>
                <a:ea typeface="+mn-ea"/>
                <a:cs typeface="+mn-cs"/>
              </a:rPr>
              <a:t>SALUD</a:t>
            </a:r>
          </a:p>
        </p:txBody>
      </p:sp>
      <p:pic>
        <p:nvPicPr>
          <p:cNvPr id="8" name="Picture 9" descr="escudo muni transparente"/>
          <p:cNvPicPr>
            <a:picLocks noChangeAspect="1" noChangeArrowheads="1"/>
          </p:cNvPicPr>
          <p:nvPr/>
        </p:nvPicPr>
        <p:blipFill>
          <a:blip r:embed="rId3" cstate="print"/>
          <a:srcRect/>
          <a:stretch>
            <a:fillRect/>
          </a:stretch>
        </p:blipFill>
        <p:spPr bwMode="auto">
          <a:xfrm>
            <a:off x="323528" y="260648"/>
            <a:ext cx="913348" cy="1000132"/>
          </a:xfrm>
          <a:prstGeom prst="rect">
            <a:avLst/>
          </a:prstGeom>
          <a:noFill/>
          <a:ln w="9525">
            <a:noFill/>
            <a:miter lim="800000"/>
            <a:headEnd/>
            <a:tailEnd/>
          </a:ln>
        </p:spPr>
      </p:pic>
      <p:sp>
        <p:nvSpPr>
          <p:cNvPr id="11" name="2 Marcador de contenido"/>
          <p:cNvSpPr>
            <a:spLocks noGrp="1"/>
          </p:cNvSpPr>
          <p:nvPr>
            <p:ph idx="1"/>
          </p:nvPr>
        </p:nvSpPr>
        <p:spPr>
          <a:xfrm>
            <a:off x="323528" y="1628254"/>
            <a:ext cx="4392488" cy="4969098"/>
          </a:xfrm>
        </p:spPr>
        <p:txBody>
          <a:bodyPr>
            <a:normAutofit fontScale="92500" lnSpcReduction="10000"/>
          </a:bodyPr>
          <a:lstStyle/>
          <a:p>
            <a:pPr algn="just">
              <a:defRPr/>
            </a:pPr>
            <a:r>
              <a:rPr lang="es-ES" sz="2400" dirty="0" smtClean="0">
                <a:latin typeface="Calibri" pitchFamily="34" charset="0"/>
              </a:rPr>
              <a:t>Realizamos trabajos importantes en el combate al Dengue</a:t>
            </a:r>
          </a:p>
          <a:p>
            <a:pPr algn="just">
              <a:defRPr/>
            </a:pPr>
            <a:r>
              <a:rPr lang="es-ES" sz="2400" dirty="0" smtClean="0">
                <a:latin typeface="Calibri" pitchFamily="34" charset="0"/>
              </a:rPr>
              <a:t>Apoyo al Centro de Salud de La Fraternidad que atiende más de 80 pacientes diarios, una gran alternativa para los pobladores del sector carretero (Aprox. 20,000 </a:t>
            </a:r>
            <a:r>
              <a:rPr lang="es-ES" sz="2400" dirty="0" err="1" smtClean="0">
                <a:latin typeface="Calibri" pitchFamily="34" charset="0"/>
              </a:rPr>
              <a:t>hab</a:t>
            </a:r>
            <a:r>
              <a:rPr lang="es-ES" sz="2400" dirty="0" smtClean="0">
                <a:latin typeface="Calibri" pitchFamily="34" charset="0"/>
              </a:rPr>
              <a:t>.)</a:t>
            </a:r>
          </a:p>
          <a:p>
            <a:pPr algn="just">
              <a:defRPr/>
            </a:pPr>
            <a:r>
              <a:rPr lang="es-ES" sz="2400" dirty="0" smtClean="0">
                <a:latin typeface="Calibri" pitchFamily="34" charset="0"/>
              </a:rPr>
              <a:t>Aportes al Hospital de Área y al Centro de Salud</a:t>
            </a:r>
          </a:p>
          <a:p>
            <a:pPr algn="just">
              <a:defRPr/>
            </a:pPr>
            <a:r>
              <a:rPr lang="es-ES" sz="2400" dirty="0" smtClean="0">
                <a:latin typeface="Calibri" pitchFamily="34" charset="0"/>
              </a:rPr>
              <a:t>Trabajamos en la limpieza de los solares baldíos y drenajes pluviales como medidas preventivas para la eliminación de vectores transmisores de enfermedades.</a:t>
            </a:r>
          </a:p>
          <a:p>
            <a:pPr algn="just">
              <a:defRPr/>
            </a:pPr>
            <a:endParaRPr lang="es-MX" sz="2600" dirty="0" smtClean="0"/>
          </a:p>
          <a:p>
            <a:pPr>
              <a:defRPr/>
            </a:pPr>
            <a:endParaRPr lang="es-HN" sz="2600" dirty="0"/>
          </a:p>
        </p:txBody>
      </p:sp>
      <p:pic>
        <p:nvPicPr>
          <p:cNvPr id="12" name="Picture 3" descr="C:\Users\Usuario\Desktop\Imagen1.jpg"/>
          <p:cNvPicPr>
            <a:picLocks noChangeAspect="1" noChangeArrowheads="1"/>
          </p:cNvPicPr>
          <p:nvPr/>
        </p:nvPicPr>
        <p:blipFill>
          <a:blip r:embed="rId4" cstate="print"/>
          <a:srcRect/>
          <a:stretch>
            <a:fillRect/>
          </a:stretch>
        </p:blipFill>
        <p:spPr bwMode="auto">
          <a:xfrm>
            <a:off x="5148064" y="1751917"/>
            <a:ext cx="3786214" cy="1893107"/>
          </a:xfrm>
          <a:prstGeom prst="snip2DiagRect">
            <a:avLst>
              <a:gd name="adj1" fmla="val 0"/>
              <a:gd name="adj2" fmla="val 0"/>
            </a:avLst>
          </a:prstGeom>
          <a:solidFill>
            <a:srgbClr val="FFFFFF">
              <a:shade val="85000"/>
            </a:srgbClr>
          </a:solidFill>
          <a:ln w="38100" cap="sq">
            <a:solidFill>
              <a:schemeClr val="tx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Picture 3" descr="\\Admontecnica\shareddocs\Sus Archivos Aquí\fOTOSJ PROYECTOS 08\ultimas fotos enero 009.jpg"/>
          <p:cNvPicPr>
            <a:picLocks noChangeAspect="1" noChangeArrowheads="1"/>
          </p:cNvPicPr>
          <p:nvPr/>
        </p:nvPicPr>
        <p:blipFill>
          <a:blip r:embed="rId5" cstate="print"/>
          <a:srcRect/>
          <a:stretch>
            <a:fillRect/>
          </a:stretch>
        </p:blipFill>
        <p:spPr bwMode="auto">
          <a:xfrm>
            <a:off x="5580112" y="3987068"/>
            <a:ext cx="2736304" cy="2052479"/>
          </a:xfrm>
          <a:prstGeom prst="rect">
            <a:avLst/>
          </a:prstGeom>
          <a:noFill/>
          <a:ln w="38100">
            <a:solidFill>
              <a:schemeClr val="tx1"/>
            </a:solid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71600" y="515488"/>
            <a:ext cx="8013576" cy="969296"/>
          </a:xfrm>
        </p:spPr>
        <p:txBody>
          <a:bodyPr>
            <a:normAutofit fontScale="90000"/>
          </a:bodyPr>
          <a:lstStyle/>
          <a:p>
            <a:pPr algn="ctr"/>
            <a:r>
              <a:rPr lang="es-ES" sz="3000" dirty="0" smtClean="0">
                <a:solidFill>
                  <a:schemeClr val="accent1"/>
                </a:solidFill>
                <a:latin typeface="Calibri" pitchFamily="34" charset="0"/>
                <a:ea typeface="+mn-ea"/>
                <a:cs typeface="+mn-cs"/>
              </a:rPr>
              <a:t>VIVIENDA SOCIAL</a:t>
            </a:r>
            <a:br>
              <a:rPr lang="es-ES" sz="3000" dirty="0" smtClean="0">
                <a:solidFill>
                  <a:schemeClr val="accent1"/>
                </a:solidFill>
                <a:latin typeface="Calibri" pitchFamily="34" charset="0"/>
                <a:ea typeface="+mn-ea"/>
                <a:cs typeface="+mn-cs"/>
              </a:rPr>
            </a:br>
            <a:r>
              <a:rPr lang="es-ES" sz="3000" dirty="0" smtClean="0">
                <a:solidFill>
                  <a:schemeClr val="accent1"/>
                </a:solidFill>
                <a:latin typeface="Calibri" pitchFamily="34" charset="0"/>
                <a:ea typeface="+mn-ea"/>
                <a:cs typeface="+mn-cs"/>
              </a:rPr>
              <a:t>(</a:t>
            </a:r>
            <a:r>
              <a:rPr lang="es-MX" sz="2800" dirty="0" smtClean="0">
                <a:latin typeface="Calibri" pitchFamily="34" charset="0"/>
              </a:rPr>
              <a:t>POLITICA MUNICIPAL DE VIVIENDA SOCIAL)</a:t>
            </a:r>
            <a:br>
              <a:rPr lang="es-MX" sz="2800" dirty="0" smtClean="0">
                <a:latin typeface="Calibri" pitchFamily="34" charset="0"/>
              </a:rPr>
            </a:br>
            <a:endParaRPr lang="es-ES" sz="3000" dirty="0" smtClean="0">
              <a:solidFill>
                <a:schemeClr val="accent1"/>
              </a:solidFill>
              <a:latin typeface="Calibri" pitchFamily="34" charset="0"/>
              <a:ea typeface="+mn-ea"/>
              <a:cs typeface="+mn-cs"/>
            </a:endParaRPr>
          </a:p>
        </p:txBody>
      </p:sp>
      <p:pic>
        <p:nvPicPr>
          <p:cNvPr id="4" name="Picture 9" descr="escudo muni transparente"/>
          <p:cNvPicPr>
            <a:picLocks noChangeAspect="1" noChangeArrowheads="1"/>
          </p:cNvPicPr>
          <p:nvPr/>
        </p:nvPicPr>
        <p:blipFill>
          <a:blip r:embed="rId3" cstate="print"/>
          <a:srcRect/>
          <a:stretch>
            <a:fillRect/>
          </a:stretch>
        </p:blipFill>
        <p:spPr bwMode="auto">
          <a:xfrm>
            <a:off x="323528" y="260648"/>
            <a:ext cx="913348" cy="1000132"/>
          </a:xfrm>
          <a:prstGeom prst="rect">
            <a:avLst/>
          </a:prstGeom>
          <a:noFill/>
          <a:ln w="9525">
            <a:noFill/>
            <a:miter lim="800000"/>
            <a:headEnd/>
            <a:tailEnd/>
          </a:ln>
        </p:spPr>
      </p:pic>
      <p:sp>
        <p:nvSpPr>
          <p:cNvPr id="6" name="5 CuadroTexto"/>
          <p:cNvSpPr txBox="1"/>
          <p:nvPr/>
        </p:nvSpPr>
        <p:spPr>
          <a:xfrm>
            <a:off x="539552" y="1844824"/>
            <a:ext cx="8064896" cy="4985980"/>
          </a:xfrm>
          <a:prstGeom prst="rect">
            <a:avLst/>
          </a:prstGeom>
          <a:noFill/>
        </p:spPr>
        <p:txBody>
          <a:bodyPr wrap="square" rtlCol="0">
            <a:spAutoFit/>
          </a:bodyPr>
          <a:lstStyle/>
          <a:p>
            <a:pPr algn="just">
              <a:buFont typeface="Wingdings" pitchFamily="2" charset="2"/>
              <a:buChar char="§"/>
            </a:pPr>
            <a:r>
              <a:rPr lang="es-ES" dirty="0" smtClean="0"/>
              <a:t> </a:t>
            </a:r>
            <a:r>
              <a:rPr lang="es-ES_tradnl" sz="2000" dirty="0" smtClean="0">
                <a:latin typeface="Calibri" pitchFamily="34" charset="0"/>
              </a:rPr>
              <a:t>La Municipalidad de Puerto Cortés reconoce el Derecho a la Vivienda, como un Derecho Humano Básico para el desarrollo de las familias. </a:t>
            </a:r>
            <a:endParaRPr lang="es-HN" sz="2000" dirty="0" smtClean="0">
              <a:latin typeface="Calibri" pitchFamily="34" charset="0"/>
            </a:endParaRPr>
          </a:p>
          <a:p>
            <a:pPr algn="just">
              <a:buFont typeface="Wingdings" pitchFamily="2" charset="2"/>
              <a:buChar char="§"/>
            </a:pPr>
            <a:r>
              <a:rPr lang="es-ES" sz="2000" dirty="0" smtClean="0">
                <a:latin typeface="Calibri" pitchFamily="34" charset="0"/>
              </a:rPr>
              <a:t> </a:t>
            </a:r>
            <a:r>
              <a:rPr lang="es-ES_tradnl" sz="2000" dirty="0" smtClean="0">
                <a:latin typeface="Calibri" pitchFamily="34" charset="0"/>
              </a:rPr>
              <a:t>La Municipalidad de Puerto Cortés  vela por que todas las familias  vecinas de este Municipio, especialmente aquellas  cuyo ingreso del núcleo familiar es menor o igual de dos salarios mínimos y que no cuentan con una vivienda puedan tener acceso a un techo digno</a:t>
            </a:r>
          </a:p>
          <a:p>
            <a:pPr algn="just">
              <a:buFont typeface="Wingdings" pitchFamily="2" charset="2"/>
              <a:buChar char="§"/>
            </a:pPr>
            <a:r>
              <a:rPr lang="es-ES_tradnl" sz="2000" dirty="0" smtClean="0">
                <a:latin typeface="Calibri" pitchFamily="34" charset="0"/>
              </a:rPr>
              <a:t>La Municipalidad de Puerto Cortés gestionará proyectos de vivienda social para contribuir a disminuir el déficit habitacional del Municipio, estos proyectos se desarrollarán en terrenos declarados zonas seguras y con todos los servicios básicos </a:t>
            </a:r>
          </a:p>
          <a:p>
            <a:pPr algn="just">
              <a:buFont typeface="Wingdings" pitchFamily="2" charset="2"/>
              <a:buChar char="§"/>
            </a:pPr>
            <a:r>
              <a:rPr lang="es-ES" sz="2000" dirty="0" smtClean="0">
                <a:latin typeface="Calibri" pitchFamily="34" charset="0"/>
              </a:rPr>
              <a:t> </a:t>
            </a:r>
            <a:r>
              <a:rPr lang="es-ES_tradnl" sz="2000" dirty="0" smtClean="0">
                <a:latin typeface="Calibri" pitchFamily="34" charset="0"/>
              </a:rPr>
              <a:t>La Municipalidad de Puerto Cortés   destinará una partida presupuestaria anual  para inversión en proyectos habitacionales de interés social.</a:t>
            </a:r>
            <a:endParaRPr lang="es-HN" sz="2000" dirty="0" smtClean="0">
              <a:latin typeface="Calibri" pitchFamily="34" charset="0"/>
            </a:endParaRPr>
          </a:p>
          <a:p>
            <a:pPr algn="just">
              <a:buFont typeface="Wingdings" pitchFamily="2" charset="2"/>
              <a:buChar char="§"/>
            </a:pPr>
            <a:r>
              <a:rPr lang="es-ES" sz="2000" dirty="0" smtClean="0">
                <a:latin typeface="Calibri" pitchFamily="34" charset="0"/>
              </a:rPr>
              <a:t> </a:t>
            </a:r>
            <a:r>
              <a:rPr lang="es-ES_tradnl" sz="2000" dirty="0" smtClean="0">
                <a:latin typeface="Calibri" pitchFamily="34" charset="0"/>
              </a:rPr>
              <a:t>La Municipalidad de Puerto Cortés  promoverá e incentivará la participación de la inversión privada en proyectos de vivienda de interés social.</a:t>
            </a:r>
            <a:endParaRPr lang="es-HN" sz="2000" dirty="0" smtClean="0">
              <a:latin typeface="Calibri" pitchFamily="34" charset="0"/>
            </a:endParaRPr>
          </a:p>
          <a:p>
            <a:pPr>
              <a:buFont typeface="Wingdings" pitchFamily="2" charset="2"/>
              <a:buChar char="§"/>
            </a:pPr>
            <a:endParaRPr lang="es-E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sz="3000" dirty="0" smtClean="0">
                <a:solidFill>
                  <a:schemeClr val="accent1"/>
                </a:solidFill>
                <a:latin typeface="Calibri" pitchFamily="34" charset="0"/>
                <a:ea typeface="+mn-ea"/>
                <a:cs typeface="+mn-cs"/>
              </a:rPr>
              <a:t>LOGROS A DESTACAR</a:t>
            </a:r>
          </a:p>
        </p:txBody>
      </p:sp>
      <p:pic>
        <p:nvPicPr>
          <p:cNvPr id="4" name="Picture 2" descr="C:\Users\Diego Mendez\Desktop\presentacion vivienda\MONTAÑA CASAS DE TAXISTAS P EN COL. LA ESPERANZA\DSC08063.JPG"/>
          <p:cNvPicPr>
            <a:picLocks noChangeAspect="1" noChangeArrowheads="1"/>
          </p:cNvPicPr>
          <p:nvPr/>
        </p:nvPicPr>
        <p:blipFill>
          <a:blip r:embed="rId3" cstate="print"/>
          <a:srcRect/>
          <a:stretch>
            <a:fillRect/>
          </a:stretch>
        </p:blipFill>
        <p:spPr bwMode="auto">
          <a:xfrm>
            <a:off x="631329" y="1484784"/>
            <a:ext cx="3076575" cy="2308225"/>
          </a:xfrm>
          <a:prstGeom prst="rect">
            <a:avLst/>
          </a:prstGeom>
          <a:noFill/>
          <a:ln w="25400">
            <a:solidFill>
              <a:schemeClr val="tx1"/>
            </a:solidFill>
            <a:miter lim="800000"/>
            <a:headEnd/>
            <a:tailEnd/>
          </a:ln>
        </p:spPr>
      </p:pic>
      <p:sp>
        <p:nvSpPr>
          <p:cNvPr id="5" name="4 CuadroTexto"/>
          <p:cNvSpPr txBox="1"/>
          <p:nvPr/>
        </p:nvSpPr>
        <p:spPr>
          <a:xfrm>
            <a:off x="611560" y="3789040"/>
            <a:ext cx="3096344" cy="338554"/>
          </a:xfrm>
          <a:prstGeom prst="rect">
            <a:avLst/>
          </a:prstGeom>
          <a:noFill/>
        </p:spPr>
        <p:txBody>
          <a:bodyPr wrap="square" rtlCol="0">
            <a:spAutoFit/>
          </a:bodyPr>
          <a:lstStyle/>
          <a:p>
            <a:pPr algn="ctr"/>
            <a:r>
              <a:rPr lang="es-ES" sz="1600" dirty="0" smtClean="0"/>
              <a:t>VIVIENDAS PARA TAXISTAS</a:t>
            </a:r>
            <a:endParaRPr lang="es-ES" sz="1600" dirty="0"/>
          </a:p>
        </p:txBody>
      </p:sp>
      <p:pic>
        <p:nvPicPr>
          <p:cNvPr id="6" name="Picture 2" descr="C:\Users\Diego Mendez\Desktop\presentacion vivienda\fotos cepudo y habitat\DSC00635.JPG"/>
          <p:cNvPicPr>
            <a:picLocks noChangeAspect="1" noChangeArrowheads="1"/>
          </p:cNvPicPr>
          <p:nvPr/>
        </p:nvPicPr>
        <p:blipFill>
          <a:blip r:embed="rId4" cstate="print"/>
          <a:srcRect/>
          <a:stretch>
            <a:fillRect/>
          </a:stretch>
        </p:blipFill>
        <p:spPr bwMode="auto">
          <a:xfrm>
            <a:off x="5527873" y="1484784"/>
            <a:ext cx="3076575" cy="2308225"/>
          </a:xfrm>
          <a:prstGeom prst="rect">
            <a:avLst/>
          </a:prstGeom>
          <a:noFill/>
          <a:ln w="25400">
            <a:solidFill>
              <a:schemeClr val="tx1"/>
            </a:solidFill>
            <a:miter lim="800000"/>
            <a:headEnd/>
            <a:tailEnd/>
          </a:ln>
        </p:spPr>
      </p:pic>
      <p:sp>
        <p:nvSpPr>
          <p:cNvPr id="7" name="6 CuadroTexto"/>
          <p:cNvSpPr txBox="1"/>
          <p:nvPr/>
        </p:nvSpPr>
        <p:spPr>
          <a:xfrm>
            <a:off x="5580112" y="3789040"/>
            <a:ext cx="3096344" cy="584775"/>
          </a:xfrm>
          <a:prstGeom prst="rect">
            <a:avLst/>
          </a:prstGeom>
          <a:noFill/>
        </p:spPr>
        <p:txBody>
          <a:bodyPr wrap="square" rtlCol="0">
            <a:spAutoFit/>
          </a:bodyPr>
          <a:lstStyle/>
          <a:p>
            <a:pPr algn="ctr"/>
            <a:r>
              <a:rPr lang="es-ES" sz="1600" dirty="0" smtClean="0"/>
              <a:t>VIVIENDAS PARA AFECTADOS POR TERREMOTO</a:t>
            </a:r>
            <a:endParaRPr lang="es-ES" sz="1600" dirty="0"/>
          </a:p>
        </p:txBody>
      </p:sp>
      <p:pic>
        <p:nvPicPr>
          <p:cNvPr id="8" name="Picture 4" descr="C:\Users\Diego Mendez\Desktop\presentacion vivienda\fotos cepudo y habitat\DSC00644.JPG"/>
          <p:cNvPicPr>
            <a:picLocks noChangeAspect="1" noChangeArrowheads="1"/>
          </p:cNvPicPr>
          <p:nvPr/>
        </p:nvPicPr>
        <p:blipFill>
          <a:blip r:embed="rId5" cstate="print"/>
          <a:srcRect/>
          <a:stretch>
            <a:fillRect/>
          </a:stretch>
        </p:blipFill>
        <p:spPr bwMode="auto">
          <a:xfrm>
            <a:off x="3059832" y="4361135"/>
            <a:ext cx="3076575" cy="2308225"/>
          </a:xfrm>
          <a:prstGeom prst="rect">
            <a:avLst/>
          </a:prstGeom>
          <a:noFill/>
          <a:ln w="25400">
            <a:solidFill>
              <a:schemeClr val="tx1"/>
            </a:solidFill>
            <a:miter lim="800000"/>
            <a:headEnd/>
            <a:tailEnd/>
          </a:ln>
        </p:spPr>
      </p:pic>
      <p:pic>
        <p:nvPicPr>
          <p:cNvPr id="9" name="Picture 9" descr="escudo muni transparente"/>
          <p:cNvPicPr>
            <a:picLocks noChangeAspect="1" noChangeArrowheads="1"/>
          </p:cNvPicPr>
          <p:nvPr/>
        </p:nvPicPr>
        <p:blipFill>
          <a:blip r:embed="rId6" cstate="print"/>
          <a:srcRect/>
          <a:stretch>
            <a:fillRect/>
          </a:stretch>
        </p:blipFill>
        <p:spPr bwMode="auto">
          <a:xfrm>
            <a:off x="323528" y="260648"/>
            <a:ext cx="913348" cy="10001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968375" y="487363"/>
            <a:ext cx="7175500" cy="523220"/>
          </a:xfrm>
          <a:prstGeom prst="rect">
            <a:avLst/>
          </a:prstGeom>
          <a:solidFill>
            <a:srgbClr val="748560"/>
          </a:solidFill>
          <a:ln w="9525">
            <a:solidFill>
              <a:srgbClr val="000D16"/>
            </a:solidFill>
            <a:miter lim="800000"/>
            <a:headEnd/>
            <a:tailEnd/>
          </a:ln>
          <a:effectLst/>
        </p:spPr>
        <p:txBody>
          <a:bodyPr>
            <a:spAutoFit/>
          </a:bodyPr>
          <a:lstStyle/>
          <a:p>
            <a:pPr algn="ctr"/>
            <a:r>
              <a:rPr lang="es-ES" sz="2800" b="1" dirty="0" smtClean="0">
                <a:latin typeface="Calibri" pitchFamily="34" charset="0"/>
              </a:rPr>
              <a:t>CARACTERÍSTICAS DE PUERTO CORTES </a:t>
            </a:r>
          </a:p>
        </p:txBody>
      </p:sp>
      <p:sp>
        <p:nvSpPr>
          <p:cNvPr id="7" name="Rectangle 3"/>
          <p:cNvSpPr txBox="1">
            <a:spLocks noChangeArrowheads="1"/>
          </p:cNvSpPr>
          <p:nvPr/>
        </p:nvSpPr>
        <p:spPr>
          <a:xfrm>
            <a:off x="500063" y="1916832"/>
            <a:ext cx="8218487" cy="3889375"/>
          </a:xfrm>
          <a:prstGeom prst="rect">
            <a:avLst/>
          </a:prstGeom>
          <a:solidFill>
            <a:srgbClr val="748560"/>
          </a:solidFill>
          <a:ln w="25400">
            <a:solidFill>
              <a:srgbClr val="000D16"/>
            </a:solidFill>
          </a:ln>
        </p:spPr>
        <p:txBody>
          <a:bodyPr anchor="b">
            <a:normAutofit lnSpcReduction="10000"/>
          </a:bodyPr>
          <a:lstStyle/>
          <a:p>
            <a:pPr>
              <a:spcBef>
                <a:spcPct val="20000"/>
              </a:spcBef>
              <a:buClr>
                <a:schemeClr val="accent1"/>
              </a:buClr>
              <a:buSzPct val="70000"/>
            </a:pPr>
            <a:r>
              <a:rPr lang="es-ES" sz="2200" b="1" dirty="0" smtClean="0">
                <a:latin typeface="Calibri" pitchFamily="34" charset="0"/>
              </a:rPr>
              <a:t>Fecha de Fundación			    5 de marzo de 1869</a:t>
            </a:r>
          </a:p>
          <a:p>
            <a:pPr>
              <a:lnSpc>
                <a:spcPct val="90000"/>
              </a:lnSpc>
              <a:spcBef>
                <a:spcPct val="20000"/>
              </a:spcBef>
              <a:buClr>
                <a:schemeClr val="accent1"/>
              </a:buClr>
              <a:buSzPct val="70000"/>
              <a:buFont typeface="Wingdings 2" pitchFamily="18" charset="2"/>
              <a:buNone/>
            </a:pPr>
            <a:r>
              <a:rPr lang="es-ES" sz="2200" b="1" dirty="0" smtClean="0">
                <a:latin typeface="Calibri" pitchFamily="34" charset="0"/>
              </a:rPr>
              <a:t>Población                             </a:t>
            </a:r>
            <a:r>
              <a:rPr lang="es-ES" sz="2200" b="1" dirty="0">
                <a:latin typeface="Calibri" pitchFamily="34" charset="0"/>
              </a:rPr>
              <a:t>		</a:t>
            </a:r>
            <a:r>
              <a:rPr lang="es-ES" sz="2200" b="1" dirty="0" smtClean="0">
                <a:latin typeface="Calibri" pitchFamily="34" charset="0"/>
              </a:rPr>
              <a:t>           134,458 </a:t>
            </a:r>
            <a:r>
              <a:rPr lang="es-ES" sz="2200" b="1" dirty="0" err="1" smtClean="0">
                <a:latin typeface="Calibri" pitchFamily="34" charset="0"/>
              </a:rPr>
              <a:t>hab</a:t>
            </a:r>
            <a:r>
              <a:rPr lang="es-ES" sz="2200" b="1" dirty="0" smtClean="0">
                <a:latin typeface="Calibri" pitchFamily="34" charset="0"/>
              </a:rPr>
              <a:t>.</a:t>
            </a:r>
            <a:endParaRPr lang="es-ES" sz="2200" b="1" dirty="0">
              <a:latin typeface="Calibri" pitchFamily="34" charset="0"/>
            </a:endParaRPr>
          </a:p>
          <a:p>
            <a:pPr>
              <a:lnSpc>
                <a:spcPct val="90000"/>
              </a:lnSpc>
              <a:spcBef>
                <a:spcPct val="20000"/>
              </a:spcBef>
              <a:buClr>
                <a:schemeClr val="accent1"/>
              </a:buClr>
              <a:buSzPct val="70000"/>
              <a:buFont typeface="Wingdings 2" pitchFamily="18" charset="2"/>
              <a:buNone/>
            </a:pPr>
            <a:r>
              <a:rPr lang="es-MX" sz="2200" b="1" dirty="0">
                <a:latin typeface="Calibri" pitchFamily="34" charset="0"/>
              </a:rPr>
              <a:t>Mujeres 					51% </a:t>
            </a:r>
          </a:p>
          <a:p>
            <a:pPr>
              <a:lnSpc>
                <a:spcPct val="90000"/>
              </a:lnSpc>
              <a:spcBef>
                <a:spcPct val="20000"/>
              </a:spcBef>
              <a:buClr>
                <a:schemeClr val="accent1"/>
              </a:buClr>
              <a:buSzPct val="70000"/>
              <a:buFont typeface="Wingdings 2" pitchFamily="18" charset="2"/>
              <a:buNone/>
            </a:pPr>
            <a:r>
              <a:rPr lang="es-MX" sz="2200" b="1" dirty="0">
                <a:latin typeface="Calibri" pitchFamily="34" charset="0"/>
              </a:rPr>
              <a:t>Hombres 			 		49%</a:t>
            </a:r>
            <a:endParaRPr lang="es-ES" sz="2200" b="1" dirty="0">
              <a:latin typeface="Calibri" pitchFamily="34" charset="0"/>
            </a:endParaRPr>
          </a:p>
          <a:p>
            <a:pPr>
              <a:lnSpc>
                <a:spcPct val="90000"/>
              </a:lnSpc>
              <a:spcBef>
                <a:spcPct val="20000"/>
              </a:spcBef>
              <a:buClr>
                <a:schemeClr val="accent1"/>
              </a:buClr>
              <a:buSzPct val="70000"/>
              <a:buFont typeface="Wingdings 2" pitchFamily="18" charset="2"/>
              <a:buNone/>
            </a:pPr>
            <a:r>
              <a:rPr lang="es-ES" sz="2200" b="1" dirty="0">
                <a:latin typeface="Calibri" pitchFamily="34" charset="0"/>
              </a:rPr>
              <a:t>Tasa de Alfabetismo            			</a:t>
            </a:r>
            <a:r>
              <a:rPr lang="es-ES" sz="2200" b="1" dirty="0" smtClean="0">
                <a:latin typeface="Calibri" pitchFamily="34" charset="0"/>
              </a:rPr>
              <a:t>98.0</a:t>
            </a:r>
            <a:r>
              <a:rPr lang="es-ES" sz="2200" b="1" dirty="0">
                <a:latin typeface="Calibri" pitchFamily="34" charset="0"/>
              </a:rPr>
              <a:t>%</a:t>
            </a:r>
          </a:p>
          <a:p>
            <a:pPr>
              <a:lnSpc>
                <a:spcPct val="90000"/>
              </a:lnSpc>
              <a:spcBef>
                <a:spcPct val="20000"/>
              </a:spcBef>
              <a:buClr>
                <a:schemeClr val="accent1"/>
              </a:buClr>
              <a:buSzPct val="70000"/>
              <a:buFont typeface="Wingdings 2" pitchFamily="18" charset="2"/>
              <a:buNone/>
            </a:pPr>
            <a:r>
              <a:rPr lang="es-ES" sz="2200" b="1" dirty="0">
                <a:latin typeface="Calibri" pitchFamily="34" charset="0"/>
              </a:rPr>
              <a:t>Tasa de Crecimiento            			</a:t>
            </a:r>
            <a:r>
              <a:rPr lang="es-ES" sz="2200" b="1" dirty="0" smtClean="0">
                <a:latin typeface="Calibri" pitchFamily="34" charset="0"/>
              </a:rPr>
              <a:t>3.3%</a:t>
            </a:r>
            <a:endParaRPr lang="es-ES" sz="2200" b="1" dirty="0">
              <a:latin typeface="Calibri" pitchFamily="34" charset="0"/>
            </a:endParaRPr>
          </a:p>
          <a:p>
            <a:pPr>
              <a:lnSpc>
                <a:spcPct val="90000"/>
              </a:lnSpc>
              <a:spcBef>
                <a:spcPct val="20000"/>
              </a:spcBef>
              <a:buClr>
                <a:schemeClr val="accent1"/>
              </a:buClr>
              <a:buSzPct val="70000"/>
              <a:buFont typeface="Wingdings 2" pitchFamily="18" charset="2"/>
              <a:buNone/>
            </a:pPr>
            <a:r>
              <a:rPr lang="es-ES" sz="2200" b="1" dirty="0">
                <a:latin typeface="Calibri" pitchFamily="34" charset="0"/>
              </a:rPr>
              <a:t>Actividad Económica </a:t>
            </a:r>
            <a:r>
              <a:rPr lang="es-ES" sz="2200" b="1" dirty="0" smtClean="0">
                <a:latin typeface="Calibri" pitchFamily="34" charset="0"/>
              </a:rPr>
              <a:t>Principal          </a:t>
            </a:r>
            <a:r>
              <a:rPr lang="es-ES" sz="2200" b="1" dirty="0">
                <a:latin typeface="Calibri" pitchFamily="34" charset="0"/>
              </a:rPr>
              <a:t>		</a:t>
            </a:r>
            <a:r>
              <a:rPr lang="es-ES" sz="2200" b="1" dirty="0" smtClean="0">
                <a:latin typeface="Calibri" pitchFamily="34" charset="0"/>
              </a:rPr>
              <a:t>Portuaria</a:t>
            </a:r>
            <a:endParaRPr lang="es-ES" sz="2200" b="1" dirty="0">
              <a:latin typeface="Calibri" pitchFamily="34" charset="0"/>
            </a:endParaRPr>
          </a:p>
          <a:p>
            <a:pPr>
              <a:lnSpc>
                <a:spcPct val="90000"/>
              </a:lnSpc>
              <a:spcBef>
                <a:spcPct val="20000"/>
              </a:spcBef>
              <a:buClr>
                <a:schemeClr val="accent1"/>
              </a:buClr>
              <a:buSzPct val="70000"/>
              <a:buFont typeface="Wingdings 2" pitchFamily="18" charset="2"/>
              <a:buNone/>
            </a:pPr>
            <a:r>
              <a:rPr lang="es-ES" sz="2200" b="1" dirty="0">
                <a:latin typeface="Calibri" pitchFamily="34" charset="0"/>
              </a:rPr>
              <a:t>Cobertura Agua Potable       	</a:t>
            </a:r>
            <a:r>
              <a:rPr lang="es-ES" sz="2200" b="1" dirty="0" smtClean="0">
                <a:latin typeface="Calibri" pitchFamily="34" charset="0"/>
              </a:rPr>
              <a:t>		98% </a:t>
            </a:r>
            <a:r>
              <a:rPr lang="es-ES" sz="2200" b="1" dirty="0">
                <a:latin typeface="Calibri" pitchFamily="34" charset="0"/>
              </a:rPr>
              <a:t>urbano</a:t>
            </a:r>
          </a:p>
          <a:p>
            <a:pPr>
              <a:lnSpc>
                <a:spcPct val="90000"/>
              </a:lnSpc>
              <a:spcBef>
                <a:spcPct val="20000"/>
              </a:spcBef>
              <a:buClr>
                <a:schemeClr val="accent1"/>
              </a:buClr>
              <a:buSzPct val="70000"/>
              <a:buFont typeface="Wingdings 2" pitchFamily="18" charset="2"/>
              <a:buNone/>
            </a:pPr>
            <a:r>
              <a:rPr lang="es-ES" sz="2200" b="1" dirty="0">
                <a:latin typeface="Calibri" pitchFamily="34" charset="0"/>
              </a:rPr>
              <a:t>Cobertura Alcantarillado      			75% </a:t>
            </a:r>
            <a:r>
              <a:rPr lang="es-ES" sz="2200" b="1" dirty="0" smtClean="0">
                <a:latin typeface="Calibri" pitchFamily="34" charset="0"/>
              </a:rPr>
              <a:t>urbano</a:t>
            </a:r>
          </a:p>
          <a:p>
            <a:pPr>
              <a:lnSpc>
                <a:spcPct val="90000"/>
              </a:lnSpc>
              <a:spcBef>
                <a:spcPct val="20000"/>
              </a:spcBef>
              <a:buClr>
                <a:schemeClr val="accent1"/>
              </a:buClr>
              <a:buSzPct val="70000"/>
              <a:buFont typeface="Wingdings 2" pitchFamily="18" charset="2"/>
              <a:buNone/>
            </a:pPr>
            <a:r>
              <a:rPr lang="es-ES" sz="2200" b="1" dirty="0" smtClean="0">
                <a:latin typeface="Calibri" pitchFamily="34" charset="0"/>
              </a:rPr>
              <a:t>Cobertura Red Eléctrica				95 %</a:t>
            </a:r>
            <a:endParaRPr lang="es-ES" sz="2200" b="1" dirty="0">
              <a:latin typeface="Calibri" pitchFamily="34" charset="0"/>
            </a:endParaRPr>
          </a:p>
          <a:p>
            <a:pPr>
              <a:lnSpc>
                <a:spcPct val="90000"/>
              </a:lnSpc>
              <a:spcBef>
                <a:spcPct val="20000"/>
              </a:spcBef>
              <a:buClr>
                <a:schemeClr val="accent1"/>
              </a:buClr>
              <a:buSzPct val="70000"/>
              <a:buFont typeface="Wingdings 2" pitchFamily="18" charset="2"/>
              <a:buNone/>
            </a:pPr>
            <a:r>
              <a:rPr lang="es-HN" sz="2200" b="1" dirty="0">
                <a:latin typeface="Calibri" pitchFamily="34" charset="0"/>
              </a:rPr>
              <a:t>Extensión Territorial	       			391.2 Km.</a:t>
            </a:r>
            <a:r>
              <a:rPr lang="es-ES" sz="2200" b="1" dirty="0" smtClean="0">
                <a:latin typeface="Calibri" pitchFamily="34" charset="0"/>
              </a:rPr>
              <a:t>²</a:t>
            </a:r>
            <a:endParaRPr lang="es-ES" sz="2200" b="1" dirty="0">
              <a:latin typeface="Calibri" pitchFamily="34" charset="0"/>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99593" y="271488"/>
            <a:ext cx="8280919" cy="1357312"/>
          </a:xfrm>
          <a:noFill/>
        </p:spPr>
        <p:txBody>
          <a:bodyPr>
            <a:normAutofit fontScale="90000"/>
          </a:bodyPr>
          <a:lstStyle/>
          <a:p>
            <a:pPr algn="ctr">
              <a:defRPr/>
            </a:pPr>
            <a:r>
              <a:rPr lang="es-MX" sz="3100" dirty="0" smtClean="0">
                <a:latin typeface="Calibri" pitchFamily="34" charset="0"/>
              </a:rPr>
              <a:t>MODELO DE GESTION PARTICIPATIVA EN PROYECTOS DE VIVIENDA SOCIAL</a:t>
            </a:r>
            <a:r>
              <a:rPr lang="es-MX" sz="3200" dirty="0" smtClean="0"/>
              <a:t/>
            </a:r>
            <a:br>
              <a:rPr lang="es-MX" sz="3200" dirty="0" smtClean="0"/>
            </a:br>
            <a:endParaRPr lang="es-HN" sz="3200" dirty="0"/>
          </a:p>
        </p:txBody>
      </p:sp>
      <p:sp>
        <p:nvSpPr>
          <p:cNvPr id="26627" name="2 Marcador de contenido"/>
          <p:cNvSpPr>
            <a:spLocks noGrp="1"/>
          </p:cNvSpPr>
          <p:nvPr>
            <p:ph idx="1"/>
          </p:nvPr>
        </p:nvSpPr>
        <p:spPr>
          <a:xfrm>
            <a:off x="428625" y="4500563"/>
            <a:ext cx="8358188" cy="2143125"/>
          </a:xfrm>
          <a:noFill/>
        </p:spPr>
        <p:txBody>
          <a:bodyPr>
            <a:normAutofit lnSpcReduction="10000"/>
          </a:bodyPr>
          <a:lstStyle/>
          <a:p>
            <a:pPr algn="just"/>
            <a:r>
              <a:rPr lang="en-US" sz="2200" dirty="0" err="1" smtClean="0">
                <a:latin typeface="Calibri" pitchFamily="34" charset="0"/>
              </a:rPr>
              <a:t>Garantizar</a:t>
            </a:r>
            <a:r>
              <a:rPr lang="en-US" sz="2200" dirty="0" smtClean="0">
                <a:latin typeface="Calibri" pitchFamily="34" charset="0"/>
              </a:rPr>
              <a:t> la </a:t>
            </a:r>
            <a:r>
              <a:rPr lang="en-US" sz="2200" dirty="0" err="1" smtClean="0">
                <a:latin typeface="Calibri" pitchFamily="34" charset="0"/>
              </a:rPr>
              <a:t>participación</a:t>
            </a:r>
            <a:r>
              <a:rPr lang="en-US" sz="2200" dirty="0" smtClean="0">
                <a:latin typeface="Calibri" pitchFamily="34" charset="0"/>
              </a:rPr>
              <a:t> </a:t>
            </a:r>
            <a:r>
              <a:rPr lang="en-US" sz="2200" dirty="0" err="1" smtClean="0">
                <a:latin typeface="Calibri" pitchFamily="34" charset="0"/>
              </a:rPr>
              <a:t>oportuna</a:t>
            </a:r>
            <a:r>
              <a:rPr lang="en-US" sz="2200" dirty="0" smtClean="0">
                <a:latin typeface="Calibri" pitchFamily="34" charset="0"/>
              </a:rPr>
              <a:t> </a:t>
            </a:r>
            <a:r>
              <a:rPr lang="en-US" sz="2200" dirty="0" err="1" smtClean="0">
                <a:latin typeface="Calibri" pitchFamily="34" charset="0"/>
              </a:rPr>
              <a:t>sistemática</a:t>
            </a:r>
            <a:r>
              <a:rPr lang="en-US" sz="2200" dirty="0" smtClean="0">
                <a:latin typeface="Calibri" pitchFamily="34" charset="0"/>
              </a:rPr>
              <a:t> y real de los </a:t>
            </a:r>
            <a:r>
              <a:rPr lang="en-US" sz="2200" dirty="0" err="1" smtClean="0">
                <a:latin typeface="Calibri" pitchFamily="34" charset="0"/>
              </a:rPr>
              <a:t>actores</a:t>
            </a:r>
            <a:r>
              <a:rPr lang="en-US" sz="2200" dirty="0" smtClean="0">
                <a:latin typeface="Calibri" pitchFamily="34" charset="0"/>
              </a:rPr>
              <a:t> </a:t>
            </a:r>
            <a:r>
              <a:rPr lang="en-US" sz="2200" dirty="0" err="1" smtClean="0">
                <a:latin typeface="Calibri" pitchFamily="34" charset="0"/>
              </a:rPr>
              <a:t>principales</a:t>
            </a:r>
            <a:r>
              <a:rPr lang="en-US" sz="2200" dirty="0" smtClean="0">
                <a:latin typeface="Calibri" pitchFamily="34" charset="0"/>
              </a:rPr>
              <a:t> de </a:t>
            </a:r>
            <a:r>
              <a:rPr lang="en-US" sz="2200" dirty="0" err="1" smtClean="0">
                <a:latin typeface="Calibri" pitchFamily="34" charset="0"/>
              </a:rPr>
              <a:t>tal</a:t>
            </a:r>
            <a:r>
              <a:rPr lang="en-US" sz="2200" dirty="0" smtClean="0">
                <a:latin typeface="Calibri" pitchFamily="34" charset="0"/>
              </a:rPr>
              <a:t> </a:t>
            </a:r>
            <a:r>
              <a:rPr lang="en-US" sz="2200" dirty="0" err="1" smtClean="0">
                <a:latin typeface="Calibri" pitchFamily="34" charset="0"/>
              </a:rPr>
              <a:t>manera</a:t>
            </a:r>
            <a:r>
              <a:rPr lang="en-US" sz="2200" dirty="0" smtClean="0">
                <a:latin typeface="Calibri" pitchFamily="34" charset="0"/>
              </a:rPr>
              <a:t> </a:t>
            </a:r>
            <a:r>
              <a:rPr lang="en-US" sz="2200" dirty="0" err="1" smtClean="0">
                <a:latin typeface="Calibri" pitchFamily="34" charset="0"/>
              </a:rPr>
              <a:t>que</a:t>
            </a:r>
            <a:r>
              <a:rPr lang="en-US" sz="2200" dirty="0" smtClean="0">
                <a:latin typeface="Calibri" pitchFamily="34" charset="0"/>
              </a:rPr>
              <a:t> </a:t>
            </a:r>
            <a:r>
              <a:rPr lang="en-US" sz="2200" dirty="0" err="1" smtClean="0">
                <a:latin typeface="Calibri" pitchFamily="34" charset="0"/>
              </a:rPr>
              <a:t>las</a:t>
            </a:r>
            <a:r>
              <a:rPr lang="en-US" sz="2200" dirty="0" smtClean="0">
                <a:latin typeface="Calibri" pitchFamily="34" charset="0"/>
              </a:rPr>
              <a:t> </a:t>
            </a:r>
            <a:r>
              <a:rPr lang="en-US" sz="2200" dirty="0" err="1" smtClean="0">
                <a:latin typeface="Calibri" pitchFamily="34" charset="0"/>
              </a:rPr>
              <a:t>decisiones</a:t>
            </a:r>
            <a:r>
              <a:rPr lang="en-US" sz="2200" dirty="0" smtClean="0">
                <a:latin typeface="Calibri" pitchFamily="34" charset="0"/>
              </a:rPr>
              <a:t> </a:t>
            </a:r>
            <a:r>
              <a:rPr lang="en-US" sz="2200" dirty="0" err="1" smtClean="0">
                <a:latin typeface="Calibri" pitchFamily="34" charset="0"/>
              </a:rPr>
              <a:t>generadas</a:t>
            </a:r>
            <a:r>
              <a:rPr lang="en-US" sz="2200" dirty="0" smtClean="0">
                <a:latin typeface="Calibri" pitchFamily="34" charset="0"/>
              </a:rPr>
              <a:t> en el </a:t>
            </a:r>
            <a:r>
              <a:rPr lang="en-US" sz="2200" dirty="0" err="1" smtClean="0">
                <a:latin typeface="Calibri" pitchFamily="34" charset="0"/>
              </a:rPr>
              <a:t>proceso</a:t>
            </a:r>
            <a:r>
              <a:rPr lang="en-US" sz="2200" dirty="0" smtClean="0">
                <a:latin typeface="Calibri" pitchFamily="34" charset="0"/>
              </a:rPr>
              <a:t> </a:t>
            </a:r>
            <a:r>
              <a:rPr lang="en-US" sz="2200" dirty="0" err="1" smtClean="0">
                <a:latin typeface="Calibri" pitchFamily="34" charset="0"/>
              </a:rPr>
              <a:t>sean</a:t>
            </a:r>
            <a:r>
              <a:rPr lang="en-US" sz="2200" dirty="0" smtClean="0">
                <a:latin typeface="Calibri" pitchFamily="34" charset="0"/>
              </a:rPr>
              <a:t> </a:t>
            </a:r>
            <a:r>
              <a:rPr lang="en-US" sz="2200" dirty="0" err="1" smtClean="0">
                <a:latin typeface="Calibri" pitchFamily="34" charset="0"/>
              </a:rPr>
              <a:t>consensuadas</a:t>
            </a:r>
            <a:r>
              <a:rPr lang="en-US" sz="2200" dirty="0" smtClean="0">
                <a:latin typeface="Calibri" pitchFamily="34" charset="0"/>
              </a:rPr>
              <a:t> y </a:t>
            </a:r>
            <a:r>
              <a:rPr lang="en-US" sz="2200" dirty="0" err="1" smtClean="0">
                <a:latin typeface="Calibri" pitchFamily="34" charset="0"/>
              </a:rPr>
              <a:t>apoyadas</a:t>
            </a:r>
            <a:r>
              <a:rPr lang="en-US" sz="2200" dirty="0" smtClean="0">
                <a:latin typeface="Calibri" pitchFamily="34" charset="0"/>
              </a:rPr>
              <a:t> </a:t>
            </a:r>
            <a:r>
              <a:rPr lang="en-US" sz="2200" dirty="0" err="1" smtClean="0">
                <a:latin typeface="Calibri" pitchFamily="34" charset="0"/>
              </a:rPr>
              <a:t>por</a:t>
            </a:r>
            <a:r>
              <a:rPr lang="en-US" sz="2200" dirty="0" smtClean="0">
                <a:latin typeface="Calibri" pitchFamily="34" charset="0"/>
              </a:rPr>
              <a:t> </a:t>
            </a:r>
            <a:r>
              <a:rPr lang="en-US" sz="2200" dirty="0" err="1" smtClean="0">
                <a:latin typeface="Calibri" pitchFamily="34" charset="0"/>
              </a:rPr>
              <a:t>ellos</a:t>
            </a:r>
            <a:r>
              <a:rPr lang="en-US" sz="2200" dirty="0" smtClean="0">
                <a:latin typeface="Calibri" pitchFamily="34" charset="0"/>
              </a:rPr>
              <a:t>.</a:t>
            </a:r>
          </a:p>
          <a:p>
            <a:pPr algn="just"/>
            <a:r>
              <a:rPr lang="en-US" sz="2200" dirty="0" err="1" smtClean="0">
                <a:latin typeface="Calibri" pitchFamily="34" charset="0"/>
              </a:rPr>
              <a:t>Involucrar</a:t>
            </a:r>
            <a:r>
              <a:rPr lang="en-US" sz="2200" dirty="0" smtClean="0">
                <a:latin typeface="Calibri" pitchFamily="34" charset="0"/>
              </a:rPr>
              <a:t> a los </a:t>
            </a:r>
            <a:r>
              <a:rPr lang="en-US" sz="2200" dirty="0" err="1" smtClean="0">
                <a:latin typeface="Calibri" pitchFamily="34" charset="0"/>
              </a:rPr>
              <a:t>participantes</a:t>
            </a:r>
            <a:r>
              <a:rPr lang="en-US" sz="2200" dirty="0" smtClean="0">
                <a:latin typeface="Calibri" pitchFamily="34" charset="0"/>
              </a:rPr>
              <a:t> en el </a:t>
            </a:r>
            <a:r>
              <a:rPr lang="en-US" sz="2200" dirty="0" err="1" smtClean="0">
                <a:latin typeface="Calibri" pitchFamily="34" charset="0"/>
              </a:rPr>
              <a:t>proyecto</a:t>
            </a:r>
            <a:r>
              <a:rPr lang="en-US" sz="2200" dirty="0" smtClean="0">
                <a:latin typeface="Calibri" pitchFamily="34" charset="0"/>
              </a:rPr>
              <a:t> en </a:t>
            </a:r>
            <a:r>
              <a:rPr lang="en-US" sz="2200" dirty="0" err="1" smtClean="0">
                <a:latin typeface="Calibri" pitchFamily="34" charset="0"/>
              </a:rPr>
              <a:t>calidad</a:t>
            </a:r>
            <a:r>
              <a:rPr lang="en-US" sz="2200" dirty="0" smtClean="0">
                <a:latin typeface="Calibri" pitchFamily="34" charset="0"/>
              </a:rPr>
              <a:t> de </a:t>
            </a:r>
            <a:r>
              <a:rPr lang="en-US" sz="2200" dirty="0" err="1" smtClean="0">
                <a:latin typeface="Calibri" pitchFamily="34" charset="0"/>
              </a:rPr>
              <a:t>usuarios</a:t>
            </a:r>
            <a:r>
              <a:rPr lang="en-US" sz="2200" dirty="0" smtClean="0">
                <a:latin typeface="Calibri" pitchFamily="34" charset="0"/>
              </a:rPr>
              <a:t> de </a:t>
            </a:r>
            <a:r>
              <a:rPr lang="en-US" sz="2200" dirty="0" err="1" smtClean="0">
                <a:latin typeface="Calibri" pitchFamily="34" charset="0"/>
              </a:rPr>
              <a:t>las</a:t>
            </a:r>
            <a:r>
              <a:rPr lang="en-US" sz="2200" dirty="0" smtClean="0">
                <a:latin typeface="Calibri" pitchFamily="34" charset="0"/>
              </a:rPr>
              <a:t> </a:t>
            </a:r>
            <a:r>
              <a:rPr lang="en-US" sz="2200" dirty="0" err="1" smtClean="0">
                <a:latin typeface="Calibri" pitchFamily="34" charset="0"/>
              </a:rPr>
              <a:t>soluciones</a:t>
            </a:r>
            <a:r>
              <a:rPr lang="en-US" sz="2200" dirty="0" smtClean="0">
                <a:latin typeface="Calibri" pitchFamily="34" charset="0"/>
              </a:rPr>
              <a:t> </a:t>
            </a:r>
            <a:r>
              <a:rPr lang="en-US" sz="2200" dirty="0" err="1" smtClean="0">
                <a:latin typeface="Calibri" pitchFamily="34" charset="0"/>
              </a:rPr>
              <a:t>habitacionales</a:t>
            </a:r>
            <a:r>
              <a:rPr lang="en-US" sz="2200" dirty="0" smtClean="0">
                <a:latin typeface="Calibri" pitchFamily="34" charset="0"/>
              </a:rPr>
              <a:t>, </a:t>
            </a:r>
            <a:r>
              <a:rPr lang="en-US" sz="2200" dirty="0" err="1" smtClean="0">
                <a:latin typeface="Calibri" pitchFamily="34" charset="0"/>
              </a:rPr>
              <a:t>teniendo</a:t>
            </a:r>
            <a:r>
              <a:rPr lang="en-US" sz="2200" dirty="0" smtClean="0">
                <a:latin typeface="Calibri" pitchFamily="34" charset="0"/>
              </a:rPr>
              <a:t> </a:t>
            </a:r>
            <a:r>
              <a:rPr lang="en-US" sz="2200" dirty="0" err="1" smtClean="0">
                <a:latin typeface="Calibri" pitchFamily="34" charset="0"/>
              </a:rPr>
              <a:t>las</a:t>
            </a:r>
            <a:r>
              <a:rPr lang="en-US" sz="2200" dirty="0" smtClean="0">
                <a:latin typeface="Calibri" pitchFamily="34" charset="0"/>
              </a:rPr>
              <a:t> </a:t>
            </a:r>
            <a:r>
              <a:rPr lang="en-US" sz="2200" dirty="0" err="1" smtClean="0">
                <a:latin typeface="Calibri" pitchFamily="34" charset="0"/>
              </a:rPr>
              <a:t>opciones</a:t>
            </a:r>
            <a:r>
              <a:rPr lang="en-US" sz="2200" dirty="0" smtClean="0">
                <a:latin typeface="Calibri" pitchFamily="34" charset="0"/>
              </a:rPr>
              <a:t> </a:t>
            </a:r>
            <a:r>
              <a:rPr lang="en-US" sz="2200" dirty="0" err="1" smtClean="0">
                <a:latin typeface="Calibri" pitchFamily="34" charset="0"/>
              </a:rPr>
              <a:t>adecuadas</a:t>
            </a:r>
            <a:r>
              <a:rPr lang="en-US" sz="2200" dirty="0" smtClean="0">
                <a:latin typeface="Calibri" pitchFamily="34" charset="0"/>
              </a:rPr>
              <a:t> </a:t>
            </a:r>
            <a:r>
              <a:rPr lang="en-US" sz="2200" dirty="0" err="1" smtClean="0">
                <a:latin typeface="Calibri" pitchFamily="34" charset="0"/>
              </a:rPr>
              <a:t>asegurando</a:t>
            </a:r>
            <a:r>
              <a:rPr lang="en-US" sz="2200" dirty="0" smtClean="0">
                <a:latin typeface="Calibri" pitchFamily="34" charset="0"/>
              </a:rPr>
              <a:t> el </a:t>
            </a:r>
            <a:r>
              <a:rPr lang="en-US" sz="2200" dirty="0" err="1" smtClean="0">
                <a:latin typeface="Calibri" pitchFamily="34" charset="0"/>
              </a:rPr>
              <a:t>pago</a:t>
            </a:r>
            <a:r>
              <a:rPr lang="en-US" sz="2200" dirty="0" smtClean="0">
                <a:latin typeface="Calibri" pitchFamily="34" charset="0"/>
              </a:rPr>
              <a:t> </a:t>
            </a:r>
            <a:r>
              <a:rPr lang="en-US" sz="2200" dirty="0" err="1" smtClean="0">
                <a:latin typeface="Calibri" pitchFamily="34" charset="0"/>
              </a:rPr>
              <a:t>por</a:t>
            </a:r>
            <a:r>
              <a:rPr lang="en-US" sz="2200" dirty="0" smtClean="0">
                <a:latin typeface="Calibri" pitchFamily="34" charset="0"/>
              </a:rPr>
              <a:t> los </a:t>
            </a:r>
            <a:r>
              <a:rPr lang="en-US" sz="2200" dirty="0" err="1" smtClean="0">
                <a:latin typeface="Calibri" pitchFamily="34" charset="0"/>
              </a:rPr>
              <a:t>servicios</a:t>
            </a:r>
            <a:r>
              <a:rPr lang="en-US" sz="2200" dirty="0" smtClean="0">
                <a:latin typeface="Calibri" pitchFamily="34" charset="0"/>
              </a:rPr>
              <a:t> </a:t>
            </a:r>
            <a:r>
              <a:rPr lang="en-US" sz="2200" dirty="0" err="1" smtClean="0">
                <a:latin typeface="Calibri" pitchFamily="34" charset="0"/>
              </a:rPr>
              <a:t>recibidos</a:t>
            </a:r>
            <a:r>
              <a:rPr lang="en-US" sz="2200" dirty="0" smtClean="0">
                <a:latin typeface="Calibri" pitchFamily="34" charset="0"/>
              </a:rPr>
              <a:t>.</a:t>
            </a:r>
          </a:p>
          <a:p>
            <a:endParaRPr lang="es-HN" dirty="0" smtClean="0"/>
          </a:p>
        </p:txBody>
      </p:sp>
      <p:pic>
        <p:nvPicPr>
          <p:cNvPr id="26628" name="Picture 4" descr="C:\Users\Diego Mendez\Desktop\presentacion vivienda\SORTEO DE LOTES PARA TAXISTAS 14-10-08\IMG_1235.jpg"/>
          <p:cNvPicPr>
            <a:picLocks noChangeAspect="1" noChangeArrowheads="1"/>
          </p:cNvPicPr>
          <p:nvPr/>
        </p:nvPicPr>
        <p:blipFill>
          <a:blip r:embed="rId3" cstate="print"/>
          <a:srcRect/>
          <a:stretch>
            <a:fillRect/>
          </a:stretch>
        </p:blipFill>
        <p:spPr bwMode="auto">
          <a:xfrm>
            <a:off x="1138238" y="1928813"/>
            <a:ext cx="3076575" cy="2308225"/>
          </a:xfrm>
          <a:prstGeom prst="rect">
            <a:avLst/>
          </a:prstGeom>
          <a:noFill/>
          <a:ln w="9525">
            <a:solidFill>
              <a:schemeClr val="accent2"/>
            </a:solidFill>
            <a:miter lim="800000"/>
            <a:headEnd/>
            <a:tailEnd/>
          </a:ln>
        </p:spPr>
      </p:pic>
      <p:pic>
        <p:nvPicPr>
          <p:cNvPr id="26629" name="Picture 8" descr="MVC-030S"/>
          <p:cNvPicPr>
            <a:picLocks noChangeAspect="1" noChangeArrowheads="1"/>
          </p:cNvPicPr>
          <p:nvPr/>
        </p:nvPicPr>
        <p:blipFill>
          <a:blip r:embed="rId4" cstate="print"/>
          <a:srcRect/>
          <a:stretch>
            <a:fillRect/>
          </a:stretch>
        </p:blipFill>
        <p:spPr bwMode="auto">
          <a:xfrm>
            <a:off x="5067300" y="1928813"/>
            <a:ext cx="3076575" cy="2308225"/>
          </a:xfrm>
          <a:prstGeom prst="rect">
            <a:avLst/>
          </a:prstGeom>
          <a:noFill/>
          <a:ln w="9525" algn="ctr">
            <a:solidFill>
              <a:schemeClr val="accent2"/>
            </a:solidFill>
            <a:miter lim="800000"/>
            <a:headEnd/>
            <a:tailEnd/>
          </a:ln>
        </p:spPr>
      </p:pic>
      <p:pic>
        <p:nvPicPr>
          <p:cNvPr id="6" name="Picture 9" descr="escudo muni transparente"/>
          <p:cNvPicPr>
            <a:picLocks noChangeAspect="1" noChangeArrowheads="1"/>
          </p:cNvPicPr>
          <p:nvPr/>
        </p:nvPicPr>
        <p:blipFill>
          <a:blip r:embed="rId5" cstate="print"/>
          <a:srcRect/>
          <a:stretch>
            <a:fillRect/>
          </a:stretch>
        </p:blipFill>
        <p:spPr bwMode="auto">
          <a:xfrm>
            <a:off x="107504" y="260648"/>
            <a:ext cx="913348" cy="10001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90872" y="155448"/>
            <a:ext cx="8229600" cy="1252728"/>
          </a:xfrm>
        </p:spPr>
        <p:txBody>
          <a:bodyPr>
            <a:normAutofit/>
          </a:bodyPr>
          <a:lstStyle/>
          <a:p>
            <a:pPr algn="ctr"/>
            <a:r>
              <a:rPr lang="es-ES" sz="2900" dirty="0" smtClean="0">
                <a:latin typeface="Calibri" pitchFamily="34" charset="0"/>
              </a:rPr>
              <a:t>SEGURIDAD CIUDADANA</a:t>
            </a:r>
            <a:br>
              <a:rPr lang="es-ES" sz="2900" dirty="0" smtClean="0">
                <a:latin typeface="Calibri" pitchFamily="34" charset="0"/>
              </a:rPr>
            </a:br>
            <a:r>
              <a:rPr lang="es-ES" sz="2900" dirty="0" smtClean="0">
                <a:latin typeface="Calibri" pitchFamily="34" charset="0"/>
              </a:rPr>
              <a:t>PROYECTO “CIUDAD SEGURA”</a:t>
            </a:r>
          </a:p>
        </p:txBody>
      </p:sp>
      <p:sp>
        <p:nvSpPr>
          <p:cNvPr id="4" name="2 Marcador de contenido"/>
          <p:cNvSpPr>
            <a:spLocks noGrp="1"/>
          </p:cNvSpPr>
          <p:nvPr>
            <p:ph idx="1"/>
          </p:nvPr>
        </p:nvSpPr>
        <p:spPr>
          <a:xfrm>
            <a:off x="228600" y="1617712"/>
            <a:ext cx="8686800" cy="4835624"/>
          </a:xfrm>
        </p:spPr>
        <p:txBody>
          <a:bodyPr/>
          <a:lstStyle/>
          <a:p>
            <a:pPr marL="457200" indent="-457200" algn="just">
              <a:buFont typeface="+mj-lt"/>
              <a:buAutoNum type="arabicPeriod"/>
            </a:pPr>
            <a:r>
              <a:rPr lang="es-ES" sz="2400" dirty="0" smtClean="0">
                <a:latin typeface="Calibri" pitchFamily="34" charset="0"/>
              </a:rPr>
              <a:t> </a:t>
            </a:r>
            <a:r>
              <a:rPr lang="es-ES" sz="2800" dirty="0" smtClean="0">
                <a:latin typeface="Calibri" pitchFamily="34" charset="0"/>
              </a:rPr>
              <a:t>Fortalecimiento de instituciones a cargo de la</a:t>
            </a:r>
            <a:r>
              <a:rPr lang="es-ES" sz="2800" b="1" dirty="0" smtClean="0">
                <a:latin typeface="Calibri" pitchFamily="34" charset="0"/>
              </a:rPr>
              <a:t> </a:t>
            </a:r>
            <a:r>
              <a:rPr lang="es-ES" sz="2800" dirty="0" smtClean="0">
                <a:latin typeface="Calibri" pitchFamily="34" charset="0"/>
              </a:rPr>
              <a:t>seguridad.</a:t>
            </a:r>
          </a:p>
          <a:p>
            <a:pPr marL="457200" indent="-457200" algn="just">
              <a:buFont typeface="+mj-lt"/>
              <a:buAutoNum type="arabicPeriod"/>
            </a:pPr>
            <a:r>
              <a:rPr lang="es-ES" sz="2800" dirty="0" smtClean="0">
                <a:latin typeface="Calibri" pitchFamily="34" charset="0"/>
              </a:rPr>
              <a:t> APOYO A LA DESCENTRALIZACIÓN.</a:t>
            </a:r>
          </a:p>
          <a:p>
            <a:pPr marL="457200" indent="-457200" algn="just">
              <a:buFont typeface="+mj-lt"/>
              <a:buAutoNum type="arabicPeriod"/>
            </a:pPr>
            <a:r>
              <a:rPr lang="es-ES" sz="2800" dirty="0" smtClean="0">
                <a:latin typeface="Calibri" pitchFamily="34" charset="0"/>
              </a:rPr>
              <a:t> Incremento de la seguridad</a:t>
            </a:r>
            <a:r>
              <a:rPr lang="es-ES" sz="2800" b="1" dirty="0" smtClean="0">
                <a:latin typeface="Calibri" pitchFamily="34" charset="0"/>
              </a:rPr>
              <a:t> </a:t>
            </a:r>
            <a:r>
              <a:rPr lang="es-ES" sz="2800" dirty="0" smtClean="0">
                <a:latin typeface="Calibri" pitchFamily="34" charset="0"/>
              </a:rPr>
              <a:t>colectiva. </a:t>
            </a:r>
          </a:p>
          <a:p>
            <a:pPr marL="457200" indent="-457200" algn="just">
              <a:buFont typeface="+mj-lt"/>
              <a:buAutoNum type="arabicPeriod"/>
            </a:pPr>
            <a:r>
              <a:rPr lang="es-ES" sz="2800" dirty="0" smtClean="0">
                <a:latin typeface="Calibri" pitchFamily="34" charset="0"/>
              </a:rPr>
              <a:t> Aumento de medidas de prevención para la ciudadanía,</a:t>
            </a:r>
            <a:r>
              <a:rPr lang="es-ES" sz="2800" b="1" dirty="0" smtClean="0">
                <a:latin typeface="Calibri" pitchFamily="34" charset="0"/>
              </a:rPr>
              <a:t>      </a:t>
            </a:r>
            <a:r>
              <a:rPr lang="es-ES" sz="2800" dirty="0" smtClean="0">
                <a:latin typeface="Calibri" pitchFamily="34" charset="0"/>
              </a:rPr>
              <a:t>principalmente para la atención de la niñez y la adolescencia.</a:t>
            </a:r>
          </a:p>
          <a:p>
            <a:pPr marL="457200" indent="-457200" algn="just">
              <a:buFont typeface="+mj-lt"/>
              <a:buAutoNum type="arabicPeriod"/>
            </a:pPr>
            <a:r>
              <a:rPr lang="es-ES" sz="2800" dirty="0" smtClean="0">
                <a:latin typeface="Calibri" pitchFamily="34" charset="0"/>
              </a:rPr>
              <a:t>Acción</a:t>
            </a:r>
            <a:r>
              <a:rPr lang="es-ES" sz="2800" b="1" dirty="0" smtClean="0">
                <a:latin typeface="Calibri" pitchFamily="34" charset="0"/>
              </a:rPr>
              <a:t> </a:t>
            </a:r>
            <a:r>
              <a:rPr lang="es-ES" sz="2800" dirty="0" smtClean="0">
                <a:latin typeface="Calibri" pitchFamily="34" charset="0"/>
              </a:rPr>
              <a:t>preventiva de la policía en las comunidades. </a:t>
            </a:r>
          </a:p>
          <a:p>
            <a:pPr marL="457200" indent="-457200" algn="just">
              <a:buFont typeface="+mj-lt"/>
              <a:buAutoNum type="arabicPeriod"/>
            </a:pPr>
            <a:r>
              <a:rPr lang="es-ES" sz="2800" dirty="0" smtClean="0">
                <a:latin typeface="Calibri" pitchFamily="34" charset="0"/>
              </a:rPr>
              <a:t>Diagnóstico de la problemática</a:t>
            </a:r>
            <a:r>
              <a:rPr lang="es-ES" sz="2800" b="1" dirty="0" smtClean="0">
                <a:latin typeface="Calibri" pitchFamily="34" charset="0"/>
              </a:rPr>
              <a:t> </a:t>
            </a:r>
            <a:r>
              <a:rPr lang="es-ES" sz="2800" dirty="0" smtClean="0">
                <a:latin typeface="Calibri" pitchFamily="34" charset="0"/>
              </a:rPr>
              <a:t>y patrones de la delincuencia.</a:t>
            </a:r>
            <a:endParaRPr lang="es-HN" sz="2800" dirty="0" smtClean="0">
              <a:latin typeface="Calibri" pitchFamily="34" charset="0"/>
            </a:endParaRPr>
          </a:p>
          <a:p>
            <a:endParaRPr lang="es-HN" sz="2800" dirty="0">
              <a:latin typeface="Calibri" pitchFamily="34" charset="0"/>
            </a:endParaRPr>
          </a:p>
        </p:txBody>
      </p:sp>
      <p:pic>
        <p:nvPicPr>
          <p:cNvPr id="5" name="Picture 9" descr="escudo muni transparente"/>
          <p:cNvPicPr>
            <a:picLocks noChangeAspect="1" noChangeArrowheads="1"/>
          </p:cNvPicPr>
          <p:nvPr/>
        </p:nvPicPr>
        <p:blipFill>
          <a:blip r:embed="rId3" cstate="print"/>
          <a:srcRect/>
          <a:stretch>
            <a:fillRect/>
          </a:stretch>
        </p:blipFill>
        <p:spPr bwMode="auto">
          <a:xfrm>
            <a:off x="323528" y="260648"/>
            <a:ext cx="913348" cy="10001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sz="2900" dirty="0" smtClean="0">
                <a:latin typeface="Calibri" pitchFamily="34" charset="0"/>
              </a:rPr>
              <a:t>SEGURIDAD CIUDADANA</a:t>
            </a:r>
          </a:p>
        </p:txBody>
      </p:sp>
      <p:sp>
        <p:nvSpPr>
          <p:cNvPr id="4" name="2 Marcador de contenido"/>
          <p:cNvSpPr>
            <a:spLocks noGrp="1"/>
          </p:cNvSpPr>
          <p:nvPr>
            <p:ph idx="1"/>
          </p:nvPr>
        </p:nvSpPr>
        <p:spPr>
          <a:xfrm>
            <a:off x="251520" y="5445224"/>
            <a:ext cx="8640960" cy="1224136"/>
          </a:xfrm>
        </p:spPr>
        <p:txBody>
          <a:bodyPr>
            <a:normAutofit/>
          </a:bodyPr>
          <a:lstStyle/>
          <a:p>
            <a:pPr marL="457200" indent="-457200" algn="just">
              <a:buNone/>
            </a:pPr>
            <a:r>
              <a:rPr lang="es-HN" sz="2800" dirty="0" smtClean="0">
                <a:latin typeface="Calibri" pitchFamily="34" charset="0"/>
              </a:rPr>
              <a:t>      Apoyo directo a la Policía Nacional por un monto de aprox. US$ 650,000.00</a:t>
            </a:r>
            <a:endParaRPr lang="es-HN" sz="2800" dirty="0">
              <a:latin typeface="Calibri" pitchFamily="34" charset="0"/>
            </a:endParaRPr>
          </a:p>
        </p:txBody>
      </p:sp>
      <p:pic>
        <p:nvPicPr>
          <p:cNvPr id="5" name="3 Imagen" descr="foto 010.jpg"/>
          <p:cNvPicPr>
            <a:picLocks noChangeAspect="1"/>
          </p:cNvPicPr>
          <p:nvPr/>
        </p:nvPicPr>
        <p:blipFill>
          <a:blip r:embed="rId3" cstate="print"/>
          <a:srcRect b="15596"/>
          <a:stretch>
            <a:fillRect/>
          </a:stretch>
        </p:blipFill>
        <p:spPr bwMode="auto">
          <a:xfrm>
            <a:off x="2843809" y="1772817"/>
            <a:ext cx="2736304" cy="1584175"/>
          </a:xfrm>
          <a:prstGeom prst="rect">
            <a:avLst/>
          </a:prstGeom>
          <a:noFill/>
          <a:ln w="9525">
            <a:noFill/>
            <a:miter lim="800000"/>
            <a:headEnd/>
            <a:tailEnd/>
          </a:ln>
        </p:spPr>
      </p:pic>
      <p:pic>
        <p:nvPicPr>
          <p:cNvPr id="6" name="4 Imagen" descr="DSC00606.JPG"/>
          <p:cNvPicPr>
            <a:picLocks noChangeAspect="1"/>
          </p:cNvPicPr>
          <p:nvPr/>
        </p:nvPicPr>
        <p:blipFill>
          <a:blip r:embed="rId4" cstate="print"/>
          <a:srcRect/>
          <a:stretch>
            <a:fillRect/>
          </a:stretch>
        </p:blipFill>
        <p:spPr bwMode="auto">
          <a:xfrm>
            <a:off x="251520" y="1784061"/>
            <a:ext cx="2592288" cy="1572931"/>
          </a:xfrm>
          <a:prstGeom prst="rect">
            <a:avLst/>
          </a:prstGeom>
          <a:noFill/>
          <a:ln w="9525">
            <a:noFill/>
            <a:miter lim="800000"/>
            <a:headEnd/>
            <a:tailEnd/>
          </a:ln>
        </p:spPr>
      </p:pic>
      <p:pic>
        <p:nvPicPr>
          <p:cNvPr id="7" name="Picture 2" descr="C:\Users\User\Desktop\PROYECTOS CCSC 2010\DSC02065 (640x480).jpg"/>
          <p:cNvPicPr>
            <a:picLocks noChangeAspect="1" noChangeArrowheads="1"/>
          </p:cNvPicPr>
          <p:nvPr/>
        </p:nvPicPr>
        <p:blipFill>
          <a:blip r:embed="rId5" cstate="print"/>
          <a:srcRect/>
          <a:stretch>
            <a:fillRect/>
          </a:stretch>
        </p:blipFill>
        <p:spPr bwMode="auto">
          <a:xfrm>
            <a:off x="5580113" y="1700808"/>
            <a:ext cx="2808311" cy="1656184"/>
          </a:xfrm>
          <a:prstGeom prst="rect">
            <a:avLst/>
          </a:prstGeom>
          <a:noFill/>
          <a:ln w="9525">
            <a:noFill/>
            <a:miter lim="800000"/>
            <a:headEnd/>
            <a:tailEnd/>
          </a:ln>
        </p:spPr>
      </p:pic>
      <p:pic>
        <p:nvPicPr>
          <p:cNvPr id="8" name="Picture 3" descr="C:\Users\User\Desktop\PROYECTOS CCSC 2010\DSC02626.JPG"/>
          <p:cNvPicPr>
            <a:picLocks noChangeAspect="1" noChangeArrowheads="1"/>
          </p:cNvPicPr>
          <p:nvPr/>
        </p:nvPicPr>
        <p:blipFill>
          <a:blip r:embed="rId6" cstate="print"/>
          <a:srcRect/>
          <a:stretch>
            <a:fillRect/>
          </a:stretch>
        </p:blipFill>
        <p:spPr bwMode="auto">
          <a:xfrm>
            <a:off x="2987824" y="3307615"/>
            <a:ext cx="2592288" cy="1777569"/>
          </a:xfrm>
          <a:prstGeom prst="rect">
            <a:avLst/>
          </a:prstGeom>
          <a:noFill/>
          <a:ln w="9525">
            <a:noFill/>
            <a:miter lim="800000"/>
            <a:headEnd/>
            <a:tailEnd/>
          </a:ln>
        </p:spPr>
      </p:pic>
      <p:pic>
        <p:nvPicPr>
          <p:cNvPr id="9" name="3 Imagen" descr="FOTO 015.jpg"/>
          <p:cNvPicPr>
            <a:picLocks noChangeAspect="1"/>
          </p:cNvPicPr>
          <p:nvPr/>
        </p:nvPicPr>
        <p:blipFill>
          <a:blip r:embed="rId7" cstate="print"/>
          <a:srcRect/>
          <a:stretch>
            <a:fillRect/>
          </a:stretch>
        </p:blipFill>
        <p:spPr bwMode="auto">
          <a:xfrm>
            <a:off x="251520" y="3331143"/>
            <a:ext cx="2736304" cy="1754041"/>
          </a:xfrm>
          <a:prstGeom prst="rect">
            <a:avLst/>
          </a:prstGeom>
          <a:noFill/>
          <a:ln w="9525">
            <a:noFill/>
            <a:miter lim="800000"/>
            <a:headEnd/>
            <a:tailEnd/>
          </a:ln>
        </p:spPr>
      </p:pic>
      <p:pic>
        <p:nvPicPr>
          <p:cNvPr id="10" name="4 Imagen" descr="IMG_0280.jpg"/>
          <p:cNvPicPr>
            <a:picLocks noChangeAspect="1"/>
          </p:cNvPicPr>
          <p:nvPr/>
        </p:nvPicPr>
        <p:blipFill>
          <a:blip r:embed="rId8" cstate="print"/>
          <a:srcRect/>
          <a:stretch>
            <a:fillRect/>
          </a:stretch>
        </p:blipFill>
        <p:spPr bwMode="auto">
          <a:xfrm>
            <a:off x="5580112" y="3356992"/>
            <a:ext cx="2808312" cy="1728192"/>
          </a:xfrm>
          <a:prstGeom prst="rect">
            <a:avLst/>
          </a:prstGeom>
          <a:noFill/>
          <a:ln w="9525">
            <a:noFill/>
            <a:miter lim="800000"/>
            <a:headEnd/>
            <a:tailEnd/>
          </a:ln>
        </p:spPr>
      </p:pic>
      <p:pic>
        <p:nvPicPr>
          <p:cNvPr id="11" name="Picture 9" descr="escudo muni transparente"/>
          <p:cNvPicPr>
            <a:picLocks noChangeAspect="1" noChangeArrowheads="1"/>
          </p:cNvPicPr>
          <p:nvPr/>
        </p:nvPicPr>
        <p:blipFill>
          <a:blip r:embed="rId9" cstate="print"/>
          <a:srcRect/>
          <a:stretch>
            <a:fillRect/>
          </a:stretch>
        </p:blipFill>
        <p:spPr bwMode="auto">
          <a:xfrm>
            <a:off x="323528" y="260648"/>
            <a:ext cx="913348" cy="10001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74830" y="287114"/>
            <a:ext cx="7929618" cy="909638"/>
          </a:xfrm>
        </p:spPr>
        <p:txBody>
          <a:bodyPr>
            <a:noAutofit/>
          </a:bodyPr>
          <a:lstStyle/>
          <a:p>
            <a:pPr algn="ctr"/>
            <a:r>
              <a:rPr lang="es-HN" sz="2800" dirty="0" smtClean="0">
                <a:latin typeface="Calibri" pitchFamily="34" charset="0"/>
              </a:rPr>
              <a:t>CENTRO DE MONITOREO DE SEGURIDAD Y EMERGENCIA 100</a:t>
            </a:r>
            <a:endParaRPr lang="es-HN" sz="2800" dirty="0">
              <a:latin typeface="Calibri" pitchFamily="34" charset="0"/>
            </a:endParaRPr>
          </a:p>
        </p:txBody>
      </p:sp>
      <p:pic>
        <p:nvPicPr>
          <p:cNvPr id="4" name="Picture 2" descr="C:\Documents and Settings\Cesar Zaldivar\Desktop\Callnueva.JPG"/>
          <p:cNvPicPr>
            <a:picLocks noChangeAspect="1" noChangeArrowheads="1"/>
          </p:cNvPicPr>
          <p:nvPr/>
        </p:nvPicPr>
        <p:blipFill>
          <a:blip r:embed="rId3" cstate="print"/>
          <a:srcRect/>
          <a:stretch>
            <a:fillRect/>
          </a:stretch>
        </p:blipFill>
        <p:spPr bwMode="auto">
          <a:xfrm>
            <a:off x="179513" y="2204864"/>
            <a:ext cx="4032448" cy="2917468"/>
          </a:xfrm>
          <a:prstGeom prst="rect">
            <a:avLst/>
          </a:prstGeom>
          <a:noFill/>
          <a:ln w="38100">
            <a:solidFill>
              <a:schemeClr val="tx1"/>
            </a:solidFill>
          </a:ln>
        </p:spPr>
      </p:pic>
      <p:pic>
        <p:nvPicPr>
          <p:cNvPr id="5" name="Picture 4"/>
          <p:cNvPicPr>
            <a:picLocks noGrp="1" noChangeAspect="1" noChangeArrowheads="1"/>
          </p:cNvPicPr>
          <p:nvPr>
            <p:ph idx="1"/>
          </p:nvPr>
        </p:nvPicPr>
        <p:blipFill>
          <a:blip r:embed="rId4" cstate="print"/>
          <a:srcRect/>
          <a:stretch>
            <a:fillRect/>
          </a:stretch>
        </p:blipFill>
        <p:spPr bwMode="auto">
          <a:xfrm>
            <a:off x="4355976" y="2204864"/>
            <a:ext cx="4626237" cy="2952328"/>
          </a:xfrm>
          <a:prstGeom prst="rect">
            <a:avLst/>
          </a:prstGeom>
          <a:noFill/>
          <a:ln w="38100">
            <a:solidFill>
              <a:schemeClr val="tx1"/>
            </a:solidFill>
            <a:miter lim="800000"/>
            <a:headEnd/>
            <a:tailEnd/>
          </a:ln>
        </p:spPr>
      </p:pic>
      <p:sp>
        <p:nvSpPr>
          <p:cNvPr id="6" name="5 CuadroTexto"/>
          <p:cNvSpPr txBox="1"/>
          <p:nvPr/>
        </p:nvSpPr>
        <p:spPr>
          <a:xfrm>
            <a:off x="323528" y="5291916"/>
            <a:ext cx="3672408" cy="369332"/>
          </a:xfrm>
          <a:prstGeom prst="rect">
            <a:avLst/>
          </a:prstGeom>
          <a:noFill/>
          <a:ln>
            <a:solidFill>
              <a:schemeClr val="tx1"/>
            </a:solidFill>
          </a:ln>
        </p:spPr>
        <p:txBody>
          <a:bodyPr wrap="square" rtlCol="0">
            <a:spAutoFit/>
          </a:bodyPr>
          <a:lstStyle/>
          <a:p>
            <a:pPr algn="ctr"/>
            <a:r>
              <a:rPr lang="es-ES" dirty="0" smtClean="0"/>
              <a:t>Centro de monitoreo</a:t>
            </a:r>
            <a:endParaRPr lang="es-ES" dirty="0"/>
          </a:p>
        </p:txBody>
      </p:sp>
      <p:sp>
        <p:nvSpPr>
          <p:cNvPr id="8" name="7 CuadroTexto"/>
          <p:cNvSpPr txBox="1"/>
          <p:nvPr/>
        </p:nvSpPr>
        <p:spPr>
          <a:xfrm>
            <a:off x="4716016" y="5291916"/>
            <a:ext cx="4032448" cy="369332"/>
          </a:xfrm>
          <a:prstGeom prst="rect">
            <a:avLst/>
          </a:prstGeom>
          <a:noFill/>
          <a:ln>
            <a:solidFill>
              <a:schemeClr val="tx1"/>
            </a:solidFill>
          </a:ln>
        </p:spPr>
        <p:txBody>
          <a:bodyPr wrap="square" rtlCol="0">
            <a:spAutoFit/>
          </a:bodyPr>
          <a:lstStyle/>
          <a:p>
            <a:pPr algn="ctr"/>
            <a:r>
              <a:rPr lang="es-ES" dirty="0" smtClean="0"/>
              <a:t>Sistema de Video vigilancia</a:t>
            </a:r>
            <a:endParaRPr lang="es-ES" dirty="0"/>
          </a:p>
        </p:txBody>
      </p:sp>
      <p:pic>
        <p:nvPicPr>
          <p:cNvPr id="7" name="Picture 9" descr="escudo muni transparente"/>
          <p:cNvPicPr>
            <a:picLocks noChangeAspect="1" noChangeArrowheads="1"/>
          </p:cNvPicPr>
          <p:nvPr/>
        </p:nvPicPr>
        <p:blipFill>
          <a:blip r:embed="rId5" cstate="print"/>
          <a:srcRect/>
          <a:stretch>
            <a:fillRect/>
          </a:stretch>
        </p:blipFill>
        <p:spPr bwMode="auto">
          <a:xfrm>
            <a:off x="323528" y="260648"/>
            <a:ext cx="913348" cy="100013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sz="2800" dirty="0" smtClean="0">
                <a:latin typeface="Calibri" pitchFamily="34" charset="0"/>
              </a:rPr>
              <a:t>CUERPO DE BOMBEROS</a:t>
            </a:r>
          </a:p>
        </p:txBody>
      </p:sp>
      <p:pic>
        <p:nvPicPr>
          <p:cNvPr id="4" name="Picture 3"/>
          <p:cNvPicPr>
            <a:picLocks noChangeAspect="1" noChangeArrowheads="1"/>
          </p:cNvPicPr>
          <p:nvPr/>
        </p:nvPicPr>
        <p:blipFill>
          <a:blip r:embed="rId3" cstate="print"/>
          <a:srcRect/>
          <a:stretch>
            <a:fillRect/>
          </a:stretch>
        </p:blipFill>
        <p:spPr bwMode="auto">
          <a:xfrm>
            <a:off x="683568" y="1968654"/>
            <a:ext cx="3528556" cy="2520000"/>
          </a:xfrm>
          <a:prstGeom prst="rect">
            <a:avLst/>
          </a:prstGeom>
          <a:noFill/>
          <a:ln w="38100">
            <a:solidFill>
              <a:schemeClr val="tx1"/>
            </a:solidFill>
            <a:miter lim="800000"/>
            <a:headEnd/>
            <a:tailEnd/>
          </a:ln>
        </p:spPr>
      </p:pic>
      <p:pic>
        <p:nvPicPr>
          <p:cNvPr id="5" name="Picture 2" descr="C:\Users\User\Desktop\PROYECTOS CCSC 2010\DSC02642.JPG"/>
          <p:cNvPicPr>
            <a:picLocks noChangeAspect="1" noChangeArrowheads="1"/>
          </p:cNvPicPr>
          <p:nvPr/>
        </p:nvPicPr>
        <p:blipFill>
          <a:blip r:embed="rId4" cstate="print"/>
          <a:srcRect/>
          <a:stretch>
            <a:fillRect/>
          </a:stretch>
        </p:blipFill>
        <p:spPr bwMode="auto">
          <a:xfrm>
            <a:off x="4716016" y="3068960"/>
            <a:ext cx="3456384" cy="2520280"/>
          </a:xfrm>
          <a:prstGeom prst="rect">
            <a:avLst/>
          </a:prstGeom>
          <a:noFill/>
          <a:ln w="38100">
            <a:solidFill>
              <a:schemeClr val="tx1"/>
            </a:solidFill>
            <a:miter lim="800000"/>
            <a:headEnd/>
            <a:tailEnd/>
          </a:ln>
        </p:spPr>
      </p:pic>
      <p:pic>
        <p:nvPicPr>
          <p:cNvPr id="6" name="Picture 9" descr="escudo muni transparente"/>
          <p:cNvPicPr>
            <a:picLocks noChangeAspect="1" noChangeArrowheads="1"/>
          </p:cNvPicPr>
          <p:nvPr/>
        </p:nvPicPr>
        <p:blipFill>
          <a:blip r:embed="rId5" cstate="print"/>
          <a:srcRect/>
          <a:stretch>
            <a:fillRect/>
          </a:stretch>
        </p:blipFill>
        <p:spPr bwMode="auto">
          <a:xfrm>
            <a:off x="323528" y="260648"/>
            <a:ext cx="913348" cy="1000132"/>
          </a:xfrm>
          <a:prstGeom prst="rect">
            <a:avLst/>
          </a:prstGeom>
          <a:noFill/>
          <a:ln w="9525">
            <a:noFill/>
            <a:miter lim="800000"/>
            <a:headEnd/>
            <a:tailEnd/>
          </a:ln>
        </p:spPr>
      </p:pic>
      <p:sp>
        <p:nvSpPr>
          <p:cNvPr id="7" name="6 CuadroTexto"/>
          <p:cNvSpPr txBox="1"/>
          <p:nvPr/>
        </p:nvSpPr>
        <p:spPr>
          <a:xfrm>
            <a:off x="611560" y="4509120"/>
            <a:ext cx="3672408" cy="369332"/>
          </a:xfrm>
          <a:prstGeom prst="rect">
            <a:avLst/>
          </a:prstGeom>
          <a:noFill/>
          <a:ln>
            <a:solidFill>
              <a:schemeClr val="tx1"/>
            </a:solidFill>
          </a:ln>
        </p:spPr>
        <p:txBody>
          <a:bodyPr wrap="square" rtlCol="0">
            <a:spAutoFit/>
          </a:bodyPr>
          <a:lstStyle/>
          <a:p>
            <a:pPr algn="ctr"/>
            <a:r>
              <a:rPr lang="es-ES" dirty="0" smtClean="0"/>
              <a:t>Cuartel Central de Bomberos</a:t>
            </a:r>
            <a:endParaRPr lang="es-ES" dirty="0"/>
          </a:p>
        </p:txBody>
      </p:sp>
      <p:sp>
        <p:nvSpPr>
          <p:cNvPr id="8" name="7 CuadroTexto"/>
          <p:cNvSpPr txBox="1"/>
          <p:nvPr/>
        </p:nvSpPr>
        <p:spPr>
          <a:xfrm>
            <a:off x="4644008" y="5651956"/>
            <a:ext cx="3672408" cy="369332"/>
          </a:xfrm>
          <a:prstGeom prst="rect">
            <a:avLst/>
          </a:prstGeom>
          <a:noFill/>
          <a:ln>
            <a:solidFill>
              <a:schemeClr val="tx1"/>
            </a:solidFill>
          </a:ln>
        </p:spPr>
        <p:txBody>
          <a:bodyPr wrap="square" rtlCol="0">
            <a:spAutoFit/>
          </a:bodyPr>
          <a:lstStyle/>
          <a:p>
            <a:pPr algn="ctr"/>
            <a:r>
              <a:rPr lang="es-ES" dirty="0" smtClean="0"/>
              <a:t>Equipamiento</a:t>
            </a:r>
            <a:endParaRPr lang="es-E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20 Rectángulo"/>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p>
        </p:txBody>
      </p:sp>
      <p:pic>
        <p:nvPicPr>
          <p:cNvPr id="49155" name="13 Imagen" descr="FONDOS (19).jpg"/>
          <p:cNvPicPr>
            <a:picLocks noChangeAspect="1"/>
          </p:cNvPicPr>
          <p:nvPr/>
        </p:nvPicPr>
        <p:blipFill>
          <a:blip r:embed="rId3" cstate="print">
            <a:lum bright="10000"/>
          </a:blip>
          <a:srcRect/>
          <a:stretch>
            <a:fillRect/>
          </a:stretch>
        </p:blipFill>
        <p:spPr bwMode="auto">
          <a:xfrm>
            <a:off x="0" y="1000125"/>
            <a:ext cx="9144000" cy="4643438"/>
          </a:xfrm>
          <a:prstGeom prst="rect">
            <a:avLst/>
          </a:prstGeom>
          <a:noFill/>
          <a:ln w="9525">
            <a:noFill/>
            <a:miter lim="800000"/>
            <a:headEnd/>
            <a:tailEnd/>
          </a:ln>
        </p:spPr>
      </p:pic>
      <p:grpSp>
        <p:nvGrpSpPr>
          <p:cNvPr id="2" name="16 Grupo"/>
          <p:cNvGrpSpPr>
            <a:grpSpLocks/>
          </p:cNvGrpSpPr>
          <p:nvPr/>
        </p:nvGrpSpPr>
        <p:grpSpPr bwMode="auto">
          <a:xfrm>
            <a:off x="71438" y="5643563"/>
            <a:ext cx="9001125" cy="1143000"/>
            <a:chOff x="0" y="5300663"/>
            <a:chExt cx="9144000" cy="1595437"/>
          </a:xfrm>
        </p:grpSpPr>
        <p:pic>
          <p:nvPicPr>
            <p:cNvPr id="3079" name="Picture 19" descr="anclas on the bay 032"/>
            <p:cNvPicPr>
              <a:picLocks noChangeAspect="1" noChangeArrowheads="1"/>
            </p:cNvPicPr>
            <p:nvPr/>
          </p:nvPicPr>
          <p:blipFill>
            <a:blip r:embed="rId4" cstate="print"/>
            <a:srcRect/>
            <a:stretch>
              <a:fillRect/>
            </a:stretch>
          </p:blipFill>
          <p:spPr bwMode="auto">
            <a:xfrm>
              <a:off x="0" y="5307013"/>
              <a:ext cx="1692275" cy="15890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081" name="Picture 20" descr="anclas on the bay 024"/>
            <p:cNvPicPr>
              <a:picLocks noChangeAspect="1" noChangeArrowheads="1"/>
            </p:cNvPicPr>
            <p:nvPr/>
          </p:nvPicPr>
          <p:blipFill>
            <a:blip r:embed="rId5" cstate="print"/>
            <a:srcRect/>
            <a:stretch>
              <a:fillRect/>
            </a:stretch>
          </p:blipFill>
          <p:spPr bwMode="auto">
            <a:xfrm>
              <a:off x="1692275" y="5316538"/>
              <a:ext cx="1873250" cy="15684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082" name="Picture 21" descr="anclas on the bay 056"/>
            <p:cNvPicPr>
              <a:picLocks noChangeAspect="1" noChangeArrowheads="1"/>
            </p:cNvPicPr>
            <p:nvPr/>
          </p:nvPicPr>
          <p:blipFill>
            <a:blip r:embed="rId6" cstate="print"/>
            <a:srcRect/>
            <a:stretch>
              <a:fillRect/>
            </a:stretch>
          </p:blipFill>
          <p:spPr bwMode="auto">
            <a:xfrm>
              <a:off x="3563938" y="5300663"/>
              <a:ext cx="1800225" cy="15843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083" name="Picture 22" descr="PB270152"/>
            <p:cNvPicPr>
              <a:picLocks noChangeAspect="1" noChangeArrowheads="1"/>
            </p:cNvPicPr>
            <p:nvPr/>
          </p:nvPicPr>
          <p:blipFill>
            <a:blip r:embed="rId7" cstate="print"/>
            <a:srcRect/>
            <a:stretch>
              <a:fillRect/>
            </a:stretch>
          </p:blipFill>
          <p:spPr bwMode="auto">
            <a:xfrm>
              <a:off x="5364163" y="5300663"/>
              <a:ext cx="1728787" cy="15843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084" name="Picture 23" descr="anclas on the bay 111"/>
            <p:cNvPicPr>
              <a:picLocks noChangeAspect="1" noChangeArrowheads="1"/>
            </p:cNvPicPr>
            <p:nvPr/>
          </p:nvPicPr>
          <p:blipFill>
            <a:blip r:embed="rId8" cstate="print"/>
            <a:srcRect/>
            <a:stretch>
              <a:fillRect/>
            </a:stretch>
          </p:blipFill>
          <p:spPr bwMode="auto">
            <a:xfrm>
              <a:off x="7092950" y="5305425"/>
              <a:ext cx="2051050" cy="15795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sp>
        <p:nvSpPr>
          <p:cNvPr id="30723" name="Rectangle 3"/>
          <p:cNvSpPr>
            <a:spLocks noChangeArrowheads="1"/>
          </p:cNvSpPr>
          <p:nvPr/>
        </p:nvSpPr>
        <p:spPr bwMode="auto">
          <a:xfrm>
            <a:off x="0" y="1428736"/>
            <a:ext cx="9144000" cy="3786214"/>
          </a:xfrm>
          <a:prstGeom prst="rect">
            <a:avLst/>
          </a:prstGeom>
          <a:noFill/>
          <a:ln w="9525">
            <a:noFill/>
            <a:miter lim="800000"/>
            <a:headEnd/>
            <a:tailEnd/>
          </a:ln>
          <a:effectLst/>
        </p:spPr>
        <p:txBody>
          <a:bodyPr/>
          <a:lstStyle/>
          <a:p>
            <a:pPr marL="1600200" lvl="3" indent="-228600" fontAlgn="auto">
              <a:spcBef>
                <a:spcPct val="20000"/>
              </a:spcBef>
              <a:spcAft>
                <a:spcPts val="0"/>
              </a:spcAft>
              <a:buClr>
                <a:schemeClr val="folHlink"/>
              </a:buClr>
              <a:buSzPct val="65000"/>
              <a:buFont typeface="Wingdings" pitchFamily="2" charset="2"/>
              <a:buNone/>
              <a:defRPr/>
            </a:pPr>
            <a:r>
              <a:rPr lang="es-ES" sz="2800" b="1" dirty="0">
                <a:ln w="17780" cmpd="sng">
                  <a:solidFill>
                    <a:srgbClr val="FFFFFF"/>
                  </a:solidFill>
                  <a:prstDash val="solid"/>
                  <a:miter lim="800000"/>
                </a:ln>
                <a:effectLst>
                  <a:outerShdw blurRad="50800" algn="tl" rotWithShape="0">
                    <a:srgbClr val="000000"/>
                  </a:outerShdw>
                </a:effectLst>
                <a:latin typeface="Georgia" pitchFamily="18" charset="0"/>
                <a:cs typeface="+mn-cs"/>
              </a:rPr>
              <a:t>             </a:t>
            </a:r>
            <a:endParaRPr lang="es-ES" sz="2800" b="1" dirty="0">
              <a:ln w="17780" cmpd="sng">
                <a:solidFill>
                  <a:srgbClr val="FFFFFF"/>
                </a:solidFill>
                <a:prstDash val="solid"/>
                <a:miter lim="800000"/>
              </a:ln>
              <a:solidFill>
                <a:schemeClr val="bg1"/>
              </a:solidFill>
              <a:effectLst>
                <a:outerShdw blurRad="50800" algn="tl" rotWithShape="0">
                  <a:srgbClr val="000000"/>
                </a:outerShdw>
              </a:effectLst>
              <a:latin typeface="Georgia" pitchFamily="18" charset="0"/>
              <a:cs typeface="+mn-cs"/>
            </a:endParaRPr>
          </a:p>
          <a:p>
            <a:pPr marL="1600200" lvl="3" indent="-228600" fontAlgn="auto">
              <a:spcBef>
                <a:spcPct val="20000"/>
              </a:spcBef>
              <a:spcAft>
                <a:spcPts val="0"/>
              </a:spcAft>
              <a:buClr>
                <a:schemeClr val="folHlink"/>
              </a:buClr>
              <a:buSzPct val="65000"/>
              <a:buFont typeface="Wingdings" pitchFamily="2" charset="2"/>
              <a:buNone/>
              <a:defRPr/>
            </a:pPr>
            <a:endParaRPr lang="es-ES" sz="2800" b="1" dirty="0">
              <a:solidFill>
                <a:schemeClr val="tx2">
                  <a:lumMod val="10000"/>
                </a:schemeClr>
              </a:solidFill>
              <a:effectLst>
                <a:outerShdw blurRad="38100" dist="38100" dir="2700000" algn="tl">
                  <a:srgbClr val="C0C0C0"/>
                </a:outerShdw>
              </a:effectLst>
              <a:latin typeface="+mj-lt"/>
              <a:cs typeface="+mn-cs"/>
            </a:endParaRPr>
          </a:p>
          <a:p>
            <a:pPr marL="1600200" lvl="3" indent="-228600" fontAlgn="auto">
              <a:spcBef>
                <a:spcPct val="20000"/>
              </a:spcBef>
              <a:spcAft>
                <a:spcPts val="0"/>
              </a:spcAft>
              <a:buClr>
                <a:schemeClr val="folHlink"/>
              </a:buClr>
              <a:buSzPct val="65000"/>
              <a:buFont typeface="Wingdings" pitchFamily="2" charset="2"/>
              <a:buNone/>
              <a:defRPr/>
            </a:pPr>
            <a:endParaRPr lang="es-ES" b="1" dirty="0">
              <a:solidFill>
                <a:schemeClr val="tx2">
                  <a:lumMod val="10000"/>
                </a:schemeClr>
              </a:solidFill>
              <a:effectLst>
                <a:outerShdw blurRad="38100" dist="38100" dir="2700000" algn="tl">
                  <a:srgbClr val="C0C0C0"/>
                </a:outerShdw>
              </a:effectLst>
              <a:latin typeface="+mj-lt"/>
              <a:cs typeface="+mn-cs"/>
            </a:endParaRPr>
          </a:p>
          <a:p>
            <a:pPr marL="1600200" lvl="3" indent="-228600" fontAlgn="auto">
              <a:spcBef>
                <a:spcPct val="20000"/>
              </a:spcBef>
              <a:spcAft>
                <a:spcPts val="0"/>
              </a:spcAft>
              <a:buClr>
                <a:schemeClr val="folHlink"/>
              </a:buClr>
              <a:buSzPct val="65000"/>
              <a:buFont typeface="Wingdings" pitchFamily="2" charset="2"/>
              <a:buNone/>
              <a:defRPr/>
            </a:pPr>
            <a:endParaRPr lang="es-ES" sz="1600" b="1" dirty="0">
              <a:solidFill>
                <a:schemeClr val="tx2">
                  <a:lumMod val="10000"/>
                </a:schemeClr>
              </a:solidFill>
              <a:effectLst>
                <a:outerShdw blurRad="38100" dist="38100" dir="2700000" algn="tl">
                  <a:srgbClr val="C0C0C0"/>
                </a:outerShdw>
              </a:effectLst>
              <a:latin typeface="+mj-lt"/>
              <a:cs typeface="+mn-cs"/>
            </a:endParaRPr>
          </a:p>
          <a:p>
            <a:pPr marL="1600200" lvl="3" indent="-228600">
              <a:spcBef>
                <a:spcPct val="20000"/>
              </a:spcBef>
              <a:buClr>
                <a:schemeClr val="folHlink"/>
              </a:buClr>
              <a:buSzPct val="65000"/>
              <a:defRPr/>
            </a:pPr>
            <a:endParaRPr lang="es-ES" sz="3600" b="1" dirty="0" smtClean="0">
              <a:ln w="17780" cmpd="sng">
                <a:solidFill>
                  <a:srgbClr val="FFFFFF"/>
                </a:solidFill>
                <a:prstDash val="solid"/>
                <a:miter lim="800000"/>
              </a:ln>
              <a:solidFill>
                <a:schemeClr val="bg1"/>
              </a:solidFill>
              <a:effectLst>
                <a:outerShdw blurRad="50800" algn="tl" rotWithShape="0">
                  <a:srgbClr val="000000"/>
                </a:outerShdw>
              </a:effectLst>
              <a:latin typeface="Georgia" pitchFamily="18" charset="0"/>
            </a:endParaRPr>
          </a:p>
          <a:p>
            <a:pPr marL="1600200" lvl="3" indent="-228600">
              <a:spcBef>
                <a:spcPct val="20000"/>
              </a:spcBef>
              <a:buClr>
                <a:schemeClr val="folHlink"/>
              </a:buClr>
              <a:buSzPct val="65000"/>
              <a:defRPr/>
            </a:pPr>
            <a:r>
              <a:rPr lang="es-ES" sz="3200" b="1" dirty="0" smtClean="0">
                <a:ln w="17780" cmpd="sng">
                  <a:solidFill>
                    <a:srgbClr val="FFFFFF"/>
                  </a:solidFill>
                  <a:prstDash val="solid"/>
                  <a:miter lim="800000"/>
                </a:ln>
                <a:solidFill>
                  <a:schemeClr val="bg1"/>
                </a:solidFill>
                <a:latin typeface="Calibri" pitchFamily="34" charset="0"/>
              </a:rPr>
              <a:t>      </a:t>
            </a:r>
            <a:r>
              <a:rPr lang="es-ES" sz="3200" b="1" dirty="0" smtClean="0">
                <a:ln w="17780" cmpd="sng">
                  <a:solidFill>
                    <a:srgbClr val="FFFFFF"/>
                  </a:solidFill>
                  <a:prstDash val="solid"/>
                  <a:miter lim="800000"/>
                </a:ln>
                <a:latin typeface="Calibri" pitchFamily="34" charset="0"/>
              </a:rPr>
              <a:t>GRACIAS POR SU ATENCIÓN</a:t>
            </a:r>
          </a:p>
          <a:p>
            <a:pPr marL="1600200" lvl="3" indent="-228600">
              <a:spcBef>
                <a:spcPct val="20000"/>
              </a:spcBef>
              <a:buClr>
                <a:schemeClr val="folHlink"/>
              </a:buClr>
              <a:buSzPct val="65000"/>
              <a:defRPr/>
            </a:pPr>
            <a:r>
              <a:rPr lang="es-ES" sz="3600" b="1" dirty="0" smtClean="0">
                <a:ln w="11430"/>
                <a:solidFill>
                  <a:srgbClr val="339933"/>
                </a:solidFill>
                <a:effectLst>
                  <a:outerShdw blurRad="80000" dist="40000" dir="5040000" algn="tl">
                    <a:srgbClr val="000000">
                      <a:alpha val="30000"/>
                    </a:srgbClr>
                  </a:outerShdw>
                </a:effectLst>
              </a:rPr>
              <a:t>   </a:t>
            </a:r>
            <a:r>
              <a:rPr lang="es-ES" sz="3600" b="1" dirty="0" smtClean="0">
                <a:ln w="11430"/>
                <a:solidFill>
                  <a:srgbClr val="339933"/>
                </a:solidFill>
                <a:effectLst>
                  <a:outerShdw blurRad="80000" dist="40000" dir="5040000" algn="tl">
                    <a:srgbClr val="000000">
                      <a:alpha val="30000"/>
                    </a:srgbClr>
                  </a:outerShdw>
                </a:effectLst>
                <a:latin typeface="Calibri" pitchFamily="34" charset="0"/>
              </a:rPr>
              <a:t>www.ampuertocortes.com</a:t>
            </a:r>
          </a:p>
          <a:p>
            <a:pPr marL="1600200" lvl="3" indent="-228600" fontAlgn="auto">
              <a:spcBef>
                <a:spcPct val="20000"/>
              </a:spcBef>
              <a:spcAft>
                <a:spcPts val="0"/>
              </a:spcAft>
              <a:buClr>
                <a:schemeClr val="folHlink"/>
              </a:buClr>
              <a:buSzPct val="65000"/>
              <a:buFont typeface="Wingdings" pitchFamily="2" charset="2"/>
              <a:buNone/>
              <a:defRPr/>
            </a:pPr>
            <a:endParaRPr lang="es-ES" b="1" dirty="0">
              <a:solidFill>
                <a:schemeClr val="tx2">
                  <a:lumMod val="10000"/>
                </a:schemeClr>
              </a:solidFill>
              <a:effectLst>
                <a:outerShdw blurRad="38100" dist="38100" dir="2700000" algn="tl">
                  <a:srgbClr val="C0C0C0"/>
                </a:outerShdw>
              </a:effectLst>
              <a:latin typeface="+mj-lt"/>
              <a:cs typeface="+mn-cs"/>
            </a:endParaRPr>
          </a:p>
          <a:p>
            <a:pPr marL="1600200" lvl="3" indent="-228600" fontAlgn="auto">
              <a:spcBef>
                <a:spcPct val="20000"/>
              </a:spcBef>
              <a:spcAft>
                <a:spcPts val="0"/>
              </a:spcAft>
              <a:buClr>
                <a:schemeClr val="folHlink"/>
              </a:buClr>
              <a:buSzPct val="65000"/>
              <a:defRPr/>
            </a:pPr>
            <a:endParaRPr lang="es-ES" sz="2000" b="1" dirty="0" smtClean="0">
              <a:solidFill>
                <a:schemeClr val="tx2">
                  <a:lumMod val="10000"/>
                </a:schemeClr>
              </a:solidFill>
              <a:effectLst>
                <a:outerShdw blurRad="38100" dist="38100" dir="2700000" algn="tl">
                  <a:srgbClr val="C0C0C0"/>
                </a:outerShdw>
              </a:effectLst>
            </a:endParaRPr>
          </a:p>
          <a:p>
            <a:pPr marL="1600200" lvl="3" indent="-228600" fontAlgn="auto">
              <a:spcBef>
                <a:spcPct val="20000"/>
              </a:spcBef>
              <a:spcAft>
                <a:spcPts val="0"/>
              </a:spcAft>
              <a:buClr>
                <a:schemeClr val="folHlink"/>
              </a:buClr>
              <a:buSzPct val="65000"/>
              <a:defRPr/>
            </a:pPr>
            <a:endParaRPr lang="es-ES" sz="2000" b="1" dirty="0" smtClean="0">
              <a:solidFill>
                <a:schemeClr val="tx2">
                  <a:lumMod val="10000"/>
                </a:schemeClr>
              </a:solidFill>
              <a:effectLst>
                <a:outerShdw blurRad="38100" dist="38100" dir="2700000" algn="tl">
                  <a:srgbClr val="C0C0C0"/>
                </a:outerShdw>
              </a:effectLst>
            </a:endParaRPr>
          </a:p>
        </p:txBody>
      </p:sp>
      <p:pic>
        <p:nvPicPr>
          <p:cNvPr id="49158" name="15 Marcador de contenido" descr="escudo muni transparente.png"/>
          <p:cNvPicPr>
            <a:picLocks noGrp="1" noChangeAspect="1"/>
          </p:cNvPicPr>
          <p:nvPr>
            <p:ph sz="quarter" idx="1"/>
          </p:nvPr>
        </p:nvPicPr>
        <p:blipFill>
          <a:blip r:embed="rId9" cstate="print"/>
          <a:srcRect/>
          <a:stretch>
            <a:fillRect/>
          </a:stretch>
        </p:blipFill>
        <p:spPr>
          <a:xfrm>
            <a:off x="7652643" y="2143125"/>
            <a:ext cx="1239837" cy="1285875"/>
          </a:xfrm>
        </p:spPr>
      </p:pic>
      <p:pic>
        <p:nvPicPr>
          <p:cNvPr id="49173" name="Picture 21" descr="flag_of_Honduras"/>
          <p:cNvPicPr>
            <a:picLocks noChangeAspect="1" noChangeArrowheads="1"/>
          </p:cNvPicPr>
          <p:nvPr/>
        </p:nvPicPr>
        <p:blipFill>
          <a:blip r:embed="rId10" cstate="print"/>
          <a:srcRect/>
          <a:stretch>
            <a:fillRect/>
          </a:stretch>
        </p:blipFill>
        <p:spPr bwMode="auto">
          <a:xfrm>
            <a:off x="180975" y="2425698"/>
            <a:ext cx="1077913" cy="717550"/>
          </a:xfrm>
          <a:prstGeom prst="rect">
            <a:avLst/>
          </a:prstGeom>
          <a:noFill/>
        </p:spPr>
      </p:pic>
      <p:sp>
        <p:nvSpPr>
          <p:cNvPr id="22" name="21 CuadroTexto"/>
          <p:cNvSpPr txBox="1"/>
          <p:nvPr/>
        </p:nvSpPr>
        <p:spPr>
          <a:xfrm>
            <a:off x="1403648" y="2564904"/>
            <a:ext cx="6192688" cy="861774"/>
          </a:xfrm>
          <a:prstGeom prst="rect">
            <a:avLst/>
          </a:prstGeom>
          <a:noFill/>
        </p:spPr>
        <p:txBody>
          <a:bodyPr wrap="square" rtlCol="0">
            <a:spAutoFit/>
          </a:bodyPr>
          <a:lstStyle/>
          <a:p>
            <a:pPr algn="ctr"/>
            <a:r>
              <a:rPr lang="es-ES" sz="2500" b="1" i="1" dirty="0" smtClean="0">
                <a:latin typeface="Arial Black" pitchFamily="34" charset="0"/>
              </a:rPr>
              <a:t>MUNICIPALIDAD DE </a:t>
            </a:r>
          </a:p>
          <a:p>
            <a:pPr algn="ctr"/>
            <a:r>
              <a:rPr lang="es-ES" sz="2500" b="1" i="1" dirty="0" smtClean="0">
                <a:latin typeface="Arial Black" pitchFamily="34" charset="0"/>
              </a:rPr>
              <a:t>PUERTO CORTES</a:t>
            </a:r>
            <a:endParaRPr lang="es-ES" sz="2500" b="1" i="1" dirty="0">
              <a:latin typeface="Arial Black" pitchFamily="34" charset="0"/>
            </a:endParaRPr>
          </a:p>
        </p:txBody>
      </p:sp>
      <p:grpSp>
        <p:nvGrpSpPr>
          <p:cNvPr id="27" name="26 Grupo"/>
          <p:cNvGrpSpPr/>
          <p:nvPr/>
        </p:nvGrpSpPr>
        <p:grpSpPr>
          <a:xfrm>
            <a:off x="179512" y="188640"/>
            <a:ext cx="8784496" cy="1417500"/>
            <a:chOff x="107504" y="260648"/>
            <a:chExt cx="8784496" cy="1417500"/>
          </a:xfrm>
        </p:grpSpPr>
        <p:pic>
          <p:nvPicPr>
            <p:cNvPr id="28" name="Picture 3" descr="C:\Documents and Settings\AMPC  USER\Escritorio\INAUGURACION AGUA POTABLE LA UNION (6).jpg"/>
            <p:cNvPicPr>
              <a:picLocks noChangeAspect="1" noChangeArrowheads="1"/>
            </p:cNvPicPr>
            <p:nvPr/>
          </p:nvPicPr>
          <p:blipFill>
            <a:blip r:embed="rId11" cstate="print"/>
            <a:srcRect/>
            <a:stretch>
              <a:fillRect/>
            </a:stretch>
          </p:blipFill>
          <p:spPr bwMode="auto">
            <a:xfrm>
              <a:off x="2339753" y="260649"/>
              <a:ext cx="2160000" cy="1415355"/>
            </a:xfrm>
            <a:prstGeom prst="rect">
              <a:avLst/>
            </a:prstGeom>
            <a:noFill/>
            <a:ln w="38100">
              <a:solidFill>
                <a:schemeClr val="accent1"/>
              </a:solidFill>
              <a:miter lim="800000"/>
              <a:headEnd/>
              <a:tailEnd/>
            </a:ln>
          </p:spPr>
        </p:pic>
        <p:pic>
          <p:nvPicPr>
            <p:cNvPr id="29" name="Picture 2" descr="C:\Documents and Settings\dmendez\Mis documentos\Plan de Desarrollo Municipal 2010\Seleccion fotos\Mesa Tematica.JPG"/>
            <p:cNvPicPr>
              <a:picLocks noChangeAspect="1" noChangeArrowheads="1"/>
            </p:cNvPicPr>
            <p:nvPr/>
          </p:nvPicPr>
          <p:blipFill>
            <a:blip r:embed="rId12" cstate="print"/>
            <a:srcRect/>
            <a:stretch>
              <a:fillRect/>
            </a:stretch>
          </p:blipFill>
          <p:spPr bwMode="auto">
            <a:xfrm>
              <a:off x="4499752" y="260648"/>
              <a:ext cx="2160000" cy="1415355"/>
            </a:xfrm>
            <a:prstGeom prst="rect">
              <a:avLst/>
            </a:prstGeom>
            <a:noFill/>
            <a:ln w="38100">
              <a:solidFill>
                <a:schemeClr val="accent1"/>
              </a:solidFill>
            </a:ln>
          </p:spPr>
        </p:pic>
        <p:pic>
          <p:nvPicPr>
            <p:cNvPr id="30" name="Picture 7"/>
            <p:cNvPicPr>
              <a:picLocks noChangeAspect="1" noChangeArrowheads="1"/>
            </p:cNvPicPr>
            <p:nvPr/>
          </p:nvPicPr>
          <p:blipFill>
            <a:blip r:embed="rId13" cstate="print"/>
            <a:srcRect/>
            <a:stretch>
              <a:fillRect/>
            </a:stretch>
          </p:blipFill>
          <p:spPr bwMode="auto">
            <a:xfrm>
              <a:off x="6732000" y="260648"/>
              <a:ext cx="2160000" cy="1417500"/>
            </a:xfrm>
            <a:prstGeom prst="rect">
              <a:avLst/>
            </a:prstGeom>
            <a:noFill/>
            <a:ln w="38100">
              <a:solidFill>
                <a:schemeClr val="accent1"/>
              </a:solidFill>
              <a:miter lim="800000"/>
              <a:headEnd/>
              <a:tailEnd/>
            </a:ln>
          </p:spPr>
        </p:pic>
        <p:pic>
          <p:nvPicPr>
            <p:cNvPr id="31" name="Picture 2"/>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107504" y="260648"/>
              <a:ext cx="2160000" cy="1393548"/>
            </a:xfrm>
            <a:prstGeom prst="rect">
              <a:avLst/>
            </a:prstGeom>
            <a:noFill/>
            <a:ln w="38100">
              <a:solidFill>
                <a:schemeClr val="accent1"/>
              </a:solidFill>
            </a:ln>
            <a:effectLst>
              <a:outerShdw sx="1000" sy="1000" algn="ctr" rotWithShape="0">
                <a:schemeClr val="bg2"/>
              </a:outerShdw>
              <a:reflection blurRad="6350" stA="52000" endA="300" endPos="35000" dir="5400000" sy="-100000" algn="bl" rotWithShape="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827584" y="188640"/>
            <a:ext cx="7704856" cy="1008112"/>
          </a:xfrm>
          <a:noFill/>
          <a:ln>
            <a:noFill/>
          </a:ln>
        </p:spPr>
        <p:txBody>
          <a:bodyPr>
            <a:normAutofit/>
          </a:bodyPr>
          <a:lstStyle/>
          <a:p>
            <a:r>
              <a:rPr lang="es-ES_tradnl" sz="3100" dirty="0" smtClean="0">
                <a:latin typeface="Calibri" pitchFamily="34" charset="0"/>
              </a:rPr>
              <a:t>PUERTO CORTES: Ciudad y Puerto</a:t>
            </a:r>
          </a:p>
        </p:txBody>
      </p:sp>
      <p:sp>
        <p:nvSpPr>
          <p:cNvPr id="149507" name="Rectangle 3"/>
          <p:cNvSpPr>
            <a:spLocks noGrp="1" noChangeArrowheads="1"/>
          </p:cNvSpPr>
          <p:nvPr>
            <p:ph type="body" sz="half" idx="1"/>
          </p:nvPr>
        </p:nvSpPr>
        <p:spPr>
          <a:xfrm>
            <a:off x="4283968" y="1628800"/>
            <a:ext cx="4536504" cy="4968552"/>
          </a:xfrm>
          <a:noFill/>
          <a:ln>
            <a:solidFill>
              <a:schemeClr val="tx2"/>
            </a:solidFill>
          </a:ln>
        </p:spPr>
        <p:txBody>
          <a:bodyPr>
            <a:noAutofit/>
          </a:bodyPr>
          <a:lstStyle/>
          <a:p>
            <a:pPr algn="just">
              <a:lnSpc>
                <a:spcPct val="80000"/>
              </a:lnSpc>
              <a:buFont typeface="Wingdings" pitchFamily="2" charset="2"/>
              <a:buNone/>
            </a:pPr>
            <a:endParaRPr lang="es-ES" sz="2400" dirty="0" smtClean="0">
              <a:latin typeface="Calibri" pitchFamily="34" charset="0"/>
            </a:endParaRPr>
          </a:p>
          <a:p>
            <a:pPr algn="just">
              <a:lnSpc>
                <a:spcPct val="80000"/>
              </a:lnSpc>
              <a:buFont typeface="Wingdings" pitchFamily="2" charset="2"/>
              <a:buNone/>
            </a:pPr>
            <a:r>
              <a:rPr lang="es-ES" sz="2400" dirty="0" smtClean="0">
                <a:latin typeface="Calibri" pitchFamily="34" charset="0"/>
              </a:rPr>
              <a:t>La ciudad de Puerto Cortés constituye una economía local que presenta constante y evidente crecimiento anual. La anexión del desarrollo de la ciudad a la actividad portuaria constituye  la dinámica de su economía. Se reconoce entonces en todos los sectores que si bien la economía del puerto está separada de la economía propia de la ciudad, la influencia de la magnitud de aquella es evidente. </a:t>
            </a:r>
            <a:endParaRPr lang="es-ES_tradnl" sz="2400" dirty="0" smtClean="0">
              <a:latin typeface="Calibri" pitchFamily="34" charset="0"/>
            </a:endParaRPr>
          </a:p>
        </p:txBody>
      </p:sp>
      <p:pic>
        <p:nvPicPr>
          <p:cNvPr id="27649" name="Picture 1" descr="C:\Documents and Settings\Diego\Mis documentos\PERSONAL\tesis\fotos del puerto\Imagen 120.jpg"/>
          <p:cNvPicPr>
            <a:picLocks noChangeAspect="1" noChangeArrowheads="1"/>
          </p:cNvPicPr>
          <p:nvPr/>
        </p:nvPicPr>
        <p:blipFill>
          <a:blip r:embed="rId3" cstate="print"/>
          <a:srcRect/>
          <a:stretch>
            <a:fillRect/>
          </a:stretch>
        </p:blipFill>
        <p:spPr bwMode="auto">
          <a:xfrm>
            <a:off x="578919" y="1773056"/>
            <a:ext cx="2984969" cy="2160000"/>
          </a:xfrm>
          <a:prstGeom prst="rect">
            <a:avLst/>
          </a:prstGeom>
          <a:noFill/>
          <a:ln w="25400">
            <a:solidFill>
              <a:schemeClr val="tx1"/>
            </a:solidFill>
          </a:ln>
        </p:spPr>
      </p:pic>
      <p:pic>
        <p:nvPicPr>
          <p:cNvPr id="27650" name="Picture 2" descr="C:\Documents and Settings\Diego\Mis documentos\PERSONAL\tesis\fotos del puerto\IMG_0047.JPG"/>
          <p:cNvPicPr>
            <a:picLocks noChangeAspect="1" noChangeArrowheads="1"/>
          </p:cNvPicPr>
          <p:nvPr/>
        </p:nvPicPr>
        <p:blipFill>
          <a:blip r:embed="rId4" cstate="print"/>
          <a:srcRect/>
          <a:stretch>
            <a:fillRect/>
          </a:stretch>
        </p:blipFill>
        <p:spPr bwMode="auto">
          <a:xfrm>
            <a:off x="611560" y="4149320"/>
            <a:ext cx="2952328" cy="2160000"/>
          </a:xfrm>
          <a:prstGeom prst="rect">
            <a:avLst/>
          </a:prstGeom>
          <a:noFill/>
          <a:ln w="25400">
            <a:solidFill>
              <a:schemeClr val="tx1"/>
            </a:solidFill>
          </a:ln>
        </p:spPr>
      </p:pic>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323528" y="188640"/>
            <a:ext cx="8568952" cy="1008112"/>
          </a:xfrm>
          <a:noFill/>
          <a:ln>
            <a:noFill/>
          </a:ln>
        </p:spPr>
        <p:txBody>
          <a:bodyPr>
            <a:normAutofit fontScale="90000"/>
          </a:bodyPr>
          <a:lstStyle/>
          <a:p>
            <a:r>
              <a:rPr lang="es-ES_tradnl" sz="4000" dirty="0">
                <a:solidFill>
                  <a:srgbClr val="FFFF00"/>
                </a:solidFill>
                <a:latin typeface="Tempus Sans ITC" pitchFamily="82" charset="0"/>
              </a:rPr>
              <a:t> </a:t>
            </a:r>
            <a:r>
              <a:rPr lang="es-ES_tradnl" sz="3400" dirty="0" smtClean="0">
                <a:latin typeface="Calibri" pitchFamily="34" charset="0"/>
              </a:rPr>
              <a:t>PUERTO CORTES:</a:t>
            </a:r>
            <a:br>
              <a:rPr lang="es-ES_tradnl" sz="3400" dirty="0" smtClean="0">
                <a:latin typeface="Calibri" pitchFamily="34" charset="0"/>
              </a:rPr>
            </a:br>
            <a:r>
              <a:rPr lang="es-ES_tradnl" sz="3400" dirty="0" smtClean="0">
                <a:latin typeface="Calibri" pitchFamily="34" charset="0"/>
              </a:rPr>
              <a:t>Rubros Económicos Secundarios</a:t>
            </a:r>
          </a:p>
        </p:txBody>
      </p:sp>
      <p:sp>
        <p:nvSpPr>
          <p:cNvPr id="155651" name="Rectangle 3"/>
          <p:cNvSpPr>
            <a:spLocks noGrp="1" noChangeArrowheads="1"/>
          </p:cNvSpPr>
          <p:nvPr>
            <p:ph type="body" sz="half" idx="1"/>
          </p:nvPr>
        </p:nvSpPr>
        <p:spPr>
          <a:xfrm>
            <a:off x="4283968" y="1772816"/>
            <a:ext cx="4536504" cy="4896544"/>
          </a:xfrm>
          <a:noFill/>
          <a:ln>
            <a:solidFill>
              <a:schemeClr val="tx2"/>
            </a:solidFill>
          </a:ln>
        </p:spPr>
        <p:txBody>
          <a:bodyPr>
            <a:noAutofit/>
          </a:bodyPr>
          <a:lstStyle/>
          <a:p>
            <a:pPr algn="just">
              <a:lnSpc>
                <a:spcPct val="80000"/>
              </a:lnSpc>
              <a:buFont typeface="Wingdings" pitchFamily="2" charset="2"/>
              <a:buNone/>
            </a:pPr>
            <a:r>
              <a:rPr lang="es-ES_tradnl" sz="2400" dirty="0" smtClean="0"/>
              <a:t>Otros rubros que contribuyen a la economía local son: La Exportación Industrial debido a la influencia de la industria maquiladora establecida en la región y El</a:t>
            </a:r>
            <a:r>
              <a:rPr lang="es-ES" sz="2400" dirty="0" smtClean="0"/>
              <a:t> Turismo que se caracteriza por ser de paso y estacional, es de impacto en la dinámica local, es creciente, tanto local como externo, y de amplia perspectiva, lo que ha invitado y continúa siendo atractivo para la inversión fija para este sector.</a:t>
            </a:r>
            <a:r>
              <a:rPr lang="en-US" sz="2400" dirty="0" smtClean="0"/>
              <a:t> </a:t>
            </a:r>
            <a:r>
              <a:rPr lang="en-US" sz="2400" dirty="0" err="1" smtClean="0"/>
              <a:t>Otro</a:t>
            </a:r>
            <a:r>
              <a:rPr lang="en-US" sz="2400" dirty="0" smtClean="0"/>
              <a:t> </a:t>
            </a:r>
            <a:r>
              <a:rPr lang="en-US" sz="2400" dirty="0" err="1" smtClean="0"/>
              <a:t>rubro</a:t>
            </a:r>
            <a:r>
              <a:rPr lang="en-US" sz="2400" dirty="0" smtClean="0"/>
              <a:t> </a:t>
            </a:r>
            <a:r>
              <a:rPr lang="en-US" sz="2400" dirty="0" err="1" smtClean="0"/>
              <a:t>importante</a:t>
            </a:r>
            <a:r>
              <a:rPr lang="en-US" sz="2400" dirty="0" smtClean="0"/>
              <a:t> en el </a:t>
            </a:r>
            <a:r>
              <a:rPr lang="en-US" sz="2400" dirty="0" err="1" smtClean="0"/>
              <a:t>municipio</a:t>
            </a:r>
            <a:r>
              <a:rPr lang="en-US" sz="2400" dirty="0" smtClean="0"/>
              <a:t> </a:t>
            </a:r>
            <a:r>
              <a:rPr lang="en-US" sz="2400" dirty="0" err="1" smtClean="0"/>
              <a:t>es</a:t>
            </a:r>
            <a:r>
              <a:rPr lang="en-US" sz="2400" dirty="0" smtClean="0"/>
              <a:t> la </a:t>
            </a:r>
            <a:r>
              <a:rPr lang="en-US" sz="2400" dirty="0" err="1" smtClean="0"/>
              <a:t>agricultura</a:t>
            </a:r>
            <a:endParaRPr lang="es-ES_tradnl" sz="2400" dirty="0" smtClean="0"/>
          </a:p>
          <a:p>
            <a:pPr algn="just">
              <a:lnSpc>
                <a:spcPct val="80000"/>
              </a:lnSpc>
              <a:buFont typeface="Wingdings" pitchFamily="2" charset="2"/>
              <a:buNone/>
            </a:pPr>
            <a:endParaRPr lang="es-ES_tradnl" sz="2600" dirty="0" smtClean="0"/>
          </a:p>
        </p:txBody>
      </p:sp>
      <p:pic>
        <p:nvPicPr>
          <p:cNvPr id="26625" name="Picture 1" descr="C:\Documents and Settings\Diego\Mis documentos\Muni\FOTOS VERANOS 2011\DSC03105.JPG"/>
          <p:cNvPicPr>
            <a:picLocks noChangeAspect="1" noChangeArrowheads="1"/>
          </p:cNvPicPr>
          <p:nvPr/>
        </p:nvPicPr>
        <p:blipFill>
          <a:blip r:embed="rId3" cstate="print"/>
          <a:srcRect/>
          <a:stretch>
            <a:fillRect/>
          </a:stretch>
        </p:blipFill>
        <p:spPr bwMode="auto">
          <a:xfrm>
            <a:off x="683568" y="1844824"/>
            <a:ext cx="2880000" cy="2160000"/>
          </a:xfrm>
          <a:prstGeom prst="rect">
            <a:avLst/>
          </a:prstGeom>
          <a:noFill/>
          <a:ln w="25400">
            <a:solidFill>
              <a:schemeClr val="tx1"/>
            </a:solidFill>
          </a:ln>
        </p:spPr>
      </p:pic>
      <p:pic>
        <p:nvPicPr>
          <p:cNvPr id="7" name="8 Imagen" descr="IMG_0090"/>
          <p:cNvPicPr>
            <a:picLocks noChangeAspect="1" noChangeArrowheads="1"/>
          </p:cNvPicPr>
          <p:nvPr/>
        </p:nvPicPr>
        <p:blipFill>
          <a:blip r:embed="rId4" cstate="print"/>
          <a:srcRect/>
          <a:stretch>
            <a:fillRect/>
          </a:stretch>
        </p:blipFill>
        <p:spPr bwMode="auto">
          <a:xfrm>
            <a:off x="683568" y="4221088"/>
            <a:ext cx="2880320" cy="2146905"/>
          </a:xfrm>
          <a:prstGeom prst="rect">
            <a:avLst/>
          </a:prstGeom>
          <a:noFill/>
          <a:ln w="25400">
            <a:solidFill>
              <a:schemeClr val="tx1"/>
            </a:solidFill>
            <a:miter lim="800000"/>
            <a:headEnd/>
            <a:tailEnd/>
          </a:ln>
        </p:spPr>
      </p:pic>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88640"/>
            <a:ext cx="8229600" cy="1371600"/>
          </a:xfrm>
        </p:spPr>
        <p:txBody>
          <a:bodyPr>
            <a:normAutofit/>
          </a:bodyPr>
          <a:lstStyle/>
          <a:p>
            <a:pPr algn="ctr"/>
            <a:r>
              <a:rPr lang="es-ES" sz="3600" dirty="0" smtClean="0">
                <a:latin typeface="Calibri" pitchFamily="34" charset="0"/>
              </a:rPr>
              <a:t>Gestión Municipal –Agua y Saneamiento</a:t>
            </a:r>
            <a:endParaRPr lang="es-ES" sz="3600" dirty="0">
              <a:latin typeface="Calibri" pitchFamily="34" charset="0"/>
            </a:endParaRPr>
          </a:p>
        </p:txBody>
      </p:sp>
      <p:sp>
        <p:nvSpPr>
          <p:cNvPr id="6" name="5 CuadroTexto"/>
          <p:cNvSpPr txBox="1"/>
          <p:nvPr/>
        </p:nvSpPr>
        <p:spPr>
          <a:xfrm>
            <a:off x="1115616" y="3502749"/>
            <a:ext cx="7056784" cy="646331"/>
          </a:xfrm>
          <a:prstGeom prst="rect">
            <a:avLst/>
          </a:prstGeom>
          <a:noFill/>
        </p:spPr>
        <p:txBody>
          <a:bodyPr wrap="square" rtlCol="0">
            <a:spAutoFit/>
          </a:bodyPr>
          <a:lstStyle/>
          <a:p>
            <a:pPr algn="ctr"/>
            <a:r>
              <a:rPr lang="es-ES" sz="3600" dirty="0" smtClean="0">
                <a:latin typeface="Calibri" pitchFamily="34" charset="0"/>
              </a:rPr>
              <a:t>AGUA Y SANEAMIENTO</a:t>
            </a:r>
            <a:endParaRPr lang="es-ES" sz="3600" dirty="0">
              <a:latin typeface="Calibri" pitchFamily="34" charset="0"/>
            </a:endParaRPr>
          </a:p>
        </p:txBody>
      </p:sp>
      <p:pic>
        <p:nvPicPr>
          <p:cNvPr id="7" name="Picture 9" descr="escudo muni transparente"/>
          <p:cNvPicPr>
            <a:picLocks noChangeAspect="1" noChangeArrowheads="1"/>
          </p:cNvPicPr>
          <p:nvPr/>
        </p:nvPicPr>
        <p:blipFill>
          <a:blip r:embed="rId3" cstate="print"/>
          <a:srcRect/>
          <a:stretch>
            <a:fillRect/>
          </a:stretch>
        </p:blipFill>
        <p:spPr bwMode="auto">
          <a:xfrm>
            <a:off x="3995936" y="2356860"/>
            <a:ext cx="913348" cy="10001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485804" y="274638"/>
            <a:ext cx="8229600" cy="868346"/>
          </a:xfrm>
          <a:noFill/>
        </p:spPr>
        <p:txBody>
          <a:bodyPr>
            <a:normAutofit/>
          </a:bodyPr>
          <a:lstStyle/>
          <a:p>
            <a:pPr algn="ctr"/>
            <a:r>
              <a:rPr lang="es-MX" sz="2800" dirty="0" smtClean="0"/>
              <a:t>AGUAS DE PUERTO CORTES</a:t>
            </a:r>
            <a:endParaRPr lang="es-HN" sz="2800" dirty="0"/>
          </a:p>
        </p:txBody>
      </p:sp>
      <p:sp>
        <p:nvSpPr>
          <p:cNvPr id="6" name="Rectangle 2"/>
          <p:cNvSpPr txBox="1">
            <a:spLocks noChangeArrowheads="1"/>
          </p:cNvSpPr>
          <p:nvPr/>
        </p:nvSpPr>
        <p:spPr>
          <a:xfrm>
            <a:off x="395536" y="1590660"/>
            <a:ext cx="8280920" cy="5267340"/>
          </a:xfrm>
          <a:prstGeom prst="rect">
            <a:avLst/>
          </a:prstGeom>
          <a:noFill/>
          <a:ln/>
        </p:spPr>
        <p:txBody>
          <a:bodyPr vert="horz" lIns="91440" tIns="45720" rIns="91440" bIns="45720" rtlCol="0" anchor="ctr">
            <a:normAutofit fontScale="25000" lnSpcReduction="20000"/>
          </a:bodyPr>
          <a:lstStyle/>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en-US" sz="6200" b="1" i="0" u="none" strike="noStrike" kern="1200" cap="none" spc="0" normalizeH="0" baseline="0" noProof="0" dirty="0" smtClean="0">
              <a:ln>
                <a:noFill/>
              </a:ln>
              <a:solidFill>
                <a:schemeClr val="folHlink"/>
              </a:solidFill>
              <a:effectLst/>
              <a:uLnTx/>
              <a:uFillTx/>
              <a:latin typeface="Stylus BT" pitchFamily="34" charset="0"/>
              <a:ea typeface="+mn-ea"/>
              <a:cs typeface="+mn-cs"/>
            </a:endParaRPr>
          </a:p>
          <a:p>
            <a:pPr marL="0" marR="0" lvl="0" indent="0" algn="just" defTabSz="914400" rtl="0" eaLnBrk="1" fontAlgn="auto" latinLnBrk="0" hangingPunct="1">
              <a:lnSpc>
                <a:spcPct val="100000"/>
              </a:lnSpc>
              <a:spcBef>
                <a:spcPct val="0"/>
              </a:spcBef>
              <a:spcAft>
                <a:spcPts val="0"/>
              </a:spcAft>
              <a:buClrTx/>
              <a:buSzTx/>
              <a:buFont typeface="Arial" charset="0"/>
              <a:buChar char="•"/>
              <a:tabLst/>
              <a:defRPr/>
            </a:pPr>
            <a:r>
              <a:rPr kumimoji="0" lang="es-HN" sz="6200" i="0" u="none" strike="noStrike" kern="1200" cap="none" spc="0" normalizeH="0" baseline="0" noProof="0" dirty="0" smtClean="0">
                <a:ln>
                  <a:noFill/>
                </a:ln>
                <a:solidFill>
                  <a:schemeClr val="tx1"/>
                </a:solidFill>
                <a:effectLst/>
                <a:uLnTx/>
                <a:uFillTx/>
                <a:ea typeface="+mn-ea"/>
                <a:cs typeface="+mn-cs"/>
              </a:rPr>
              <a:t> </a:t>
            </a:r>
            <a:r>
              <a:rPr kumimoji="0" lang="es-HN" sz="8000" i="0" u="none" strike="noStrike" kern="1200" cap="none" spc="0" normalizeH="0" baseline="0" noProof="0" dirty="0" smtClean="0">
                <a:ln>
                  <a:noFill/>
                </a:ln>
                <a:solidFill>
                  <a:schemeClr val="tx1"/>
                </a:solidFill>
                <a:effectLst/>
                <a:uLnTx/>
                <a:uFillTx/>
                <a:latin typeface="Calibri" pitchFamily="34" charset="0"/>
              </a:rPr>
              <a:t>El 16 de noviembre de 1999 se constituye la empresa de capital mixto, sociedad anónima y de capital variable denominada – </a:t>
            </a:r>
            <a:r>
              <a:rPr kumimoji="0" lang="es-HN" sz="8000" b="1" i="0" u="none" strike="noStrike" kern="1200" cap="none" spc="0" normalizeH="0" baseline="0" noProof="0" dirty="0" smtClean="0">
                <a:ln>
                  <a:noFill/>
                </a:ln>
                <a:solidFill>
                  <a:schemeClr val="tx1"/>
                </a:solidFill>
                <a:effectLst/>
                <a:uLnTx/>
                <a:uFillTx/>
                <a:latin typeface="Calibri" pitchFamily="34" charset="0"/>
              </a:rPr>
              <a:t>Aguas de Puerto Cortés- ( Empresa de agua y saneamiento).”</a:t>
            </a:r>
          </a:p>
          <a:p>
            <a:pPr marL="0" marR="0" lvl="0" indent="0" algn="just" defTabSz="914400" rtl="0" eaLnBrk="1" fontAlgn="auto" latinLnBrk="0" hangingPunct="1">
              <a:lnSpc>
                <a:spcPct val="100000"/>
              </a:lnSpc>
              <a:spcBef>
                <a:spcPct val="0"/>
              </a:spcBef>
              <a:spcAft>
                <a:spcPts val="0"/>
              </a:spcAft>
              <a:buClrTx/>
              <a:buSzTx/>
              <a:tabLst/>
              <a:defRPr/>
            </a:pPr>
            <a:endParaRPr kumimoji="0" lang="es-HN" sz="8000" b="1" i="0" u="none" strike="noStrike" kern="1200" cap="none" spc="0" normalizeH="0" baseline="0" noProof="0" dirty="0" smtClean="0">
              <a:ln>
                <a:noFill/>
              </a:ln>
              <a:solidFill>
                <a:schemeClr val="tx1"/>
              </a:solidFill>
              <a:effectLst/>
              <a:uLnTx/>
              <a:uFillTx/>
              <a:latin typeface="Calibri" pitchFamily="34" charset="0"/>
            </a:endParaRPr>
          </a:p>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es-HN" sz="8000" i="0" u="none" strike="noStrike" kern="1200" cap="none" spc="0" normalizeH="0" baseline="0" noProof="0" dirty="0" smtClean="0">
              <a:ln>
                <a:noFill/>
              </a:ln>
              <a:solidFill>
                <a:schemeClr val="tx1"/>
              </a:solidFill>
              <a:effectLst/>
              <a:uLnTx/>
              <a:uFillTx/>
              <a:latin typeface="Calibri" pitchFamily="34" charset="0"/>
            </a:endParaRP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s-HN" sz="8000" i="0" u="none" strike="noStrike" kern="1200" cap="none" spc="0" normalizeH="0" baseline="0" noProof="0" dirty="0" smtClean="0">
                <a:ln>
                  <a:noFill/>
                </a:ln>
                <a:solidFill>
                  <a:schemeClr val="tx1"/>
                </a:solidFill>
                <a:effectLst/>
                <a:uLnTx/>
                <a:uFillTx/>
                <a:latin typeface="Calibri" pitchFamily="34" charset="0"/>
              </a:rPr>
              <a:t>Accionistas iniciales:</a:t>
            </a:r>
          </a:p>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es-HN" sz="8000" i="0" u="none" strike="noStrike" kern="1200" cap="none" spc="0" normalizeH="0" baseline="0" noProof="0" dirty="0" smtClean="0">
              <a:ln>
                <a:noFill/>
              </a:ln>
              <a:solidFill>
                <a:schemeClr val="tx1"/>
              </a:solidFill>
              <a:effectLst/>
              <a:uLnTx/>
              <a:uFillTx/>
              <a:latin typeface="Calibri" pitchFamily="34" charset="0"/>
            </a:endParaRPr>
          </a:p>
          <a:p>
            <a:pPr marL="0" marR="0" lvl="0" indent="0" algn="just" defTabSz="914400" rtl="0" eaLnBrk="1" fontAlgn="auto" latinLnBrk="0" hangingPunct="1">
              <a:lnSpc>
                <a:spcPct val="100000"/>
              </a:lnSpc>
              <a:spcBef>
                <a:spcPct val="0"/>
              </a:spcBef>
              <a:spcAft>
                <a:spcPts val="0"/>
              </a:spcAft>
              <a:buClrTx/>
              <a:buSzTx/>
              <a:buFontTx/>
              <a:buChar char="•"/>
              <a:tabLst/>
              <a:defRPr/>
            </a:pPr>
            <a:r>
              <a:rPr kumimoji="0" lang="es-HN" sz="8000" i="0" u="none" strike="noStrike" kern="1200" cap="none" spc="0" normalizeH="0" baseline="0" noProof="0" dirty="0" smtClean="0">
                <a:ln>
                  <a:noFill/>
                </a:ln>
                <a:solidFill>
                  <a:schemeClr val="tx1"/>
                </a:solidFill>
                <a:effectLst/>
                <a:uLnTx/>
                <a:uFillTx/>
                <a:latin typeface="Calibri" pitchFamily="34" charset="0"/>
              </a:rPr>
              <a:t>Municipalidad 95%</a:t>
            </a:r>
          </a:p>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es-HN" sz="8000" i="0" u="none" strike="noStrike" kern="1200" cap="none" spc="0" normalizeH="0" baseline="0" noProof="0" dirty="0" smtClean="0">
              <a:ln>
                <a:noFill/>
              </a:ln>
              <a:solidFill>
                <a:schemeClr val="tx1"/>
              </a:solidFill>
              <a:effectLst/>
              <a:uLnTx/>
              <a:uFillTx/>
              <a:latin typeface="Calibri" pitchFamily="34" charset="0"/>
            </a:endParaRPr>
          </a:p>
          <a:p>
            <a:pPr marL="0" marR="0" lvl="0" indent="0" algn="just" defTabSz="914400" rtl="0" eaLnBrk="1" fontAlgn="auto" latinLnBrk="0" hangingPunct="1">
              <a:lnSpc>
                <a:spcPct val="100000"/>
              </a:lnSpc>
              <a:spcBef>
                <a:spcPct val="0"/>
              </a:spcBef>
              <a:spcAft>
                <a:spcPts val="0"/>
              </a:spcAft>
              <a:buClrTx/>
              <a:buSzTx/>
              <a:buFontTx/>
              <a:buChar char="•"/>
              <a:tabLst/>
              <a:defRPr/>
            </a:pPr>
            <a:r>
              <a:rPr kumimoji="0" lang="es-HN" sz="8000" i="0" u="none" strike="noStrike" kern="1200" cap="none" spc="0" normalizeH="0" baseline="0" noProof="0" dirty="0" smtClean="0">
                <a:ln>
                  <a:noFill/>
                </a:ln>
                <a:solidFill>
                  <a:schemeClr val="tx1"/>
                </a:solidFill>
                <a:effectLst/>
                <a:uLnTx/>
                <a:uFillTx/>
                <a:latin typeface="Calibri" pitchFamily="34" charset="0"/>
              </a:rPr>
              <a:t>Tres Cooperativas de Ahorro y Crédito, Cámara de Comercio y Asociación de Vendedores del Mercado Central con acciones de un 1% c/u.</a:t>
            </a:r>
          </a:p>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es-HN" sz="8000" i="0" u="none" strike="noStrike" kern="1200" cap="none" spc="0" normalizeH="0" baseline="0" noProof="0" dirty="0" smtClean="0">
              <a:ln>
                <a:noFill/>
              </a:ln>
              <a:solidFill>
                <a:schemeClr val="tx1"/>
              </a:solidFill>
              <a:effectLst/>
              <a:uLnTx/>
              <a:uFillTx/>
              <a:latin typeface="Calibri" pitchFamily="34" charset="0"/>
            </a:endParaRP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s-HN" sz="8000" i="0" u="none" strike="noStrike" kern="1200" cap="none" spc="0" normalizeH="0" baseline="0" noProof="0" dirty="0" smtClean="0">
                <a:ln>
                  <a:noFill/>
                </a:ln>
                <a:solidFill>
                  <a:schemeClr val="tx1"/>
                </a:solidFill>
                <a:effectLst/>
                <a:uLnTx/>
                <a:uFillTx/>
                <a:latin typeface="Calibri" pitchFamily="34" charset="0"/>
              </a:rPr>
              <a:t>Los activos son propiedad de la Municipalidad. La empresa paga un Canon de arrendamiento por la utilización de los mismos.</a:t>
            </a:r>
          </a:p>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es-HN" sz="8000" i="0" u="none" strike="noStrike" kern="1200" cap="none" spc="0" normalizeH="0" baseline="0" noProof="0" dirty="0" smtClean="0">
              <a:ln>
                <a:noFill/>
              </a:ln>
              <a:solidFill>
                <a:schemeClr val="tx1"/>
              </a:solidFill>
              <a:effectLst/>
              <a:uLnTx/>
              <a:uFillTx/>
              <a:latin typeface="Calibri" pitchFamily="34" charset="0"/>
            </a:endParaRP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s-HN" sz="8000" i="0" u="none" strike="noStrike" kern="1200" cap="none" spc="0" normalizeH="0" baseline="0" noProof="0" dirty="0" smtClean="0">
                <a:ln>
                  <a:noFill/>
                </a:ln>
                <a:solidFill>
                  <a:schemeClr val="tx1"/>
                </a:solidFill>
                <a:effectLst/>
                <a:uLnTx/>
                <a:uFillTx/>
                <a:latin typeface="Calibri" pitchFamily="34" charset="0"/>
              </a:rPr>
              <a:t>La finalidad de la empresa es crear la sostenibilidad en el proceso de entrega del servicio de agua potable, alcantarillado sanitario y desechos sólidos</a:t>
            </a:r>
          </a:p>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es-HN" sz="8000" i="0" u="none" strike="noStrike" kern="1200" cap="none" spc="0" normalizeH="0" baseline="0" noProof="0" dirty="0">
              <a:ln>
                <a:noFill/>
              </a:ln>
              <a:solidFill>
                <a:schemeClr val="tx1"/>
              </a:solidFill>
              <a:effectLst/>
              <a:uLnTx/>
              <a:uFillTx/>
              <a:latin typeface="Calibri" pitchFamily="34" charset="0"/>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4" name="Text Box 6"/>
          <p:cNvSpPr txBox="1">
            <a:spLocks noChangeArrowheads="1"/>
          </p:cNvSpPr>
          <p:nvPr/>
        </p:nvSpPr>
        <p:spPr bwMode="auto">
          <a:xfrm>
            <a:off x="1043608" y="385500"/>
            <a:ext cx="6911975" cy="954107"/>
          </a:xfrm>
          <a:prstGeom prst="rect">
            <a:avLst/>
          </a:prstGeom>
          <a:noFill/>
          <a:ln w="9525">
            <a:noFill/>
            <a:miter lim="800000"/>
            <a:headEnd/>
            <a:tailEnd/>
          </a:ln>
          <a:effectLst/>
        </p:spPr>
        <p:txBody>
          <a:bodyPr>
            <a:spAutoFit/>
          </a:bodyPr>
          <a:lstStyle/>
          <a:p>
            <a:pPr algn="ctr"/>
            <a:r>
              <a:rPr lang="en-US" sz="2800" b="1" dirty="0" smtClean="0">
                <a:solidFill>
                  <a:schemeClr val="accent1">
                    <a:satMod val="150000"/>
                  </a:schemeClr>
                </a:solidFill>
                <a:latin typeface="Calibri" pitchFamily="34" charset="0"/>
                <a:ea typeface="+mj-ea"/>
                <a:cs typeface="+mj-cs"/>
              </a:rPr>
              <a:t>AGUA Y SANEAMIENTO </a:t>
            </a:r>
          </a:p>
          <a:p>
            <a:pPr algn="ctr"/>
            <a:r>
              <a:rPr lang="en-US" sz="2800" b="1" dirty="0" smtClean="0">
                <a:solidFill>
                  <a:schemeClr val="accent1">
                    <a:satMod val="150000"/>
                  </a:schemeClr>
                </a:solidFill>
                <a:latin typeface="Calibri" pitchFamily="34" charset="0"/>
                <a:ea typeface="+mj-ea"/>
                <a:cs typeface="+mj-cs"/>
              </a:rPr>
              <a:t>(AGUAS DE PUERTO CORTES)</a:t>
            </a:r>
            <a:endParaRPr lang="es-ES" sz="2800" b="1" dirty="0" smtClean="0">
              <a:solidFill>
                <a:schemeClr val="accent1">
                  <a:satMod val="150000"/>
                </a:schemeClr>
              </a:solidFill>
              <a:latin typeface="Calibri" pitchFamily="34" charset="0"/>
              <a:ea typeface="+mj-ea"/>
              <a:cs typeface="+mj-cs"/>
            </a:endParaRPr>
          </a:p>
        </p:txBody>
      </p:sp>
      <p:graphicFrame>
        <p:nvGraphicFramePr>
          <p:cNvPr id="2050" name="Object 2"/>
          <p:cNvGraphicFramePr>
            <a:graphicFrameLocks noChangeAspect="1"/>
          </p:cNvGraphicFramePr>
          <p:nvPr/>
        </p:nvGraphicFramePr>
        <p:xfrm>
          <a:off x="5652120" y="1790818"/>
          <a:ext cx="3240360" cy="2430270"/>
        </p:xfrm>
        <a:graphic>
          <a:graphicData uri="http://schemas.openxmlformats.org/presentationml/2006/ole">
            <p:oleObj spid="_x0000_s23554" name="Photo Editor Photo" r:id="rId4" imgW="6095238" imgH="4571429" progId="">
              <p:embed/>
            </p:oleObj>
          </a:graphicData>
        </a:graphic>
      </p:graphicFrame>
      <p:pic>
        <p:nvPicPr>
          <p:cNvPr id="7" name="Picture 11" descr="Im000264"/>
          <p:cNvPicPr>
            <a:picLocks noChangeAspect="1" noChangeArrowheads="1"/>
          </p:cNvPicPr>
          <p:nvPr/>
        </p:nvPicPr>
        <p:blipFill>
          <a:blip r:embed="rId5" cstate="print"/>
          <a:srcRect/>
          <a:stretch>
            <a:fillRect/>
          </a:stretch>
        </p:blipFill>
        <p:spPr bwMode="auto">
          <a:xfrm>
            <a:off x="5652120" y="4221088"/>
            <a:ext cx="3259107" cy="2376264"/>
          </a:xfrm>
          <a:prstGeom prst="rect">
            <a:avLst/>
          </a:prstGeom>
          <a:noFill/>
          <a:ln w="9525" algn="ctr">
            <a:solidFill>
              <a:schemeClr val="tx1"/>
            </a:solidFill>
            <a:miter lim="800000"/>
            <a:headEnd/>
            <a:tailEnd/>
          </a:ln>
          <a:effectLst/>
        </p:spPr>
      </p:pic>
      <p:sp>
        <p:nvSpPr>
          <p:cNvPr id="6" name="5 Marcador de texto"/>
          <p:cNvSpPr>
            <a:spLocks noGrp="1"/>
          </p:cNvSpPr>
          <p:nvPr>
            <p:ph type="body" sz="half" idx="1"/>
          </p:nvPr>
        </p:nvSpPr>
        <p:spPr>
          <a:xfrm>
            <a:off x="395536" y="1844824"/>
            <a:ext cx="4896544" cy="4464496"/>
          </a:xfrm>
        </p:spPr>
        <p:txBody>
          <a:bodyPr>
            <a:normAutofit fontScale="62500" lnSpcReduction="20000"/>
          </a:bodyPr>
          <a:lstStyle/>
          <a:p>
            <a:pPr fontAlgn="auto">
              <a:lnSpc>
                <a:spcPct val="90000"/>
              </a:lnSpc>
              <a:spcBef>
                <a:spcPct val="20000"/>
              </a:spcBef>
              <a:spcAft>
                <a:spcPts val="0"/>
              </a:spcAft>
              <a:buClr>
                <a:schemeClr val="accent1"/>
              </a:buClr>
              <a:buSzPct val="70000"/>
              <a:buFont typeface="Wingdings 2" pitchFamily="18" charset="2"/>
              <a:buNone/>
              <a:defRPr/>
            </a:pPr>
            <a:r>
              <a:rPr lang="es-ES" b="1" dirty="0" smtClean="0">
                <a:latin typeface="Calibri" pitchFamily="34" charset="0"/>
              </a:rPr>
              <a:t>Población  Atendida                		                 		</a:t>
            </a:r>
            <a:r>
              <a:rPr lang="es-ES" b="1" dirty="0" smtClean="0">
                <a:solidFill>
                  <a:schemeClr val="accent1"/>
                </a:solidFill>
                <a:latin typeface="Calibri" pitchFamily="34" charset="0"/>
              </a:rPr>
              <a:t>90</a:t>
            </a:r>
            <a:r>
              <a:rPr lang="es-ES" b="1" dirty="0" smtClean="0">
                <a:solidFill>
                  <a:schemeClr val="accent1"/>
                </a:solidFill>
                <a:latin typeface="Calibri" pitchFamily="34" charset="0"/>
              </a:rPr>
              <a:t>,000 </a:t>
            </a:r>
            <a:r>
              <a:rPr lang="es-ES" b="1" dirty="0" smtClean="0">
                <a:solidFill>
                  <a:schemeClr val="accent1"/>
                </a:solidFill>
                <a:latin typeface="Calibri" pitchFamily="34" charset="0"/>
              </a:rPr>
              <a:t>habitantes</a:t>
            </a:r>
          </a:p>
          <a:p>
            <a:pPr fontAlgn="auto">
              <a:lnSpc>
                <a:spcPct val="90000"/>
              </a:lnSpc>
              <a:spcBef>
                <a:spcPct val="20000"/>
              </a:spcBef>
              <a:spcAft>
                <a:spcPts val="0"/>
              </a:spcAft>
              <a:buClr>
                <a:schemeClr val="accent1"/>
              </a:buClr>
              <a:buSzPct val="70000"/>
              <a:buFont typeface="Wingdings 2" pitchFamily="18" charset="2"/>
              <a:buNone/>
              <a:defRPr/>
            </a:pPr>
            <a:r>
              <a:rPr lang="es-ES" b="1" dirty="0" smtClean="0">
                <a:latin typeface="Calibri" pitchFamily="34" charset="0"/>
              </a:rPr>
              <a:t>Numero de acueductos			</a:t>
            </a:r>
            <a:r>
              <a:rPr lang="es-ES" b="1" dirty="0" smtClean="0">
                <a:solidFill>
                  <a:schemeClr val="accent6"/>
                </a:solidFill>
                <a:latin typeface="Calibri" pitchFamily="34" charset="0"/>
              </a:rPr>
              <a:t>                      		</a:t>
            </a:r>
            <a:r>
              <a:rPr lang="es-ES" b="1" dirty="0" smtClean="0">
                <a:solidFill>
                  <a:schemeClr val="accent1"/>
                </a:solidFill>
                <a:latin typeface="Calibri" pitchFamily="34" charset="0"/>
              </a:rPr>
              <a:t>5</a:t>
            </a:r>
          </a:p>
          <a:p>
            <a:pPr fontAlgn="auto">
              <a:lnSpc>
                <a:spcPct val="90000"/>
              </a:lnSpc>
              <a:spcBef>
                <a:spcPct val="20000"/>
              </a:spcBef>
              <a:spcAft>
                <a:spcPts val="0"/>
              </a:spcAft>
              <a:buClr>
                <a:schemeClr val="accent1"/>
              </a:buClr>
              <a:buSzPct val="70000"/>
              <a:buFont typeface="Wingdings 2" pitchFamily="18" charset="2"/>
              <a:buNone/>
              <a:defRPr/>
            </a:pPr>
            <a:r>
              <a:rPr lang="es-ES" b="1" dirty="0" smtClean="0">
                <a:latin typeface="Calibri" pitchFamily="34" charset="0"/>
              </a:rPr>
              <a:t>Cobertura Agua Potable     	  	                  		</a:t>
            </a:r>
            <a:r>
              <a:rPr lang="es-ES" b="1" dirty="0" smtClean="0">
                <a:solidFill>
                  <a:schemeClr val="accent1"/>
                </a:solidFill>
                <a:latin typeface="Calibri" pitchFamily="34" charset="0"/>
              </a:rPr>
              <a:t>98% </a:t>
            </a:r>
            <a:r>
              <a:rPr lang="es-ES" b="1" dirty="0" err="1" smtClean="0">
                <a:solidFill>
                  <a:schemeClr val="accent1"/>
                </a:solidFill>
                <a:latin typeface="Calibri" pitchFamily="34" charset="0"/>
              </a:rPr>
              <a:t>Area</a:t>
            </a:r>
            <a:r>
              <a:rPr lang="es-ES" b="1" dirty="0" smtClean="0">
                <a:solidFill>
                  <a:schemeClr val="accent1"/>
                </a:solidFill>
                <a:latin typeface="Calibri" pitchFamily="34" charset="0"/>
              </a:rPr>
              <a:t> Urbano</a:t>
            </a:r>
          </a:p>
          <a:p>
            <a:pPr fontAlgn="auto">
              <a:lnSpc>
                <a:spcPct val="90000"/>
              </a:lnSpc>
              <a:spcBef>
                <a:spcPct val="20000"/>
              </a:spcBef>
              <a:spcAft>
                <a:spcPts val="0"/>
              </a:spcAft>
              <a:buClr>
                <a:schemeClr val="accent1"/>
              </a:buClr>
              <a:buSzPct val="70000"/>
              <a:buFont typeface="Wingdings 2" pitchFamily="18" charset="2"/>
              <a:buNone/>
              <a:defRPr/>
            </a:pPr>
            <a:r>
              <a:rPr lang="es-ES" b="1" dirty="0" smtClean="0">
                <a:latin typeface="Calibri" pitchFamily="34" charset="0"/>
              </a:rPr>
              <a:t>Cobertura Alcantarillado Sanitario			</a:t>
            </a:r>
            <a:r>
              <a:rPr lang="es-ES" b="1" dirty="0" smtClean="0">
                <a:solidFill>
                  <a:schemeClr val="accent1"/>
                </a:solidFill>
                <a:latin typeface="Calibri" pitchFamily="34" charset="0"/>
              </a:rPr>
              <a:t>75% </a:t>
            </a:r>
            <a:r>
              <a:rPr lang="es-ES" b="1" dirty="0" err="1" smtClean="0">
                <a:solidFill>
                  <a:schemeClr val="accent1"/>
                </a:solidFill>
                <a:latin typeface="Calibri" pitchFamily="34" charset="0"/>
              </a:rPr>
              <a:t>Area</a:t>
            </a:r>
            <a:r>
              <a:rPr lang="es-ES" b="1" dirty="0" smtClean="0">
                <a:solidFill>
                  <a:schemeClr val="accent1"/>
                </a:solidFill>
                <a:latin typeface="Calibri" pitchFamily="34" charset="0"/>
              </a:rPr>
              <a:t> Urbano </a:t>
            </a:r>
          </a:p>
          <a:p>
            <a:pPr fontAlgn="auto">
              <a:lnSpc>
                <a:spcPct val="90000"/>
              </a:lnSpc>
              <a:spcBef>
                <a:spcPct val="20000"/>
              </a:spcBef>
              <a:spcAft>
                <a:spcPts val="0"/>
              </a:spcAft>
              <a:buClr>
                <a:schemeClr val="accent1"/>
              </a:buClr>
              <a:buSzPct val="70000"/>
              <a:buFont typeface="Wingdings 2" pitchFamily="18" charset="2"/>
              <a:buNone/>
              <a:defRPr/>
            </a:pPr>
            <a:r>
              <a:rPr lang="es-ES" b="1" dirty="0" smtClean="0">
                <a:latin typeface="Calibri" pitchFamily="34" charset="0"/>
              </a:rPr>
              <a:t>Continuidad						</a:t>
            </a:r>
            <a:r>
              <a:rPr lang="es-ES" b="1" dirty="0" smtClean="0">
                <a:solidFill>
                  <a:schemeClr val="accent1"/>
                </a:solidFill>
                <a:latin typeface="Calibri" pitchFamily="34" charset="0"/>
              </a:rPr>
              <a:t>Diario</a:t>
            </a:r>
          </a:p>
          <a:p>
            <a:pPr fontAlgn="auto">
              <a:lnSpc>
                <a:spcPct val="90000"/>
              </a:lnSpc>
              <a:spcBef>
                <a:spcPct val="20000"/>
              </a:spcBef>
              <a:spcAft>
                <a:spcPts val="0"/>
              </a:spcAft>
              <a:buClr>
                <a:schemeClr val="accent1"/>
              </a:buClr>
              <a:buSzPct val="70000"/>
              <a:buFont typeface="Wingdings 2" pitchFamily="18" charset="2"/>
              <a:buNone/>
              <a:defRPr/>
            </a:pPr>
            <a:r>
              <a:rPr lang="es-ES" b="1" dirty="0" smtClean="0">
                <a:latin typeface="Calibri" pitchFamily="34" charset="0"/>
              </a:rPr>
              <a:t>Regularidad						</a:t>
            </a:r>
            <a:r>
              <a:rPr lang="es-ES" b="1" dirty="0" smtClean="0">
                <a:solidFill>
                  <a:schemeClr val="accent1"/>
                </a:solidFill>
                <a:latin typeface="Calibri" pitchFamily="34" charset="0"/>
              </a:rPr>
              <a:t>24 horas</a:t>
            </a:r>
          </a:p>
          <a:p>
            <a:pPr fontAlgn="auto">
              <a:lnSpc>
                <a:spcPct val="90000"/>
              </a:lnSpc>
              <a:spcBef>
                <a:spcPct val="20000"/>
              </a:spcBef>
              <a:spcAft>
                <a:spcPts val="0"/>
              </a:spcAft>
              <a:buClr>
                <a:schemeClr val="accent1"/>
              </a:buClr>
              <a:buSzPct val="70000"/>
              <a:buFont typeface="Wingdings 2" pitchFamily="18" charset="2"/>
              <a:buNone/>
              <a:defRPr/>
            </a:pPr>
            <a:r>
              <a:rPr lang="es-ES" b="1" dirty="0" smtClean="0">
                <a:latin typeface="Calibri" pitchFamily="34" charset="0"/>
              </a:rPr>
              <a:t>Micro medición					</a:t>
            </a:r>
            <a:r>
              <a:rPr lang="es-ES" b="1" dirty="0" smtClean="0">
                <a:latin typeface="Calibri" pitchFamily="34" charset="0"/>
              </a:rPr>
              <a:t>	</a:t>
            </a:r>
            <a:r>
              <a:rPr lang="es-ES" b="1" dirty="0" smtClean="0">
                <a:solidFill>
                  <a:schemeClr val="accent1"/>
                </a:solidFill>
                <a:latin typeface="Calibri" pitchFamily="34" charset="0"/>
              </a:rPr>
              <a:t>98 </a:t>
            </a:r>
            <a:r>
              <a:rPr lang="es-ES" b="1" dirty="0" smtClean="0">
                <a:solidFill>
                  <a:schemeClr val="accent1"/>
                </a:solidFill>
                <a:latin typeface="Calibri" pitchFamily="34" charset="0"/>
              </a:rPr>
              <a:t>%</a:t>
            </a:r>
          </a:p>
          <a:p>
            <a:pPr fontAlgn="auto">
              <a:lnSpc>
                <a:spcPct val="90000"/>
              </a:lnSpc>
              <a:spcBef>
                <a:spcPct val="20000"/>
              </a:spcBef>
              <a:spcAft>
                <a:spcPts val="0"/>
              </a:spcAft>
              <a:buClr>
                <a:schemeClr val="accent1"/>
              </a:buClr>
              <a:buSzPct val="70000"/>
              <a:buFont typeface="Wingdings 2" pitchFamily="18" charset="2"/>
              <a:buNone/>
              <a:defRPr/>
            </a:pPr>
            <a:r>
              <a:rPr lang="es-ES" b="1" dirty="0" smtClean="0">
                <a:solidFill>
                  <a:schemeClr val="accent1"/>
                </a:solidFill>
                <a:latin typeface="Calibri" pitchFamily="34" charset="0"/>
              </a:rPr>
              <a:t>Acueductos Rurales atendidos por Juntas de aguas en coordinación con la Municipalidad</a:t>
            </a:r>
          </a:p>
          <a:p>
            <a:endParaRPr lang="es-ES" dirty="0"/>
          </a:p>
        </p:txBody>
      </p:sp>
      <p:pic>
        <p:nvPicPr>
          <p:cNvPr id="8" name="Picture 9" descr="escudo muni transparente"/>
          <p:cNvPicPr>
            <a:picLocks noChangeAspect="1" noChangeArrowheads="1"/>
          </p:cNvPicPr>
          <p:nvPr/>
        </p:nvPicPr>
        <p:blipFill>
          <a:blip r:embed="rId6" cstate="print"/>
          <a:srcRect/>
          <a:stretch>
            <a:fillRect/>
          </a:stretch>
        </p:blipFill>
        <p:spPr bwMode="auto">
          <a:xfrm>
            <a:off x="755576" y="260648"/>
            <a:ext cx="913348" cy="100013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ódulo">
  <a:themeElements>
    <a:clrScheme name="Módulo">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ódulo">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ódul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ódulo">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
  <TotalTime>983</TotalTime>
  <Words>2106</Words>
  <Application>Microsoft Office PowerPoint</Application>
  <PresentationFormat>Presentación en pantalla (4:3)</PresentationFormat>
  <Paragraphs>269</Paragraphs>
  <Slides>45</Slides>
  <Notes>45</Notes>
  <HiddenSlides>0</HiddenSlides>
  <MMClips>0</MMClips>
  <ScaleCrop>false</ScaleCrop>
  <HeadingPairs>
    <vt:vector size="6" baseType="variant">
      <vt:variant>
        <vt:lpstr>Tema</vt:lpstr>
      </vt:variant>
      <vt:variant>
        <vt:i4>1</vt:i4>
      </vt:variant>
      <vt:variant>
        <vt:lpstr>Servidores OLE incrustados</vt:lpstr>
      </vt:variant>
      <vt:variant>
        <vt:i4>2</vt:i4>
      </vt:variant>
      <vt:variant>
        <vt:lpstr>Títulos de diapositiva</vt:lpstr>
      </vt:variant>
      <vt:variant>
        <vt:i4>45</vt:i4>
      </vt:variant>
    </vt:vector>
  </HeadingPairs>
  <TitlesOfParts>
    <vt:vector size="48" baseType="lpstr">
      <vt:lpstr>Módulo</vt:lpstr>
      <vt:lpstr>Fotografía de Photo Editor</vt:lpstr>
      <vt:lpstr>Photo Editor Photo</vt:lpstr>
      <vt:lpstr>Temas claves en la prestación de servicios municipales</vt:lpstr>
      <vt:lpstr>UBICACIÓN GEOGRÁFICA</vt:lpstr>
      <vt:lpstr>UBICACIÓN GEOGRÁFICA</vt:lpstr>
      <vt:lpstr>Diapositiva 4</vt:lpstr>
      <vt:lpstr>PUERTO CORTES: Ciudad y Puerto</vt:lpstr>
      <vt:lpstr> PUERTO CORTES: Rubros Económicos Secundarios</vt:lpstr>
      <vt:lpstr>Gestión Municipal –Agua y Saneamiento</vt:lpstr>
      <vt:lpstr>AGUAS DE PUERTO CORTES</vt:lpstr>
      <vt:lpstr>Diapositiva 9</vt:lpstr>
      <vt:lpstr>ENTE REGULADOR</vt:lpstr>
      <vt:lpstr>RESULTADOS DEL PROCESO</vt:lpstr>
      <vt:lpstr>RESULTADOS DEL PROCESO</vt:lpstr>
      <vt:lpstr>LECCIONES APRENDIDAS</vt:lpstr>
      <vt:lpstr>RELLENO SANITARIO</vt:lpstr>
      <vt:lpstr>RELLENO SANITARIO</vt:lpstr>
      <vt:lpstr>GENERACION DE ENERGIA RENOVABLE</vt:lpstr>
      <vt:lpstr>Diapositiva 17</vt:lpstr>
      <vt:lpstr>Gestión Municipal –Ordenamiento Territorial y Medio Ambiente</vt:lpstr>
      <vt:lpstr>ORDENAMIENTO TERRITORIAL MUNICIPAL</vt:lpstr>
      <vt:lpstr>Diapositiva 20</vt:lpstr>
      <vt:lpstr>Diapositiva 21</vt:lpstr>
      <vt:lpstr>Diapositiva 22</vt:lpstr>
      <vt:lpstr>OTROS SERVICIOS</vt:lpstr>
      <vt:lpstr>Gestión Municipal –Desarrollo Económico Local</vt:lpstr>
      <vt:lpstr>SIMPLIFICACIÓN DE TRÁMITES PARA PERMISOS DE OPERACIÓN DE NEGOCIOS Y PERMISOS DE CONSTRUCCIÓN.</vt:lpstr>
      <vt:lpstr>ANTES </vt:lpstr>
      <vt:lpstr>AHORA </vt:lpstr>
      <vt:lpstr>BENEFICIOS DE LA SIMPLIFICACIÓN DE TRÁMITES  </vt:lpstr>
      <vt:lpstr>BENEFICIOS DE LA SIMPLIFICACIÓN DE TRÁMITES  </vt:lpstr>
      <vt:lpstr>INFRESTRUCTURA VIAL  </vt:lpstr>
      <vt:lpstr>OTROS SERVICIOS  </vt:lpstr>
      <vt:lpstr>Gestión Municipal – Desarrollo Social</vt:lpstr>
      <vt:lpstr>EDUCACION “Puerto Cortés. Municipio libre de analfabetismo”</vt:lpstr>
      <vt:lpstr>EDUCACION “Proyecto de Calidad y Competitividad Educativa”</vt:lpstr>
      <vt:lpstr>EDUCACION “Proyecto de Calidad y Competitividad Educativa”</vt:lpstr>
      <vt:lpstr>EDUCACION</vt:lpstr>
      <vt:lpstr>SALUD</vt:lpstr>
      <vt:lpstr>VIVIENDA SOCIAL (POLITICA MUNICIPAL DE VIVIENDA SOCIAL) </vt:lpstr>
      <vt:lpstr>LOGROS A DESTACAR</vt:lpstr>
      <vt:lpstr>MODELO DE GESTION PARTICIPATIVA EN PROYECTOS DE VIVIENDA SOCIAL </vt:lpstr>
      <vt:lpstr>SEGURIDAD CIUDADANA PROYECTO “CIUDAD SEGURA”</vt:lpstr>
      <vt:lpstr>SEGURIDAD CIUDADANA</vt:lpstr>
      <vt:lpstr>CENTRO DE MONITOREO DE SEGURIDAD Y EMERGENCIA 100</vt:lpstr>
      <vt:lpstr>CUERPO DE BOMBEROS</vt:lpstr>
      <vt:lpstr>Diapositiva 45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Cohesión Social y Gobernabilidad Local</dc:title>
  <dc:creator>dmendez</dc:creator>
  <cp:lastModifiedBy>Valued Acer Customer</cp:lastModifiedBy>
  <cp:revision>135</cp:revision>
  <dcterms:created xsi:type="dcterms:W3CDTF">2011-05-25T16:10:00Z</dcterms:created>
  <dcterms:modified xsi:type="dcterms:W3CDTF">2012-06-19T04:36:52Z</dcterms:modified>
</cp:coreProperties>
</file>