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3"/>
  </p:notesMasterIdLst>
  <p:handoutMasterIdLst>
    <p:handoutMasterId r:id="rId14"/>
  </p:handoutMasterIdLst>
  <p:sldIdLst>
    <p:sldId id="321" r:id="rId2"/>
    <p:sldId id="370" r:id="rId3"/>
    <p:sldId id="368" r:id="rId4"/>
    <p:sldId id="371" r:id="rId5"/>
    <p:sldId id="373" r:id="rId6"/>
    <p:sldId id="322" r:id="rId7"/>
    <p:sldId id="376" r:id="rId8"/>
    <p:sldId id="351" r:id="rId9"/>
    <p:sldId id="356" r:id="rId10"/>
    <p:sldId id="375" r:id="rId11"/>
    <p:sldId id="318" r:id="rId12"/>
  </p:sldIdLst>
  <p:sldSz cx="9144000" cy="6858000" type="screen4x3"/>
  <p:notesSz cx="6858000" cy="9710738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6860A"/>
    <a:srgbClr val="161658"/>
    <a:srgbClr val="47B5FF"/>
    <a:srgbClr val="23A6FF"/>
    <a:srgbClr val="B9B9FF"/>
    <a:srgbClr val="DEE6F0"/>
    <a:srgbClr val="3366C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16" autoAdjust="0"/>
    <p:restoredTop sz="90929" autoAdjust="0"/>
  </p:normalViewPr>
  <p:slideViewPr>
    <p:cSldViewPr>
      <p:cViewPr varScale="1">
        <p:scale>
          <a:sx n="71" d="100"/>
          <a:sy n="71" d="100"/>
        </p:scale>
        <p:origin x="-11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305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249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33A7312-CFB5-4A25-9D28-5145F15DDA8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728663"/>
            <a:ext cx="4854575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3275"/>
            <a:ext cx="50292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249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FB8DB70-B356-4A72-BFC5-783F804A564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BF3317-5E31-4524-A77C-D34C4F290A48}" type="slidenum">
              <a:rPr lang="es-ES_tradnl"/>
              <a:pPr>
                <a:defRPr/>
              </a:pPr>
              <a:t>1</a:t>
            </a:fld>
            <a:endParaRPr lang="es-ES_tradn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3877B-D089-4499-A669-BD53680B10B5}" type="slidenum">
              <a:rPr lang="es-ES"/>
              <a:pPr/>
              <a:t>3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8B828C-410C-4474-9B8C-3122AD393DF1}" type="slidenum">
              <a:rPr lang="es-ES_tradnl"/>
              <a:pPr>
                <a:defRPr/>
              </a:pPr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Grp="1" noChangeArrowheads="1"/>
          </p:cNvSpPr>
          <p:nvPr/>
        </p:nvSpPr>
        <p:spPr bwMode="auto">
          <a:xfrm>
            <a:off x="3886200" y="9224963"/>
            <a:ext cx="2971800" cy="485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36873BFE-7636-4A49-B4AF-6AC39237BFCE}" type="slidenum">
              <a:rPr lang="es-ES_tradnl" sz="12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pPr algn="r" eaLnBrk="0" hangingPunct="0">
                <a:defRPr/>
              </a:pPr>
              <a:t>8</a:t>
            </a:fld>
            <a:endParaRPr lang="es-ES_tradnl" sz="120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Grp="1" noChangeArrowheads="1"/>
          </p:cNvSpPr>
          <p:nvPr/>
        </p:nvSpPr>
        <p:spPr bwMode="auto">
          <a:xfrm>
            <a:off x="3886200" y="9224963"/>
            <a:ext cx="2971800" cy="485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87D2A88A-4AAD-44C3-A47C-00323FBB1988}" type="slidenum">
              <a:rPr lang="es-ES_tradnl" sz="12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pPr algn="r" eaLnBrk="0" hangingPunct="0">
                <a:defRPr/>
              </a:pPr>
              <a:t>9</a:t>
            </a:fld>
            <a:endParaRPr lang="es-ES_tradnl" sz="120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Grp="1" noChangeArrowheads="1"/>
          </p:cNvSpPr>
          <p:nvPr/>
        </p:nvSpPr>
        <p:spPr bwMode="auto">
          <a:xfrm>
            <a:off x="3886200" y="9225032"/>
            <a:ext cx="2971800" cy="4857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1EEF4001-0B99-4B3E-AD15-1049EE30F02D}" type="slidenum">
              <a:rPr lang="es-ES_tradnl" sz="12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pPr algn="r" eaLnBrk="0" hangingPunct="0">
                <a:defRPr/>
              </a:pPr>
              <a:t>10</a:t>
            </a:fld>
            <a:endParaRPr lang="es-ES_tradnl" sz="120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9A96E2-17AA-46CA-AC71-6E8B5C9D94C0}" type="slidenum">
              <a:rPr lang="es-ES_tradnl"/>
              <a:pPr>
                <a:defRPr/>
              </a:pPr>
              <a:t>11</a:t>
            </a:fld>
            <a:endParaRPr lang="es-ES_tradnl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d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  <p:transition spd="slow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  <p:transition spd="slow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  <p:transition spd="slow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  <p:transition spd="slow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  <p:transition spd="slow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C:\Documents and Settings\pafeola\Escritorio\2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8" y="0"/>
            <a:ext cx="914876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 spd="slow" advTm="10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37" descr="C:\Users\Cecilia\Desktop\Power - 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91503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1027"/>
          <p:cNvSpPr txBox="1">
            <a:spLocks noChangeArrowheads="1"/>
          </p:cNvSpPr>
          <p:nvPr/>
        </p:nvSpPr>
        <p:spPr bwMode="auto">
          <a:xfrm>
            <a:off x="357188" y="4535249"/>
            <a:ext cx="87868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S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Conferencia Interamericana de Alcaldes y Autoridades Locales.</a:t>
            </a:r>
          </a:p>
          <a:p>
            <a:pPr eaLnBrk="0" hangingPunct="0">
              <a:defRPr/>
            </a:pPr>
            <a:endParaRPr lang="es-ES" sz="2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s-ES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Florida International University.</a:t>
            </a:r>
          </a:p>
          <a:p>
            <a:pPr eaLnBrk="0" hangingPunct="0">
              <a:defRPr/>
            </a:pPr>
            <a:r>
              <a:rPr lang="es-ES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Junio 20, 2012.</a:t>
            </a:r>
            <a:endParaRPr lang="en-US" sz="1800" b="1" dirty="0">
              <a:solidFill>
                <a:srgbClr val="F686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0" hangingPunct="0">
              <a:defRPr/>
            </a:pPr>
            <a:endParaRPr lang="en-US" sz="1800" b="1" dirty="0">
              <a:solidFill>
                <a:srgbClr val="F686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800" b="1" dirty="0" smtClean="0">
                <a:solidFill>
                  <a:srgbClr val="F686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Guillermo </a:t>
            </a:r>
            <a:r>
              <a:rPr lang="en-US" sz="1800" b="1" dirty="0">
                <a:solidFill>
                  <a:srgbClr val="F686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Scarcella. Presidente. </a:t>
            </a:r>
            <a:r>
              <a:rPr lang="en-US" sz="1800" b="1" dirty="0" err="1">
                <a:solidFill>
                  <a:srgbClr val="F686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Aguas</a:t>
            </a:r>
            <a:r>
              <a:rPr lang="en-US" sz="1800" b="1" dirty="0">
                <a:solidFill>
                  <a:srgbClr val="F686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F686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Bonaerenses</a:t>
            </a:r>
            <a:r>
              <a:rPr lang="en-US" sz="1800" b="1" dirty="0">
                <a:solidFill>
                  <a:srgbClr val="F686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SA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051050" y="476250"/>
            <a:ext cx="5764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Gestión del Agua y </a:t>
            </a:r>
            <a:r>
              <a:rPr lang="es-E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Saneamiento</a:t>
            </a:r>
            <a:endParaRPr lang="es-ES" sz="2800" b="1" dirty="0">
              <a:solidFill>
                <a:srgbClr val="F686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139700"/>
            <a:ext cx="2765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3200" b="1" dirty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Planeta Agua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79925"/>
            <a:ext cx="9144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3150" y="0"/>
            <a:ext cx="55308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875"/>
            <a:ext cx="34194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0" descr="C:\Users\Cecilia\Desktop\Power - 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9509125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288" y="5229225"/>
            <a:ext cx="6832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800" b="1" dirty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Muchas gracias! </a:t>
            </a:r>
            <a:endParaRPr lang="es-AR" sz="2800" b="1" i="1" dirty="0">
              <a:solidFill>
                <a:srgbClr val="F686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s-AR" sz="2800" b="1" dirty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Guillermo </a:t>
            </a:r>
            <a:r>
              <a:rPr lang="es-AR" sz="2800" b="1" dirty="0" err="1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Scarcella</a:t>
            </a:r>
            <a:endParaRPr lang="es-AR" sz="2800" b="1" dirty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s-AR" sz="2800" b="1" dirty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gscarcella@aguasbonaerenses.com.ar</a:t>
            </a:r>
            <a:endParaRPr lang="es-AR" sz="3200" b="1" dirty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ma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11663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 Agua y el Desarrollo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816224"/>
            <a:ext cx="8229600" cy="19728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El crecimiento no será sostenible en el largo plazo a menos que sea </a:t>
            </a:r>
            <a:r>
              <a:rPr kumimoji="0" lang="es-E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“socialmente inclusivo y ecológico”.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6525344"/>
            <a:ext cx="8272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i="1" u="sng" dirty="0" smtClean="0"/>
              <a:t>Fuente</a:t>
            </a:r>
            <a:r>
              <a:rPr lang="es-ES_tradnl" sz="1200" dirty="0" smtClean="0"/>
              <a:t>: Crecimiento Ecológico inclusivo: El camino hacia el desarrollo sostenible. </a:t>
            </a:r>
            <a:r>
              <a:rPr lang="es-ES_tradnl" sz="1200" dirty="0" err="1" smtClean="0"/>
              <a:t>Seccion</a:t>
            </a:r>
            <a:r>
              <a:rPr lang="es-ES_tradnl" sz="1200" dirty="0" smtClean="0"/>
              <a:t> Noticias www.worldbank.org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700808"/>
            <a:ext cx="8496944" cy="325055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dirty="0" smtClean="0">
                <a:solidFill>
                  <a:srgbClr val="003399"/>
                </a:solidFill>
                <a:latin typeface="+mj-lt"/>
              </a:rPr>
              <a:t>1300 </a:t>
            </a:r>
            <a:r>
              <a:rPr lang="es-ES" dirty="0">
                <a:solidFill>
                  <a:srgbClr val="003399"/>
                </a:solidFill>
                <a:latin typeface="+mj-lt"/>
              </a:rPr>
              <a:t>millones de personas, no tienen acceso a </a:t>
            </a:r>
            <a:r>
              <a:rPr lang="es-ES" dirty="0" smtClean="0">
                <a:solidFill>
                  <a:srgbClr val="003399"/>
                </a:solidFill>
                <a:latin typeface="+mj-lt"/>
              </a:rPr>
              <a:t>electricidad.</a:t>
            </a:r>
          </a:p>
          <a:p>
            <a:pPr>
              <a:lnSpc>
                <a:spcPct val="90000"/>
              </a:lnSpc>
            </a:pPr>
            <a:r>
              <a:rPr lang="es-ES" dirty="0" smtClean="0">
                <a:solidFill>
                  <a:srgbClr val="003399"/>
                </a:solidFill>
                <a:latin typeface="+mj-lt"/>
              </a:rPr>
              <a:t>2600 </a:t>
            </a:r>
            <a:r>
              <a:rPr lang="es-ES" dirty="0">
                <a:solidFill>
                  <a:srgbClr val="003399"/>
                </a:solidFill>
                <a:latin typeface="+mj-lt"/>
              </a:rPr>
              <a:t>millones carecen de servicios de </a:t>
            </a:r>
            <a:r>
              <a:rPr lang="es-ES" dirty="0" smtClean="0">
                <a:solidFill>
                  <a:srgbClr val="003399"/>
                </a:solidFill>
                <a:latin typeface="+mj-lt"/>
              </a:rPr>
              <a:t>saneamiento. </a:t>
            </a:r>
          </a:p>
          <a:p>
            <a:pPr>
              <a:lnSpc>
                <a:spcPct val="90000"/>
              </a:lnSpc>
            </a:pPr>
            <a:r>
              <a:rPr lang="es-ES" dirty="0" smtClean="0">
                <a:solidFill>
                  <a:srgbClr val="003399"/>
                </a:solidFill>
                <a:latin typeface="+mj-lt"/>
              </a:rPr>
              <a:t>900 </a:t>
            </a:r>
            <a:r>
              <a:rPr lang="es-ES" dirty="0">
                <a:solidFill>
                  <a:srgbClr val="003399"/>
                </a:solidFill>
                <a:latin typeface="+mj-lt"/>
              </a:rPr>
              <a:t>millones no cuentan con agua limpia y segura</a:t>
            </a:r>
            <a:r>
              <a:rPr lang="es-ES" dirty="0" smtClean="0">
                <a:solidFill>
                  <a:srgbClr val="003399"/>
                </a:solidFill>
                <a:latin typeface="+mj-lt"/>
              </a:rPr>
              <a:t>.</a:t>
            </a:r>
            <a:endParaRPr lang="es-ES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11663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Desafíos mundiales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6525344"/>
            <a:ext cx="8272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i="1" u="sng" dirty="0" smtClean="0"/>
              <a:t>Fuente</a:t>
            </a:r>
            <a:r>
              <a:rPr lang="es-ES_tradnl" sz="1200" dirty="0" smtClean="0"/>
              <a:t>: Crecimiento Ecológico inclusivo: El camino hacia el desarrollo sostenible. </a:t>
            </a:r>
            <a:r>
              <a:rPr lang="es-ES_tradnl" sz="1200" dirty="0" err="1" smtClean="0"/>
              <a:t>Seccion</a:t>
            </a:r>
            <a:r>
              <a:rPr lang="es-ES_tradnl" sz="1200" dirty="0" smtClean="0"/>
              <a:t> Noticias www.worldbank.org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5013176"/>
            <a:ext cx="8568952" cy="11521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ES" sz="3200" b="1" i="1" kern="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E</a:t>
            </a:r>
            <a:r>
              <a:rPr kumimoji="0" lang="es-E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l agua como determinante del desarrollo de las poblaciones. 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0" y="62849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1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CONFERENCIA DE ALCALDES Y AUTORIDADES LOCALES - FIU</a:t>
            </a:r>
          </a:p>
          <a:p>
            <a:pPr>
              <a:defRPr/>
            </a:pPr>
            <a:r>
              <a:rPr lang="es-ES" sz="1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JUNIO  2011</a:t>
            </a:r>
          </a:p>
        </p:txBody>
      </p:sp>
      <p:pic>
        <p:nvPicPr>
          <p:cNvPr id="6147" name="Picture 6" descr="00 AGUA Y CIUDA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64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5473700" y="2122488"/>
            <a:ext cx="36353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8738" indent="-58738">
              <a:defRPr/>
            </a:pPr>
            <a:r>
              <a:rPr lang="es-ES" sz="1800" b="1" dirty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El Mundo ya tiene 7,000 millones de personas.</a:t>
            </a:r>
          </a:p>
          <a:p>
            <a:pPr marL="58738" indent="-58738">
              <a:defRPr/>
            </a:pPr>
            <a:endParaRPr lang="es-ES" sz="1800" b="1" dirty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 marL="58738" indent="-58738">
              <a:defRPr/>
            </a:pPr>
            <a:r>
              <a:rPr lang="es-ES" sz="1800" b="1" dirty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Los desafíos son:</a:t>
            </a:r>
          </a:p>
          <a:p>
            <a:pPr marL="347663" indent="-115888"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Más Alimentos</a:t>
            </a:r>
          </a:p>
          <a:p>
            <a:pPr marL="347663" indent="-115888"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Más Agua</a:t>
            </a:r>
          </a:p>
          <a:p>
            <a:pPr marL="347663" indent="-115888"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Más Salud</a:t>
            </a:r>
          </a:p>
          <a:p>
            <a:pPr marL="347663" indent="-115888"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Más Infraestructura</a:t>
            </a:r>
          </a:p>
          <a:p>
            <a:pPr marL="58738" indent="-58738">
              <a:defRPr/>
            </a:pPr>
            <a:endParaRPr lang="es-ES" sz="1800" b="1" dirty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 marL="58738" indent="-58738">
              <a:defRPr/>
            </a:pPr>
            <a:endParaRPr lang="es-ES" sz="1800" b="1" dirty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 marL="58738" indent="-58738">
              <a:defRPr/>
            </a:pPr>
            <a:r>
              <a:rPr lang="es-ES" sz="1800" b="1" dirty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Se necesita:</a:t>
            </a:r>
          </a:p>
          <a:p>
            <a:pPr marL="403225" indent="-174625"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Conciencia solidaria </a:t>
            </a:r>
          </a:p>
          <a:p>
            <a:pPr marL="403225" indent="-174625"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Cuidado</a:t>
            </a:r>
          </a:p>
          <a:p>
            <a:pPr marL="403225" indent="-174625"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Planificación</a:t>
            </a:r>
            <a:endParaRPr lang="es-AR" sz="1800" b="1" dirty="0">
              <a:solidFill>
                <a:srgbClr val="2D2D8A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0" descr="Sin título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071688"/>
            <a:ext cx="37147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388" y="188913"/>
            <a:ext cx="603562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Factores del Plan </a:t>
            </a:r>
            <a:r>
              <a:rPr lang="es-ES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Estratégico </a:t>
            </a:r>
          </a:p>
          <a:p>
            <a:r>
              <a:rPr lang="es-ES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de Agua y Saneamiento </a:t>
            </a:r>
          </a:p>
          <a:p>
            <a:pPr eaLnBrk="0" hangingPunct="0">
              <a:defRPr/>
            </a:pPr>
            <a:endParaRPr lang="es-ES" sz="24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14813" y="1916647"/>
            <a:ext cx="4533651" cy="358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2D2D8A"/>
                </a:solidFill>
                <a:latin typeface="+mj-lt"/>
                <a:cs typeface="Times New Roman" pitchFamily="18" charset="0"/>
              </a:rPr>
              <a:t>Problemáticas: </a:t>
            </a:r>
          </a:p>
          <a:p>
            <a:r>
              <a:rPr lang="es-ES" sz="2800" b="1" dirty="0" smtClean="0">
                <a:solidFill>
                  <a:srgbClr val="2D2D8A"/>
                </a:solidFill>
                <a:latin typeface="+mj-lt"/>
                <a:cs typeface="Times New Roman" pitchFamily="18" charset="0"/>
              </a:rPr>
              <a:t> </a:t>
            </a:r>
          </a:p>
          <a:p>
            <a:pPr marL="457200" lvl="0" indent="-282575"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2D2D8A"/>
                </a:solidFill>
                <a:latin typeface="+mj-lt"/>
                <a:cs typeface="Times New Roman" pitchFamily="18" charset="0"/>
              </a:rPr>
              <a:t>DEFICIT en la cobertura </a:t>
            </a:r>
          </a:p>
          <a:p>
            <a:pPr marL="457200" lvl="0" indent="-282575"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2D2D8A"/>
                </a:solidFill>
                <a:latin typeface="+mj-lt"/>
                <a:cs typeface="Times New Roman" pitchFamily="18" charset="0"/>
              </a:rPr>
              <a:t>DEFICIENTE tratamiento</a:t>
            </a:r>
          </a:p>
          <a:p>
            <a:pPr marL="457200" lvl="0" indent="-282575"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2D2D8A"/>
                </a:solidFill>
                <a:latin typeface="+mj-lt"/>
                <a:cs typeface="Times New Roman" pitchFamily="18" charset="0"/>
              </a:rPr>
              <a:t>SUSTENTABILIDAD del servicio </a:t>
            </a:r>
          </a:p>
          <a:p>
            <a:pPr marL="457200" lvl="0" indent="-282575"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2D2D8A"/>
                </a:solidFill>
                <a:latin typeface="+mj-lt"/>
                <a:cs typeface="Times New Roman" pitchFamily="18" charset="0"/>
              </a:rPr>
              <a:t>FALTA de financiamiento </a:t>
            </a:r>
          </a:p>
          <a:p>
            <a:pPr marL="742950" lvl="1" indent="-285750" algn="just" eaLnBrk="0" hangingPunct="0">
              <a:lnSpc>
                <a:spcPct val="110000"/>
              </a:lnSpc>
              <a:buFontTx/>
              <a:buChar char="•"/>
            </a:pPr>
            <a:endParaRPr lang="es-ES" sz="2800" b="1" dirty="0" smtClean="0">
              <a:solidFill>
                <a:srgbClr val="2D2D8A"/>
              </a:solidFill>
              <a:latin typeface="+mj-lt"/>
              <a:cs typeface="Times New Roman" pitchFamily="18" charset="0"/>
            </a:endParaRPr>
          </a:p>
          <a:p>
            <a:pPr marL="742950" lvl="1" indent="-285750" algn="just" eaLnBrk="0" hangingPunct="0">
              <a:lnSpc>
                <a:spcPct val="110000"/>
              </a:lnSpc>
              <a:buFontTx/>
              <a:buChar char="•"/>
            </a:pPr>
            <a:endParaRPr lang="es-ES" sz="2000" b="1" dirty="0">
              <a:solidFill>
                <a:srgbClr val="2D2D8A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1567333"/>
            <a:ext cx="6059016" cy="4525963"/>
          </a:xfrm>
        </p:spPr>
        <p:txBody>
          <a:bodyPr/>
          <a:lstStyle/>
          <a:p>
            <a:r>
              <a:rPr lang="es-ES" sz="2400" b="1" dirty="0" smtClean="0">
                <a:solidFill>
                  <a:srgbClr val="003399"/>
                </a:solidFill>
                <a:latin typeface="+mj-lt"/>
              </a:rPr>
              <a:t>Es </a:t>
            </a:r>
            <a:r>
              <a:rPr lang="es-ES" sz="2400" b="1" dirty="0" smtClean="0">
                <a:solidFill>
                  <a:srgbClr val="003399"/>
                </a:solidFill>
                <a:latin typeface="+mj-lt"/>
              </a:rPr>
              <a:t>la Asociación Latinoamericana de Operadores de Agua y Saneamiento.</a:t>
            </a:r>
          </a:p>
          <a:p>
            <a:r>
              <a:rPr lang="es-ES" sz="2400" b="1" dirty="0" smtClean="0">
                <a:solidFill>
                  <a:srgbClr val="003399"/>
                </a:solidFill>
                <a:latin typeface="+mj-lt"/>
              </a:rPr>
              <a:t>Asociación civil sin fines de lucro integrada por las empresas operadoras/prestadoras de los servicios de agua potable, alcantarillado y saneamiento.</a:t>
            </a:r>
          </a:p>
          <a:p>
            <a:r>
              <a:rPr lang="es-ES" sz="2400" b="1" dirty="0" smtClean="0">
                <a:solidFill>
                  <a:srgbClr val="003399"/>
                </a:solidFill>
                <a:latin typeface="+mj-lt"/>
              </a:rPr>
              <a:t>Es intención de ALOAS sumar empresas del sector, cualquiera sea la naturaleza jurídica de su creación/constitución</a:t>
            </a:r>
            <a:r>
              <a:rPr lang="es-ES" sz="2400" b="1" dirty="0" smtClean="0">
                <a:solidFill>
                  <a:srgbClr val="003399"/>
                </a:solidFill>
                <a:latin typeface="+mj-lt"/>
              </a:rPr>
              <a:t>.</a:t>
            </a:r>
          </a:p>
          <a:p>
            <a:r>
              <a:rPr lang="es-ES" sz="2400" b="1" dirty="0" smtClean="0">
                <a:solidFill>
                  <a:srgbClr val="003399"/>
                </a:solidFill>
                <a:latin typeface="+mj-lt"/>
              </a:rPr>
              <a:t>www.aloas.org</a:t>
            </a:r>
            <a:endParaRPr lang="es-ES" sz="2400" b="1" dirty="0" smtClean="0">
              <a:solidFill>
                <a:srgbClr val="003399"/>
              </a:solidFill>
              <a:latin typeface="+mj-lt"/>
            </a:endParaRPr>
          </a:p>
          <a:p>
            <a:endParaRPr lang="en-US" sz="2400" b="1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4" name="Picture 3" descr="alo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24100" cy="4429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Logo Planeta Ag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84313"/>
            <a:ext cx="3649662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9388" y="139700"/>
            <a:ext cx="40607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4000" b="1" dirty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Nuestro </a:t>
            </a:r>
            <a:r>
              <a:rPr lang="es-AR" sz="4000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desafío</a:t>
            </a:r>
            <a:endParaRPr lang="es-AR" sz="3200" b="1" dirty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4283968" y="1621244"/>
            <a:ext cx="468052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>
              <a:spcBef>
                <a:spcPts val="400"/>
              </a:spcBef>
              <a:spcAft>
                <a:spcPts val="400"/>
              </a:spcAft>
              <a:buFontTx/>
              <a:buChar char="•"/>
            </a:pPr>
            <a:endParaRPr lang="es-AR" sz="2400" b="1" dirty="0">
              <a:solidFill>
                <a:srgbClr val="E2721E"/>
              </a:solidFill>
              <a:latin typeface="+mj-lt"/>
              <a:cs typeface="Times New Roman" pitchFamily="18" charset="0"/>
            </a:endParaRPr>
          </a:p>
          <a:p>
            <a:pPr marL="174625" indent="-174625" algn="just">
              <a:spcBef>
                <a:spcPts val="400"/>
              </a:spcBef>
              <a:spcAft>
                <a:spcPts val="400"/>
              </a:spcAft>
              <a:buFontTx/>
              <a:buChar char="•"/>
            </a:pPr>
            <a:r>
              <a:rPr lang="es-AR" sz="2400" b="1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El Uso Solidario del recurso </a:t>
            </a:r>
            <a:r>
              <a:rPr lang="es-AR" sz="2400" b="1" dirty="0" smtClean="0">
                <a:solidFill>
                  <a:srgbClr val="E2721E"/>
                </a:solidFill>
                <a:latin typeface="+mj-lt"/>
                <a:cs typeface="Times New Roman" pitchFamily="18" charset="0"/>
              </a:rPr>
              <a:t>es fundamental y se trabaja a través de la educación y la formación.</a:t>
            </a:r>
          </a:p>
          <a:p>
            <a:pPr marL="174625" indent="-174625" algn="just">
              <a:spcBef>
                <a:spcPts val="400"/>
              </a:spcBef>
              <a:spcAft>
                <a:spcPts val="400"/>
              </a:spcAft>
              <a:buFontTx/>
              <a:buChar char="•"/>
            </a:pPr>
            <a:r>
              <a:rPr lang="es-AR" sz="2400" b="1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La Sustentabilidad del Recurso </a:t>
            </a:r>
            <a:r>
              <a:rPr lang="es-AR" sz="2400" b="1" dirty="0" smtClean="0">
                <a:solidFill>
                  <a:srgbClr val="E2721E"/>
                </a:solidFill>
                <a:latin typeface="+mj-lt"/>
                <a:cs typeface="Times New Roman" pitchFamily="18" charset="0"/>
              </a:rPr>
              <a:t>implica antes que nada, la correcta participación de la gente. </a:t>
            </a:r>
          </a:p>
          <a:p>
            <a:pPr marL="174625" indent="-174625" algn="just">
              <a:spcBef>
                <a:spcPts val="400"/>
              </a:spcBef>
              <a:spcAft>
                <a:spcPts val="400"/>
              </a:spcAft>
              <a:buFontTx/>
              <a:buChar char="•"/>
            </a:pPr>
            <a:r>
              <a:rPr lang="es-AR" sz="2400" b="1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La </a:t>
            </a:r>
            <a:r>
              <a:rPr lang="es-AR" sz="2400" b="1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Importancia de la Educación </a:t>
            </a:r>
            <a:r>
              <a:rPr lang="es-AR" sz="2400" b="1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y la Información a toda la Sociedad</a:t>
            </a:r>
            <a:r>
              <a:rPr lang="es-AR" sz="2400" b="1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.</a:t>
            </a:r>
            <a:endParaRPr lang="es-AR" sz="2400" b="1" dirty="0">
              <a:solidFill>
                <a:srgbClr val="E2721E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139700"/>
            <a:ext cx="59508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4000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Programa Planeta Agua</a:t>
            </a:r>
            <a:endParaRPr lang="es-AR" sz="4000" b="1" dirty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2 CuadroTexto"/>
          <p:cNvSpPr txBox="1">
            <a:spLocks noChangeArrowheads="1"/>
          </p:cNvSpPr>
          <p:nvPr/>
        </p:nvSpPr>
        <p:spPr bwMode="auto">
          <a:xfrm>
            <a:off x="611188" y="1556792"/>
            <a:ext cx="77057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indent="-336550"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1</a:t>
            </a:r>
            <a:r>
              <a:rPr lang="es-AR" sz="24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50.000 niños</a:t>
            </a:r>
            <a:endParaRPr lang="en-US" sz="2400" dirty="0" smtClean="0">
              <a:solidFill>
                <a:srgbClr val="003399"/>
              </a:solidFill>
              <a:latin typeface="+mj-lt"/>
              <a:cs typeface="Times New Roman" pitchFamily="18" charset="0"/>
            </a:endParaRPr>
          </a:p>
          <a:p>
            <a:pPr marL="739775" indent="-336550">
              <a:buFont typeface="Arial" pitchFamily="34" charset="0"/>
              <a:buChar char="•"/>
            </a:pPr>
            <a:r>
              <a:rPr lang="es-AR" sz="24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140 escuelas</a:t>
            </a:r>
            <a:endParaRPr lang="en-US" sz="2400" dirty="0" smtClean="0">
              <a:solidFill>
                <a:srgbClr val="003399"/>
              </a:solidFill>
              <a:latin typeface="+mj-lt"/>
              <a:cs typeface="Times New Roman" pitchFamily="18" charset="0"/>
            </a:endParaRPr>
          </a:p>
          <a:p>
            <a:pPr marL="739775" indent="-336550">
              <a:buFont typeface="Arial" pitchFamily="34" charset="0"/>
              <a:buChar char="•"/>
            </a:pPr>
            <a:r>
              <a:rPr lang="es-AR" sz="24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Capacitamos 2000 maestros</a:t>
            </a:r>
            <a:endParaRPr lang="en-US" sz="2400" dirty="0" smtClean="0">
              <a:solidFill>
                <a:srgbClr val="003399"/>
              </a:solidFill>
              <a:latin typeface="+mj-lt"/>
              <a:cs typeface="Times New Roman" pitchFamily="18" charset="0"/>
            </a:endParaRPr>
          </a:p>
          <a:p>
            <a:pPr marL="739775" indent="-336550">
              <a:buFont typeface="Arial" pitchFamily="34" charset="0"/>
              <a:buChar char="•"/>
            </a:pPr>
            <a:r>
              <a:rPr lang="es-AR" sz="24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Trabajamos en toda el área de concesión</a:t>
            </a:r>
            <a:endParaRPr lang="en-US" sz="2400" dirty="0" smtClean="0">
              <a:solidFill>
                <a:srgbClr val="003399"/>
              </a:solidFill>
              <a:latin typeface="+mj-lt"/>
              <a:cs typeface="Times New Roman" pitchFamily="18" charset="0"/>
            </a:endParaRPr>
          </a:p>
          <a:p>
            <a:pPr marL="739775" indent="-336550">
              <a:buFont typeface="Arial" pitchFamily="34" charset="0"/>
              <a:buChar char="•"/>
            </a:pPr>
            <a:r>
              <a:rPr lang="es-AR" sz="2400" b="1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Planeta Agua</a:t>
            </a:r>
            <a:r>
              <a:rPr lang="es-AR" sz="24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es uno de los programas avalados por las </a:t>
            </a:r>
            <a:r>
              <a:rPr lang="es-AR" sz="2400" b="1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Naciones Unidas</a:t>
            </a:r>
            <a:r>
              <a:rPr lang="es-AR" sz="24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.</a:t>
            </a:r>
            <a:endParaRPr lang="en-US" sz="24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8" y="4076700"/>
            <a:ext cx="87661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">
  <a:themeElements>
    <a:clrScheme name="plantill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lantil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F:\plantilla.pot</Template>
  <TotalTime>14186</TotalTime>
  <Words>323</Words>
  <Application>Microsoft Office PowerPoint</Application>
  <PresentationFormat>On-screen Show (4:3)</PresentationFormat>
  <Paragraphs>65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plantilla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Aguas Bonaerenses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Gastón M. Martín</dc:creator>
  <cp:lastModifiedBy>Lara Bersano</cp:lastModifiedBy>
  <cp:revision>336</cp:revision>
  <cp:lastPrinted>2008-08-29T13:39:51Z</cp:lastPrinted>
  <dcterms:created xsi:type="dcterms:W3CDTF">2007-08-27T17:11:42Z</dcterms:created>
  <dcterms:modified xsi:type="dcterms:W3CDTF">2012-06-17T18:59:54Z</dcterms:modified>
</cp:coreProperties>
</file>