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73" r:id="rId3"/>
    <p:sldId id="296" r:id="rId4"/>
    <p:sldId id="298" r:id="rId5"/>
    <p:sldId id="299" r:id="rId6"/>
    <p:sldId id="274" r:id="rId7"/>
    <p:sldId id="263" r:id="rId8"/>
    <p:sldId id="284" r:id="rId9"/>
    <p:sldId id="285" r:id="rId10"/>
    <p:sldId id="283" r:id="rId11"/>
    <p:sldId id="290" r:id="rId12"/>
    <p:sldId id="286" r:id="rId13"/>
    <p:sldId id="301" r:id="rId14"/>
    <p:sldId id="300" r:id="rId15"/>
    <p:sldId id="287" r:id="rId16"/>
    <p:sldId id="291" r:id="rId17"/>
    <p:sldId id="295" r:id="rId18"/>
    <p:sldId id="262" r:id="rId19"/>
    <p:sldId id="272" r:id="rId20"/>
    <p:sldId id="282" r:id="rId21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47" d="100"/>
          <a:sy n="47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E7D018D-748F-47BF-843A-40349A141CAC}" type="datetimeFigureOut">
              <a:rPr lang="es-ES" smtClean="0"/>
              <a:pPr/>
              <a:t>19/06/2013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04AC5213-BACC-41AB-9B61-B40CF6C5296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23E9B8FB-2ABD-42C9-A6DA-A6789EAF441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Grp="1" noChangeArrowheads="1"/>
          </p:cNvSpPr>
          <p:nvPr/>
        </p:nvSpPr>
        <p:spPr bwMode="auto">
          <a:xfrm>
            <a:off x="3886200" y="8686576"/>
            <a:ext cx="2971800" cy="4574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36873BFE-7636-4A49-B4AF-6AC39237BFCE}" type="slidenum">
              <a:rPr lang="es-ES_tradnl" sz="12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10</a:t>
            </a:fld>
            <a:endParaRPr lang="es-ES_tradnl" sz="120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s-ES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s-ES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s-ES"/>
              <a:t>Haga clic para agregar la fecha u otros detalles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2 en horizontal y 3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2400" i="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30/6/2006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30/6/2006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talla complet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 para agregar una imagen a página completa</a:t>
            </a:r>
            <a:endParaRPr kumimoji="0" lang="es-ES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 la sección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‹#›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19/06/2013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‹#›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es-ES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es-ES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es-ES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es-ES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5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9642" b="19642"/>
          <a:stretch>
            <a:fillRect/>
          </a:stretch>
        </p:blipFill>
        <p:spPr>
          <a:xfrm>
            <a:off x="228600" y="152400"/>
            <a:ext cx="8178534" cy="6248400"/>
          </a:xfrm>
        </p:spPr>
      </p:pic>
      <p:sp>
        <p:nvSpPr>
          <p:cNvPr id="9" name="TextBox 8"/>
          <p:cNvSpPr txBox="1"/>
          <p:nvPr/>
        </p:nvSpPr>
        <p:spPr>
          <a:xfrm>
            <a:off x="457200" y="152400"/>
            <a:ext cx="838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Florida International University</a:t>
            </a:r>
          </a:p>
          <a:p>
            <a:r>
              <a:rPr lang="en-US" sz="2800" dirty="0" smtClean="0"/>
              <a:t>XIX </a:t>
            </a:r>
            <a:r>
              <a:rPr lang="en-US" sz="2800" dirty="0" err="1" smtClean="0"/>
              <a:t>Conferencia</a:t>
            </a:r>
            <a:r>
              <a:rPr lang="en-US" sz="2800" dirty="0" smtClean="0"/>
              <a:t> de </a:t>
            </a:r>
            <a:r>
              <a:rPr lang="en-US" sz="2800" dirty="0" err="1" smtClean="0"/>
              <a:t>Alcaldes</a:t>
            </a:r>
            <a:r>
              <a:rPr lang="en-US" sz="2800" dirty="0" smtClean="0"/>
              <a:t> y </a:t>
            </a:r>
            <a:r>
              <a:rPr lang="en-US" sz="2800" dirty="0" err="1" smtClean="0"/>
              <a:t>Autoridades</a:t>
            </a:r>
            <a:r>
              <a:rPr lang="en-US" sz="2800" dirty="0" smtClean="0"/>
              <a:t> Locales</a:t>
            </a:r>
          </a:p>
          <a:p>
            <a:r>
              <a:rPr lang="en-US" sz="2800" dirty="0" err="1" smtClean="0"/>
              <a:t>Junio</a:t>
            </a:r>
            <a:r>
              <a:rPr lang="en-US" sz="2800" dirty="0" smtClean="0"/>
              <a:t> 19, 2013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3048000"/>
            <a:ext cx="3581400" cy="3429000"/>
          </a:xfrm>
        </p:spPr>
        <p:txBody>
          <a:bodyPr/>
          <a:lstStyle>
            <a:extLst/>
          </a:lstStyle>
          <a:p>
            <a:r>
              <a:rPr lang="es-ES" sz="2800" b="1" dirty="0" smtClean="0"/>
              <a:t>DERECHOS, INCLUSION Y </a:t>
            </a:r>
            <a:r>
              <a:rPr lang="es-ES" sz="2800" b="1" dirty="0" smtClean="0"/>
              <a:t>RESPONSABILIDAD SOCIAL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Lara Bersano, Universidad Central de Arkansas</a:t>
            </a:r>
            <a:endParaRPr lang="es-ES" sz="2800" dirty="0"/>
          </a:p>
        </p:txBody>
      </p:sp>
    </p:spTree>
  </p:cSld>
  <p:clrMapOvr>
    <a:masterClrMapping/>
  </p:clrMapOvr>
  <p:transition advTm="5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ogo Planeta A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7475"/>
            <a:ext cx="4044950" cy="54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139700"/>
            <a:ext cx="81952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36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El </a:t>
            </a:r>
            <a:r>
              <a:rPr lang="es-AR" sz="36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</a:t>
            </a:r>
            <a:r>
              <a:rPr lang="es-AR" sz="36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grama de Educación de </a:t>
            </a:r>
            <a:br>
              <a:rPr lang="es-AR" sz="36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</a:br>
            <a:r>
              <a:rPr lang="es-AR" sz="36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				Aguas Bonaerenses SA</a:t>
            </a:r>
            <a:endParaRPr lang="es-AR" sz="28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3962400" y="1676400"/>
            <a:ext cx="46805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endParaRPr lang="es-AR" sz="2400" b="1" dirty="0">
              <a:solidFill>
                <a:srgbClr val="E2721E"/>
              </a:solidFill>
              <a:latin typeface="+mj-lt"/>
              <a:cs typeface="Times New Roman" pitchFamily="18" charset="0"/>
            </a:endParaRPr>
          </a:p>
          <a:p>
            <a:pPr marL="174625" indent="-174625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El Uso Solidario del recurso </a:t>
            </a:r>
            <a:r>
              <a:rPr lang="es-AR" sz="2400" b="1" dirty="0" smtClean="0">
                <a:solidFill>
                  <a:srgbClr val="E2721E"/>
                </a:solidFill>
                <a:latin typeface="+mj-lt"/>
                <a:cs typeface="Times New Roman" pitchFamily="18" charset="0"/>
              </a:rPr>
              <a:t>es fundamental y se trabaja a través de la educación y la formación.</a:t>
            </a:r>
          </a:p>
          <a:p>
            <a:pPr marL="174625" indent="-174625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La Sustentabilidad del Recurso </a:t>
            </a:r>
            <a:r>
              <a:rPr lang="es-AR" sz="2400" b="1" dirty="0" smtClean="0">
                <a:solidFill>
                  <a:srgbClr val="E2721E"/>
                </a:solidFill>
                <a:latin typeface="+mj-lt"/>
                <a:cs typeface="Times New Roman" pitchFamily="18" charset="0"/>
              </a:rPr>
              <a:t>implica antes que nada, la correcta participación de la gente. </a:t>
            </a:r>
          </a:p>
          <a:p>
            <a:pPr marL="174625" indent="-174625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La </a:t>
            </a:r>
            <a:r>
              <a:rPr lang="es-AR" sz="2400" b="1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Importancia de la Educación </a:t>
            </a:r>
            <a:r>
              <a:rPr lang="es-AR" sz="2400" b="1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y la Información a toda la Sociedad.</a:t>
            </a:r>
            <a:endParaRPr lang="es-AR" sz="2400" b="1" dirty="0">
              <a:solidFill>
                <a:srgbClr val="E2721E"/>
              </a:solidFill>
              <a:latin typeface="+mj-lt"/>
              <a:cs typeface="Times New Roman" pitchFamily="18" charset="0"/>
            </a:endParaRPr>
          </a:p>
          <a:p>
            <a:pPr marL="174625" indent="-174625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endParaRPr lang="es-AR" sz="2400" b="1" dirty="0">
              <a:solidFill>
                <a:srgbClr val="E2721E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ES FUNDAMENTAL MANTENER UNA AGENDA CONSTANTE CON LOS MEDIOS. EQUIPO. OBJETIVOS. RESULTADOS.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Eje del Trabajo de </a:t>
            </a:r>
            <a:r>
              <a:rPr lang="es-ES_tradnl" sz="3200" b="1" dirty="0" smtClean="0"/>
              <a:t>Inclusión Municipal y Local</a:t>
            </a:r>
          </a:p>
          <a:p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 Trabajo con los </a:t>
            </a:r>
            <a:r>
              <a:rPr lang="es-ES_tradnl" sz="3200" b="1" dirty="0" smtClean="0">
                <a:solidFill>
                  <a:srgbClr val="FF0000"/>
                </a:solidFill>
              </a:rPr>
              <a:t>Medios</a:t>
            </a:r>
            <a:r>
              <a:rPr lang="es-ES_tradnl" sz="3200" dirty="0" smtClean="0"/>
              <a:t>.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</a:t>
            </a:r>
            <a:r>
              <a:rPr lang="es-ES_tradnl" sz="3200" b="1" dirty="0" smtClean="0">
                <a:solidFill>
                  <a:srgbClr val="FF0000"/>
                </a:solidFill>
              </a:rPr>
              <a:t>Identificar</a:t>
            </a:r>
            <a:r>
              <a:rPr lang="es-ES_tradnl" sz="3200" dirty="0" smtClean="0"/>
              <a:t> medios y periodistas especializados en temas medioambientales.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</a:t>
            </a:r>
            <a:r>
              <a:rPr lang="es-ES_tradnl" sz="3200" b="1" dirty="0" smtClean="0">
                <a:solidFill>
                  <a:srgbClr val="FF0000"/>
                </a:solidFill>
              </a:rPr>
              <a:t>Trabajar</a:t>
            </a:r>
            <a:r>
              <a:rPr lang="es-ES_tradnl" sz="3200" dirty="0" smtClean="0"/>
              <a:t> en una agenda común de temas y eventos.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</a:t>
            </a:r>
            <a:r>
              <a:rPr lang="es-ES_tradnl" sz="3200" b="1" dirty="0" smtClean="0">
                <a:solidFill>
                  <a:srgbClr val="FF0000"/>
                </a:solidFill>
              </a:rPr>
              <a:t>Constante</a:t>
            </a:r>
            <a:r>
              <a:rPr lang="es-ES_tradnl" sz="3200" dirty="0" smtClean="0"/>
              <a:t> información.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399"/>
            <a:ext cx="5181600" cy="668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8705"/>
            <a:ext cx="4953000" cy="688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LOS  MEDIOS SOCIALES SON HERRAMIENTAS. PUEDEN SER USADOS. NO TEMIDOS. SON ALIADOS.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Eje del Trabajo de </a:t>
            </a:r>
            <a:r>
              <a:rPr lang="es-ES_tradnl" sz="3200" b="1" dirty="0" smtClean="0"/>
              <a:t>Inclusión Municipal y Local</a:t>
            </a:r>
          </a:p>
          <a:p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Trabajo con los </a:t>
            </a:r>
            <a:r>
              <a:rPr lang="es-ES_tradnl" sz="3200" b="1" dirty="0" smtClean="0">
                <a:solidFill>
                  <a:srgbClr val="FF0000"/>
                </a:solidFill>
              </a:rPr>
              <a:t>Medios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En todos los casos los “medios” son amigables con los líderes locales </a:t>
            </a:r>
            <a:r>
              <a:rPr lang="es-ES_tradnl" sz="3200" b="1" dirty="0" smtClean="0">
                <a:solidFill>
                  <a:srgbClr val="FF0000"/>
                </a:solidFill>
              </a:rPr>
              <a:t>comprometidos verdaderamente </a:t>
            </a:r>
            <a:r>
              <a:rPr lang="es-ES_tradnl" sz="3200" dirty="0" smtClean="0"/>
              <a:t>con la causa medioambiental.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105400" cy="6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LAS </a:t>
            </a:r>
            <a:r>
              <a:rPr lang="en-US" dirty="0" smtClean="0"/>
              <a:t>INSTITUCIONES Y LOS PROGRAMAS YA EXISTEN.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78486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Eje del Trabajo de </a:t>
            </a:r>
            <a:r>
              <a:rPr lang="es-ES_tradnl" sz="3200" b="1" dirty="0" smtClean="0"/>
              <a:t>Inclusión Municipal y Local</a:t>
            </a:r>
          </a:p>
          <a:p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Trabajo con las </a:t>
            </a:r>
            <a:r>
              <a:rPr lang="es-ES_tradnl" sz="3200" b="1" dirty="0" smtClean="0">
                <a:solidFill>
                  <a:srgbClr val="FF0000"/>
                </a:solidFill>
              </a:rPr>
              <a:t>Instituciones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Para conocer los programas de cooperación, intercambio, desarrollo, y estudio en toda la región.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</a:t>
            </a:r>
            <a:r>
              <a:rPr lang="es-ES_tradnl" sz="3200" b="1" dirty="0" smtClean="0">
                <a:solidFill>
                  <a:srgbClr val="FF0000"/>
                </a:solidFill>
              </a:rPr>
              <a:t>Programa de la Universidad Central de Arkansas </a:t>
            </a:r>
            <a:r>
              <a:rPr lang="es-ES_tradnl" sz="3200" dirty="0" smtClean="0"/>
              <a:t>que beca a estudiantes talentosos de bachillerato para estudios medioambientales que puedan volcar en sus comunidades.</a:t>
            </a:r>
            <a:endParaRPr lang="es-ES_tradnl" sz="32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LAS REDES CREAN SINERGIA Y LA SINERGIA FUERZA.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7848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Eje del Trabajo de </a:t>
            </a:r>
            <a:r>
              <a:rPr lang="es-ES_tradnl" sz="3200" b="1" dirty="0" smtClean="0"/>
              <a:t>Inclusión Municipal y Local</a:t>
            </a:r>
          </a:p>
          <a:p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Trabajo con las </a:t>
            </a:r>
            <a:r>
              <a:rPr lang="es-ES_tradnl" sz="3200" b="1" dirty="0" smtClean="0">
                <a:solidFill>
                  <a:srgbClr val="FF0000"/>
                </a:solidFill>
              </a:rPr>
              <a:t>Instituciones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</a:t>
            </a:r>
            <a:r>
              <a:rPr lang="es-ES_tradnl" sz="3200" dirty="0" smtClean="0"/>
              <a:t>El trabajo con otros lideres y con instituciones puede desarrollarse mediante redes.</a:t>
            </a:r>
          </a:p>
          <a:p>
            <a:pPr marL="800100" lvl="1" indent="-342900">
              <a:buAutoNum type="arabicParenR"/>
            </a:pPr>
            <a:r>
              <a:rPr lang="es-ES_tradnl" sz="3200" dirty="0" smtClean="0"/>
              <a:t> Los medios sociales, la </a:t>
            </a:r>
            <a:r>
              <a:rPr lang="es-ES_tradnl" sz="3200" b="1" dirty="0" smtClean="0">
                <a:solidFill>
                  <a:srgbClr val="FF0000"/>
                </a:solidFill>
              </a:rPr>
              <a:t>tecnología</a:t>
            </a:r>
            <a:r>
              <a:rPr lang="es-ES_tradnl" sz="3200" dirty="0" smtClean="0"/>
              <a:t> y las comunicaciones favorecen este trabajo cooperativo. Es cuestión</a:t>
            </a:r>
            <a:r>
              <a:rPr lang="es-ES_tradnl" sz="3200" dirty="0" smtClean="0"/>
              <a:t> de organización y objetivos claros.</a:t>
            </a:r>
            <a:endParaRPr lang="es-ES_tradnl" sz="32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52400"/>
            <a:ext cx="2778898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tretch>
            <a:fillRect/>
          </a:stretch>
        </p:blipFill>
        <p:spPr>
          <a:xfrm>
            <a:off x="228600" y="3429000"/>
            <a:ext cx="2070100" cy="31155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tretch>
            <a:fillRect/>
          </a:stretch>
        </p:blipFill>
        <p:spPr>
          <a:xfrm>
            <a:off x="152400" y="228600"/>
            <a:ext cx="2070100" cy="310624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/>
          <a:stretch>
            <a:fillRect/>
          </a:stretch>
        </p:blipFill>
        <p:spPr>
          <a:xfrm>
            <a:off x="2514600" y="4495800"/>
            <a:ext cx="137208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/>
          <a:stretch>
            <a:fillRect/>
          </a:stretch>
        </p:blipFill>
        <p:spPr>
          <a:xfrm>
            <a:off x="4114800" y="4419600"/>
            <a:ext cx="13716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7" name="j01753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233857"/>
            <a:ext cx="1635898" cy="244333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0" name="j01753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2800" y="232062"/>
            <a:ext cx="1635898" cy="244692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1" name="j017536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2933700"/>
            <a:ext cx="2362200" cy="35433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 advTm="5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175361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55378"/>
            <a:ext cx="2778898" cy="416599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6" name="j0321087.jpg"/>
          <p:cNvPicPr>
            <a:picLocks noGrp="1" noChangeAspect="1"/>
          </p:cNvPicPr>
          <p:nvPr>
            <p:ph type="pic" sz="quarter" idx="26"/>
          </p:nvPr>
        </p:nvPicPr>
        <p:blipFill>
          <a:blip r:embed="rId4" cstate="print"/>
          <a:stretch>
            <a:fillRect/>
          </a:stretch>
        </p:blipFill>
        <p:spPr>
          <a:xfrm>
            <a:off x="228600" y="3435437"/>
            <a:ext cx="2070100" cy="310262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8" name="j0321101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tretch>
            <a:fillRect/>
          </a:stretch>
        </p:blipFill>
        <p:spPr>
          <a:xfrm>
            <a:off x="152400" y="230023"/>
            <a:ext cx="2070100" cy="310339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2" name="j0321097.jpg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/>
          <a:stretch>
            <a:fillRect/>
          </a:stretch>
        </p:blipFill>
        <p:spPr>
          <a:xfrm>
            <a:off x="2514600" y="4499849"/>
            <a:ext cx="1372080" cy="204930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5" name="j0321089.jpg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/>
          <a:stretch>
            <a:fillRect/>
          </a:stretch>
        </p:blipFill>
        <p:spPr>
          <a:xfrm>
            <a:off x="4198859" y="4533622"/>
            <a:ext cx="1355882" cy="203261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7" name="j01753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3704" y="233857"/>
            <a:ext cx="1628888" cy="244333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0" name="j01753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648" y="232062"/>
            <a:ext cx="1632202" cy="2446923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11" name="j017536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2934699"/>
            <a:ext cx="2413695" cy="361850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</p:spTree>
  </p:cSld>
  <p:clrMapOvr>
    <a:masterClrMapping/>
  </p:clrMapOvr>
  <p:transition advTm="5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INCLUSION ES LA PALABRA CLAVE PARA EL DESARROLLO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778668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/>
              <a:t>Eje del Trabajo de </a:t>
            </a:r>
            <a:r>
              <a:rPr lang="es-ES_tradnl" sz="3200" b="1" dirty="0" smtClean="0"/>
              <a:t>Inclusión Municipal y Local</a:t>
            </a:r>
          </a:p>
          <a:p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Trabajo con la </a:t>
            </a:r>
            <a:r>
              <a:rPr lang="es-ES_tradnl" sz="3200" b="1" dirty="0" smtClean="0">
                <a:solidFill>
                  <a:srgbClr val="FF0000"/>
                </a:solidFill>
              </a:rPr>
              <a:t>Comunidad</a:t>
            </a:r>
          </a:p>
          <a:p>
            <a:pPr marL="342900" indent="-342900">
              <a:buAutoNum type="arabicParenR"/>
            </a:pPr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Trabajo con los </a:t>
            </a:r>
            <a:r>
              <a:rPr lang="es-ES_tradnl" sz="3200" b="1" dirty="0" smtClean="0">
                <a:solidFill>
                  <a:srgbClr val="FF0000"/>
                </a:solidFill>
              </a:rPr>
              <a:t>Medios</a:t>
            </a:r>
          </a:p>
          <a:p>
            <a:pPr marL="342900" indent="-342900">
              <a:buAutoNum type="arabicParenR"/>
            </a:pPr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Trabajo con las </a:t>
            </a:r>
            <a:r>
              <a:rPr lang="es-ES_tradnl" sz="3200" b="1" dirty="0" smtClean="0">
                <a:solidFill>
                  <a:srgbClr val="FF0000"/>
                </a:solidFill>
              </a:rPr>
              <a:t>Instituciones y </a:t>
            </a:r>
            <a:br>
              <a:rPr lang="es-ES_tradnl" sz="3200" b="1" dirty="0" smtClean="0">
                <a:solidFill>
                  <a:srgbClr val="FF0000"/>
                </a:solidFill>
              </a:rPr>
            </a:br>
            <a:r>
              <a:rPr lang="es-ES_tradnl" sz="3200" b="1" dirty="0" smtClean="0">
                <a:solidFill>
                  <a:srgbClr val="FF0000"/>
                </a:solidFill>
              </a:rPr>
              <a:t>Organizaciones Sociales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609600"/>
            <a:ext cx="381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/>
              <a:t>Lic</a:t>
            </a:r>
            <a:r>
              <a:rPr lang="es-ES_tradnl" sz="2400" b="1" dirty="0" smtClean="0"/>
              <a:t> Lara Bersano Calot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Universidad Central de Arkansas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Especialista América Latina. </a:t>
            </a:r>
          </a:p>
          <a:p>
            <a:endParaRPr lang="es-ES_tradnl" sz="2400" b="1" dirty="0" smtClean="0">
              <a:solidFill>
                <a:srgbClr val="FF0000"/>
              </a:solidFill>
            </a:endParaRPr>
          </a:p>
          <a:p>
            <a:r>
              <a:rPr lang="es-ES_tradnl" sz="2400" b="1" dirty="0" smtClean="0">
                <a:solidFill>
                  <a:srgbClr val="FF0000"/>
                </a:solidFill>
              </a:rPr>
              <a:t>lbersano@gmail.com</a:t>
            </a:r>
          </a:p>
          <a:p>
            <a:endParaRPr lang="es-ES_tradnl" sz="2400" dirty="0" smtClean="0"/>
          </a:p>
          <a:p>
            <a:r>
              <a:rPr lang="es-ES_tradnl" sz="2400" dirty="0" err="1" smtClean="0"/>
              <a:t>Twitter</a:t>
            </a:r>
            <a:r>
              <a:rPr lang="es-ES_tradnl" sz="2400" dirty="0" smtClean="0"/>
              <a:t> </a:t>
            </a:r>
            <a:r>
              <a:rPr lang="es-ES_tradnl" sz="2400" b="1" dirty="0" smtClean="0"/>
              <a:t>@</a:t>
            </a:r>
            <a:r>
              <a:rPr lang="es-ES_tradnl" sz="2400" b="1" dirty="0" err="1" smtClean="0"/>
              <a:t>larabersano</a:t>
            </a:r>
            <a:endParaRPr lang="es-ES_tradnl" sz="2400" b="1" dirty="0" smtClean="0"/>
          </a:p>
          <a:p>
            <a:endParaRPr lang="es-ES_tradnl" sz="2400" dirty="0" smtClean="0"/>
          </a:p>
          <a:p>
            <a:r>
              <a:rPr lang="es-ES_tradnl" sz="2400" dirty="0" smtClean="0"/>
              <a:t>Tel .en USA </a:t>
            </a:r>
          </a:p>
          <a:p>
            <a:r>
              <a:rPr lang="es-ES_tradnl" sz="2800" dirty="0" smtClean="0"/>
              <a:t>(</a:t>
            </a:r>
            <a:r>
              <a:rPr lang="es-ES_tradnl" sz="2400" dirty="0" smtClean="0"/>
              <a:t>1) 305 671 3566</a:t>
            </a:r>
            <a:endParaRPr lang="en-US" sz="2400" dirty="0"/>
          </a:p>
        </p:txBody>
      </p:sp>
      <p:pic>
        <p:nvPicPr>
          <p:cNvPr id="4" name="Picture 3" descr="UCA LOGO internatio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6150" y="1371600"/>
            <a:ext cx="274005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DERECHO HUMANO AL ACCESO AL AGUA  - ONU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11430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Eje del Trabajo de </a:t>
            </a:r>
            <a:r>
              <a:rPr lang="es-ES_tradnl" sz="3200" b="1" dirty="0" smtClean="0"/>
              <a:t>Inclusión Municipal y Local</a:t>
            </a:r>
          </a:p>
          <a:p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Los </a:t>
            </a:r>
            <a:r>
              <a:rPr lang="es-ES_tradnl" sz="3200" b="1" dirty="0" smtClean="0">
                <a:solidFill>
                  <a:srgbClr val="FF0000"/>
                </a:solidFill>
              </a:rPr>
              <a:t>Líderes Municipales </a:t>
            </a:r>
            <a:r>
              <a:rPr lang="es-ES_tradnl" sz="3200" dirty="0" smtClean="0"/>
              <a:t>deben conocer y compartir el conocimiento respecto de los </a:t>
            </a:r>
            <a:r>
              <a:rPr lang="es-ES_tradnl" sz="3200" b="1" dirty="0" smtClean="0">
                <a:solidFill>
                  <a:srgbClr val="FF0000"/>
                </a:solidFill>
              </a:rPr>
              <a:t>Derechos de los Ciudadanos</a:t>
            </a:r>
            <a:r>
              <a:rPr lang="es-ES_tradnl" sz="3200" dirty="0" smtClean="0"/>
              <a:t>.</a:t>
            </a:r>
          </a:p>
          <a:p>
            <a:pPr marL="342900" indent="-342900">
              <a:buAutoNum type="arabicParenR"/>
            </a:pPr>
            <a:r>
              <a:rPr lang="es-ES_tradnl" sz="3200" dirty="0" smtClean="0"/>
              <a:t>Como el </a:t>
            </a:r>
            <a:r>
              <a:rPr lang="es-ES_tradnl" sz="3200" b="1" dirty="0" smtClean="0">
                <a:solidFill>
                  <a:srgbClr val="FF0000"/>
                </a:solidFill>
              </a:rPr>
              <a:t>Derecho Humano al Acceso al agua </a:t>
            </a:r>
            <a:r>
              <a:rPr lang="es-ES_tradnl" sz="3200" dirty="0" smtClean="0"/>
              <a:t>y saneamiento determinado por las Naciones Unidas en 2010.</a:t>
            </a:r>
            <a:endParaRPr lang="es-ES_tradnl" sz="32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172200"/>
            <a:ext cx="8610600" cy="762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https://www.un.org/spanish/waterforlifedecade/human_right_to_water.shtml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658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2552700"/>
            <a:ext cx="51720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257800" cy="68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EL TRABAJO CON LA COMUNIDAD VALIDA LAS DECISIONES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62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Eje del Trabajo de </a:t>
            </a:r>
            <a:r>
              <a:rPr lang="es-ES_tradnl" sz="3200" b="1" dirty="0" smtClean="0"/>
              <a:t>Inclusión Municipal y Local</a:t>
            </a:r>
          </a:p>
          <a:p>
            <a:endParaRPr lang="es-ES_tradnl" sz="3200" dirty="0" smtClean="0"/>
          </a:p>
          <a:p>
            <a:pPr marL="342900" indent="-342900">
              <a:buAutoNum type="arabicParenR"/>
            </a:pPr>
            <a:r>
              <a:rPr lang="es-ES_tradnl" sz="3200" dirty="0" smtClean="0"/>
              <a:t> Trabajo con la </a:t>
            </a:r>
            <a:r>
              <a:rPr lang="es-ES_tradnl" sz="3200" b="1" dirty="0" smtClean="0">
                <a:solidFill>
                  <a:srgbClr val="FF0000"/>
                </a:solidFill>
              </a:rPr>
              <a:t>Comunidad</a:t>
            </a:r>
          </a:p>
          <a:p>
            <a:pPr marL="800100" lvl="1" indent="-342900">
              <a:buAutoNum type="arabicParenR"/>
            </a:pPr>
            <a:r>
              <a:rPr lang="es-ES_tradnl" sz="2800" dirty="0" smtClean="0"/>
              <a:t> La </a:t>
            </a:r>
            <a:r>
              <a:rPr lang="es-ES_tradnl" sz="2800" b="1" dirty="0" smtClean="0">
                <a:solidFill>
                  <a:srgbClr val="FF0000"/>
                </a:solidFill>
              </a:rPr>
              <a:t>PARTICIPACION</a:t>
            </a:r>
            <a:r>
              <a:rPr lang="es-ES_tradnl" sz="2800" dirty="0" smtClean="0"/>
              <a:t> comunitaria valida las decisiones.</a:t>
            </a:r>
          </a:p>
          <a:p>
            <a:pPr marL="800100" lvl="1" indent="-342900">
              <a:buAutoNum type="arabicParenR"/>
            </a:pPr>
            <a:r>
              <a:rPr lang="es-ES_tradnl" sz="2800" dirty="0" smtClean="0"/>
              <a:t>Permite </a:t>
            </a:r>
            <a:r>
              <a:rPr lang="es-ES_tradnl" sz="2800" b="1" dirty="0" smtClean="0">
                <a:solidFill>
                  <a:srgbClr val="FF0000"/>
                </a:solidFill>
              </a:rPr>
              <a:t>identificar</a:t>
            </a:r>
            <a:r>
              <a:rPr lang="es-ES_tradnl" sz="2800" dirty="0" smtClean="0"/>
              <a:t> mejor los problemas</a:t>
            </a:r>
          </a:p>
          <a:p>
            <a:pPr marL="800100" lvl="1" indent="-342900">
              <a:buAutoNum type="arabicParenR"/>
            </a:pPr>
            <a:r>
              <a:rPr lang="es-ES_tradnl" sz="2800" dirty="0" smtClean="0"/>
              <a:t>Nos </a:t>
            </a:r>
            <a:r>
              <a:rPr lang="es-ES_tradnl" sz="2800" b="1" dirty="0" smtClean="0">
                <a:solidFill>
                  <a:srgbClr val="FF0000"/>
                </a:solidFill>
              </a:rPr>
              <a:t>acerca</a:t>
            </a:r>
            <a:r>
              <a:rPr lang="es-ES_tradnl" sz="2800" dirty="0" smtClean="0"/>
              <a:t> a la comunidad con temas innovadores</a:t>
            </a:r>
          </a:p>
          <a:p>
            <a:pPr marL="800100" lvl="1" indent="-342900">
              <a:buAutoNum type="arabicParenR"/>
            </a:pPr>
            <a:r>
              <a:rPr lang="es-ES_tradnl" sz="2800" dirty="0" smtClean="0"/>
              <a:t>Nos permite “</a:t>
            </a:r>
            <a:r>
              <a:rPr lang="es-ES_tradnl" sz="2800" b="1" dirty="0" smtClean="0">
                <a:solidFill>
                  <a:srgbClr val="FF0000"/>
                </a:solidFill>
              </a:rPr>
              <a:t>gestionar</a:t>
            </a:r>
            <a:r>
              <a:rPr lang="es-ES_tradnl" sz="2800" dirty="0" smtClean="0"/>
              <a:t> “ la agenda de temas importantes.</a:t>
            </a:r>
          </a:p>
          <a:p>
            <a:pPr marL="342900" indent="-342900">
              <a:buAutoNum type="arabicParenR"/>
            </a:pPr>
            <a:endParaRPr lang="es-ES_tradnl" sz="3200" dirty="0" smtClean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8401389" cy="5334000"/>
          </a:xfrm>
          <a:prstGeom prst="rect">
            <a:avLst/>
          </a:prstGeom>
        </p:spPr>
      </p:pic>
    </p:spTree>
  </p:cSld>
  <p:clrMapOvr>
    <a:masterClrMapping/>
  </p:clrMapOvr>
  <p:transition advClick="0" advTm="4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5410200" cy="6832249"/>
          </a:xfrm>
          <a:prstGeom prst="rect">
            <a:avLst/>
          </a:prstGeom>
        </p:spPr>
      </p:pic>
    </p:spTree>
  </p:cSld>
  <p:clrMapOvr>
    <a:masterClrMapping/>
  </p:clrMapOvr>
  <p:transition advTm="3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5551"/>
            <a:ext cx="5354022" cy="6832450"/>
          </a:xfrm>
          <a:prstGeom prst="rect">
            <a:avLst/>
          </a:prstGeom>
        </p:spPr>
      </p:pic>
    </p:spTree>
  </p:cSld>
  <p:clrMapOvr>
    <a:masterClrMapping/>
  </p:clrMapOvr>
  <p:transition advTm="3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485</Words>
  <Application>Microsoft Office PowerPoint</Application>
  <PresentationFormat>On-screen Show (4:3)</PresentationFormat>
  <Paragraphs>75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ContemporaryPhotoAlbum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2012-06-17T19:03:03Z</dcterms:created>
  <dcterms:modified xsi:type="dcterms:W3CDTF">2013-06-19T11:24:57Z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