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4"/>
  </p:sldMasterIdLst>
  <p:notesMasterIdLst>
    <p:notesMasterId r:id="rId46"/>
  </p:notesMasterIdLst>
  <p:sldIdLst>
    <p:sldId id="270" r:id="rId35"/>
    <p:sldId id="264" r:id="rId36"/>
    <p:sldId id="271" r:id="rId37"/>
    <p:sldId id="265" r:id="rId38"/>
    <p:sldId id="257" r:id="rId39"/>
    <p:sldId id="258" r:id="rId40"/>
    <p:sldId id="260" r:id="rId41"/>
    <p:sldId id="261" r:id="rId42"/>
    <p:sldId id="267" r:id="rId43"/>
    <p:sldId id="266" r:id="rId44"/>
    <p:sldId id="262" r:id="rId45"/>
  </p:sldIdLst>
  <p:sldSz cx="9144000" cy="6858000" type="screen4x3"/>
  <p:notesSz cx="6858000" cy="9144000"/>
  <p:defaultTextStyle>
    <a:defPPr>
      <a:defRPr lang="es-P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5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Master" Target="slideMasters/slideMaster1.xml"/><Relationship Id="rId42" Type="http://schemas.openxmlformats.org/officeDocument/2006/relationships/slide" Target="slides/slide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" Target="slides/slide3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2.xml"/><Relationship Id="rId49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1.xml"/><Relationship Id="rId43" Type="http://schemas.openxmlformats.org/officeDocument/2006/relationships/slide" Target="slides/slide9.xml"/><Relationship Id="rId48" Type="http://schemas.openxmlformats.org/officeDocument/2006/relationships/viewProps" Target="viewProps.xml"/><Relationship Id="rId8" Type="http://schemas.openxmlformats.org/officeDocument/2006/relationships/customXml" Target="../customXml/item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551A9C-9F95-4478-81E5-403BC979F284}" type="datetimeFigureOut">
              <a:rPr lang="es-ES"/>
              <a:pPr/>
              <a:t>16/07/2013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FD5DD8-F503-4DC4-8C0F-4810D7052E6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858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Plus we deliver an automatic two way feedback loop back to the public!</a:t>
            </a:r>
          </a:p>
          <a:p>
            <a:pPr eaLnBrk="1" hangingPunct="1">
              <a:spcBef>
                <a:spcPts val="4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ABED097-416B-4C38-83B9-2B0DD624A86D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0770D9-AEEA-40E6-92F7-33608ED9CC1E}" type="datetimeFigureOut">
              <a:rPr lang="es-PA"/>
              <a:pPr/>
              <a:t>07/16/2013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E2B8E-0433-48BC-9AAA-F53747C7403B}" type="slidenum">
              <a:rPr lang="es-PA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0676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AAB348-DD6D-47A2-A593-65F45E0F0A38}" type="datetimeFigureOut">
              <a:rPr lang="es-PA"/>
              <a:pPr/>
              <a:t>07/16/2013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1A2B6-20B0-48A1-8D63-90881A915FED}" type="slidenum">
              <a:rPr lang="es-PA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8865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57502F-F6E9-4D68-A85A-4C86AC962904}" type="datetimeFigureOut">
              <a:rPr lang="es-PA"/>
              <a:pPr/>
              <a:t>07/16/2013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86583-DE74-4C4B-A8E2-5BB303D992F2}" type="slidenum">
              <a:rPr lang="es-PA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5872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7DF850-B681-4241-8E8B-64984C6DAFE9}" type="datetimeFigureOut">
              <a:rPr lang="es-PA"/>
              <a:pPr/>
              <a:t>07/16/2013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1D84D-F7FD-441D-805E-AA39424B5C63}" type="slidenum">
              <a:rPr lang="es-PA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5690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F4C08E-2F17-48EE-8D8D-ACFF77CA3B61}" type="datetimeFigureOut">
              <a:rPr lang="es-PA"/>
              <a:pPr/>
              <a:t>07/16/2013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E6B87-E70A-4A0B-BA03-58A9D255980A}" type="slidenum">
              <a:rPr lang="es-PA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4384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9F4703-E810-4004-9BAA-BCAB97F627A1}" type="datetimeFigureOut">
              <a:rPr lang="es-PA"/>
              <a:pPr/>
              <a:t>07/16/2013</a:t>
            </a:fld>
            <a:endParaRPr lang="es-PA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42C55-A25A-4B26-909F-28BAAD5BF601}" type="slidenum">
              <a:rPr lang="es-PA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2841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1BC0F6-2CA1-441B-A687-1762EAAB436F}" type="datetimeFigureOut">
              <a:rPr lang="es-PA"/>
              <a:pPr/>
              <a:t>07/16/2013</a:t>
            </a:fld>
            <a:endParaRPr lang="es-PA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55703-D569-4777-B10F-BA1288C12053}" type="slidenum">
              <a:rPr lang="es-PA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909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CE26F8-EB6D-4A6E-BE01-F630F27FD6C3}" type="datetimeFigureOut">
              <a:rPr lang="es-PA"/>
              <a:pPr/>
              <a:t>07/16/2013</a:t>
            </a:fld>
            <a:endParaRPr lang="es-PA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D2D57-1770-441E-8ECC-F0D14A4AC7B8}" type="slidenum">
              <a:rPr lang="es-PA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0152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2A266F-7AF3-4685-BCC5-D36CCFBE8357}" type="datetimeFigureOut">
              <a:rPr lang="es-PA"/>
              <a:pPr/>
              <a:t>07/16/2013</a:t>
            </a:fld>
            <a:endParaRPr lang="es-PA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6137A-0793-43FB-96CF-7499AE5CAFBF}" type="slidenum">
              <a:rPr lang="es-PA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0019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998354-5817-4782-BCC1-5741B72693ED}" type="datetimeFigureOut">
              <a:rPr lang="es-PA"/>
              <a:pPr/>
              <a:t>07/16/2013</a:t>
            </a:fld>
            <a:endParaRPr lang="es-PA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C447E-87D4-46D3-B60C-1F9A6E97BDD1}" type="slidenum">
              <a:rPr lang="es-PA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4550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A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176AF0-2A3A-4780-88FB-FAB4A96CF0E1}" type="datetimeFigureOut">
              <a:rPr lang="es-PA"/>
              <a:pPr/>
              <a:t>07/16/2013</a:t>
            </a:fld>
            <a:endParaRPr lang="es-PA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B3BED-D8BA-4020-907E-B315D0345597}" type="slidenum">
              <a:rPr lang="es-PA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0478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A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A684A62-5664-4F80-BCD1-9699D7A36B63}" type="datetimeFigureOut">
              <a:rPr lang="es-PA"/>
              <a:pPr/>
              <a:t>07/16/2013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8C18CDF-6AC3-4F5A-BAC7-5F847F5AF6E2}" type="slidenum">
              <a:rPr lang="es-PA"/>
              <a:pPr/>
              <a:t>‹#›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rcaballero@presidencia.gob.p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rcaballero@innovacion.gob.pa" TargetMode="External"/><Relationship Id="rId5" Type="http://schemas.openxmlformats.org/officeDocument/2006/relationships/hyperlink" Target="http://www.311.gob.pa/" TargetMode="External"/><Relationship Id="rId4" Type="http://schemas.openxmlformats.org/officeDocument/2006/relationships/hyperlink" Target="..%5C..%5CVIDEOS%5CPanam%C3%A1%202014.fl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wmf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n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-57150"/>
            <a:ext cx="25558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3140968"/>
            <a:ext cx="9144000" cy="11521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_tradnl" sz="4000" b="1" dirty="0">
                <a:solidFill>
                  <a:schemeClr val="bg1"/>
                </a:solidFill>
                <a:cs typeface="Arial" pitchFamily="34" charset="0"/>
              </a:rPr>
              <a:t>EL APP MÓVIL 311 DE 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PANAMÁ. </a:t>
            </a:r>
            <a:br>
              <a:rPr lang="en-US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sz="4000" b="1" dirty="0">
              <a:solidFill>
                <a:schemeClr val="bg1"/>
              </a:solidFill>
              <a:cs typeface="Arial" pitchFamily="34" charset="0"/>
              <a:hlinkClick r:id="rId4" action="ppaction://hlinkfile"/>
            </a:endParaRPr>
          </a:p>
        </p:txBody>
      </p:sp>
      <p:sp>
        <p:nvSpPr>
          <p:cNvPr id="14342" name="Subtitle 2"/>
          <p:cNvSpPr txBox="1">
            <a:spLocks/>
          </p:cNvSpPr>
          <p:nvPr/>
        </p:nvSpPr>
        <p:spPr bwMode="auto">
          <a:xfrm>
            <a:off x="0" y="4724400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>
                <a:cs typeface="Arial" pitchFamily="34" charset="0"/>
              </a:rPr>
              <a:t>Rodolfo Caballero Rivera</a:t>
            </a:r>
          </a:p>
          <a:p>
            <a:pPr eaLnBrk="1" hangingPunct="1">
              <a:spcBef>
                <a:spcPct val="20000"/>
              </a:spcBef>
            </a:pPr>
            <a:r>
              <a:rPr lang="es-ES_tradnl" sz="2000" b="1">
                <a:cs typeface="Arial" pitchFamily="34" charset="0"/>
              </a:rPr>
              <a:t>DIRECTOR NACIONAL DE ATENCIÒN CIUDADANA/REPÙBLICA DE PANAMÁ.</a:t>
            </a:r>
          </a:p>
          <a:p>
            <a:pPr eaLnBrk="1" hangingPunct="1">
              <a:spcBef>
                <a:spcPct val="20000"/>
              </a:spcBef>
            </a:pPr>
            <a:r>
              <a:rPr lang="es-ES_tradnl" sz="2000" b="1">
                <a:cs typeface="Arial" pitchFamily="34" charset="0"/>
                <a:hlinkClick r:id="rId5"/>
              </a:rPr>
              <a:t>www.311.gob.pa</a:t>
            </a:r>
            <a:r>
              <a:rPr lang="es-ES_tradnl" sz="2000" b="1">
                <a:cs typeface="Arial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s-ES" sz="2000">
                <a:cs typeface="Arial" pitchFamily="34" charset="0"/>
                <a:hlinkClick r:id="rId6"/>
              </a:rPr>
              <a:t>rcaballero@innovacion.gob.pa</a:t>
            </a:r>
            <a:r>
              <a:rPr lang="es-ES" sz="2000">
                <a:cs typeface="Arial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s-ES" sz="2000">
                <a:cs typeface="Arial" pitchFamily="34" charset="0"/>
                <a:hlinkClick r:id="rId7"/>
              </a:rPr>
              <a:t>rcaballero@presidencia.gob.pa</a:t>
            </a:r>
            <a:r>
              <a:rPr lang="es-ES" sz="2000"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 rot="18710241">
            <a:off x="-26795" y="680648"/>
            <a:ext cx="311780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Fuga de Agua</a:t>
            </a:r>
            <a:endParaRPr lang="es-PA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" name="4 CuadroTexto"/>
          <p:cNvSpPr txBox="1"/>
          <p:nvPr/>
        </p:nvSpPr>
        <p:spPr>
          <a:xfrm rot="434646">
            <a:off x="2068029" y="2501728"/>
            <a:ext cx="6176366" cy="1200329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n-ea"/>
              </a:rPr>
              <a:t>Interrupción del Suministro</a:t>
            </a:r>
            <a:endParaRPr lang="es-PA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  <a:ea typeface="+mn-ea"/>
            </a:endParaRPr>
          </a:p>
        </p:txBody>
      </p:sp>
      <p:sp>
        <p:nvSpPr>
          <p:cNvPr id="6" name="5 CuadroTexto"/>
          <p:cNvSpPr txBox="1"/>
          <p:nvPr/>
        </p:nvSpPr>
        <p:spPr>
          <a:xfrm rot="21254921">
            <a:off x="3023881" y="5092892"/>
            <a:ext cx="5570479" cy="481141"/>
          </a:xfrm>
          <a:prstGeom prst="rect">
            <a:avLst/>
          </a:prstGeom>
          <a:noFill/>
        </p:spPr>
        <p:txBody>
          <a:bodyPr>
            <a:prstTxWarp prst="textInflateBottom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Desborde de aguas negras</a:t>
            </a:r>
            <a:endParaRPr lang="es-P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</a:endParaRPr>
          </a:p>
        </p:txBody>
      </p:sp>
      <p:sp>
        <p:nvSpPr>
          <p:cNvPr id="7" name="6 CuadroTexto"/>
          <p:cNvSpPr txBox="1"/>
          <p:nvPr/>
        </p:nvSpPr>
        <p:spPr>
          <a:xfrm rot="154171">
            <a:off x="264560" y="4136988"/>
            <a:ext cx="288032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</a:rPr>
              <a:t>Recolección</a:t>
            </a:r>
            <a:endParaRPr lang="es-P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" name="7 CuadroTexto"/>
          <p:cNvSpPr txBox="1"/>
          <p:nvPr/>
        </p:nvSpPr>
        <p:spPr>
          <a:xfrm rot="21023680">
            <a:off x="2928997" y="551988"/>
            <a:ext cx="288032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Medidores</a:t>
            </a:r>
            <a:endParaRPr lang="es-P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</a:endParaRPr>
          </a:p>
        </p:txBody>
      </p:sp>
      <p:sp>
        <p:nvSpPr>
          <p:cNvPr id="9" name="8 CuadroTexto"/>
          <p:cNvSpPr txBox="1"/>
          <p:nvPr/>
        </p:nvSpPr>
        <p:spPr>
          <a:xfrm rot="21023680">
            <a:off x="785871" y="3152596"/>
            <a:ext cx="2691494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Atención al Cliente</a:t>
            </a:r>
            <a:endParaRPr lang="es-P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</a:endParaRPr>
          </a:p>
        </p:txBody>
      </p:sp>
      <p:sp>
        <p:nvSpPr>
          <p:cNvPr id="10" name="9 CuadroTexto"/>
          <p:cNvSpPr txBox="1"/>
          <p:nvPr/>
        </p:nvSpPr>
        <p:spPr>
          <a:xfrm rot="20294030">
            <a:off x="4192342" y="5543325"/>
            <a:ext cx="4454351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isometricLeftDown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dirty="0">
                <a:latin typeface="+mn-lt"/>
                <a:ea typeface="+mn-ea"/>
              </a:rPr>
              <a:t>Información</a:t>
            </a:r>
            <a:endParaRPr lang="es-PA" sz="6000" dirty="0">
              <a:latin typeface="+mn-lt"/>
              <a:ea typeface="+mn-ea"/>
            </a:endParaRPr>
          </a:p>
        </p:txBody>
      </p:sp>
      <p:sp>
        <p:nvSpPr>
          <p:cNvPr id="11" name="10 CuadroTexto"/>
          <p:cNvSpPr txBox="1"/>
          <p:nvPr/>
        </p:nvSpPr>
        <p:spPr>
          <a:xfrm rot="18710241">
            <a:off x="689102" y="4686742"/>
            <a:ext cx="441232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Control de Vectores</a:t>
            </a:r>
            <a:endParaRPr lang="es-P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2" name="11 CuadroTexto"/>
          <p:cNvSpPr txBox="1"/>
          <p:nvPr/>
        </p:nvSpPr>
        <p:spPr>
          <a:xfrm rot="3379017">
            <a:off x="5093447" y="1203867"/>
            <a:ext cx="2343520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  <a:sp3d extrusionH="57150">
              <a:bevelT w="38100" h="38100" prst="angl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</a:rPr>
              <a:t>Ideas y sugerencias</a:t>
            </a:r>
            <a:endParaRPr lang="es-PA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3" name="12 CuadroTexto"/>
          <p:cNvSpPr txBox="1"/>
          <p:nvPr/>
        </p:nvSpPr>
        <p:spPr>
          <a:xfrm rot="18240140">
            <a:off x="6080172" y="896884"/>
            <a:ext cx="366694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Transporte Público</a:t>
            </a:r>
            <a:endParaRPr lang="es-P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</p:txBody>
      </p:sp>
      <p:sp>
        <p:nvSpPr>
          <p:cNvPr id="14" name="13 CuadroTexto"/>
          <p:cNvSpPr txBox="1"/>
          <p:nvPr/>
        </p:nvSpPr>
        <p:spPr>
          <a:xfrm rot="470329">
            <a:off x="4775563" y="1993157"/>
            <a:ext cx="276777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MI BUS</a:t>
            </a:r>
            <a:endParaRPr lang="es-PA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</a:endParaRP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 rot="935018">
            <a:off x="5064125" y="3859213"/>
            <a:ext cx="2652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" sz="2000">
                <a:latin typeface="Comic Sans MS" pitchFamily="66" charset="0"/>
              </a:rPr>
              <a:t>Baja presión de agua</a:t>
            </a:r>
            <a:endParaRPr lang="es-PA" sz="2000">
              <a:latin typeface="Comic Sans MS" pitchFamily="66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92248" y="2967335"/>
            <a:ext cx="87595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Servicios con mayor demanda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522526" y="2610778"/>
            <a:ext cx="769326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Tiempo de atención menor a 30 días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15 Grupo"/>
          <p:cNvGrpSpPr>
            <a:grpSpLocks/>
          </p:cNvGrpSpPr>
          <p:nvPr/>
        </p:nvGrpSpPr>
        <p:grpSpPr bwMode="auto">
          <a:xfrm>
            <a:off x="-598488" y="0"/>
            <a:ext cx="10426701" cy="6861175"/>
            <a:chOff x="-599275" y="0"/>
            <a:chExt cx="10427859" cy="6861577"/>
          </a:xfrm>
        </p:grpSpPr>
        <p:pic>
          <p:nvPicPr>
            <p:cNvPr id="1026" name="Picture 2" descr="C:\Users\eacedeno\AppData\Local\Microsoft\Windows\Temporary Internet Files\Content.Outlook\SF0UP1X9\animation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9275" y="0"/>
              <a:ext cx="10342124" cy="6858402"/>
            </a:xfrm>
            <a:prstGeom prst="rect">
              <a:avLst/>
            </a:prstGeom>
            <a:noFill/>
            <a:ln>
              <a:noFill/>
            </a:ln>
            <a:effectLst>
              <a:outerShdw blurRad="190500" algn="tl" rotWithShape="0">
                <a:srgbClr val="80808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3" y="1339249"/>
              <a:ext cx="921103" cy="865615"/>
            </a:xfrm>
            <a:prstGeom prst="rect">
              <a:avLst/>
            </a:prstGeom>
            <a:noFill/>
            <a:ln>
              <a:noFill/>
            </a:ln>
            <a:scene3d>
              <a:camera prst="isometricOffAxis2Lef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453070"/>
              <a:ext cx="889114" cy="981730"/>
            </a:xfrm>
            <a:prstGeom prst="rect">
              <a:avLst/>
            </a:prstGeom>
            <a:noFill/>
            <a:ln>
              <a:noFill/>
            </a:ln>
            <a:scene3d>
              <a:camera prst="isometricOffAxis2Left"/>
              <a:lightRig rig="threePt" dir="t"/>
            </a:scene3d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811" y="2831710"/>
              <a:ext cx="797593" cy="957330"/>
            </a:xfrm>
            <a:prstGeom prst="rect">
              <a:avLst/>
            </a:prstGeom>
            <a:noFill/>
            <a:ln>
              <a:noFill/>
            </a:ln>
            <a:scene3d>
              <a:camera prst="isometricOffAxis2Lef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3" y="2518525"/>
              <a:ext cx="853209" cy="982483"/>
            </a:xfrm>
            <a:prstGeom prst="rect">
              <a:avLst/>
            </a:prstGeom>
            <a:noFill/>
            <a:ln>
              <a:noFill/>
            </a:ln>
            <a:scene3d>
              <a:camera prst="isometricOffAxis2Lef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14 CuadroTexto"/>
            <p:cNvSpPr txBox="1">
              <a:spLocks noChangeArrowheads="1"/>
            </p:cNvSpPr>
            <p:nvPr/>
          </p:nvSpPr>
          <p:spPr bwMode="auto">
            <a:xfrm>
              <a:off x="4499992" y="5661248"/>
              <a:ext cx="532859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ES" sz="3600" b="1">
                  <a:solidFill>
                    <a:schemeClr val="bg1"/>
                  </a:solidFill>
                </a:rPr>
                <a:t>Conectividad para una ciudadanía activa</a:t>
              </a:r>
              <a:endParaRPr lang="es-PA" sz="3600" b="1">
                <a:solidFill>
                  <a:schemeClr val="bg1"/>
                </a:solidFill>
              </a:endParaRPr>
            </a:p>
          </p:txBody>
        </p:sp>
        <p:pic>
          <p:nvPicPr>
            <p:cNvPr id="18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865" y="1564539"/>
              <a:ext cx="945406" cy="9716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C:\Users\eacedeno\AppData\Local\Microsoft\Windows\Temporary Internet Files\Content.Outlook\SF0UP1X9\Youtube-logo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6153" y="4914744"/>
              <a:ext cx="348255" cy="34825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eacedeno\AppData\Local\Microsoft\Windows\Temporary Internet Files\Content.Outlook\SF0UP1X9\facebook_logo_detail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9" b="4663"/>
            <a:stretch/>
          </p:blipFill>
          <p:spPr bwMode="auto">
            <a:xfrm>
              <a:off x="6446390" y="4885508"/>
              <a:ext cx="348255" cy="34297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eacedeno\AppData\Local\Microsoft\Windows\Temporary Internet Files\Content.Outlook\SF0UP1X9\TwitterIcon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869160"/>
              <a:ext cx="393839" cy="3938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12" name="13 CuadroTexto"/>
            <p:cNvSpPr txBox="1">
              <a:spLocks noChangeArrowheads="1"/>
            </p:cNvSpPr>
            <p:nvPr/>
          </p:nvSpPr>
          <p:spPr bwMode="auto">
            <a:xfrm>
              <a:off x="4572000" y="5291916"/>
              <a:ext cx="13681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ES" sz="1400" b="1" i="1">
                  <a:solidFill>
                    <a:schemeClr val="bg1"/>
                  </a:solidFill>
                </a:rPr>
                <a:t>@311 PANAMA</a:t>
              </a:r>
              <a:endParaRPr lang="es-PA" sz="1400" b="1" i="1">
                <a:solidFill>
                  <a:schemeClr val="bg1"/>
                </a:solidFill>
              </a:endParaRPr>
            </a:p>
          </p:txBody>
        </p:sp>
        <p:sp>
          <p:nvSpPr>
            <p:cNvPr id="25613" name="24 CuadroTexto"/>
            <p:cNvSpPr txBox="1">
              <a:spLocks noChangeArrowheads="1"/>
            </p:cNvSpPr>
            <p:nvPr/>
          </p:nvSpPr>
          <p:spPr bwMode="auto">
            <a:xfrm>
              <a:off x="6012160" y="5281463"/>
              <a:ext cx="13681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ES" sz="1400" b="1" i="1">
                  <a:solidFill>
                    <a:schemeClr val="bg1"/>
                  </a:solidFill>
                </a:rPr>
                <a:t>/311 PANAMA</a:t>
              </a:r>
              <a:endParaRPr lang="es-PA" sz="1400" b="1" i="1">
                <a:solidFill>
                  <a:schemeClr val="bg1"/>
                </a:solidFill>
              </a:endParaRPr>
            </a:p>
          </p:txBody>
        </p:sp>
        <p:sp>
          <p:nvSpPr>
            <p:cNvPr id="25614" name="25 CuadroTexto"/>
            <p:cNvSpPr txBox="1">
              <a:spLocks noChangeArrowheads="1"/>
            </p:cNvSpPr>
            <p:nvPr/>
          </p:nvSpPr>
          <p:spPr bwMode="auto">
            <a:xfrm>
              <a:off x="7308304" y="5301208"/>
              <a:ext cx="14756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ES" sz="1400" b="1" i="1">
                  <a:solidFill>
                    <a:schemeClr val="bg1"/>
                  </a:solidFill>
                </a:rPr>
                <a:t>311CAC PANAMA</a:t>
              </a:r>
              <a:endParaRPr lang="es-PA" sz="1400" b="1" i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White Box"/>
          <p:cNvGrpSpPr>
            <a:grpSpLocks/>
          </p:cNvGrpSpPr>
          <p:nvPr/>
        </p:nvGrpSpPr>
        <p:grpSpPr bwMode="auto">
          <a:xfrm>
            <a:off x="611188" y="1230313"/>
            <a:ext cx="6043612" cy="4791075"/>
            <a:chOff x="960120" y="1637883"/>
            <a:chExt cx="5718635" cy="4488601"/>
          </a:xfrm>
        </p:grpSpPr>
        <p:cxnSp>
          <p:nvCxnSpPr>
            <p:cNvPr id="15383" name="Straight Connector 60"/>
            <p:cNvCxnSpPr>
              <a:cxnSpLocks noChangeShapeType="1"/>
            </p:cNvCxnSpPr>
            <p:nvPr/>
          </p:nvCxnSpPr>
          <p:spPr bwMode="auto">
            <a:xfrm flipV="1">
              <a:off x="960120" y="1637883"/>
              <a:ext cx="2679790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" name="Arc 77"/>
            <p:cNvSpPr/>
            <p:nvPr/>
          </p:nvSpPr>
          <p:spPr bwMode="auto">
            <a:xfrm rot="1709508" flipH="1">
              <a:off x="4593789" y="3389895"/>
              <a:ext cx="2084966" cy="1290956"/>
            </a:xfrm>
            <a:prstGeom prst="arc">
              <a:avLst>
                <a:gd name="adj1" fmla="val 12222016"/>
                <a:gd name="adj2" fmla="val 19091308"/>
              </a:avLst>
            </a:prstGeom>
            <a:noFill/>
            <a:ln w="25400">
              <a:solidFill>
                <a:schemeClr val="tx1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2" name="Arc 71"/>
            <p:cNvSpPr/>
            <p:nvPr/>
          </p:nvSpPr>
          <p:spPr bwMode="auto">
            <a:xfrm>
              <a:off x="1885436" y="1637883"/>
              <a:ext cx="3366288" cy="2486727"/>
            </a:xfrm>
            <a:prstGeom prst="arc">
              <a:avLst>
                <a:gd name="adj1" fmla="val 16285459"/>
                <a:gd name="adj2" fmla="val 738129"/>
              </a:avLst>
            </a:prstGeom>
            <a:noFill/>
            <a:ln w="25400">
              <a:solidFill>
                <a:schemeClr val="tx1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cxnSp>
          <p:nvCxnSpPr>
            <p:cNvPr id="15386" name="Straight Connector 55"/>
            <p:cNvCxnSpPr>
              <a:cxnSpLocks noChangeShapeType="1"/>
            </p:cNvCxnSpPr>
            <p:nvPr/>
          </p:nvCxnSpPr>
          <p:spPr bwMode="auto">
            <a:xfrm>
              <a:off x="966600" y="6126481"/>
              <a:ext cx="55993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7" name="Straight Connector 56"/>
            <p:cNvCxnSpPr>
              <a:cxnSpLocks noChangeShapeType="1"/>
            </p:cNvCxnSpPr>
            <p:nvPr/>
          </p:nvCxnSpPr>
          <p:spPr bwMode="auto">
            <a:xfrm rot="16200000" flipV="1">
              <a:off x="-1269320" y="3878896"/>
              <a:ext cx="4482536" cy="1263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8" name="Straight Connector 65"/>
            <p:cNvCxnSpPr>
              <a:cxnSpLocks noChangeShapeType="1"/>
            </p:cNvCxnSpPr>
            <p:nvPr/>
          </p:nvCxnSpPr>
          <p:spPr bwMode="auto">
            <a:xfrm rot="16200000" flipV="1">
              <a:off x="5540131" y="5107446"/>
              <a:ext cx="20380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62" name="Arrows"/>
          <p:cNvGrpSpPr>
            <a:grpSpLocks/>
          </p:cNvGrpSpPr>
          <p:nvPr/>
        </p:nvGrpSpPr>
        <p:grpSpPr bwMode="auto">
          <a:xfrm>
            <a:off x="2184400" y="2125663"/>
            <a:ext cx="4946650" cy="2730500"/>
            <a:chOff x="2184668" y="2125790"/>
            <a:chExt cx="4946089" cy="2729843"/>
          </a:xfrm>
        </p:grpSpPr>
        <p:sp>
          <p:nvSpPr>
            <p:cNvPr id="31777" name="Right Arrow 19"/>
            <p:cNvSpPr>
              <a:spLocks noChangeArrowheads="1"/>
            </p:cNvSpPr>
            <p:nvPr/>
          </p:nvSpPr>
          <p:spPr bwMode="auto">
            <a:xfrm rot="-3027196">
              <a:off x="2088681" y="3702558"/>
              <a:ext cx="722139" cy="530165"/>
            </a:xfrm>
            <a:prstGeom prst="rightArrow">
              <a:avLst>
                <a:gd name="adj1" fmla="val 36537"/>
                <a:gd name="adj2" fmla="val 67944"/>
              </a:avLst>
            </a:prstGeom>
            <a:solidFill>
              <a:srgbClr val="FFE683"/>
            </a:solidFill>
            <a:ln w="25400">
              <a:solidFill>
                <a:srgbClr val="FAC15A"/>
              </a:solidFill>
              <a:round/>
              <a:headEnd/>
              <a:tailEnd/>
            </a:ln>
            <a:effectLst>
              <a:outerShdw blurRad="63500" dist="25400" dir="10800000" rotWithShape="0">
                <a:srgbClr val="000000">
                  <a:alpha val="20000"/>
                </a:srgb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bg2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5380" name="Circular Arrow 22"/>
            <p:cNvSpPr>
              <a:spLocks/>
            </p:cNvSpPr>
            <p:nvPr/>
          </p:nvSpPr>
          <p:spPr bwMode="auto">
            <a:xfrm rot="12440638" flipH="1">
              <a:off x="2411723" y="3236808"/>
              <a:ext cx="4719034" cy="1618825"/>
            </a:xfrm>
            <a:custGeom>
              <a:avLst/>
              <a:gdLst>
                <a:gd name="T0" fmla="*/ 741031 w 4719034"/>
                <a:gd name="T1" fmla="*/ 454138 h 1618825"/>
                <a:gd name="T2" fmla="*/ 2411352 w 4719034"/>
                <a:gd name="T3" fmla="*/ 254146 h 1618825"/>
                <a:gd name="T4" fmla="*/ 2521402 w 4719034"/>
                <a:gd name="T5" fmla="*/ 39982 h 1618825"/>
                <a:gd name="T6" fmla="*/ 2588103 w 4719034"/>
                <a:gd name="T7" fmla="*/ 364570 h 1618825"/>
                <a:gd name="T8" fmla="*/ 2190838 w 4719034"/>
                <a:gd name="T9" fmla="*/ 683278 h 1618825"/>
                <a:gd name="T10" fmla="*/ 2300718 w 4719034"/>
                <a:gd name="T11" fmla="*/ 469446 h 1618825"/>
                <a:gd name="T12" fmla="*/ 1161186 w 4719034"/>
                <a:gd name="T13" fmla="*/ 546366 h 1618825"/>
                <a:gd name="T14" fmla="*/ 741031 w 4719034"/>
                <a:gd name="T15" fmla="*/ 454138 h 16188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19034" h="1618825">
                  <a:moveTo>
                    <a:pt x="741031" y="454138"/>
                  </a:moveTo>
                  <a:cubicBezTo>
                    <a:pt x="1152682" y="323637"/>
                    <a:pt x="1767975" y="249967"/>
                    <a:pt x="2411352" y="254146"/>
                  </a:cubicBezTo>
                  <a:lnTo>
                    <a:pt x="2521402" y="39982"/>
                  </a:lnTo>
                  <a:lnTo>
                    <a:pt x="2588103" y="364570"/>
                  </a:lnTo>
                  <a:lnTo>
                    <a:pt x="2190838" y="683278"/>
                  </a:lnTo>
                  <a:lnTo>
                    <a:pt x="2300718" y="469446"/>
                  </a:lnTo>
                  <a:cubicBezTo>
                    <a:pt x="1884134" y="471779"/>
                    <a:pt x="1483515" y="498821"/>
                    <a:pt x="1161186" y="546366"/>
                  </a:cubicBezTo>
                  <a:lnTo>
                    <a:pt x="741031" y="454138"/>
                  </a:lnTo>
                  <a:close/>
                </a:path>
              </a:pathLst>
            </a:custGeom>
            <a:solidFill>
              <a:srgbClr val="FFE683"/>
            </a:solidFill>
            <a:ln w="25400" cap="flat" cmpd="sng">
              <a:solidFill>
                <a:srgbClr val="FAC15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5400" dir="16500037" rotWithShape="0">
                <a:srgbClr val="000000">
                  <a:alpha val="2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eft-Right Arrow 24"/>
            <p:cNvSpPr>
              <a:spLocks noChangeArrowheads="1"/>
            </p:cNvSpPr>
            <p:nvPr/>
          </p:nvSpPr>
          <p:spPr bwMode="auto">
            <a:xfrm rot="13861132" flipV="1">
              <a:off x="2171213" y="2242421"/>
              <a:ext cx="572949" cy="339686"/>
            </a:xfrm>
            <a:prstGeom prst="leftRightArrow">
              <a:avLst>
                <a:gd name="adj1" fmla="val 42472"/>
                <a:gd name="adj2" fmla="val 46232"/>
              </a:avLst>
            </a:prstGeom>
            <a:solidFill>
              <a:srgbClr val="FFE683"/>
            </a:solidFill>
            <a:ln w="25400">
              <a:solidFill>
                <a:srgbClr val="FAC15A"/>
              </a:solidFill>
              <a:round/>
              <a:headEnd/>
              <a:tailEnd/>
            </a:ln>
            <a:effectLst>
              <a:outerShdw blurRad="63500" dist="26940" dir="5400000" rotWithShape="0">
                <a:srgbClr val="000000">
                  <a:alpha val="2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 </a:t>
              </a:r>
            </a:p>
          </p:txBody>
        </p:sp>
        <p:sp>
          <p:nvSpPr>
            <p:cNvPr id="2" name="Left-Right Arrow 1"/>
            <p:cNvSpPr>
              <a:spLocks noChangeArrowheads="1"/>
            </p:cNvSpPr>
            <p:nvPr/>
          </p:nvSpPr>
          <p:spPr bwMode="auto">
            <a:xfrm rot="-1241246">
              <a:off x="3806909" y="2636842"/>
              <a:ext cx="2527013" cy="514226"/>
            </a:xfrm>
            <a:prstGeom prst="leftRightArrow">
              <a:avLst>
                <a:gd name="adj1" fmla="val 32491"/>
                <a:gd name="adj2" fmla="val 66274"/>
              </a:avLst>
            </a:prstGeom>
            <a:solidFill>
              <a:srgbClr val="DAEAB7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endParaRPr>
            </a:p>
          </p:txBody>
        </p:sp>
      </p:grpSp>
      <p:sp>
        <p:nvSpPr>
          <p:cNvPr id="15363" name="TextBox 25"/>
          <p:cNvSpPr txBox="1">
            <a:spLocks noChangeArrowheads="1"/>
          </p:cNvSpPr>
          <p:nvPr/>
        </p:nvSpPr>
        <p:spPr bwMode="auto">
          <a:xfrm>
            <a:off x="4859338" y="4365625"/>
            <a:ext cx="177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1400">
                <a:latin typeface="Avenir LT Std 35 Light" charset="0"/>
              </a:rPr>
              <a:t>Funcionarios</a:t>
            </a:r>
          </a:p>
        </p:txBody>
      </p:sp>
      <p:grpSp>
        <p:nvGrpSpPr>
          <p:cNvPr id="15364" name="Traditional Workflow"/>
          <p:cNvGrpSpPr>
            <a:grpSpLocks/>
          </p:cNvGrpSpPr>
          <p:nvPr/>
        </p:nvGrpSpPr>
        <p:grpSpPr bwMode="auto">
          <a:xfrm>
            <a:off x="1020763" y="4033838"/>
            <a:ext cx="2849562" cy="1454150"/>
            <a:chOff x="1001596" y="4462753"/>
            <a:chExt cx="2870563" cy="1463974"/>
          </a:xfrm>
        </p:grpSpPr>
        <p:sp>
          <p:nvSpPr>
            <p:cNvPr id="15374" name="Oval 28"/>
            <p:cNvSpPr>
              <a:spLocks noChangeArrowheads="1"/>
            </p:cNvSpPr>
            <p:nvPr/>
          </p:nvSpPr>
          <p:spPr bwMode="auto">
            <a:xfrm>
              <a:off x="1001596" y="4462753"/>
              <a:ext cx="1458470" cy="1315932"/>
            </a:xfrm>
            <a:prstGeom prst="ellipse">
              <a:avLst/>
            </a:prstGeom>
            <a:solidFill>
              <a:srgbClr val="8EB4E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375" name="Picture 15" descr="file_lines_wh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03" y="4560796"/>
              <a:ext cx="374915" cy="41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2" descr="C:\Documents and Settings\davi0000\Local Settings\Temporary Internet Files\Content.IE5\HHFWRS9N\MC900290155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942" y="5045060"/>
              <a:ext cx="543057" cy="39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829" y="5169838"/>
              <a:ext cx="656946" cy="25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8" name="TextBox 33"/>
            <p:cNvSpPr txBox="1">
              <a:spLocks noChangeArrowheads="1"/>
            </p:cNvSpPr>
            <p:nvPr/>
          </p:nvSpPr>
          <p:spPr bwMode="auto">
            <a:xfrm>
              <a:off x="2089052" y="5399735"/>
              <a:ext cx="1783107" cy="526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400">
                  <a:solidFill>
                    <a:srgbClr val="000000"/>
                  </a:solidFill>
                </a:rPr>
                <a:t>Flujo de trabajo Tradicional</a:t>
              </a:r>
            </a:p>
          </p:txBody>
        </p:sp>
      </p:grpSp>
      <p:sp>
        <p:nvSpPr>
          <p:cNvPr id="15365" name="TextBox 13"/>
          <p:cNvSpPr txBox="1">
            <a:spLocks noChangeArrowheads="1"/>
          </p:cNvSpPr>
          <p:nvPr/>
        </p:nvSpPr>
        <p:spPr bwMode="auto">
          <a:xfrm>
            <a:off x="2916238" y="2420938"/>
            <a:ext cx="176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1400">
                <a:latin typeface="Avenir LT Std 35 Light" charset="0"/>
              </a:rPr>
              <a:t>Enlace Operativo </a:t>
            </a: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2152650" y="1409700"/>
            <a:ext cx="176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1400">
                <a:latin typeface="Avenir LT Std 35 Light" charset="0"/>
              </a:rPr>
              <a:t>Nube Gobierno</a:t>
            </a:r>
          </a:p>
        </p:txBody>
      </p:sp>
      <p:sp>
        <p:nvSpPr>
          <p:cNvPr id="15367" name="TextBox 120"/>
          <p:cNvSpPr txBox="1">
            <a:spLocks noChangeArrowheads="1"/>
          </p:cNvSpPr>
          <p:nvPr/>
        </p:nvSpPr>
        <p:spPr bwMode="auto">
          <a:xfrm>
            <a:off x="6372225" y="2852738"/>
            <a:ext cx="177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1400">
                <a:solidFill>
                  <a:srgbClr val="000000"/>
                </a:solidFill>
              </a:rPr>
              <a:t>Ciudadanía </a:t>
            </a:r>
          </a:p>
          <a:p>
            <a:pPr algn="ctr"/>
            <a:r>
              <a:rPr lang="en-US" sz="1400">
                <a:solidFill>
                  <a:srgbClr val="000000"/>
                </a:solidFill>
              </a:rPr>
              <a:t>Activa</a:t>
            </a:r>
          </a:p>
        </p:txBody>
      </p:sp>
      <p:sp>
        <p:nvSpPr>
          <p:cNvPr id="15368" name="CuadroTexto 2"/>
          <p:cNvSpPr txBox="1">
            <a:spLocks noChangeArrowheads="1"/>
          </p:cNvSpPr>
          <p:nvPr/>
        </p:nvSpPr>
        <p:spPr bwMode="auto">
          <a:xfrm>
            <a:off x="250825" y="0"/>
            <a:ext cx="8893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3600" b="1"/>
              <a:t>ESTRATEGIA MÓVIL DEL 311</a:t>
            </a:r>
          </a:p>
        </p:txBody>
      </p:sp>
      <p:sp>
        <p:nvSpPr>
          <p:cNvPr id="15369" name="CuadroTexto 3"/>
          <p:cNvSpPr txBox="1">
            <a:spLocks noChangeArrowheads="1"/>
          </p:cNvSpPr>
          <p:nvPr/>
        </p:nvSpPr>
        <p:spPr bwMode="auto">
          <a:xfrm>
            <a:off x="755650" y="3178175"/>
            <a:ext cx="1944688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1660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5370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49300"/>
            <a:ext cx="11318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Imagen 3" descr="images-14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15843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Imagen 4" descr="Centro-de-Atención-Ciudadana-300x20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08275"/>
            <a:ext cx="15621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Imagen 6" descr="images-15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24400"/>
            <a:ext cx="24495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uadroTexto 3"/>
          <p:cNvSpPr txBox="1">
            <a:spLocks noChangeArrowheads="1"/>
          </p:cNvSpPr>
          <p:nvPr/>
        </p:nvSpPr>
        <p:spPr bwMode="auto">
          <a:xfrm>
            <a:off x="2449513" y="4081463"/>
            <a:ext cx="18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sz="1800"/>
          </a:p>
          <a:p>
            <a:pPr eaLnBrk="1" hangingPunct="1"/>
            <a:endParaRPr lang="es-ES" sz="1800"/>
          </a:p>
          <a:p>
            <a:pPr eaLnBrk="1" hangingPunct="1"/>
            <a:endParaRPr lang="es-ES" sz="1800"/>
          </a:p>
        </p:txBody>
      </p:sp>
      <p:pic>
        <p:nvPicPr>
          <p:cNvPr id="17410" name="Imagen 4" descr="campañayosoyunciudadanoactivo.jp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549275"/>
            <a:ext cx="4448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Agrupar 7"/>
          <p:cNvGrpSpPr>
            <a:grpSpLocks/>
          </p:cNvGrpSpPr>
          <p:nvPr/>
        </p:nvGrpSpPr>
        <p:grpSpPr bwMode="auto">
          <a:xfrm>
            <a:off x="1588" y="0"/>
            <a:ext cx="3562350" cy="6858000"/>
            <a:chOff x="1835696" y="0"/>
            <a:chExt cx="5715000" cy="6846168"/>
          </a:xfrm>
        </p:grpSpPr>
        <p:pic>
          <p:nvPicPr>
            <p:cNvPr id="18435" name="Imagen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0"/>
              <a:ext cx="5688632" cy="501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6" name="Imagen 6" descr="LOGO GOBIERNO NACIONAL.jp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4941168"/>
              <a:ext cx="5715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CuadroTexto 8"/>
          <p:cNvSpPr txBox="1"/>
          <p:nvPr/>
        </p:nvSpPr>
        <p:spPr>
          <a:xfrm>
            <a:off x="3851275" y="0"/>
            <a:ext cx="5292725" cy="69246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b="1"/>
              <a:t>BENEFICIOS DEL APP MÓVIL. </a:t>
            </a:r>
          </a:p>
          <a:p>
            <a:pPr eaLnBrk="1" hangingPunct="1"/>
            <a:endParaRPr lang="es-ES" sz="1800"/>
          </a:p>
          <a:p>
            <a:pPr eaLnBrk="1" hangingPunct="1"/>
            <a:endParaRPr lang="es-ES" sz="1800"/>
          </a:p>
          <a:p>
            <a:pPr algn="just" eaLnBrk="1" hangingPunct="1">
              <a:buFont typeface="Arial" pitchFamily="34" charset="0"/>
              <a:buChar char="•"/>
            </a:pPr>
            <a:r>
              <a:rPr lang="es-ES"/>
              <a:t>ACCESIBILIDAD 24/7 A TODAS LAS ENTIDADES DE GOBIERNO PARA SOLICITAR SERVICIOS PÚBLICOS. 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es-ES"/>
              <a:t>GEOREFERENCIACIÓN DE LOS CASOS Y MAYOR PRECISIÓN DE LAS DIRECCIONES DE LAS QUEJAS COMUNITARIAS. 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es-ES"/>
              <a:t>DESARROLLO DE EJERCICIO DEL PODER CIUDADANO. 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es-ES"/>
              <a:t>CULTURA DE PARTICIPACIÓN CIUDADANA. </a:t>
            </a:r>
            <a:endParaRPr lang="es-ES" sz="1800"/>
          </a:p>
          <a:p>
            <a:pPr algn="just" eaLnBrk="1" hangingPunct="1">
              <a:buFont typeface="Arial" pitchFamily="34" charset="0"/>
              <a:buChar char="•"/>
            </a:pPr>
            <a:r>
              <a:rPr lang="es-ES"/>
              <a:t>COMUNICACIÓN DIRECTA ENTRE LA CIUDADANÍA Y LAS ENTIDADES PÚBLICAS. 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es-ES"/>
              <a:t>CONECTIVIDAD PERMANENTE MULTIMEDIA.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3865563" cy="686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4308475"/>
            <a:ext cx="53149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uadroTexto 1"/>
          <p:cNvSpPr txBox="1">
            <a:spLocks noChangeArrowheads="1"/>
          </p:cNvSpPr>
          <p:nvPr/>
        </p:nvSpPr>
        <p:spPr bwMode="auto">
          <a:xfrm>
            <a:off x="3870325" y="908050"/>
            <a:ext cx="529113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3200" b="1"/>
              <a:t>COBERTURA DESDE CUALQUIER LUGAR DEL PAÍS Y REPORTES GEOREFERENCIALES PARA LAS ENTIDADES DE GOBIERNO.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37226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33825"/>
            <a:ext cx="40862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CuadroTexto"/>
          <p:cNvSpPr txBox="1">
            <a:spLocks noChangeArrowheads="1"/>
          </p:cNvSpPr>
          <p:nvPr/>
        </p:nvSpPr>
        <p:spPr bwMode="auto">
          <a:xfrm>
            <a:off x="323850" y="2924175"/>
            <a:ext cx="2879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1800" b="1"/>
              <a:t>Escribe información adicional a tu reporte</a:t>
            </a:r>
            <a:endParaRPr lang="es-PA" sz="1800" b="1"/>
          </a:p>
        </p:txBody>
      </p:sp>
      <p:sp>
        <p:nvSpPr>
          <p:cNvPr id="20484" name="CuadroTexto 2"/>
          <p:cNvSpPr txBox="1">
            <a:spLocks noChangeArrowheads="1"/>
          </p:cNvSpPr>
          <p:nvPr/>
        </p:nvSpPr>
        <p:spPr bwMode="auto">
          <a:xfrm>
            <a:off x="3924300" y="188913"/>
            <a:ext cx="52197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s-ES" sz="3200" b="1"/>
              <a:t>TODOS LOS SERVICIOS PÚBLICOS DEL GOBIERNO ACCESIBLES EN CUALQUIER TELÉFONO INTELIGENTE.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35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CuadroTexto 1"/>
          <p:cNvSpPr txBox="1">
            <a:spLocks noChangeArrowheads="1"/>
          </p:cNvSpPr>
          <p:nvPr/>
        </p:nvSpPr>
        <p:spPr bwMode="auto">
          <a:xfrm>
            <a:off x="4427538" y="1052513"/>
            <a:ext cx="43211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" sz="4000" b="1"/>
              <a:t>USO DEL GPS DEL TELÉFONO INTELIGENTE PARA UBICAR EL PROBLEMA DEL CIUDADANO.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3773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0" name="CuadroTexto 1"/>
          <p:cNvSpPr txBox="1">
            <a:spLocks noChangeArrowheads="1"/>
          </p:cNvSpPr>
          <p:nvPr/>
        </p:nvSpPr>
        <p:spPr bwMode="auto">
          <a:xfrm>
            <a:off x="4427538" y="908050"/>
            <a:ext cx="40322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" sz="4000" b="1"/>
              <a:t>ARCHIVO HISTÓRICO  GEOGRÁFICO DE REPORTES POR CADA CIUDADANO.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864235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CuadroTexto 2"/>
          <p:cNvSpPr txBox="1">
            <a:spLocks noChangeArrowheads="1"/>
          </p:cNvSpPr>
          <p:nvPr/>
        </p:nvSpPr>
        <p:spPr bwMode="auto">
          <a:xfrm>
            <a:off x="0" y="3175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3200" b="1"/>
              <a:t>DEMANDA Y RESPUESTA DE SERVICIOS </a:t>
            </a:r>
          </a:p>
          <a:p>
            <a:pPr algn="ctr" eaLnBrk="1" hangingPunct="1"/>
            <a:r>
              <a:rPr lang="es-ES" b="1"/>
              <a:t>Promedio Semanal-Periodo 2010 al 2013.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5E1CD6A-4300-4BE0-B2C3-70F22CFE6A45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D2E73F4A-9DF7-4CDA-BA06-DE8B1B960599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8B8E304C-50C9-475B-9F9D-D634329AC64E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F8BF464E-16F6-483A-972F-85B4CA0A77A3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1D7FA858-E7BD-4A45-A865-84008176B3DC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0035435C-46ED-4E28-8E6F-B71764B74832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6D887E64-619C-4B09-96EB-45DB8295D0C8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9B385F83-F2C8-4743-917E-DC8CC2CCEA6A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8767998F-B4BA-48E7-9C17-43917A3B47E7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76677592-03A7-49A3-B29D-DA4D9891ADF3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51AE3F97-D43C-44E0-9B04-D36958CA5477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561E76F-F5F9-4E9F-9038-4620F1C2B2A2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E17EDB9B-8B63-4660-9322-F2CBAD9B1C82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29DFA0A0-5CEB-4662-AFD3-8871E2DFC7EB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22C085A2-69B7-4D94-AE54-C6EC05948112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589BF7B0-35A7-4A2B-97D0-0D46D4A1B57C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1CBD69B3-523E-4F9B-8403-9CE916F99A4E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89EDE4C0-9C6F-47AB-9E4A-6D4F0C85631F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EF4E2BC4-1A96-4054-A55A-6C4E0E2203B6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F7B354D3-6B90-46E1-B474-12BD4D6248E5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E57DECD5-52F3-4548-B257-145E1868F3F6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559961DA-9C07-40DF-ADAE-A1E5DCF2CE50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D7E3B170-5271-454D-B18D-9DB0A87D5982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AA1817E2-209F-44AC-8D08-51654B0D3316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62C3FCE4-213A-49FB-8027-8AD8138566B0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1B2EDCE9-7DA4-4B04-800F-B7EC33A3AE90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112726F2-608D-449D-B6C9-039D526AC7C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28143A0F-1365-45FA-ABFF-80C2BDB8114E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D7116812-54F4-4C09-AAA5-6652CCCC9911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9E2A6C2D-1AF0-4276-BA56-77C4F8B06D38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DA4D9230-EB70-4ED3-8F61-6E14D96F844A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C3B60737-B2B5-4E1A-8288-2667E88D4D88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C24CD039-E3A5-41B1-A534-74E8A214B63B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232</Words>
  <Application>Microsoft Office PowerPoint</Application>
  <PresentationFormat>On-screen Show (4:3)</PresentationFormat>
  <Paragraphs>52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MS PGothic</vt:lpstr>
      <vt:lpstr>Arial</vt:lpstr>
      <vt:lpstr>Avenir LT Std 35 Light</vt:lpstr>
      <vt:lpstr>Comic Sans MS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Edwin A. Cedeno</dc:creator>
  <cp:lastModifiedBy>Jeisson Rodriguez</cp:lastModifiedBy>
  <cp:revision>55</cp:revision>
  <dcterms:created xsi:type="dcterms:W3CDTF">2013-06-02T14:52:22Z</dcterms:created>
  <dcterms:modified xsi:type="dcterms:W3CDTF">2013-07-16T21:08:28Z</dcterms:modified>
</cp:coreProperties>
</file>