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17" r:id="rId3"/>
    <p:sldId id="318" r:id="rId4"/>
    <p:sldId id="319" r:id="rId5"/>
    <p:sldId id="313" r:id="rId6"/>
    <p:sldId id="320" r:id="rId7"/>
    <p:sldId id="304" r:id="rId8"/>
    <p:sldId id="314" r:id="rId9"/>
    <p:sldId id="321" r:id="rId10"/>
    <p:sldId id="322" r:id="rId11"/>
    <p:sldId id="323" r:id="rId12"/>
    <p:sldId id="309" r:id="rId13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'Sen Index Region Def2'!$B$2</c:f>
              <c:strCache>
                <c:ptCount val="1"/>
                <c:pt idx="0">
                  <c:v>Andean Region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5875">
                <a:solidFill>
                  <a:srgbClr val="00B050"/>
                </a:solidFill>
              </a:ln>
            </c:spPr>
          </c:marker>
          <c:cat>
            <c:strRef>
              <c:f>'Sen Index Region Def2'!$A$3:$A$19</c:f>
              <c:strCache>
                <c:ptCount val="17"/>
                <c:pt idx="0">
                  <c:v>1995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2000</c:v>
                </c:pt>
                <c:pt idx="6">
                  <c:v>01</c:v>
                </c:pt>
                <c:pt idx="7">
                  <c:v>02</c:v>
                </c:pt>
                <c:pt idx="8">
                  <c:v>03</c:v>
                </c:pt>
                <c:pt idx="9">
                  <c:v>04</c:v>
                </c:pt>
                <c:pt idx="10">
                  <c:v>05</c:v>
                </c:pt>
                <c:pt idx="11">
                  <c:v>06</c:v>
                </c:pt>
                <c:pt idx="12">
                  <c:v>07</c:v>
                </c:pt>
                <c:pt idx="13">
                  <c:v>08</c:v>
                </c:pt>
                <c:pt idx="14">
                  <c:v>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'Sen Index Region Def2'!$B$3:$B$19</c:f>
              <c:numCache>
                <c:formatCode>0%</c:formatCode>
                <c:ptCount val="17"/>
                <c:pt idx="0">
                  <c:v>0.11171808792997701</c:v>
                </c:pt>
                <c:pt idx="1">
                  <c:v>0.112387148261179</c:v>
                </c:pt>
                <c:pt idx="2">
                  <c:v>0.115526588054497</c:v>
                </c:pt>
                <c:pt idx="3">
                  <c:v>0.112113060364101</c:v>
                </c:pt>
                <c:pt idx="4">
                  <c:v>0.105955654907783</c:v>
                </c:pt>
                <c:pt idx="5">
                  <c:v>0.110214879122221</c:v>
                </c:pt>
                <c:pt idx="6">
                  <c:v>0.109523671810326</c:v>
                </c:pt>
                <c:pt idx="7">
                  <c:v>0.11095696412548101</c:v>
                </c:pt>
                <c:pt idx="8">
                  <c:v>0.119631750481575</c:v>
                </c:pt>
                <c:pt idx="9">
                  <c:v>0.12738462607821599</c:v>
                </c:pt>
                <c:pt idx="10">
                  <c:v>0.13115287081652499</c:v>
                </c:pt>
                <c:pt idx="11">
                  <c:v>0.13859974465698499</c:v>
                </c:pt>
                <c:pt idx="12">
                  <c:v>0.14410346476084401</c:v>
                </c:pt>
                <c:pt idx="13">
                  <c:v>0.154718451991078</c:v>
                </c:pt>
                <c:pt idx="14">
                  <c:v>0.15648853768266099</c:v>
                </c:pt>
                <c:pt idx="15">
                  <c:v>0.164541355373928</c:v>
                </c:pt>
                <c:pt idx="16">
                  <c:v>0.17621770267605399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'Sen Index Region Def2'!$C$2</c:f>
              <c:strCache>
                <c:ptCount val="1"/>
                <c:pt idx="0">
                  <c:v>Cono Sur Extended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5875">
                <a:solidFill>
                  <a:srgbClr val="FFC000"/>
                </a:solidFill>
              </a:ln>
            </c:spPr>
          </c:marker>
          <c:cat>
            <c:strRef>
              <c:f>'Sen Index Region Def2'!$A$3:$A$19</c:f>
              <c:strCache>
                <c:ptCount val="17"/>
                <c:pt idx="0">
                  <c:v>1995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2000</c:v>
                </c:pt>
                <c:pt idx="6">
                  <c:v>01</c:v>
                </c:pt>
                <c:pt idx="7">
                  <c:v>02</c:v>
                </c:pt>
                <c:pt idx="8">
                  <c:v>03</c:v>
                </c:pt>
                <c:pt idx="9">
                  <c:v>04</c:v>
                </c:pt>
                <c:pt idx="10">
                  <c:v>05</c:v>
                </c:pt>
                <c:pt idx="11">
                  <c:v>06</c:v>
                </c:pt>
                <c:pt idx="12">
                  <c:v>07</c:v>
                </c:pt>
                <c:pt idx="13">
                  <c:v>08</c:v>
                </c:pt>
                <c:pt idx="14">
                  <c:v>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'Sen Index Region Def2'!$C$3:$C$19</c:f>
              <c:numCache>
                <c:formatCode>0%</c:formatCode>
                <c:ptCount val="17"/>
                <c:pt idx="0">
                  <c:v>0.14057498424763601</c:v>
                </c:pt>
                <c:pt idx="1">
                  <c:v>0.14226112708937</c:v>
                </c:pt>
                <c:pt idx="2">
                  <c:v>0.14763019172373901</c:v>
                </c:pt>
                <c:pt idx="3">
                  <c:v>0.147761914577173</c:v>
                </c:pt>
                <c:pt idx="4">
                  <c:v>0.14639198241899601</c:v>
                </c:pt>
                <c:pt idx="5">
                  <c:v>0.14805180817226199</c:v>
                </c:pt>
                <c:pt idx="6">
                  <c:v>0.14526729975751801</c:v>
                </c:pt>
                <c:pt idx="7">
                  <c:v>0.144282566981209</c:v>
                </c:pt>
                <c:pt idx="8">
                  <c:v>0.14952189930687301</c:v>
                </c:pt>
                <c:pt idx="9">
                  <c:v>0.161414140471209</c:v>
                </c:pt>
                <c:pt idx="10">
                  <c:v>0.16843820783924601</c:v>
                </c:pt>
                <c:pt idx="11">
                  <c:v>0.177437768001762</c:v>
                </c:pt>
                <c:pt idx="12">
                  <c:v>0.19044360567638299</c:v>
                </c:pt>
                <c:pt idx="13">
                  <c:v>0.20237269022663301</c:v>
                </c:pt>
                <c:pt idx="14">
                  <c:v>0.20260319690280401</c:v>
                </c:pt>
                <c:pt idx="15">
                  <c:v>0.218630225190236</c:v>
                </c:pt>
                <c:pt idx="16">
                  <c:v>0.228294842005522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'Sen Index Region Def2'!$D$2</c:f>
              <c:strCache>
                <c:ptCount val="1"/>
                <c:pt idx="0">
                  <c:v>LAC</c:v>
                </c:pt>
              </c:strCache>
            </c:strRef>
          </c:tx>
          <c:spPr>
            <a:ln>
              <a:solidFill>
                <a:srgbClr val="24559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5875">
                <a:solidFill>
                  <a:srgbClr val="245590"/>
                </a:solidFill>
              </a:ln>
            </c:spPr>
          </c:marker>
          <c:cat>
            <c:strRef>
              <c:f>'Sen Index Region Def2'!$A$3:$A$19</c:f>
              <c:strCache>
                <c:ptCount val="17"/>
                <c:pt idx="0">
                  <c:v>1995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2000</c:v>
                </c:pt>
                <c:pt idx="6">
                  <c:v>01</c:v>
                </c:pt>
                <c:pt idx="7">
                  <c:v>02</c:v>
                </c:pt>
                <c:pt idx="8">
                  <c:v>03</c:v>
                </c:pt>
                <c:pt idx="9">
                  <c:v>04</c:v>
                </c:pt>
                <c:pt idx="10">
                  <c:v>05</c:v>
                </c:pt>
                <c:pt idx="11">
                  <c:v>06</c:v>
                </c:pt>
                <c:pt idx="12">
                  <c:v>07</c:v>
                </c:pt>
                <c:pt idx="13">
                  <c:v>08</c:v>
                </c:pt>
                <c:pt idx="14">
                  <c:v>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'Sen Index Region Def2'!$D$3:$D$19</c:f>
              <c:numCache>
                <c:formatCode>0%</c:formatCode>
                <c:ptCount val="17"/>
                <c:pt idx="0">
                  <c:v>0.13879837173575299</c:v>
                </c:pt>
                <c:pt idx="1">
                  <c:v>0.13952257655842401</c:v>
                </c:pt>
                <c:pt idx="2">
                  <c:v>0.14604982999333499</c:v>
                </c:pt>
                <c:pt idx="3">
                  <c:v>0.14749385601940801</c:v>
                </c:pt>
                <c:pt idx="4">
                  <c:v>0.147506016879841</c:v>
                </c:pt>
                <c:pt idx="5">
                  <c:v>0.15140738778898499</c:v>
                </c:pt>
                <c:pt idx="6">
                  <c:v>0.150069082279013</c:v>
                </c:pt>
                <c:pt idx="7">
                  <c:v>0.15122262832464201</c:v>
                </c:pt>
                <c:pt idx="8">
                  <c:v>0.15601953877011901</c:v>
                </c:pt>
                <c:pt idx="9">
                  <c:v>0.16513161255161601</c:v>
                </c:pt>
                <c:pt idx="10">
                  <c:v>0.170624227162845</c:v>
                </c:pt>
                <c:pt idx="11">
                  <c:v>0.18007672571592101</c:v>
                </c:pt>
                <c:pt idx="12">
                  <c:v>0.18916672307540799</c:v>
                </c:pt>
                <c:pt idx="13">
                  <c:v>0.196697976954087</c:v>
                </c:pt>
                <c:pt idx="14">
                  <c:v>0.19400883056498899</c:v>
                </c:pt>
                <c:pt idx="15">
                  <c:v>0.206944764963023</c:v>
                </c:pt>
                <c:pt idx="16">
                  <c:v>0.21500979744277199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'Sen Index Region Def2'!$E$2</c:f>
              <c:strCache>
                <c:ptCount val="1"/>
                <c:pt idx="0">
                  <c:v>Mexico and Central America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5875">
                <a:solidFill>
                  <a:schemeClr val="accent1"/>
                </a:solidFill>
              </a:ln>
            </c:spPr>
          </c:marker>
          <c:cat>
            <c:strRef>
              <c:f>'Sen Index Region Def2'!$A$3:$A$19</c:f>
              <c:strCache>
                <c:ptCount val="17"/>
                <c:pt idx="0">
                  <c:v>1995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2000</c:v>
                </c:pt>
                <c:pt idx="6">
                  <c:v>01</c:v>
                </c:pt>
                <c:pt idx="7">
                  <c:v>02</c:v>
                </c:pt>
                <c:pt idx="8">
                  <c:v>03</c:v>
                </c:pt>
                <c:pt idx="9">
                  <c:v>04</c:v>
                </c:pt>
                <c:pt idx="10">
                  <c:v>05</c:v>
                </c:pt>
                <c:pt idx="11">
                  <c:v>06</c:v>
                </c:pt>
                <c:pt idx="12">
                  <c:v>07</c:v>
                </c:pt>
                <c:pt idx="13">
                  <c:v>08</c:v>
                </c:pt>
                <c:pt idx="14">
                  <c:v>09</c:v>
                </c:pt>
                <c:pt idx="15">
                  <c:v>2010</c:v>
                </c:pt>
                <c:pt idx="16">
                  <c:v>2011</c:v>
                </c:pt>
              </c:strCache>
            </c:strRef>
          </c:cat>
          <c:val>
            <c:numRef>
              <c:f>'Sen Index Region Def2'!$E$3:$E$19</c:f>
              <c:numCache>
                <c:formatCode>0%</c:formatCode>
                <c:ptCount val="17"/>
                <c:pt idx="0">
                  <c:v>0.157493739303907</c:v>
                </c:pt>
                <c:pt idx="1">
                  <c:v>0.16191412331250299</c:v>
                </c:pt>
                <c:pt idx="2">
                  <c:v>0.17145705346811299</c:v>
                </c:pt>
                <c:pt idx="3">
                  <c:v>0.177670769287462</c:v>
                </c:pt>
                <c:pt idx="4">
                  <c:v>0.18050632242563699</c:v>
                </c:pt>
                <c:pt idx="5">
                  <c:v>0.18787779977667099</c:v>
                </c:pt>
                <c:pt idx="6">
                  <c:v>0.18917349365934999</c:v>
                </c:pt>
                <c:pt idx="7">
                  <c:v>0.19246434053079101</c:v>
                </c:pt>
                <c:pt idx="8">
                  <c:v>0.193119181797231</c:v>
                </c:pt>
                <c:pt idx="9">
                  <c:v>0.198411173992322</c:v>
                </c:pt>
                <c:pt idx="10">
                  <c:v>0.202805359515386</c:v>
                </c:pt>
                <c:pt idx="11">
                  <c:v>0.21511296872991501</c:v>
                </c:pt>
                <c:pt idx="12">
                  <c:v>0.220439238256257</c:v>
                </c:pt>
                <c:pt idx="13">
                  <c:v>0.22011519352151601</c:v>
                </c:pt>
                <c:pt idx="14">
                  <c:v>0.21129294512309699</c:v>
                </c:pt>
                <c:pt idx="15">
                  <c:v>0.22473623186594199</c:v>
                </c:pt>
                <c:pt idx="16">
                  <c:v>0.229284938499313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24992"/>
        <c:axId val="35526912"/>
      </c:lineChart>
      <c:catAx>
        <c:axId val="3552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526912"/>
        <c:crosses val="autoZero"/>
        <c:auto val="1"/>
        <c:lblAlgn val="ctr"/>
        <c:lblOffset val="100"/>
        <c:noMultiLvlLbl val="0"/>
      </c:catAx>
      <c:valAx>
        <c:axId val="35526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the benchmark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5524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200" dirty="0"/>
              <a:t>Mexico:</a:t>
            </a:r>
            <a:r>
              <a:rPr lang="en-US" sz="1200" baseline="0" dirty="0"/>
              <a:t> </a:t>
            </a:r>
            <a:r>
              <a:rPr lang="en-US" sz="1200" baseline="0" dirty="0" err="1" smtClean="0"/>
              <a:t>Distribución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municipalidades</a:t>
            </a:r>
            <a:r>
              <a:rPr lang="en-US" sz="1200" baseline="0" dirty="0" smtClean="0"/>
              <a:t> </a:t>
            </a:r>
            <a:r>
              <a:rPr lang="en-US" sz="1200" baseline="0" dirty="0"/>
              <a:t>&lt;100,000 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habitantes</a:t>
            </a:r>
            <a:r>
              <a:rPr lang="en-US" sz="1200" baseline="0" dirty="0" smtClean="0"/>
              <a:t> </a:t>
            </a:r>
            <a:endParaRPr lang="en-US" sz="1200" baseline="0" dirty="0"/>
          </a:p>
          <a:p>
            <a:pPr>
              <a:defRPr sz="1100"/>
            </a:pPr>
            <a:r>
              <a:rPr lang="en-US" sz="1100" b="0" baseline="0" dirty="0" err="1" smtClean="0"/>
              <a:t>Por</a:t>
            </a:r>
            <a:r>
              <a:rPr lang="en-US" sz="1100" b="0" baseline="0" dirty="0" smtClean="0"/>
              <a:t> </a:t>
            </a:r>
            <a:r>
              <a:rPr lang="en-US" sz="1100" b="0" baseline="0" dirty="0" err="1" smtClean="0"/>
              <a:t>tamaño</a:t>
            </a:r>
            <a:r>
              <a:rPr lang="en-US" sz="1100" b="0" baseline="0" dirty="0" smtClean="0"/>
              <a:t> de </a:t>
            </a:r>
            <a:r>
              <a:rPr lang="en-US" sz="1100" b="0" baseline="0" dirty="0" err="1" smtClean="0"/>
              <a:t>población</a:t>
            </a:r>
            <a:r>
              <a:rPr lang="en-US" sz="1100" b="0" baseline="0" dirty="0" smtClean="0"/>
              <a:t> y </a:t>
            </a:r>
            <a:r>
              <a:rPr lang="en-US" sz="1100" b="0" baseline="0" dirty="0" err="1" smtClean="0"/>
              <a:t>tasa</a:t>
            </a:r>
            <a:r>
              <a:rPr lang="en-US" sz="1100" b="0" baseline="0" dirty="0" smtClean="0"/>
              <a:t> de </a:t>
            </a:r>
            <a:r>
              <a:rPr lang="en-US" sz="1100" b="0" baseline="0" dirty="0" err="1" smtClean="0"/>
              <a:t>pobreza</a:t>
            </a:r>
            <a:r>
              <a:rPr lang="en-US" sz="1100" b="0" baseline="0" dirty="0" smtClean="0"/>
              <a:t> </a:t>
            </a:r>
            <a:r>
              <a:rPr lang="en-US" sz="1100" b="0" baseline="0" dirty="0"/>
              <a:t>(2010)</a:t>
            </a:r>
            <a:endParaRPr lang="en-US" sz="1100" b="0" dirty="0"/>
          </a:p>
        </c:rich>
      </c:tx>
      <c:layout>
        <c:manualLayout>
          <c:xMode val="edge"/>
          <c:yMode val="edge"/>
          <c:x val="0.25177570985445002"/>
          <c:y val="1.371725781983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521463555171398E-2"/>
          <c:y val="0.20169317460317501"/>
          <c:w val="0.89463785652549999"/>
          <c:h val="0.57175495108565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Concentrado!$AY$9</c:f>
              <c:strCache>
                <c:ptCount val="1"/>
                <c:pt idx="0">
                  <c:v>Pobreza &gt;46.3%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Concentrado!$AW$10:$AW$29</c:f>
              <c:strCache>
                <c:ptCount val="20"/>
                <c:pt idx="0">
                  <c:v>1-5,000</c:v>
                </c:pt>
                <c:pt idx="1">
                  <c:v>5,001-10,000</c:v>
                </c:pt>
                <c:pt idx="2">
                  <c:v>10,001-15,000</c:v>
                </c:pt>
                <c:pt idx="3">
                  <c:v>15,001-20,000</c:v>
                </c:pt>
                <c:pt idx="4">
                  <c:v>20,001-25,000</c:v>
                </c:pt>
                <c:pt idx="5">
                  <c:v>25,001-30,000</c:v>
                </c:pt>
                <c:pt idx="6">
                  <c:v>30,001-35,000</c:v>
                </c:pt>
                <c:pt idx="7">
                  <c:v>35,001-40,000</c:v>
                </c:pt>
                <c:pt idx="8">
                  <c:v>40,001-45,000</c:v>
                </c:pt>
                <c:pt idx="9">
                  <c:v>45,001-50,000</c:v>
                </c:pt>
                <c:pt idx="10">
                  <c:v>50,001-55,000</c:v>
                </c:pt>
                <c:pt idx="11">
                  <c:v>55,001-60,000</c:v>
                </c:pt>
                <c:pt idx="12">
                  <c:v>60,001-65,000</c:v>
                </c:pt>
                <c:pt idx="13">
                  <c:v>65,001-70,000</c:v>
                </c:pt>
                <c:pt idx="14">
                  <c:v>70,001-75,000</c:v>
                </c:pt>
                <c:pt idx="15">
                  <c:v>75,001-80,000</c:v>
                </c:pt>
                <c:pt idx="16">
                  <c:v>80,001-85,000</c:v>
                </c:pt>
                <c:pt idx="17">
                  <c:v>85,001-90,000</c:v>
                </c:pt>
                <c:pt idx="18">
                  <c:v>90,001-95,000</c:v>
                </c:pt>
                <c:pt idx="19">
                  <c:v>95,001-100,000</c:v>
                </c:pt>
              </c:strCache>
            </c:strRef>
          </c:cat>
          <c:val>
            <c:numRef>
              <c:f>Concentrado!$AY$10:$AY$29</c:f>
              <c:numCache>
                <c:formatCode>General</c:formatCode>
                <c:ptCount val="20"/>
                <c:pt idx="0">
                  <c:v>642</c:v>
                </c:pt>
                <c:pt idx="1">
                  <c:v>343</c:v>
                </c:pt>
                <c:pt idx="2">
                  <c:v>255</c:v>
                </c:pt>
                <c:pt idx="3">
                  <c:v>189</c:v>
                </c:pt>
                <c:pt idx="4">
                  <c:v>140</c:v>
                </c:pt>
                <c:pt idx="5">
                  <c:v>102</c:v>
                </c:pt>
                <c:pt idx="6">
                  <c:v>66</c:v>
                </c:pt>
                <c:pt idx="7">
                  <c:v>54</c:v>
                </c:pt>
                <c:pt idx="8">
                  <c:v>49</c:v>
                </c:pt>
                <c:pt idx="9">
                  <c:v>32</c:v>
                </c:pt>
                <c:pt idx="10">
                  <c:v>30</c:v>
                </c:pt>
                <c:pt idx="11">
                  <c:v>26</c:v>
                </c:pt>
                <c:pt idx="12">
                  <c:v>15</c:v>
                </c:pt>
                <c:pt idx="13">
                  <c:v>24</c:v>
                </c:pt>
                <c:pt idx="14">
                  <c:v>12</c:v>
                </c:pt>
                <c:pt idx="15">
                  <c:v>14</c:v>
                </c:pt>
                <c:pt idx="16">
                  <c:v>14</c:v>
                </c:pt>
                <c:pt idx="17">
                  <c:v>9</c:v>
                </c:pt>
                <c:pt idx="18">
                  <c:v>7</c:v>
                </c:pt>
                <c:pt idx="19">
                  <c:v>6</c:v>
                </c:pt>
              </c:numCache>
            </c:numRef>
          </c:val>
        </c:ser>
        <c:ser>
          <c:idx val="1"/>
          <c:order val="1"/>
          <c:tx>
            <c:strRef>
              <c:f>Concentrado!$AZ$9</c:f>
              <c:strCache>
                <c:ptCount val="1"/>
                <c:pt idx="0">
                  <c:v>Pobreza&lt;46.3%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cat>
            <c:strRef>
              <c:f>Concentrado!$AW$10:$AW$29</c:f>
              <c:strCache>
                <c:ptCount val="20"/>
                <c:pt idx="0">
                  <c:v>1-5,000</c:v>
                </c:pt>
                <c:pt idx="1">
                  <c:v>5,001-10,000</c:v>
                </c:pt>
                <c:pt idx="2">
                  <c:v>10,001-15,000</c:v>
                </c:pt>
                <c:pt idx="3">
                  <c:v>15,001-20,000</c:v>
                </c:pt>
                <c:pt idx="4">
                  <c:v>20,001-25,000</c:v>
                </c:pt>
                <c:pt idx="5">
                  <c:v>25,001-30,000</c:v>
                </c:pt>
                <c:pt idx="6">
                  <c:v>30,001-35,000</c:v>
                </c:pt>
                <c:pt idx="7">
                  <c:v>35,001-40,000</c:v>
                </c:pt>
                <c:pt idx="8">
                  <c:v>40,001-45,000</c:v>
                </c:pt>
                <c:pt idx="9">
                  <c:v>45,001-50,000</c:v>
                </c:pt>
                <c:pt idx="10">
                  <c:v>50,001-55,000</c:v>
                </c:pt>
                <c:pt idx="11">
                  <c:v>55,001-60,000</c:v>
                </c:pt>
                <c:pt idx="12">
                  <c:v>60,001-65,000</c:v>
                </c:pt>
                <c:pt idx="13">
                  <c:v>65,001-70,000</c:v>
                </c:pt>
                <c:pt idx="14">
                  <c:v>70,001-75,000</c:v>
                </c:pt>
                <c:pt idx="15">
                  <c:v>75,001-80,000</c:v>
                </c:pt>
                <c:pt idx="16">
                  <c:v>80,001-85,000</c:v>
                </c:pt>
                <c:pt idx="17">
                  <c:v>85,001-90,000</c:v>
                </c:pt>
                <c:pt idx="18">
                  <c:v>90,001-95,000</c:v>
                </c:pt>
                <c:pt idx="19">
                  <c:v>95,001-100,000</c:v>
                </c:pt>
              </c:strCache>
            </c:strRef>
          </c:cat>
          <c:val>
            <c:numRef>
              <c:f>Concentrado!$AZ$10:$AZ$29</c:f>
              <c:numCache>
                <c:formatCode>General</c:formatCode>
                <c:ptCount val="20"/>
                <c:pt idx="0">
                  <c:v>67</c:v>
                </c:pt>
                <c:pt idx="1">
                  <c:v>33</c:v>
                </c:pt>
                <c:pt idx="2">
                  <c:v>30</c:v>
                </c:pt>
                <c:pt idx="3">
                  <c:v>12</c:v>
                </c:pt>
                <c:pt idx="4">
                  <c:v>9</c:v>
                </c:pt>
                <c:pt idx="5">
                  <c:v>8</c:v>
                </c:pt>
                <c:pt idx="6">
                  <c:v>12</c:v>
                </c:pt>
                <c:pt idx="7">
                  <c:v>1</c:v>
                </c:pt>
                <c:pt idx="8">
                  <c:v>9</c:v>
                </c:pt>
                <c:pt idx="9">
                  <c:v>2</c:v>
                </c:pt>
                <c:pt idx="10">
                  <c:v>5</c:v>
                </c:pt>
                <c:pt idx="11">
                  <c:v>8</c:v>
                </c:pt>
                <c:pt idx="12">
                  <c:v>8</c:v>
                </c:pt>
                <c:pt idx="13">
                  <c:v>2</c:v>
                </c:pt>
                <c:pt idx="14">
                  <c:v>0</c:v>
                </c:pt>
                <c:pt idx="15">
                  <c:v>4</c:v>
                </c:pt>
                <c:pt idx="16">
                  <c:v>6</c:v>
                </c:pt>
                <c:pt idx="17">
                  <c:v>1</c:v>
                </c:pt>
                <c:pt idx="18">
                  <c:v>3</c:v>
                </c:pt>
                <c:pt idx="1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95360"/>
        <c:axId val="40497152"/>
      </c:barChart>
      <c:catAx>
        <c:axId val="40495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0497152"/>
        <c:crosses val="autoZero"/>
        <c:auto val="1"/>
        <c:lblAlgn val="ctr"/>
        <c:lblOffset val="100"/>
        <c:noMultiLvlLbl val="0"/>
      </c:catAx>
      <c:valAx>
        <c:axId val="404971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800" dirty="0" err="1" smtClean="0"/>
                  <a:t>Número</a:t>
                </a:r>
                <a:r>
                  <a:rPr lang="en-US" sz="800" dirty="0" smtClean="0"/>
                  <a:t> de </a:t>
                </a:r>
                <a:r>
                  <a:rPr lang="en-US" sz="800" dirty="0" err="1" smtClean="0"/>
                  <a:t>municipalidades</a:t>
                </a:r>
                <a:endParaRPr lang="en-US" sz="800" dirty="0"/>
              </a:p>
            </c:rich>
          </c:tx>
          <c:layout>
            <c:manualLayout>
              <c:xMode val="edge"/>
              <c:yMode val="edge"/>
              <c:x val="1.8100691958959698E-2"/>
              <c:y val="0.13100782585663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49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44232628816301"/>
          <c:y val="0.20954714285714399"/>
          <c:w val="0.27498917898420699"/>
          <c:h val="0.1082591664678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1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Peru : </a:t>
            </a:r>
            <a:r>
              <a:rPr lang="en-US" sz="12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Distribución</a:t>
            </a:r>
            <a:r>
              <a:rPr lang="en-US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municipalidades</a:t>
            </a:r>
            <a:r>
              <a:rPr lang="en-US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&lt;100,000  </a:t>
            </a:r>
            <a:r>
              <a:rPr lang="en-US" sz="1200" b="1" i="0" u="none" strike="noStrike" kern="1200" baseline="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habitantes</a:t>
            </a:r>
            <a:r>
              <a:rPr lang="en-US" sz="12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ctr" rtl="0">
              <a:defRPr lang="en-US" sz="11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baseline="0" dirty="0" err="1" smtClean="0">
                <a:effectLst/>
              </a:rPr>
              <a:t>Por</a:t>
            </a:r>
            <a:r>
              <a:rPr lang="en-US" sz="1100" b="0" i="0" u="none" strike="noStrike" baseline="0" dirty="0" smtClean="0">
                <a:effectLst/>
              </a:rPr>
              <a:t> </a:t>
            </a:r>
            <a:r>
              <a:rPr lang="en-US" sz="1100" b="0" i="0" u="none" strike="noStrike" baseline="0" dirty="0" err="1" smtClean="0">
                <a:effectLst/>
              </a:rPr>
              <a:t>tamaño</a:t>
            </a:r>
            <a:r>
              <a:rPr lang="en-US" sz="1100" b="0" i="0" u="none" strike="noStrike" baseline="0" dirty="0" smtClean="0">
                <a:effectLst/>
              </a:rPr>
              <a:t> de </a:t>
            </a:r>
            <a:r>
              <a:rPr lang="en-US" sz="1100" b="0" i="0" u="none" strike="noStrike" baseline="0" dirty="0" err="1" smtClean="0">
                <a:effectLst/>
              </a:rPr>
              <a:t>población</a:t>
            </a:r>
            <a:r>
              <a:rPr lang="en-US" sz="1100" b="0" i="0" u="none" strike="noStrike" baseline="0" dirty="0" smtClean="0">
                <a:effectLst/>
              </a:rPr>
              <a:t> y </a:t>
            </a:r>
            <a:r>
              <a:rPr lang="en-US" sz="1100" b="0" i="0" u="none" strike="noStrike" baseline="0" dirty="0" err="1" smtClean="0">
                <a:effectLst/>
              </a:rPr>
              <a:t>tasa</a:t>
            </a:r>
            <a:r>
              <a:rPr lang="en-US" sz="1100" b="0" i="0" u="none" strike="noStrike" baseline="0" dirty="0" smtClean="0">
                <a:effectLst/>
              </a:rPr>
              <a:t> de </a:t>
            </a:r>
            <a:r>
              <a:rPr lang="en-US" sz="1100" b="0" i="0" u="none" strike="noStrike" baseline="0" dirty="0" err="1" smtClean="0">
                <a:effectLst/>
              </a:rPr>
              <a:t>pobreza</a:t>
            </a:r>
            <a:r>
              <a:rPr lang="en-US" sz="1100" b="0" i="0" u="none" strike="noStrike" baseline="0" dirty="0" smtClean="0">
                <a:effectLst/>
              </a:rPr>
              <a:t> </a:t>
            </a:r>
            <a:r>
              <a:rPr lang="en-US" sz="1100" b="0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(2009)</a:t>
            </a:r>
            <a:endParaRPr lang="en-US" sz="1100" b="0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43944022083446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5074751118665E-2"/>
          <c:y val="0.182663312919218"/>
          <c:w val="0.87378380565865499"/>
          <c:h val="0.56785838351088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'Tabla, districtos, pob,canon'!$C$32</c:f>
              <c:strCache>
                <c:ptCount val="1"/>
                <c:pt idx="0">
                  <c:v>Poverty &gt;34%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cat>
            <c:strRef>
              <c:f>'Tabla, districtos, pob,canon'!$B$33:$B$52</c:f>
              <c:strCache>
                <c:ptCount val="20"/>
                <c:pt idx="0">
                  <c:v>1-5,000</c:v>
                </c:pt>
                <c:pt idx="1">
                  <c:v>5,001-10,000</c:v>
                </c:pt>
                <c:pt idx="2">
                  <c:v>10,001-15,000</c:v>
                </c:pt>
                <c:pt idx="3">
                  <c:v>15,001-20,000</c:v>
                </c:pt>
                <c:pt idx="4">
                  <c:v>20,001-25,000</c:v>
                </c:pt>
                <c:pt idx="5">
                  <c:v>25,001-30,000</c:v>
                </c:pt>
                <c:pt idx="6">
                  <c:v>30,001-35,000</c:v>
                </c:pt>
                <c:pt idx="7">
                  <c:v>35,001-40,000</c:v>
                </c:pt>
                <c:pt idx="8">
                  <c:v>40,001-45,000</c:v>
                </c:pt>
                <c:pt idx="9">
                  <c:v>45,001-50,000</c:v>
                </c:pt>
                <c:pt idx="10">
                  <c:v>50,001-55,000</c:v>
                </c:pt>
                <c:pt idx="11">
                  <c:v>55,001-60,000</c:v>
                </c:pt>
                <c:pt idx="12">
                  <c:v>60,001-65,000</c:v>
                </c:pt>
                <c:pt idx="13">
                  <c:v>65,001-70,000</c:v>
                </c:pt>
                <c:pt idx="14">
                  <c:v>70,001-75,000</c:v>
                </c:pt>
                <c:pt idx="15">
                  <c:v>75,001-80,000</c:v>
                </c:pt>
                <c:pt idx="16">
                  <c:v>80,001-85,000</c:v>
                </c:pt>
                <c:pt idx="17">
                  <c:v>85,001-90,000</c:v>
                </c:pt>
                <c:pt idx="18">
                  <c:v>90,001-95,000</c:v>
                </c:pt>
                <c:pt idx="19">
                  <c:v>95,001-100,000</c:v>
                </c:pt>
              </c:strCache>
            </c:strRef>
          </c:cat>
          <c:val>
            <c:numRef>
              <c:f>'Tabla, districtos, pob,canon'!$C$33:$C$52</c:f>
              <c:numCache>
                <c:formatCode>General</c:formatCode>
                <c:ptCount val="20"/>
                <c:pt idx="0">
                  <c:v>748</c:v>
                </c:pt>
                <c:pt idx="1">
                  <c:v>297</c:v>
                </c:pt>
                <c:pt idx="2">
                  <c:v>117</c:v>
                </c:pt>
                <c:pt idx="3">
                  <c:v>56</c:v>
                </c:pt>
                <c:pt idx="4">
                  <c:v>34</c:v>
                </c:pt>
                <c:pt idx="5">
                  <c:v>16</c:v>
                </c:pt>
                <c:pt idx="6">
                  <c:v>10</c:v>
                </c:pt>
                <c:pt idx="7">
                  <c:v>11</c:v>
                </c:pt>
                <c:pt idx="8">
                  <c:v>2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strRef>
              <c:f>'Tabla, districtos, pob,canon'!$D$32</c:f>
              <c:strCache>
                <c:ptCount val="1"/>
                <c:pt idx="0">
                  <c:v>Poverty&lt;34%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'Tabla, districtos, pob,canon'!$B$33:$B$52</c:f>
              <c:strCache>
                <c:ptCount val="20"/>
                <c:pt idx="0">
                  <c:v>1-5,000</c:v>
                </c:pt>
                <c:pt idx="1">
                  <c:v>5,001-10,000</c:v>
                </c:pt>
                <c:pt idx="2">
                  <c:v>10,001-15,000</c:v>
                </c:pt>
                <c:pt idx="3">
                  <c:v>15,001-20,000</c:v>
                </c:pt>
                <c:pt idx="4">
                  <c:v>20,001-25,000</c:v>
                </c:pt>
                <c:pt idx="5">
                  <c:v>25,001-30,000</c:v>
                </c:pt>
                <c:pt idx="6">
                  <c:v>30,001-35,000</c:v>
                </c:pt>
                <c:pt idx="7">
                  <c:v>35,001-40,000</c:v>
                </c:pt>
                <c:pt idx="8">
                  <c:v>40,001-45,000</c:v>
                </c:pt>
                <c:pt idx="9">
                  <c:v>45,001-50,000</c:v>
                </c:pt>
                <c:pt idx="10">
                  <c:v>50,001-55,000</c:v>
                </c:pt>
                <c:pt idx="11">
                  <c:v>55,001-60,000</c:v>
                </c:pt>
                <c:pt idx="12">
                  <c:v>60,001-65,000</c:v>
                </c:pt>
                <c:pt idx="13">
                  <c:v>65,001-70,000</c:v>
                </c:pt>
                <c:pt idx="14">
                  <c:v>70,001-75,000</c:v>
                </c:pt>
                <c:pt idx="15">
                  <c:v>75,001-80,000</c:v>
                </c:pt>
                <c:pt idx="16">
                  <c:v>80,001-85,000</c:v>
                </c:pt>
                <c:pt idx="17">
                  <c:v>85,001-90,000</c:v>
                </c:pt>
                <c:pt idx="18">
                  <c:v>90,001-95,000</c:v>
                </c:pt>
                <c:pt idx="19">
                  <c:v>95,001-100,000</c:v>
                </c:pt>
              </c:strCache>
            </c:strRef>
          </c:cat>
          <c:val>
            <c:numRef>
              <c:f>'Tabla, districtos, pob,canon'!$D$33:$D$52</c:f>
              <c:numCache>
                <c:formatCode>General</c:formatCode>
                <c:ptCount val="20"/>
                <c:pt idx="0">
                  <c:v>248</c:v>
                </c:pt>
                <c:pt idx="1">
                  <c:v>61</c:v>
                </c:pt>
                <c:pt idx="2">
                  <c:v>38</c:v>
                </c:pt>
                <c:pt idx="3">
                  <c:v>18</c:v>
                </c:pt>
                <c:pt idx="4">
                  <c:v>18</c:v>
                </c:pt>
                <c:pt idx="5">
                  <c:v>19</c:v>
                </c:pt>
                <c:pt idx="6">
                  <c:v>10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11</c:v>
                </c:pt>
                <c:pt idx="12">
                  <c:v>7</c:v>
                </c:pt>
                <c:pt idx="13">
                  <c:v>4</c:v>
                </c:pt>
                <c:pt idx="14">
                  <c:v>7</c:v>
                </c:pt>
                <c:pt idx="15">
                  <c:v>4</c:v>
                </c:pt>
                <c:pt idx="16">
                  <c:v>2</c:v>
                </c:pt>
                <c:pt idx="17">
                  <c:v>6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02720"/>
        <c:axId val="35512704"/>
      </c:barChart>
      <c:catAx>
        <c:axId val="35502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5512704"/>
        <c:crosses val="autoZero"/>
        <c:auto val="1"/>
        <c:lblAlgn val="ctr"/>
        <c:lblOffset val="100"/>
        <c:noMultiLvlLbl val="0"/>
      </c:catAx>
      <c:valAx>
        <c:axId val="35512704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900" dirty="0" err="1" smtClean="0"/>
                  <a:t>Número</a:t>
                </a:r>
                <a:r>
                  <a:rPr lang="en-US" sz="900" dirty="0" smtClean="0"/>
                  <a:t> de </a:t>
                </a:r>
                <a:r>
                  <a:rPr lang="en-US" sz="900" dirty="0" err="1" smtClean="0"/>
                  <a:t>municipalidades</a:t>
                </a:r>
                <a:endParaRPr lang="en-US" sz="900" dirty="0"/>
              </a:p>
            </c:rich>
          </c:tx>
          <c:layout>
            <c:manualLayout>
              <c:xMode val="edge"/>
              <c:yMode val="edge"/>
              <c:x val="2.75203638338311E-2"/>
              <c:y val="0.10520437702640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50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12290705041196"/>
          <c:y val="0.19269144665740401"/>
          <c:w val="0.32178025160647999"/>
          <c:h val="8.152342627497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0.95239</cdr:y>
    </cdr:from>
    <cdr:to>
      <cdr:x>0.61884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789760"/>
          <a:ext cx="2687870" cy="239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Source: CONEVAL</a:t>
          </a:r>
          <a:r>
            <a:rPr lang="en-US" sz="1100" baseline="0" dirty="0"/>
            <a:t>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0.69091</cdr:x>
      <cdr:y>0.27273</cdr:y>
    </cdr:from>
    <cdr:to>
      <cdr:x>0.94545</cdr:x>
      <cdr:y>0.31863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5600" y="1371600"/>
          <a:ext cx="1066800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Poverty &gt; 46.3%</a:t>
          </a:r>
          <a:endParaRPr lang="en-US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0.04405</cdr:x>
      <cdr:y>0.93153</cdr:y>
    </cdr:from>
    <cdr:to>
      <cdr:x>0.38216</cdr:x>
      <cdr:y>0.99408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5248275"/>
          <a:ext cx="29241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Source: INEI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70530-5DC7-45FF-9908-E65E88836C94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4DA739-33FC-4501-9C6D-FA4FB80DB6A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frontier,</a:t>
            </a:r>
            <a:r>
              <a:rPr lang="en-US" baseline="0" dirty="0" smtClean="0"/>
              <a:t> tools exist – new applications and new challenges.  Here to learn and listen as much as to share.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Senoras y senores, </a:t>
            </a:r>
            <a:r>
              <a:rPr lang="en-US" baseline="0" dirty="0" err="1" smtClean="0"/>
              <a:t>honorables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intendentes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un placer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ustedes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hablando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</a:t>
            </a:r>
            <a:r>
              <a:rPr lang="en-US" baseline="0" dirty="0" smtClean="0"/>
              <a:t> tan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.  Soy Luisa Cord, el </a:t>
            </a:r>
            <a:r>
              <a:rPr lang="en-US" baseline="0" dirty="0" err="1" smtClean="0"/>
              <a:t>gerente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sectoriel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grupo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equidad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la region de America Latina y el Caribe en el </a:t>
            </a:r>
            <a:r>
              <a:rPr lang="en-US" baseline="0" dirty="0" err="1" smtClean="0"/>
              <a:t>Banco</a:t>
            </a:r>
            <a:r>
              <a:rPr lang="en-US" baseline="0" dirty="0" smtClean="0"/>
              <a:t> Mundial.   La </a:t>
            </a:r>
            <a:r>
              <a:rPr lang="en-US" baseline="0" dirty="0" err="1" smtClean="0"/>
              <a:t>reducion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 y el </a:t>
            </a:r>
            <a:r>
              <a:rPr lang="en-US" baseline="0" dirty="0" err="1" smtClean="0"/>
              <a:t>fomento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prosperidad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compartida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metas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criticas</a:t>
            </a:r>
            <a:r>
              <a:rPr lang="en-US" baseline="0" dirty="0" smtClean="0"/>
              <a:t> en la region de </a:t>
            </a:r>
            <a:r>
              <a:rPr lang="en-US" baseline="0" dirty="0" err="1" smtClean="0"/>
              <a:t>america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latina</a:t>
            </a:r>
            <a:r>
              <a:rPr lang="en-US" baseline="0" dirty="0" smtClean="0"/>
              <a:t>.  Los </a:t>
            </a:r>
            <a:r>
              <a:rPr lang="en-US" baseline="0" dirty="0" err="1" smtClean="0"/>
              <a:t>ultimos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visto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progreso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ese</a:t>
            </a:r>
            <a:r>
              <a:rPr lang="en-US" baseline="0" dirty="0" smtClean="0"/>
              <a:t> dos areas </a:t>
            </a:r>
            <a:r>
              <a:rPr lang="en-US" baseline="0" dirty="0" err="1" smtClean="0"/>
              <a:t>reflejando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crecimiento</a:t>
            </a:r>
            <a:r>
              <a:rPr lang="en-US" baseline="0" dirty="0" smtClean="0"/>
              <a:t>, la </a:t>
            </a:r>
            <a:r>
              <a:rPr lang="en-US" baseline="0" dirty="0" err="1" smtClean="0"/>
              <a:t>creacion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mejoras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mejoras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aceso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servicios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mercardos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expansiones</a:t>
            </a:r>
            <a:r>
              <a:rPr lang="en-US" baseline="0" dirty="0" smtClean="0"/>
              <a:t> en los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omo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remeses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privados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Sabemos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muchos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ganancias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reflean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tendancias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nationales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crecimiento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mejoras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consommation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ingresos</a:t>
            </a:r>
            <a:r>
              <a:rPr lang="en-US" baseline="0" dirty="0" smtClean="0"/>
              <a:t> dependent </a:t>
            </a:r>
            <a:r>
              <a:rPr lang="en-US" baseline="0" dirty="0" err="1" smtClean="0"/>
              <a:t>muchos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viven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trabajos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accesso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mercardos</a:t>
            </a:r>
            <a:r>
              <a:rPr lang="en-US" baseline="0" dirty="0" smtClean="0"/>
              <a:t>, services, etc. 60% de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pobres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estuviern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pobres</a:t>
            </a:r>
            <a:r>
              <a:rPr lang="en-US" baseline="0" dirty="0" smtClean="0"/>
              <a:t> en 2000 y </a:t>
            </a:r>
            <a:r>
              <a:rPr lang="en-US" baseline="0" dirty="0" err="1" smtClean="0"/>
              <a:t>quedaban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pobres</a:t>
            </a:r>
            <a:r>
              <a:rPr lang="en-US" baseline="0" dirty="0" smtClean="0"/>
              <a:t> en 2010 – </a:t>
            </a:r>
            <a:r>
              <a:rPr lang="en-US" baseline="0" dirty="0" err="1" smtClean="0"/>
              <a:t>vivian</a:t>
            </a:r>
            <a:r>
              <a:rPr lang="en-US" baseline="0" dirty="0" smtClean="0"/>
              <a:t> en 20% de los </a:t>
            </a:r>
            <a:r>
              <a:rPr lang="en-US" baseline="0" dirty="0" err="1" smtClean="0"/>
              <a:t>districtos</a:t>
            </a:r>
            <a:r>
              <a:rPr lang="en-US" baseline="0" dirty="0" smtClean="0"/>
              <a:t> en la region.  El </a:t>
            </a:r>
            <a:r>
              <a:rPr lang="en-US" baseline="0" dirty="0" err="1" smtClean="0"/>
              <a:t>mensage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mucho depend de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vive, y </a:t>
            </a:r>
            <a:r>
              <a:rPr lang="en-US" baseline="0" dirty="0" err="1" smtClean="0"/>
              <a:t>cuales</a:t>
            </a:r>
            <a:r>
              <a:rPr lang="en-US" baseline="0" dirty="0" smtClean="0"/>
              <a:t> son los </a:t>
            </a:r>
            <a:r>
              <a:rPr lang="en-US" baseline="0" dirty="0" err="1" smtClean="0"/>
              <a:t>servicios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biens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tengan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especiaement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gobierno</a:t>
            </a:r>
            <a:r>
              <a:rPr lang="en-US" baseline="0" dirty="0" smtClean="0"/>
              <a:t> municipal y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diregentes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tienen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papel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aseguar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sociales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Estmaos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gobiernos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muncipal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reduccion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pobrezza</a:t>
            </a:r>
            <a:r>
              <a:rPr lang="en-US" baseline="0" dirty="0" smtClean="0"/>
              <a:t> –no hay un </a:t>
            </a:r>
            <a:r>
              <a:rPr lang="en-US" baseline="0" dirty="0" err="1" smtClean="0"/>
              <a:t>herramiento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magica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vamos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hablar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papel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critiica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evidencia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parar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prioriidades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identificar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inversiones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servicios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biens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benefician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pobres</a:t>
            </a:r>
            <a:r>
              <a:rPr lang="en-US" baseline="0" dirty="0" smtClean="0"/>
              <a:t> y non-</a:t>
            </a:r>
            <a:r>
              <a:rPr lang="en-US" baseline="0" dirty="0" err="1" smtClean="0"/>
              <a:t>pobres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Vamos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decir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herramiento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magica</a:t>
            </a:r>
            <a:r>
              <a:rPr lang="en-US" baseline="0" dirty="0" smtClean="0"/>
              <a:t> – 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programma</a:t>
            </a:r>
            <a:r>
              <a:rPr lang="en-US" baseline="0" dirty="0" smtClean="0"/>
              <a:t> particular o forma institutional special,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la information –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capta</a:t>
            </a:r>
            <a:r>
              <a:rPr lang="en-US" baseline="0" dirty="0" smtClean="0"/>
              <a:t> regular,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evaluar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impactos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Estoy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acqui</a:t>
            </a:r>
            <a:r>
              <a:rPr lang="en-US" baseline="0" dirty="0" smtClean="0"/>
              <a:t> con dos </a:t>
            </a:r>
            <a:r>
              <a:rPr lang="en-US" baseline="0" dirty="0" err="1" smtClean="0"/>
              <a:t>colleaguas</a:t>
            </a:r>
            <a:r>
              <a:rPr lang="en-US" baseline="0" dirty="0" smtClean="0"/>
              <a:t>.. Read Bios briefly.  </a:t>
            </a:r>
            <a:r>
              <a:rPr lang="en-US" baseline="0" dirty="0" err="1" smtClean="0"/>
              <a:t>Voy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presentar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rapidamente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tendancias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regionles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reduccion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 y los </a:t>
            </a:r>
            <a:r>
              <a:rPr lang="en-US" baseline="0" dirty="0" err="1" smtClean="0"/>
              <a:t>avances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desafios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prosperidad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compartida</a:t>
            </a:r>
            <a:r>
              <a:rPr lang="en-US" baseline="0" dirty="0" smtClean="0"/>
              <a:t>. Antes de </a:t>
            </a:r>
            <a:r>
              <a:rPr lang="en-US" baseline="0" dirty="0" err="1" smtClean="0"/>
              <a:t>hablar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utlisation</a:t>
            </a:r>
            <a:r>
              <a:rPr lang="en-US" baseline="0" dirty="0" smtClean="0"/>
              <a:t> de information al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municipal.  Maria Eugenia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herramiento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evidencias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exemplos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utilisar</a:t>
            </a:r>
            <a:r>
              <a:rPr lang="en-US" baseline="0" dirty="0" smtClean="0"/>
              <a:t> los al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municipal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orientada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equidad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Aude</a:t>
            </a:r>
            <a:r>
              <a:rPr lang="en-US" baseline="0" dirty="0" smtClean="0"/>
              <a:t>-Sophie </a:t>
            </a:r>
            <a:r>
              <a:rPr lang="en-US" baseline="0" dirty="0" err="1" smtClean="0"/>
              <a:t>Rodella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hablar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de Chaco Argentina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trabajando</a:t>
            </a:r>
            <a:r>
              <a:rPr lang="en-US" baseline="0" dirty="0" smtClean="0"/>
              <a:t> con el </a:t>
            </a:r>
            <a:r>
              <a:rPr lang="en-US" baseline="0" dirty="0" err="1" smtClean="0"/>
              <a:t>gobierno</a:t>
            </a:r>
            <a:r>
              <a:rPr lang="en-US" baseline="0" dirty="0" smtClean="0"/>
              <a:t> provincial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mejoror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communidades</a:t>
            </a:r>
            <a:r>
              <a:rPr lang="en-US" baseline="0" dirty="0" smtClean="0"/>
              <a:t> con un </a:t>
            </a:r>
            <a:r>
              <a:rPr lang="en-US" baseline="0" dirty="0" err="1" smtClean="0"/>
              <a:t>mejora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untilisacion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evidencias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47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(</a:t>
            </a:r>
          </a:p>
          <a:p>
            <a:pPr lvl="2"/>
            <a:r>
              <a:rPr lang="en-US" dirty="0" err="1" smtClean="0"/>
              <a:t>evaluaciones</a:t>
            </a:r>
            <a:r>
              <a:rPr lang="en-US" dirty="0" smtClean="0"/>
              <a:t> </a:t>
            </a:r>
            <a:r>
              <a:rPr lang="en-US" dirty="0" err="1" smtClean="0"/>
              <a:t>ejecutivos</a:t>
            </a:r>
            <a:endParaRPr lang="en-US" dirty="0" smtClean="0"/>
          </a:p>
          <a:p>
            <a:pPr marL="640080" lvl="2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evaluaciones</a:t>
            </a:r>
            <a:r>
              <a:rPr lang="en-US" dirty="0" smtClean="0"/>
              <a:t> de </a:t>
            </a:r>
            <a:r>
              <a:rPr lang="en-US" dirty="0" err="1" smtClean="0"/>
              <a:t>procesos</a:t>
            </a:r>
            <a:r>
              <a:rPr lang="en-US" dirty="0" smtClean="0"/>
              <a:t>, </a:t>
            </a:r>
            <a:r>
              <a:rPr lang="en-US" dirty="0" err="1" smtClean="0"/>
              <a:t>evaluaciones</a:t>
            </a:r>
            <a:r>
              <a:rPr lang="en-US" dirty="0" smtClean="0"/>
              <a:t> de </a:t>
            </a:r>
            <a:r>
              <a:rPr lang="en-US" dirty="0" err="1" smtClean="0"/>
              <a:t>impacto</a:t>
            </a:r>
            <a:endParaRPr lang="en-US" dirty="0" smtClean="0"/>
          </a:p>
          <a:p>
            <a:pPr marL="64008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ial</a:t>
            </a:r>
            <a:r>
              <a:rPr lang="en-US" dirty="0" smtClean="0"/>
              <a:t> accountability mechanisms (call numbers, participatory evaluations, etc.)</a:t>
            </a:r>
          </a:p>
          <a:p>
            <a:pPr marL="640080" lvl="2" indent="0">
              <a:buNone/>
            </a:pPr>
            <a:endParaRPr lang="en-US" dirty="0" smtClean="0"/>
          </a:p>
          <a:p>
            <a:pPr marL="64008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89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latina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municipios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estan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frontera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politia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tienen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capacidad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el gran </a:t>
            </a:r>
            <a:r>
              <a:rPr lang="en-US" baseline="0" dirty="0" err="1" smtClean="0"/>
              <a:t>salto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entregar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prosperidad</a:t>
            </a:r>
            <a:r>
              <a:rPr lang="en-US" baseline="0" dirty="0" smtClean="0"/>
              <a:t> en </a:t>
            </a:r>
            <a:r>
              <a:rPr lang="en-US" baseline="0" smtClean="0"/>
              <a:t>la region 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85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Progreso</a:t>
            </a:r>
            <a:r>
              <a:rPr lang="en-US" baseline="0" dirty="0" smtClean="0"/>
              <a:t> important en la </a:t>
            </a:r>
            <a:r>
              <a:rPr lang="en-US" baseline="0" dirty="0" err="1" smtClean="0"/>
              <a:t>reduccion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1995, la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moderada</a:t>
            </a:r>
            <a:r>
              <a:rPr lang="en-US" baseline="0" dirty="0" smtClean="0"/>
              <a:t> en la region se </a:t>
            </a:r>
            <a:r>
              <a:rPr lang="en-US" baseline="0" dirty="0" err="1" smtClean="0"/>
              <a:t>corto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40 </a:t>
            </a:r>
            <a:r>
              <a:rPr lang="en-US" baseline="0" dirty="0" err="1" smtClean="0"/>
              <a:t>pourciento</a:t>
            </a:r>
            <a:r>
              <a:rPr lang="en-US" baseline="0" dirty="0" smtClean="0"/>
              <a:t>, de 43pourciento ( hasta 27 </a:t>
            </a:r>
            <a:r>
              <a:rPr lang="en-US" baseline="0" dirty="0" err="1" smtClean="0"/>
              <a:t>pourciento</a:t>
            </a:r>
            <a:r>
              <a:rPr lang="en-US" baseline="0" dirty="0" smtClean="0"/>
              <a:t>, y el </a:t>
            </a:r>
            <a:r>
              <a:rPr lang="en-US" baseline="0" dirty="0" err="1" smtClean="0"/>
              <a:t>tamano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classe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persona en </a:t>
            </a:r>
            <a:r>
              <a:rPr lang="en-US" baseline="0" dirty="0" err="1" smtClean="0"/>
              <a:t>cinco</a:t>
            </a:r>
            <a:r>
              <a:rPr lang="en-US" baseline="0" dirty="0" smtClean="0"/>
              <a:t> en 95 hasta un </a:t>
            </a:r>
            <a:r>
              <a:rPr lang="en-US" baseline="0" dirty="0" err="1" smtClean="0"/>
              <a:t>tercer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pourciento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poblacion</a:t>
            </a:r>
            <a:r>
              <a:rPr lang="en-US" baseline="0" dirty="0" smtClean="0"/>
              <a:t> y hoy </a:t>
            </a:r>
            <a:r>
              <a:rPr lang="en-US" baseline="0" dirty="0" err="1" smtClean="0"/>
              <a:t>dia</a:t>
            </a:r>
            <a:r>
              <a:rPr lang="en-US" baseline="0" dirty="0" smtClean="0"/>
              <a:t> hay mas personas </a:t>
            </a:r>
            <a:r>
              <a:rPr lang="en-US" baseline="0" dirty="0" err="1" smtClean="0"/>
              <a:t>viviendo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classe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. Sin embargo, el </a:t>
            </a:r>
            <a:r>
              <a:rPr lang="en-US" baseline="0" dirty="0" err="1" smtClean="0"/>
              <a:t>grupo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hogares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vulnerables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riesgo</a:t>
            </a:r>
            <a:r>
              <a:rPr lang="en-US" baseline="0" dirty="0" smtClean="0"/>
              <a:t> important de </a:t>
            </a:r>
            <a:r>
              <a:rPr lang="en-US" baseline="0" dirty="0" err="1" smtClean="0"/>
              <a:t>caier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Practiquemente</a:t>
            </a:r>
            <a:r>
              <a:rPr lang="en-US" baseline="0" dirty="0" smtClean="0"/>
              <a:t> 40 </a:t>
            </a:r>
            <a:r>
              <a:rPr lang="en-US" baseline="0" dirty="0" err="1" smtClean="0"/>
              <a:t>pourciento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poblacion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situacion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70% growth (check) and 30% equity. (check).68% labor, y 33 </a:t>
            </a:r>
            <a:r>
              <a:rPr lang="en-US" baseline="0" dirty="0" err="1" smtClean="0"/>
              <a:t>transferencias</a:t>
            </a:r>
            <a:r>
              <a:rPr lang="en-US" baseline="0" dirty="0" smtClean="0"/>
              <a:t> (13%) y pensions (15) y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79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hace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comparison del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prosperidad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compartida</a:t>
            </a:r>
            <a:r>
              <a:rPr lang="en-US" baseline="0" dirty="0" smtClean="0"/>
              <a:t> en la region con los </a:t>
            </a:r>
            <a:r>
              <a:rPr lang="en-US" baseline="0" dirty="0" err="1" smtClean="0"/>
              <a:t>paises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performantes</a:t>
            </a:r>
            <a:r>
              <a:rPr lang="en-US" baseline="0" dirty="0" smtClean="0"/>
              <a:t>, se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disminuiendo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poco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poco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comparison del </a:t>
            </a:r>
            <a:r>
              <a:rPr lang="en-US" baseline="0" dirty="0" err="1" smtClean="0"/>
              <a:t>pib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habitante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ajustado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equidad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latino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promedio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de 20% -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paulatina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desde</a:t>
            </a:r>
            <a:r>
              <a:rPr lang="en-US" baseline="0" dirty="0" smtClean="0"/>
              <a:t> 1995 </a:t>
            </a:r>
            <a:r>
              <a:rPr lang="en-US" baseline="0" dirty="0" err="1" smtClean="0"/>
              <a:t>cuando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indice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</a:t>
            </a:r>
            <a:r>
              <a:rPr lang="en-US" baseline="0" dirty="0" smtClean="0"/>
              <a:t> 14%. </a:t>
            </a:r>
            <a:r>
              <a:rPr lang="en-US" baseline="0" dirty="0" err="1" smtClean="0"/>
              <a:t>Progreso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fuerte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la region </a:t>
            </a:r>
            <a:r>
              <a:rPr lang="en-US" baseline="0" dirty="0" err="1" smtClean="0"/>
              <a:t>andino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cono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, con un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(dado la </a:t>
            </a:r>
            <a:r>
              <a:rPr lang="en-US" baseline="0" dirty="0" err="1" smtClean="0"/>
              <a:t>contribucion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mexico</a:t>
            </a:r>
            <a:r>
              <a:rPr lang="en-US" baseline="0" dirty="0" smtClean="0"/>
              <a:t>) en America </a:t>
            </a:r>
            <a:r>
              <a:rPr lang="en-US" baseline="0" dirty="0" err="1" smtClean="0"/>
              <a:t>Centrale</a:t>
            </a:r>
            <a:r>
              <a:rPr lang="en-US" baseline="0" dirty="0" smtClean="0"/>
              <a:t> y Mexico,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poco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progreso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especialemente</a:t>
            </a:r>
            <a:r>
              <a:rPr lang="en-US" baseline="0" dirty="0" smtClean="0"/>
              <a:t> en los </a:t>
            </a:r>
            <a:r>
              <a:rPr lang="en-US" baseline="0" dirty="0" err="1" smtClean="0"/>
              <a:t>ultimos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14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For most part of the countries, the performance of the last years is not enough to reach the benchmark by 2030</a:t>
            </a:r>
          </a:p>
          <a:p>
            <a:pPr defTabSz="931774">
              <a:defRPr/>
            </a:pPr>
            <a:r>
              <a:rPr lang="en-US" dirty="0"/>
              <a:t>The Sen’s Welfare Index benchmark </a:t>
            </a:r>
            <a:r>
              <a:rPr lang="en-US" b="1" dirty="0">
                <a:solidFill>
                  <a:srgbClr val="FF0000"/>
                </a:solidFill>
              </a:rPr>
              <a:t>is 23,535 </a:t>
            </a:r>
            <a:r>
              <a:rPr lang="en-US" dirty="0">
                <a:solidFill>
                  <a:srgbClr val="FF0000"/>
                </a:solidFill>
              </a:rPr>
              <a:t>(equity-adjusted per capita GDP per year, PPP 2005)</a:t>
            </a:r>
            <a:r>
              <a:rPr lang="en-US" dirty="0"/>
              <a:t>, derived from the population-weighted average of the Sen’s Welfare Index of the top ten countries in 2000 (Luxembourg, Qatar, Norway, Denmark, United States, Netherlands, Switzerland, Austria, Ireland and Singapore)</a:t>
            </a:r>
            <a:r>
              <a:rPr lang="en-US" dirty="0" smtClean="0"/>
              <a:t>.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Para </a:t>
            </a:r>
            <a:r>
              <a:rPr lang="en-US" dirty="0" err="1" smtClean="0"/>
              <a:t>cerrar</a:t>
            </a:r>
            <a:r>
              <a:rPr lang="en-US" dirty="0" smtClean="0"/>
              <a:t> la </a:t>
            </a:r>
            <a:r>
              <a:rPr lang="en-US" dirty="0" err="1" smtClean="0"/>
              <a:t>brecha</a:t>
            </a:r>
            <a:r>
              <a:rPr lang="en-US" dirty="0" smtClean="0"/>
              <a:t> – y </a:t>
            </a:r>
            <a:r>
              <a:rPr lang="en-US" dirty="0" err="1" smtClean="0"/>
              <a:t>conseguir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mismo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bienstar</a:t>
            </a:r>
            <a:r>
              <a:rPr lang="en-US" baseline="0" dirty="0" smtClean="0"/>
              <a:t> en AL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exsistio</a:t>
            </a:r>
            <a:r>
              <a:rPr lang="en-US" baseline="0" dirty="0" smtClean="0"/>
              <a:t> en los top performers en 2000 </a:t>
            </a:r>
            <a:r>
              <a:rPr lang="en-US" dirty="0" smtClean="0"/>
              <a:t> </a:t>
            </a:r>
            <a:r>
              <a:rPr lang="en-US" dirty="0" err="1" smtClean="0"/>
              <a:t>tomara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generaions</a:t>
            </a:r>
            <a:r>
              <a:rPr lang="en-US" baseline="0" dirty="0" smtClean="0"/>
              <a:t> o 40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– no sera antes 2052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latino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promedio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tendra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paises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ocde</a:t>
            </a:r>
            <a:r>
              <a:rPr lang="en-US" baseline="0" dirty="0" smtClean="0"/>
              <a:t> en 2000 y dies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sigue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bajando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disigualdad</a:t>
            </a:r>
            <a:r>
              <a:rPr lang="en-US" baseline="0" dirty="0" smtClean="0"/>
              <a:t>. </a:t>
            </a: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tendencias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actuels</a:t>
            </a:r>
            <a:r>
              <a:rPr lang="en-US" baseline="0" dirty="0" smtClean="0"/>
              <a:t> van a </a:t>
            </a:r>
            <a:r>
              <a:rPr lang="en-US" baseline="0" dirty="0" err="1" smtClean="0"/>
              <a:t>tomar</a:t>
            </a:r>
            <a:r>
              <a:rPr lang="en-US" baseline="0" dirty="0" smtClean="0"/>
              <a:t> 41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antes de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los  </a:t>
            </a:r>
            <a:r>
              <a:rPr lang="en-US" baseline="0" dirty="0" err="1" smtClean="0"/>
              <a:t>citoyano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latinos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prosperidad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paises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avancados</a:t>
            </a:r>
            <a:r>
              <a:rPr lang="en-US" baseline="0" dirty="0" smtClean="0"/>
              <a:t> en 2000.  Si la </a:t>
            </a:r>
            <a:r>
              <a:rPr lang="en-US" baseline="0" dirty="0" err="1" smtClean="0"/>
              <a:t>tendancia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ultimos</a:t>
            </a:r>
            <a:r>
              <a:rPr lang="en-US" baseline="0" dirty="0" smtClean="0"/>
              <a:t> 15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, y la </a:t>
            </a:r>
            <a:r>
              <a:rPr lang="en-US" baseline="0" dirty="0" err="1" smtClean="0"/>
              <a:t>disigualdad</a:t>
            </a:r>
            <a:r>
              <a:rPr lang="en-US" baseline="0" dirty="0" smtClean="0"/>
              <a:t> no continua de </a:t>
            </a:r>
            <a:r>
              <a:rPr lang="en-US" baseline="0" dirty="0" err="1" smtClean="0"/>
              <a:t>bajar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tomara</a:t>
            </a:r>
            <a:r>
              <a:rPr lang="en-US" baseline="0" dirty="0" smtClean="0"/>
              <a:t> 51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llegar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hito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Mostra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necessidad</a:t>
            </a:r>
            <a:r>
              <a:rPr lang="en-US" baseline="0" dirty="0" smtClean="0"/>
              <a:t> de no </a:t>
            </a:r>
            <a:r>
              <a:rPr lang="en-US" baseline="0" dirty="0" err="1" smtClean="0"/>
              <a:t>siguir</a:t>
            </a:r>
            <a:r>
              <a:rPr lang="en-US" baseline="0" dirty="0" smtClean="0"/>
              <a:t> con business as usual,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pensar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majora</a:t>
            </a:r>
            <a:r>
              <a:rPr lang="en-US" baseline="0" dirty="0" smtClean="0"/>
              <a:t> dramatic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cortar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tiempo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llegar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prosperidad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compartida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pais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avancados</a:t>
            </a:r>
            <a:r>
              <a:rPr lang="en-US" baseline="0" dirty="0" smtClean="0"/>
              <a:t>.  </a:t>
            </a: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Exceptions</a:t>
            </a:r>
            <a:r>
              <a:rPr lang="en-US" baseline="0" dirty="0" smtClean="0"/>
              <a:t> are Panama, Uruguay and Argentina. </a:t>
            </a:r>
            <a:endParaRPr lang="en-US" dirty="0"/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9F79C-8232-482A-AD55-455893280F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Garamond" pitchFamily="18" charset="0"/>
              </a:rPr>
              <a:t>A sub-national issue: </a:t>
            </a:r>
            <a:r>
              <a:rPr lang="en-US" dirty="0" smtClean="0">
                <a:latin typeface="Garamond" pitchFamily="18" charset="0"/>
              </a:rPr>
              <a:t>in 2010, 60 percent of LACs chronic poor are concentrated in just 20 percent of the regions.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aramond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aramond" pitchFamily="18" charset="0"/>
              </a:rPr>
              <a:t>La </a:t>
            </a:r>
            <a:r>
              <a:rPr lang="en-US" dirty="0" err="1" smtClean="0">
                <a:latin typeface="Garamond" pitchFamily="18" charset="0"/>
              </a:rPr>
              <a:t>lucha</a:t>
            </a:r>
            <a:r>
              <a:rPr lang="en-US" dirty="0" smtClean="0">
                <a:latin typeface="Garamond" pitchFamily="18" charset="0"/>
              </a:rPr>
              <a:t> contra la </a:t>
            </a:r>
            <a:r>
              <a:rPr lang="en-US" dirty="0" err="1" smtClean="0">
                <a:latin typeface="Garamond" pitchFamily="18" charset="0"/>
              </a:rPr>
              <a:t>pobreza</a:t>
            </a:r>
            <a:r>
              <a:rPr lang="en-US" dirty="0" smtClean="0">
                <a:latin typeface="Garamond" pitchFamily="18" charset="0"/>
              </a:rPr>
              <a:t> y la </a:t>
            </a:r>
            <a:r>
              <a:rPr lang="en-US" dirty="0" err="1" smtClean="0">
                <a:latin typeface="Garamond" pitchFamily="18" charset="0"/>
              </a:rPr>
              <a:t>disigualdad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tiene</a:t>
            </a:r>
            <a:r>
              <a:rPr lang="en-US" baseline="0" dirty="0" smtClean="0">
                <a:latin typeface="Garamond" pitchFamily="18" charset="0"/>
              </a:rPr>
              <a:t> dos </a:t>
            </a:r>
            <a:r>
              <a:rPr lang="en-US" baseline="0" dirty="0" err="1" smtClean="0">
                <a:latin typeface="Garamond" pitchFamily="18" charset="0"/>
              </a:rPr>
              <a:t>grandes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caracteristqiues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muy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relevants</a:t>
            </a:r>
            <a:r>
              <a:rPr lang="en-US" baseline="0" dirty="0" smtClean="0">
                <a:latin typeface="Garamond" pitchFamily="18" charset="0"/>
              </a:rPr>
              <a:t> – son multi-dimensional – la </a:t>
            </a:r>
            <a:r>
              <a:rPr lang="en-US" baseline="0" dirty="0" err="1" smtClean="0">
                <a:latin typeface="Garamond" pitchFamily="18" charset="0"/>
              </a:rPr>
              <a:t>pobreza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monetaria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esta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associado</a:t>
            </a:r>
            <a:r>
              <a:rPr lang="en-US" baseline="0" dirty="0" smtClean="0">
                <a:latin typeface="Garamond" pitchFamily="18" charset="0"/>
              </a:rPr>
              <a:t> con </a:t>
            </a:r>
            <a:r>
              <a:rPr lang="en-US" baseline="0" dirty="0" err="1" smtClean="0">
                <a:latin typeface="Garamond" pitchFamily="18" charset="0"/>
              </a:rPr>
              <a:t>privaciones</a:t>
            </a:r>
            <a:r>
              <a:rPr lang="en-US" baseline="0" dirty="0" smtClean="0">
                <a:latin typeface="Garamond" pitchFamily="18" charset="0"/>
              </a:rPr>
              <a:t> en </a:t>
            </a:r>
            <a:r>
              <a:rPr lang="en-US" baseline="0" dirty="0" err="1" smtClean="0">
                <a:latin typeface="Garamond" pitchFamily="18" charset="0"/>
              </a:rPr>
              <a:t>accesso</a:t>
            </a:r>
            <a:r>
              <a:rPr lang="en-US" baseline="0" dirty="0" smtClean="0">
                <a:latin typeface="Garamond" pitchFamily="18" charset="0"/>
              </a:rPr>
              <a:t> al </a:t>
            </a:r>
            <a:r>
              <a:rPr lang="en-US" baseline="0" dirty="0" err="1" smtClean="0">
                <a:latin typeface="Garamond" pitchFamily="18" charset="0"/>
              </a:rPr>
              <a:t>servicios</a:t>
            </a:r>
            <a:r>
              <a:rPr lang="en-US" baseline="0" dirty="0" smtClean="0">
                <a:latin typeface="Garamond" pitchFamily="18" charset="0"/>
              </a:rPr>
              <a:t> – </a:t>
            </a:r>
            <a:r>
              <a:rPr lang="en-US" baseline="0" dirty="0" err="1" smtClean="0">
                <a:latin typeface="Garamond" pitchFamily="18" charset="0"/>
              </a:rPr>
              <a:t>salud</a:t>
            </a:r>
            <a:r>
              <a:rPr lang="en-US" baseline="0" dirty="0" smtClean="0">
                <a:latin typeface="Garamond" pitchFamily="18" charset="0"/>
              </a:rPr>
              <a:t>, </a:t>
            </a:r>
            <a:r>
              <a:rPr lang="en-US" baseline="0" dirty="0" err="1" smtClean="0">
                <a:latin typeface="Garamond" pitchFamily="18" charset="0"/>
              </a:rPr>
              <a:t>educacion</a:t>
            </a:r>
            <a:r>
              <a:rPr lang="en-US" baseline="0" dirty="0" smtClean="0">
                <a:latin typeface="Garamond" pitchFamily="18" charset="0"/>
              </a:rPr>
              <a:t>, </a:t>
            </a:r>
            <a:r>
              <a:rPr lang="en-US" baseline="0" dirty="0" err="1" smtClean="0">
                <a:latin typeface="Garamond" pitchFamily="18" charset="0"/>
              </a:rPr>
              <a:t>agua</a:t>
            </a:r>
            <a:r>
              <a:rPr lang="en-US" baseline="0" dirty="0" smtClean="0">
                <a:latin typeface="Garamond" pitchFamily="18" charset="0"/>
              </a:rPr>
              <a:t>, </a:t>
            </a:r>
            <a:r>
              <a:rPr lang="en-US" baseline="0" dirty="0" err="1" smtClean="0">
                <a:latin typeface="Garamond" pitchFamily="18" charset="0"/>
              </a:rPr>
              <a:t>saneamiento</a:t>
            </a:r>
            <a:r>
              <a:rPr lang="en-US" baseline="0" dirty="0" smtClean="0">
                <a:latin typeface="Garamond" pitchFamily="18" charset="0"/>
              </a:rPr>
              <a:t> y se </a:t>
            </a:r>
            <a:r>
              <a:rPr lang="en-US" baseline="0" dirty="0" err="1" smtClean="0">
                <a:latin typeface="Garamond" pitchFamily="18" charset="0"/>
              </a:rPr>
              <a:t>asocia</a:t>
            </a:r>
            <a:r>
              <a:rPr lang="en-US" baseline="0" dirty="0" smtClean="0">
                <a:latin typeface="Garamond" pitchFamily="18" charset="0"/>
              </a:rPr>
              <a:t> con </a:t>
            </a:r>
            <a:r>
              <a:rPr lang="en-US" baseline="0" dirty="0" err="1" smtClean="0">
                <a:latin typeface="Garamond" pitchFamily="18" charset="0"/>
              </a:rPr>
              <a:t>differencias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regionales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importantes</a:t>
            </a:r>
            <a:r>
              <a:rPr lang="en-US" baseline="0" dirty="0" smtClean="0">
                <a:latin typeface="Garamond" pitchFamily="18" charset="0"/>
              </a:rPr>
              <a:t> – </a:t>
            </a:r>
            <a:r>
              <a:rPr lang="en-US" baseline="0" dirty="0" err="1" smtClean="0">
                <a:latin typeface="Garamond" pitchFamily="18" charset="0"/>
              </a:rPr>
              <a:t>vinculado</a:t>
            </a:r>
            <a:r>
              <a:rPr lang="en-US" baseline="0" dirty="0" smtClean="0">
                <a:latin typeface="Garamond" pitchFamily="18" charset="0"/>
              </a:rPr>
              <a:t> con </a:t>
            </a:r>
            <a:r>
              <a:rPr lang="en-US" baseline="0" dirty="0" err="1" smtClean="0">
                <a:latin typeface="Garamond" pitchFamily="18" charset="0"/>
              </a:rPr>
              <a:t>una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falta</a:t>
            </a:r>
            <a:r>
              <a:rPr lang="en-US" baseline="0" dirty="0" smtClean="0">
                <a:latin typeface="Garamond" pitchFamily="18" charset="0"/>
              </a:rPr>
              <a:t> de </a:t>
            </a:r>
            <a:r>
              <a:rPr lang="en-US" baseline="0" dirty="0" err="1" smtClean="0">
                <a:latin typeface="Garamond" pitchFamily="18" charset="0"/>
              </a:rPr>
              <a:t>connectividad</a:t>
            </a:r>
            <a:r>
              <a:rPr lang="en-US" baseline="0" dirty="0" smtClean="0">
                <a:latin typeface="Garamond" pitchFamily="18" charset="0"/>
              </a:rPr>
              <a:t> a </a:t>
            </a:r>
            <a:r>
              <a:rPr lang="en-US" baseline="0" dirty="0" err="1" smtClean="0">
                <a:latin typeface="Garamond" pitchFamily="18" charset="0"/>
              </a:rPr>
              <a:t>mercados</a:t>
            </a:r>
            <a:r>
              <a:rPr lang="en-US" baseline="0" dirty="0" smtClean="0">
                <a:latin typeface="Garamond" pitchFamily="18" charset="0"/>
              </a:rPr>
              <a:t> y </a:t>
            </a:r>
            <a:r>
              <a:rPr lang="en-US" baseline="0" dirty="0" err="1" smtClean="0">
                <a:latin typeface="Garamond" pitchFamily="18" charset="0"/>
              </a:rPr>
              <a:t>accesso</a:t>
            </a:r>
            <a:r>
              <a:rPr lang="en-US" baseline="0" dirty="0" smtClean="0">
                <a:latin typeface="Garamond" pitchFamily="18" charset="0"/>
              </a:rPr>
              <a:t> al </a:t>
            </a:r>
            <a:r>
              <a:rPr lang="en-US" baseline="0" dirty="0" err="1" smtClean="0">
                <a:latin typeface="Garamond" pitchFamily="18" charset="0"/>
              </a:rPr>
              <a:t>servicios</a:t>
            </a:r>
            <a:r>
              <a:rPr lang="en-US" baseline="0" dirty="0" smtClean="0">
                <a:latin typeface="Garamond" pitchFamily="18" charset="0"/>
              </a:rPr>
              <a:t> y </a:t>
            </a:r>
            <a:r>
              <a:rPr lang="en-US" baseline="0" dirty="0" err="1" smtClean="0">
                <a:latin typeface="Garamond" pitchFamily="18" charset="0"/>
              </a:rPr>
              <a:t>capacidad</a:t>
            </a:r>
            <a:r>
              <a:rPr lang="en-US" baseline="0" dirty="0" smtClean="0">
                <a:latin typeface="Garamond" pitchFamily="18" charset="0"/>
              </a:rPr>
              <a:t> institutional.  </a:t>
            </a:r>
            <a:r>
              <a:rPr lang="en-US" baseline="0" dirty="0" err="1" smtClean="0">
                <a:latin typeface="Garamond" pitchFamily="18" charset="0"/>
              </a:rPr>
              <a:t>Aqui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vemos</a:t>
            </a:r>
            <a:r>
              <a:rPr lang="en-US" baseline="0" dirty="0" smtClean="0">
                <a:latin typeface="Garamond" pitchFamily="18" charset="0"/>
              </a:rPr>
              <a:t> la </a:t>
            </a:r>
            <a:r>
              <a:rPr lang="en-US" baseline="0" dirty="0" err="1" smtClean="0">
                <a:latin typeface="Garamond" pitchFamily="18" charset="0"/>
              </a:rPr>
              <a:t>associaion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dentro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las</a:t>
            </a:r>
            <a:r>
              <a:rPr lang="en-US" baseline="0" dirty="0" smtClean="0">
                <a:latin typeface="Garamond" pitchFamily="18" charset="0"/>
              </a:rPr>
              <a:t> regions con </a:t>
            </a:r>
            <a:r>
              <a:rPr lang="en-US" baseline="0" dirty="0" err="1" smtClean="0">
                <a:latin typeface="Garamond" pitchFamily="18" charset="0"/>
              </a:rPr>
              <a:t>mucha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pobreza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chronica</a:t>
            </a:r>
            <a:r>
              <a:rPr lang="en-US" baseline="0" dirty="0" smtClean="0">
                <a:latin typeface="Garamond" pitchFamily="18" charset="0"/>
              </a:rPr>
              <a:t> y </a:t>
            </a:r>
            <a:r>
              <a:rPr lang="en-US" baseline="0" dirty="0" err="1" smtClean="0">
                <a:latin typeface="Garamond" pitchFamily="18" charset="0"/>
              </a:rPr>
              <a:t>las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privacions</a:t>
            </a:r>
            <a:r>
              <a:rPr lang="en-US" baseline="0" dirty="0" smtClean="0">
                <a:latin typeface="Garamond" pitchFamily="18" charset="0"/>
              </a:rPr>
              <a:t> en </a:t>
            </a:r>
            <a:r>
              <a:rPr lang="en-US" baseline="0" dirty="0" err="1" smtClean="0">
                <a:latin typeface="Garamond" pitchFamily="18" charset="0"/>
              </a:rPr>
              <a:t>servicios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basicos</a:t>
            </a:r>
            <a:r>
              <a:rPr lang="en-US" baseline="0" dirty="0" smtClean="0">
                <a:latin typeface="Garamond" pitchFamily="18" charset="0"/>
              </a:rPr>
              <a:t>.  Y la </a:t>
            </a:r>
            <a:r>
              <a:rPr lang="en-US" baseline="0" dirty="0" err="1" smtClean="0">
                <a:latin typeface="Garamond" pitchFamily="18" charset="0"/>
              </a:rPr>
              <a:t>carta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muestra</a:t>
            </a:r>
            <a:r>
              <a:rPr lang="en-US" baseline="0" dirty="0" smtClean="0">
                <a:latin typeface="Garamond" pitchFamily="18" charset="0"/>
              </a:rPr>
              <a:t> – </a:t>
            </a:r>
            <a:r>
              <a:rPr lang="en-US" baseline="0" dirty="0" err="1" smtClean="0">
                <a:latin typeface="Garamond" pitchFamily="18" charset="0"/>
              </a:rPr>
              <a:t>que</a:t>
            </a:r>
            <a:r>
              <a:rPr lang="en-US" baseline="0" dirty="0" smtClean="0">
                <a:latin typeface="Garamond" pitchFamily="18" charset="0"/>
              </a:rPr>
              <a:t> la </a:t>
            </a:r>
            <a:r>
              <a:rPr lang="en-US" baseline="0" dirty="0" err="1" smtClean="0">
                <a:latin typeface="Garamond" pitchFamily="18" charset="0"/>
              </a:rPr>
              <a:t>pobreza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extrema</a:t>
            </a:r>
            <a:r>
              <a:rPr lang="en-US" baseline="0" dirty="0" smtClean="0">
                <a:latin typeface="Garamond" pitchFamily="18" charset="0"/>
              </a:rPr>
              <a:t> en Peru </a:t>
            </a:r>
            <a:r>
              <a:rPr lang="en-US" baseline="0" dirty="0" err="1" smtClean="0">
                <a:latin typeface="Garamond" pitchFamily="18" charset="0"/>
              </a:rPr>
              <a:t>esta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concentrada</a:t>
            </a:r>
            <a:r>
              <a:rPr lang="en-US" baseline="0" dirty="0" smtClean="0">
                <a:latin typeface="Garamond" pitchFamily="18" charset="0"/>
              </a:rPr>
              <a:t> en </a:t>
            </a:r>
            <a:r>
              <a:rPr lang="en-US" baseline="0" dirty="0" err="1" smtClean="0">
                <a:latin typeface="Garamond" pitchFamily="18" charset="0"/>
              </a:rPr>
              <a:t>algunos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districtos</a:t>
            </a:r>
            <a:r>
              <a:rPr lang="en-US" baseline="0" dirty="0" smtClean="0">
                <a:latin typeface="Garamond" pitchFamily="18" charset="0"/>
              </a:rPr>
              <a:t> – un </a:t>
            </a:r>
            <a:r>
              <a:rPr lang="en-US" baseline="0" dirty="0" err="1" smtClean="0">
                <a:latin typeface="Garamond" pitchFamily="18" charset="0"/>
              </a:rPr>
              <a:t>tercer</a:t>
            </a:r>
            <a:r>
              <a:rPr lang="en-US" baseline="0" dirty="0" smtClean="0">
                <a:latin typeface="Garamond" pitchFamily="18" charset="0"/>
              </a:rPr>
              <a:t> de la </a:t>
            </a:r>
            <a:r>
              <a:rPr lang="en-US" baseline="0" dirty="0" err="1" smtClean="0">
                <a:latin typeface="Garamond" pitchFamily="18" charset="0"/>
              </a:rPr>
              <a:t>pobreza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esta</a:t>
            </a:r>
            <a:r>
              <a:rPr lang="en-US" baseline="0" dirty="0" smtClean="0">
                <a:latin typeface="Garamond" pitchFamily="18" charset="0"/>
              </a:rPr>
              <a:t> en </a:t>
            </a:r>
            <a:r>
              <a:rPr lang="en-US" baseline="0" dirty="0" err="1" smtClean="0">
                <a:latin typeface="Garamond" pitchFamily="18" charset="0"/>
              </a:rPr>
              <a:t>las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zonas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azuls</a:t>
            </a:r>
            <a:r>
              <a:rPr lang="en-US" baseline="0" dirty="0" smtClean="0">
                <a:latin typeface="Garamond" pitchFamily="18" charset="0"/>
              </a:rPr>
              <a:t>, </a:t>
            </a:r>
            <a:r>
              <a:rPr lang="en-US" baseline="0" dirty="0" err="1" smtClean="0">
                <a:latin typeface="Garamond" pitchFamily="18" charset="0"/>
              </a:rPr>
              <a:t>verde</a:t>
            </a:r>
            <a:r>
              <a:rPr lang="en-US" baseline="0" dirty="0" smtClean="0">
                <a:latin typeface="Garamond" pitchFamily="18" charset="0"/>
              </a:rPr>
              <a:t> y </a:t>
            </a:r>
            <a:r>
              <a:rPr lang="en-US" baseline="0" dirty="0" err="1" smtClean="0">
                <a:latin typeface="Garamond" pitchFamily="18" charset="0"/>
              </a:rPr>
              <a:t>amaraillo</a:t>
            </a:r>
            <a:r>
              <a:rPr lang="en-US" baseline="0" dirty="0" smtClean="0">
                <a:latin typeface="Garamond" pitchFamily="18" charset="0"/>
              </a:rPr>
              <a:t> – y se </a:t>
            </a:r>
            <a:r>
              <a:rPr lang="en-US" baseline="0" dirty="0" err="1" smtClean="0">
                <a:latin typeface="Garamond" pitchFamily="18" charset="0"/>
              </a:rPr>
              <a:t>puede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ver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que</a:t>
            </a:r>
            <a:r>
              <a:rPr lang="en-US" baseline="0" dirty="0" smtClean="0">
                <a:latin typeface="Garamond" pitchFamily="18" charset="0"/>
              </a:rPr>
              <a:t> el </a:t>
            </a:r>
            <a:r>
              <a:rPr lang="en-US" baseline="0" dirty="0" err="1" smtClean="0">
                <a:latin typeface="Garamond" pitchFamily="18" charset="0"/>
              </a:rPr>
              <a:t>tamano</a:t>
            </a:r>
            <a:r>
              <a:rPr lang="en-US" baseline="0" dirty="0" smtClean="0">
                <a:latin typeface="Garamond" pitchFamily="18" charset="0"/>
              </a:rPr>
              <a:t> de </a:t>
            </a:r>
            <a:r>
              <a:rPr lang="en-US" baseline="0" dirty="0" err="1" smtClean="0">
                <a:latin typeface="Garamond" pitchFamily="18" charset="0"/>
              </a:rPr>
              <a:t>las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zonas</a:t>
            </a:r>
            <a:r>
              <a:rPr lang="en-US" baseline="0" dirty="0" smtClean="0">
                <a:latin typeface="Garamond" pitchFamily="18" charset="0"/>
              </a:rPr>
              <a:t> bleus </a:t>
            </a:r>
            <a:r>
              <a:rPr lang="en-US" baseline="0" dirty="0" err="1" smtClean="0">
                <a:latin typeface="Garamond" pitchFamily="18" charset="0"/>
              </a:rPr>
              <a:t>es</a:t>
            </a:r>
            <a:r>
              <a:rPr lang="en-US" baseline="0" dirty="0" smtClean="0">
                <a:latin typeface="Garamond" pitchFamily="18" charset="0"/>
              </a:rPr>
              <a:t> mucho mas </a:t>
            </a:r>
            <a:r>
              <a:rPr lang="en-US" baseline="0" dirty="0" err="1" smtClean="0">
                <a:latin typeface="Garamond" pitchFamily="18" charset="0"/>
              </a:rPr>
              <a:t>chico</a:t>
            </a:r>
            <a:r>
              <a:rPr lang="en-US" baseline="0" dirty="0" smtClean="0">
                <a:latin typeface="Garamond" pitchFamily="18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Garamond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Garamond" pitchFamily="18" charset="0"/>
              </a:rPr>
              <a:t>tanto</a:t>
            </a:r>
            <a:r>
              <a:rPr lang="en-US" baseline="0" dirty="0" smtClean="0">
                <a:latin typeface="Garamond" pitchFamily="18" charset="0"/>
              </a:rPr>
              <a:t> los </a:t>
            </a:r>
            <a:r>
              <a:rPr lang="en-US" baseline="0" dirty="0" err="1" smtClean="0">
                <a:latin typeface="Garamond" pitchFamily="18" charset="0"/>
              </a:rPr>
              <a:t>desafíos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multidimensionales</a:t>
            </a:r>
            <a:r>
              <a:rPr lang="en-US" baseline="0" dirty="0" smtClean="0">
                <a:latin typeface="Garamond" pitchFamily="18" charset="0"/>
              </a:rPr>
              <a:t> y </a:t>
            </a:r>
            <a:r>
              <a:rPr lang="en-US" baseline="0" dirty="0" err="1" smtClean="0">
                <a:latin typeface="Garamond" pitchFamily="18" charset="0"/>
              </a:rPr>
              <a:t>espaciales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sugieren</a:t>
            </a:r>
            <a:r>
              <a:rPr lang="en-US" baseline="0" dirty="0" smtClean="0">
                <a:latin typeface="Garamond" pitchFamily="18" charset="0"/>
              </a:rPr>
              <a:t> </a:t>
            </a:r>
            <a:r>
              <a:rPr lang="en-US" baseline="0" dirty="0" err="1" smtClean="0">
                <a:latin typeface="Garamond" pitchFamily="18" charset="0"/>
              </a:rPr>
              <a:t>que</a:t>
            </a:r>
            <a:r>
              <a:rPr lang="en-US" baseline="0" dirty="0" smtClean="0">
                <a:latin typeface="Garamond" pitchFamily="18" charset="0"/>
              </a:rPr>
              <a:t> la </a:t>
            </a:r>
            <a:r>
              <a:rPr lang="en-US" baseline="0" dirty="0" err="1" smtClean="0">
                <a:latin typeface="Garamond" pitchFamily="18" charset="0"/>
              </a:rPr>
              <a:t>acción</a:t>
            </a:r>
            <a:r>
              <a:rPr lang="en-US" baseline="0" dirty="0" smtClean="0">
                <a:latin typeface="Garamond" pitchFamily="18" charset="0"/>
              </a:rPr>
              <a:t> a </a:t>
            </a:r>
            <a:r>
              <a:rPr lang="en-US" baseline="0" dirty="0" err="1" smtClean="0">
                <a:latin typeface="Garamond" pitchFamily="18" charset="0"/>
              </a:rPr>
              <a:t>nivel</a:t>
            </a:r>
            <a:r>
              <a:rPr lang="en-US" baseline="0" dirty="0" smtClean="0">
                <a:latin typeface="Garamond" pitchFamily="18" charset="0"/>
              </a:rPr>
              <a:t> local </a:t>
            </a:r>
            <a:r>
              <a:rPr lang="en-US" baseline="0" dirty="0" err="1" smtClean="0">
                <a:latin typeface="Garamond" pitchFamily="18" charset="0"/>
              </a:rPr>
              <a:t>es</a:t>
            </a:r>
            <a:r>
              <a:rPr lang="en-US" baseline="0" dirty="0" smtClean="0">
                <a:latin typeface="Garamond" pitchFamily="18" charset="0"/>
              </a:rPr>
              <a:t> la clave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Garamond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Garamond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9A66E-5B4F-49E1-9DB9-3906F6C269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8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Porque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multi-dimensional 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trata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entrega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servicios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bienes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publicos</a:t>
            </a:r>
            <a:r>
              <a:rPr lang="en-US" baseline="0" dirty="0" smtClean="0"/>
              <a:t> locales,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sentido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municipios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crecimiento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recursos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terrenos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recursos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humanos</a:t>
            </a:r>
            <a:r>
              <a:rPr lang="en-US" baseline="0" dirty="0" smtClean="0"/>
              <a:t>, cohesion social – </a:t>
            </a:r>
            <a:r>
              <a:rPr lang="en-US" baseline="0" dirty="0" err="1" smtClean="0"/>
              <a:t>vinculados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elevados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mexico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desigualdad</a:t>
            </a:r>
            <a:r>
              <a:rPr lang="en-US" baseline="0" dirty="0" smtClean="0"/>
              <a:t>, la </a:t>
            </a:r>
            <a:r>
              <a:rPr lang="en-US" baseline="0" dirty="0" err="1" smtClean="0"/>
              <a:t>capacidad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communidad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affecta</a:t>
            </a:r>
            <a:r>
              <a:rPr lang="en-US" baseline="0" dirty="0" smtClean="0"/>
              <a:t> mucho la </a:t>
            </a:r>
            <a:r>
              <a:rPr lang="en-US" baseline="0" dirty="0" err="1" smtClean="0"/>
              <a:t>resistancia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puebla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enfrente</a:t>
            </a:r>
            <a:r>
              <a:rPr lang="en-US" baseline="0" dirty="0" smtClean="0"/>
              <a:t> a un choc </a:t>
            </a:r>
            <a:r>
              <a:rPr lang="en-US" baseline="0" dirty="0" err="1" smtClean="0"/>
              <a:t>climatica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servicios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publicos</a:t>
            </a:r>
            <a:r>
              <a:rPr lang="en-US" baseline="0" dirty="0" smtClean="0"/>
              <a:t>, transport, </a:t>
            </a:r>
            <a:r>
              <a:rPr lang="en-US" baseline="0" dirty="0" err="1" smtClean="0"/>
              <a:t>servicios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saneamiento</a:t>
            </a:r>
            <a:r>
              <a:rPr lang="en-US" baseline="0" dirty="0" smtClean="0"/>
              <a:t>.  Y </a:t>
            </a:r>
            <a:r>
              <a:rPr lang="en-US" baseline="0" dirty="0" err="1" smtClean="0"/>
              <a:t>finalemente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pobacion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Capacidad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participar</a:t>
            </a:r>
            <a:r>
              <a:rPr lang="en-US" baseline="0" dirty="0" smtClean="0"/>
              <a:t> en los </a:t>
            </a:r>
            <a:r>
              <a:rPr lang="en-US" baseline="0" dirty="0" err="1" smtClean="0"/>
              <a:t>mercados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discrimationcion</a:t>
            </a:r>
            <a:r>
              <a:rPr lang="en-US" baseline="0" dirty="0" smtClean="0"/>
              <a:t> y con </a:t>
            </a:r>
            <a:r>
              <a:rPr lang="en-US" baseline="0" dirty="0" err="1" smtClean="0"/>
              <a:t>justa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B37B-DDC2-448C-A0D1-B06D15872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tamaño</a:t>
            </a:r>
            <a:r>
              <a:rPr lang="en-US" dirty="0" smtClean="0"/>
              <a:t> del </a:t>
            </a:r>
            <a:r>
              <a:rPr lang="en-US" dirty="0" err="1" smtClean="0"/>
              <a:t>municipio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ligada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pobreza</a:t>
            </a:r>
            <a:r>
              <a:rPr lang="en-US" dirty="0" smtClean="0"/>
              <a:t>.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municipalis</a:t>
            </a:r>
            <a:r>
              <a:rPr lang="en-US" dirty="0" smtClean="0"/>
              <a:t> con </a:t>
            </a:r>
            <a:r>
              <a:rPr lang="en-US" dirty="0" err="1" smtClean="0"/>
              <a:t>menos</a:t>
            </a:r>
            <a:r>
              <a:rPr lang="en-US" dirty="0" smtClean="0"/>
              <a:t> de 20,000 personas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dtasas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arriba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national en </a:t>
            </a:r>
            <a:r>
              <a:rPr lang="en-US" baseline="0" dirty="0" err="1" smtClean="0"/>
              <a:t>mexico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peru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*******</a:t>
            </a:r>
          </a:p>
          <a:p>
            <a:r>
              <a:rPr lang="en-US" dirty="0" smtClean="0"/>
              <a:t>Urban stats gleaned from World</a:t>
            </a:r>
            <a:r>
              <a:rPr lang="en-US" baseline="0" dirty="0" smtClean="0"/>
              <a:t> Bank - </a:t>
            </a:r>
            <a:r>
              <a:rPr lang="en-US" dirty="0" smtClean="0"/>
              <a:t>World</a:t>
            </a:r>
            <a:r>
              <a:rPr lang="en-US" baseline="0" dirty="0" smtClean="0"/>
              <a:t> Development Indicators Data</a:t>
            </a:r>
          </a:p>
          <a:p>
            <a:r>
              <a:rPr lang="en-US" baseline="0" dirty="0" smtClean="0"/>
              <a:t>- Calculations done by Megan </a:t>
            </a:r>
            <a:r>
              <a:rPr lang="en-US" baseline="0" dirty="0" err="1" smtClean="0"/>
              <a:t>Rounseville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25% of the urban population is living in slums (2005 data, includes 26 countries in the region, 18 of 19 “key” countries)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77% of the urban population lives outside of the country’s largest city (2009 data, includes 37 countries in the region, all 19 “key” countries)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84% of the urban population has access to improved sanitation as compared to 57% of the rural population (2007 data, Urban: includes 34 and all 19 “key” countries; Rural: 32 countries and all 19 “key” countries)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1.65% annualized urban population growth between</a:t>
            </a:r>
            <a:r>
              <a:rPr lang="en-US" baseline="0" dirty="0" smtClean="0"/>
              <a:t> 2001 and </a:t>
            </a:r>
            <a:r>
              <a:rPr lang="en-US" dirty="0" smtClean="0"/>
              <a:t>2011</a:t>
            </a:r>
            <a:r>
              <a:rPr lang="en-US" baseline="0" dirty="0" smtClean="0"/>
              <a:t> (</a:t>
            </a:r>
            <a:r>
              <a:rPr lang="en-US" dirty="0" smtClean="0"/>
              <a:t>includes 38 countries in the region and all 19 “key” countries); As compared to a (negative)</a:t>
            </a:r>
            <a:r>
              <a:rPr lang="en-US" baseline="0" dirty="0" smtClean="0"/>
              <a:t> -</a:t>
            </a:r>
            <a:r>
              <a:rPr lang="en-US" dirty="0" smtClean="0"/>
              <a:t>0.25% rural population growth between</a:t>
            </a:r>
            <a:r>
              <a:rPr lang="en-US" baseline="0" dirty="0" smtClean="0"/>
              <a:t> the same time period</a:t>
            </a:r>
            <a:r>
              <a:rPr lang="en-US" dirty="0" smtClean="0"/>
              <a:t> (includes 37 countries in the region and all 19 “key” countries)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79% of the total population is urban (2011 data, includes 38 countries and all 19 “key” countries)</a:t>
            </a:r>
          </a:p>
          <a:p>
            <a:r>
              <a:rPr lang="en-US" dirty="0" smtClean="0"/>
              <a:t>* Key Countries = ARG BOL CHL COL CRI BRA VEN DOM ECU SLV GTM HND MEX NIC PAN PRY PER URY JAM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BE2E-40B8-4865-888D-C962651898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9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Ciudades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aproximacion</a:t>
            </a:r>
            <a:r>
              <a:rPr lang="en-US" baseline="0" dirty="0" smtClean="0"/>
              <a:t> visual al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colombiano</a:t>
            </a:r>
            <a:r>
              <a:rPr lang="en-US" baseline="0" dirty="0" smtClean="0"/>
              <a:t>.”  2012.  DNP and </a:t>
            </a:r>
            <a:r>
              <a:rPr lang="en-US" baseline="0" dirty="0" err="1" smtClean="0"/>
              <a:t>Banco</a:t>
            </a:r>
            <a:r>
              <a:rPr lang="en-US" baseline="0" dirty="0" smtClean="0"/>
              <a:t> Mundial</a:t>
            </a:r>
            <a:endParaRPr lang="en-US" dirty="0" smtClean="0"/>
          </a:p>
          <a:p>
            <a:r>
              <a:rPr lang="en-US" dirty="0" err="1" smtClean="0"/>
              <a:t>municipios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y </a:t>
            </a:r>
            <a:r>
              <a:rPr lang="en-US" dirty="0" err="1" smtClean="0"/>
              <a:t>megaciudades</a:t>
            </a:r>
            <a:r>
              <a:rPr lang="en-US" dirty="0" smtClean="0"/>
              <a:t> </a:t>
            </a:r>
            <a:r>
              <a:rPr lang="en-US" dirty="0" err="1" smtClean="0"/>
              <a:t>enfrentan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desafíos</a:t>
            </a:r>
            <a:r>
              <a:rPr lang="en-US" dirty="0" smtClean="0"/>
              <a:t> – </a:t>
            </a:r>
            <a:r>
              <a:rPr lang="en-US" dirty="0" err="1" smtClean="0"/>
              <a:t>bolsas</a:t>
            </a:r>
            <a:r>
              <a:rPr lang="en-US" dirty="0" smtClean="0"/>
              <a:t> de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difíciles</a:t>
            </a:r>
            <a:r>
              <a:rPr lang="en-US" dirty="0" smtClean="0"/>
              <a:t> de </a:t>
            </a:r>
            <a:r>
              <a:rPr lang="en-US" dirty="0" err="1" smtClean="0"/>
              <a:t>localizar</a:t>
            </a:r>
            <a:r>
              <a:rPr lang="en-US" dirty="0" smtClean="0"/>
              <a:t> 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entregar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servicios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problemas</a:t>
            </a:r>
            <a:r>
              <a:rPr lang="en-US" baseline="0" dirty="0" smtClean="0"/>
              <a:t> de crime </a:t>
            </a:r>
            <a:r>
              <a:rPr lang="en-US" baseline="0" dirty="0" err="1" smtClean="0"/>
              <a:t>yviolencia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drogas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falta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infrastructura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Aqui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mapa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bogota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amarillo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infomralidad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vinculada</a:t>
            </a:r>
            <a:r>
              <a:rPr lang="en-US" baseline="0" dirty="0" smtClean="0"/>
              <a:t> con la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B37B-DDC2-448C-A0D1-B06D158723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?  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capacidad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nunca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empresa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privada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excitiosa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informacion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costos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efficienca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productivdad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situacion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, etc.  El medico </a:t>
            </a:r>
            <a:r>
              <a:rPr lang="en-US" baseline="0" dirty="0" err="1" smtClean="0"/>
              <a:t>necesita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examens</a:t>
            </a:r>
            <a:r>
              <a:rPr lang="en-US" baseline="0" dirty="0" smtClean="0"/>
              <a:t> antes de </a:t>
            </a:r>
            <a:r>
              <a:rPr lang="en-US" baseline="0" dirty="0" err="1" smtClean="0"/>
              <a:t>precribir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mediamentos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necessitamos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enfoque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scientifica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attaquar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pobreza</a:t>
            </a:r>
            <a:r>
              <a:rPr lang="en-US" baseline="0" dirty="0" smtClean="0"/>
              <a:t>. Hoy </a:t>
            </a:r>
            <a:r>
              <a:rPr lang="en-US" baseline="0" dirty="0" err="1" smtClean="0"/>
              <a:t>dia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costo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informacion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bajando</a:t>
            </a:r>
            <a:r>
              <a:rPr lang="en-US" baseline="0" dirty="0" smtClean="0"/>
              <a:t> y el </a:t>
            </a:r>
            <a:r>
              <a:rPr lang="en-US" baseline="0" dirty="0" err="1" smtClean="0"/>
              <a:t>costo</a:t>
            </a:r>
            <a:r>
              <a:rPr lang="en-US" baseline="0" dirty="0" smtClean="0"/>
              <a:t> de no </a:t>
            </a:r>
            <a:r>
              <a:rPr lang="en-US" baseline="0" dirty="0" err="1" smtClean="0"/>
              <a:t>utilizar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infomcion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aumentando</a:t>
            </a:r>
            <a:r>
              <a:rPr lang="en-US" baseline="0" dirty="0" smtClean="0"/>
              <a:t>.   La </a:t>
            </a:r>
            <a:r>
              <a:rPr lang="en-US" baseline="0" dirty="0" err="1" smtClean="0"/>
              <a:t>equidad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sciencias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desafios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diferetes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hogares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barious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politicals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affectos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hogares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differenteamente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Cinquo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preguntas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datos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DA739-33FC-4501-9C6D-FA4FB80DB6A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95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125E081-FCF7-4F56-8D1F-C51DA42E3096}" type="datetimeFigureOut">
              <a:rPr lang="es-ES" smtClean="0"/>
              <a:t>16/07/2013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1BCDB6C-49BF-406F-A7D5-F45054A5906D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9617" y="2743200"/>
            <a:ext cx="1981200" cy="1828800"/>
          </a:xfrm>
        </p:spPr>
        <p:txBody>
          <a:bodyPr>
            <a:normAutofit fontScale="92500"/>
          </a:bodyPr>
          <a:lstStyle/>
          <a:p>
            <a:r>
              <a:rPr lang="es-ES" sz="2600" dirty="0" err="1" smtClean="0"/>
              <a:t>Louise</a:t>
            </a:r>
            <a:r>
              <a:rPr lang="es-ES" sz="2600" dirty="0" smtClean="0"/>
              <a:t> </a:t>
            </a:r>
            <a:r>
              <a:rPr lang="es-ES" sz="2600" dirty="0" err="1" smtClean="0"/>
              <a:t>Cord</a:t>
            </a:r>
            <a:endParaRPr lang="es-ES" sz="2600" dirty="0" smtClean="0"/>
          </a:p>
          <a:p>
            <a:r>
              <a:rPr lang="es-ES" sz="1700" dirty="0" smtClean="0"/>
              <a:t>Gerente de Sector de Pobreza, Género y Equidad para LAC</a:t>
            </a:r>
            <a:endParaRPr lang="es-E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cap="none" dirty="0" smtClean="0"/>
              <a:t>Equidad y Reducción de Pobreza– la Adopción de Medidas a Nivel Municipal</a:t>
            </a:r>
            <a:endParaRPr lang="es-ES" sz="3600" cap="none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579562" cy="140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142018" y="6283861"/>
            <a:ext cx="1828799" cy="461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mtClean="0"/>
          </a:p>
          <a:p>
            <a:r>
              <a:rPr lang="es-MX" smtClean="0"/>
              <a:t>BANCO MUNDIAL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3379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719072"/>
            <a:ext cx="4343400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Planificación y ejecución</a:t>
            </a:r>
          </a:p>
          <a:p>
            <a:r>
              <a:rPr lang="es-ES" dirty="0" smtClean="0"/>
              <a:t>Coordinación institucional </a:t>
            </a:r>
          </a:p>
          <a:p>
            <a:r>
              <a:rPr lang="es-ES" dirty="0" smtClean="0"/>
              <a:t>Focalización de los programas</a:t>
            </a:r>
          </a:p>
          <a:p>
            <a:r>
              <a:rPr lang="es-ES" dirty="0" smtClean="0"/>
              <a:t>Asegurar que las familias pobres se benefician de </a:t>
            </a:r>
            <a:r>
              <a:rPr lang="es-ES" dirty="0"/>
              <a:t>l</a:t>
            </a:r>
            <a:r>
              <a:rPr lang="es-ES" dirty="0" smtClean="0"/>
              <a:t>as inversiones públicas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719072"/>
            <a:ext cx="4495800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Seguimiento y evaluación:</a:t>
            </a:r>
          </a:p>
          <a:p>
            <a:r>
              <a:rPr lang="es-ES" dirty="0" smtClean="0"/>
              <a:t>Incidencia del gasto público</a:t>
            </a:r>
          </a:p>
          <a:p>
            <a:r>
              <a:rPr lang="es-ES" dirty="0" smtClean="0"/>
              <a:t>Evaluar impactos </a:t>
            </a:r>
          </a:p>
          <a:p>
            <a:r>
              <a:rPr lang="es-ES" dirty="0" smtClean="0"/>
              <a:t>Mecanismos de responsabilidad social</a:t>
            </a:r>
          </a:p>
          <a:p>
            <a:r>
              <a:rPr lang="es-ES" dirty="0" smtClean="0"/>
              <a:t>Mejorar la calidad de los datos y sistemas de gestión de información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toma</a:t>
            </a:r>
            <a:r>
              <a:rPr lang="en-US" dirty="0" smtClean="0"/>
              <a:t> de </a:t>
            </a:r>
            <a:r>
              <a:rPr lang="en-US" dirty="0" err="1" smtClean="0"/>
              <a:t>decisiones</a:t>
            </a:r>
            <a:r>
              <a:rPr lang="en-US" dirty="0" smtClean="0"/>
              <a:t> </a:t>
            </a:r>
            <a:r>
              <a:rPr lang="en-US" dirty="0" err="1" smtClean="0"/>
              <a:t>basada</a:t>
            </a:r>
            <a:r>
              <a:rPr lang="en-US" dirty="0" smtClean="0"/>
              <a:t> en </a:t>
            </a:r>
            <a:r>
              <a:rPr lang="en-US" dirty="0" err="1" smtClean="0"/>
              <a:t>evidencia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Importantes avances en la reducción de la pobreza en términos absolutos, pero aún mucho camino por recorrer para cerrar la brecha con los países de mejor desempeño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La lucha contra la pobreza es </a:t>
            </a:r>
            <a:r>
              <a:rPr lang="es-ES" dirty="0" err="1" smtClean="0"/>
              <a:t>multi</a:t>
            </a:r>
            <a:r>
              <a:rPr lang="es-ES" dirty="0" smtClean="0"/>
              <a:t>-dimensional y local y los gobiernos municipales tiene un papel clave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La evidencia y los datos son herramientas importantes para conseguir mejores resultados en la agenda de pobreza y equidad</a:t>
            </a:r>
          </a:p>
          <a:p>
            <a:pPr marL="731520" lvl="1" indent="-457200"/>
            <a:r>
              <a:rPr lang="es-ES" dirty="0" smtClean="0">
                <a:solidFill>
                  <a:srgbClr val="FF0000"/>
                </a:solidFill>
              </a:rPr>
              <a:t>Diagnóstico-</a:t>
            </a:r>
            <a:r>
              <a:rPr lang="es-ES" dirty="0" smtClean="0">
                <a:solidFill>
                  <a:srgbClr val="FF0000"/>
                </a:solidFill>
                <a:sym typeface="Wingdings"/>
              </a:rPr>
              <a:t> Identificación de grupos y problemas claves  planeación y ejecución seguimiento y evaluación</a:t>
            </a:r>
            <a:r>
              <a:rPr lang="es-ES" dirty="0" smtClean="0">
                <a:sym typeface="Wingdings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dirty="0" smtClean="0">
                <a:sym typeface="Wingdings"/>
              </a:rPr>
              <a:t>Identificar y compartir lecciones aprendidas con ustedes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 algn="ctr">
              <a:buNone/>
            </a:pPr>
            <a:endParaRPr lang="en-US" sz="3600" dirty="0" smtClean="0"/>
          </a:p>
          <a:p>
            <a:pPr marL="365760" lvl="1" indent="0" algn="ctr">
              <a:buNone/>
            </a:pPr>
            <a:endParaRPr lang="en-US" sz="3600" dirty="0"/>
          </a:p>
          <a:p>
            <a:pPr marL="365760" lvl="1" indent="0" algn="ctr">
              <a:buNone/>
            </a:pPr>
            <a:r>
              <a:rPr lang="en-US" sz="3600" dirty="0" smtClean="0"/>
              <a:t>GRACIAS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85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El </a:t>
            </a:r>
            <a:r>
              <a:rPr lang="en-US" sz="2400" dirty="0" err="1"/>
              <a:t>tamaÑo</a:t>
            </a:r>
            <a:r>
              <a:rPr lang="en-US" sz="2400" dirty="0"/>
              <a:t> </a:t>
            </a:r>
            <a:r>
              <a:rPr lang="en-US" sz="2400" dirty="0" smtClean="0"/>
              <a:t>de la </a:t>
            </a:r>
            <a:r>
              <a:rPr lang="en-US" sz="2400" dirty="0" err="1"/>
              <a:t>clase</a:t>
            </a:r>
            <a:r>
              <a:rPr lang="en-US" sz="2400" dirty="0"/>
              <a:t> media EN </a:t>
            </a:r>
            <a:r>
              <a:rPr lang="en-US" sz="2400" dirty="0" err="1"/>
              <a:t>amÉrica</a:t>
            </a:r>
            <a:r>
              <a:rPr lang="en-US" sz="2400" dirty="0"/>
              <a:t> </a:t>
            </a:r>
            <a:r>
              <a:rPr lang="en-US" sz="2400" dirty="0" err="1"/>
              <a:t>latina</a:t>
            </a:r>
            <a:r>
              <a:rPr lang="en-US" sz="2400" dirty="0"/>
              <a:t> </a:t>
            </a:r>
            <a:r>
              <a:rPr lang="en-US" sz="2400" dirty="0" err="1"/>
              <a:t>excede</a:t>
            </a:r>
            <a:r>
              <a:rPr lang="en-US" sz="2400" dirty="0"/>
              <a:t> el </a:t>
            </a:r>
            <a:r>
              <a:rPr lang="en-US" sz="2400" dirty="0" err="1"/>
              <a:t>número</a:t>
            </a:r>
            <a:r>
              <a:rPr lang="en-US" sz="2400" dirty="0"/>
              <a:t> de </a:t>
            </a:r>
            <a:r>
              <a:rPr lang="en-US" sz="2400" dirty="0" err="1"/>
              <a:t>pobres</a:t>
            </a:r>
            <a:r>
              <a:rPr lang="en-US" sz="2400" dirty="0"/>
              <a:t> en la </a:t>
            </a:r>
            <a:r>
              <a:rPr lang="en-US" sz="2400" dirty="0" err="1"/>
              <a:t>región</a:t>
            </a:r>
            <a:r>
              <a:rPr lang="en-US" sz="2400" dirty="0"/>
              <a:t>…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905000"/>
            <a:ext cx="83057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169" y="304800"/>
            <a:ext cx="8381260" cy="1054394"/>
          </a:xfrm>
        </p:spPr>
        <p:txBody>
          <a:bodyPr/>
          <a:lstStyle/>
          <a:p>
            <a:r>
              <a:rPr lang="en-US" sz="2000" dirty="0">
                <a:latin typeface="Formata Condensed"/>
                <a:cs typeface="Formata Condensed"/>
              </a:rPr>
              <a:t>…sin embargo, el </a:t>
            </a:r>
            <a:r>
              <a:rPr lang="en-US" sz="2000" dirty="0" err="1">
                <a:latin typeface="Formata Condensed"/>
                <a:cs typeface="Formata Condensed"/>
              </a:rPr>
              <a:t>nivel</a:t>
            </a:r>
            <a:r>
              <a:rPr lang="en-US" sz="2000" dirty="0">
                <a:latin typeface="Formata Condensed"/>
                <a:cs typeface="Formata Condensed"/>
              </a:rPr>
              <a:t> de </a:t>
            </a:r>
            <a:r>
              <a:rPr lang="en-US" sz="2000" dirty="0" err="1">
                <a:latin typeface="Formata Condensed"/>
                <a:cs typeface="Formata Condensed"/>
              </a:rPr>
              <a:t>prosperidad</a:t>
            </a:r>
            <a:r>
              <a:rPr lang="en-US" sz="2000" dirty="0">
                <a:latin typeface="Formata Condensed"/>
                <a:cs typeface="Formata Condensed"/>
              </a:rPr>
              <a:t> </a:t>
            </a:r>
            <a:r>
              <a:rPr lang="en-US" sz="2000" dirty="0" err="1">
                <a:latin typeface="Formata Condensed"/>
                <a:cs typeface="Formata Condensed"/>
              </a:rPr>
              <a:t>compartida</a:t>
            </a:r>
            <a:r>
              <a:rPr lang="en-US" sz="2000" dirty="0">
                <a:latin typeface="Formata Condensed"/>
                <a:cs typeface="Formata Condensed"/>
              </a:rPr>
              <a:t> (PIB per-</a:t>
            </a:r>
            <a:r>
              <a:rPr lang="en-US" sz="2000" dirty="0" err="1">
                <a:latin typeface="Formata Condensed"/>
                <a:cs typeface="Formata Condensed"/>
              </a:rPr>
              <a:t>cápita</a:t>
            </a:r>
            <a:r>
              <a:rPr lang="en-US" sz="2000" dirty="0">
                <a:latin typeface="Formata Condensed"/>
                <a:cs typeface="Formata Condensed"/>
              </a:rPr>
              <a:t> </a:t>
            </a:r>
            <a:r>
              <a:rPr lang="en-US" sz="2000" dirty="0" err="1">
                <a:latin typeface="Formata Condensed"/>
                <a:cs typeface="Formata Condensed"/>
              </a:rPr>
              <a:t>ajustado</a:t>
            </a:r>
            <a:r>
              <a:rPr lang="en-US" sz="2000" dirty="0">
                <a:latin typeface="Formata Condensed"/>
                <a:cs typeface="Formata Condensed"/>
              </a:rPr>
              <a:t> </a:t>
            </a:r>
            <a:r>
              <a:rPr lang="en-US" sz="2000" dirty="0" err="1">
                <a:latin typeface="Formata Condensed"/>
                <a:cs typeface="Formata Condensed"/>
              </a:rPr>
              <a:t>por</a:t>
            </a:r>
            <a:r>
              <a:rPr lang="en-US" sz="2000" dirty="0">
                <a:latin typeface="Formata Condensed"/>
                <a:cs typeface="Formata Condensed"/>
              </a:rPr>
              <a:t> </a:t>
            </a:r>
            <a:r>
              <a:rPr lang="en-US" sz="2000" dirty="0" err="1">
                <a:latin typeface="Formata Condensed"/>
                <a:cs typeface="Formata Condensed"/>
              </a:rPr>
              <a:t>desigualdad</a:t>
            </a:r>
            <a:r>
              <a:rPr lang="en-US" sz="2000" dirty="0">
                <a:latin typeface="Formata Condensed"/>
                <a:cs typeface="Formata Condensed"/>
              </a:rPr>
              <a:t>) de lac </a:t>
            </a:r>
            <a:r>
              <a:rPr lang="en-US" sz="2000" dirty="0" err="1">
                <a:latin typeface="Formata Condensed"/>
                <a:cs typeface="Formata Condensed"/>
              </a:rPr>
              <a:t>es</a:t>
            </a:r>
            <a:r>
              <a:rPr lang="en-US" sz="2000" dirty="0">
                <a:latin typeface="Formata Condensed"/>
                <a:cs typeface="Formata Condensed"/>
              </a:rPr>
              <a:t> un </a:t>
            </a:r>
            <a:r>
              <a:rPr lang="en-US" sz="2000" dirty="0" err="1">
                <a:latin typeface="Formata Condensed"/>
                <a:cs typeface="Formata Condensed"/>
              </a:rPr>
              <a:t>quinto</a:t>
            </a:r>
            <a:r>
              <a:rPr lang="en-US" sz="2000" dirty="0">
                <a:latin typeface="Formata Condensed"/>
                <a:cs typeface="Formata Condensed"/>
              </a:rPr>
              <a:t> del </a:t>
            </a:r>
            <a:r>
              <a:rPr lang="en-US" sz="2000" dirty="0" err="1">
                <a:latin typeface="Formata Condensed"/>
                <a:cs typeface="Formata Condensed"/>
              </a:rPr>
              <a:t>nivel</a:t>
            </a:r>
            <a:r>
              <a:rPr lang="en-US" sz="2000" dirty="0">
                <a:latin typeface="Formata Condensed"/>
                <a:cs typeface="Formata Condensed"/>
              </a:rPr>
              <a:t> de los </a:t>
            </a:r>
            <a:r>
              <a:rPr lang="en-US" sz="2000" dirty="0" err="1">
                <a:latin typeface="Formata Condensed"/>
                <a:cs typeface="Formata Condensed"/>
              </a:rPr>
              <a:t>países</a:t>
            </a:r>
            <a:r>
              <a:rPr lang="en-US" sz="2000" dirty="0">
                <a:latin typeface="Formata Condensed"/>
                <a:cs typeface="Formata Condensed"/>
              </a:rPr>
              <a:t> con el </a:t>
            </a:r>
            <a:r>
              <a:rPr lang="en-US" sz="2000" dirty="0" err="1">
                <a:latin typeface="Formata Condensed"/>
                <a:cs typeface="Formata Condensed"/>
              </a:rPr>
              <a:t>mejor</a:t>
            </a:r>
            <a:r>
              <a:rPr lang="en-US" sz="2000" dirty="0">
                <a:latin typeface="Formata Condensed"/>
                <a:cs typeface="Formata Condensed"/>
              </a:rPr>
              <a:t> </a:t>
            </a:r>
            <a:r>
              <a:rPr lang="en-US" sz="2000" dirty="0" err="1">
                <a:latin typeface="Formata Condensed"/>
                <a:cs typeface="Formata Condensed"/>
              </a:rPr>
              <a:t>desempeño</a:t>
            </a:r>
            <a:r>
              <a:rPr lang="en-US" sz="2000" dirty="0">
                <a:latin typeface="Formata Condensed"/>
                <a:cs typeface="Formata Condensed"/>
              </a:rPr>
              <a:t> del </a:t>
            </a:r>
            <a:r>
              <a:rPr lang="en-US" sz="2000" dirty="0" err="1">
                <a:latin typeface="Formata Condensed"/>
                <a:cs typeface="Formata Condensed"/>
              </a:rPr>
              <a:t>mundo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447800" y="1905000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ormata Condensed"/>
                <a:cs typeface="Formata Condensed"/>
              </a:rPr>
              <a:t>Shared Prosperity Convergence Index (SPCI)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4343400"/>
            <a:ext cx="6827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Formata Condensed"/>
                <a:cs typeface="Formata Condensed"/>
              </a:rPr>
              <a:t>Índice de  convergencia del nivel de prosperidad compartida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716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921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Formata Condensed"/>
                <a:cs typeface="Formata Condensed"/>
              </a:rPr>
              <a:t>ES </a:t>
            </a:r>
            <a:r>
              <a:rPr lang="en-US" sz="2800" dirty="0">
                <a:latin typeface="Formata Condensed"/>
                <a:cs typeface="Formata Condensed"/>
              </a:rPr>
              <a:t>NECESARIO </a:t>
            </a:r>
            <a:r>
              <a:rPr lang="en-US" sz="2800" dirty="0" err="1" smtClean="0">
                <a:latin typeface="Formata Condensed"/>
                <a:cs typeface="Formata Condensed"/>
              </a:rPr>
              <a:t>dar</a:t>
            </a:r>
            <a:r>
              <a:rPr lang="en-US" sz="2800" dirty="0" smtClean="0">
                <a:latin typeface="Formata Condensed"/>
                <a:cs typeface="Formata Condensed"/>
              </a:rPr>
              <a:t> UN gran </a:t>
            </a:r>
            <a:r>
              <a:rPr lang="en-US" sz="2800" dirty="0">
                <a:latin typeface="Formata Condensed"/>
                <a:cs typeface="Formata Condensed"/>
              </a:rPr>
              <a:t>SALTO PARA CERRAR LA BRECHA DE LA PROSPERIDAD COMPARTIDA EN LAC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676400"/>
            <a:ext cx="7984797" cy="43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:\wb434633\Chronic poverty study\Synthetic panels\Graphs\Characterization\Lack_3servicess.emf"/>
          <p:cNvPicPr>
            <a:picLocks noGrp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95300" y="1752600"/>
            <a:ext cx="40386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235D-BADE-4AAD-9629-126A044675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dirty="0" smtClean="0"/>
              <a:t>La pobreza sigue siendo multidimensional y Local</a:t>
            </a:r>
            <a:endParaRPr lang="es-PE" sz="2400" dirty="0"/>
          </a:p>
        </p:txBody>
      </p:sp>
      <p:sp>
        <p:nvSpPr>
          <p:cNvPr id="6" name="Rectangle 5"/>
          <p:cNvSpPr/>
          <p:nvPr/>
        </p:nvSpPr>
        <p:spPr>
          <a:xfrm>
            <a:off x="914400" y="6324600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 smtClean="0">
                <a:latin typeface="Garamond" pitchFamily="18" charset="0"/>
              </a:rPr>
              <a:t>Próximo Estudio Regional en Pobreza Crónica en LAC (2014). Los servicios incluidos son agua y electricidad.</a:t>
            </a:r>
            <a:endParaRPr lang="es-PE" sz="1200" dirty="0">
              <a:latin typeface="Garamond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865" y="1719263"/>
            <a:ext cx="340727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1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572000" y="1447800"/>
            <a:ext cx="4041775" cy="639762"/>
          </a:xfrm>
        </p:spPr>
        <p:txBody>
          <a:bodyPr/>
          <a:lstStyle/>
          <a:p>
            <a:r>
              <a:rPr lang="es-E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importa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346575" cy="3992563"/>
          </a:xfrm>
        </p:spPr>
        <p:txBody>
          <a:bodyPr>
            <a:normAutofit/>
          </a:bodyPr>
          <a:lstStyle/>
          <a:p>
            <a:r>
              <a:rPr lang="es-ES" dirty="0" smtClean="0"/>
              <a:t>Crecimiento</a:t>
            </a:r>
          </a:p>
          <a:p>
            <a:r>
              <a:rPr lang="es-ES" dirty="0" smtClean="0"/>
              <a:t>Cohesión social</a:t>
            </a:r>
          </a:p>
          <a:p>
            <a:r>
              <a:rPr lang="es-ES" dirty="0" smtClean="0"/>
              <a:t>Gestión des riesgos de desastres</a:t>
            </a:r>
          </a:p>
          <a:p>
            <a:r>
              <a:rPr lang="es-ES" dirty="0" smtClean="0"/>
              <a:t>Tema social prioritario en LAC</a:t>
            </a:r>
          </a:p>
          <a:p>
            <a:r>
              <a:rPr lang="es-ES" dirty="0" smtClean="0"/>
              <a:t>La equidad es un derecho básico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municipalidad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central en la </a:t>
            </a:r>
            <a:r>
              <a:rPr lang="en-US" dirty="0" err="1" smtClean="0"/>
              <a:t>lucha</a:t>
            </a:r>
            <a:r>
              <a:rPr lang="en-US" dirty="0" smtClean="0"/>
              <a:t> contra la </a:t>
            </a:r>
            <a:r>
              <a:rPr lang="en-US" dirty="0" err="1" smtClean="0"/>
              <a:t>pobreza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dirty="0"/>
          </a:p>
        </p:txBody>
      </p:sp>
      <p:pic>
        <p:nvPicPr>
          <p:cNvPr id="15" name="Picture 2" descr="http://farm2.staticflickr.com/1217/1116868081_48910715f1_z.jpg?zz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8801"/>
            <a:ext cx="3733800" cy="40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Las </a:t>
            </a:r>
            <a:r>
              <a:rPr lang="en-US" sz="1800" dirty="0" err="1" smtClean="0"/>
              <a:t>tasas</a:t>
            </a:r>
            <a:r>
              <a:rPr lang="en-US" sz="1800" dirty="0" smtClean="0"/>
              <a:t> de </a:t>
            </a:r>
            <a:r>
              <a:rPr lang="en-US" sz="1800" dirty="0" err="1" smtClean="0"/>
              <a:t>pobreza</a:t>
            </a:r>
            <a:r>
              <a:rPr lang="en-US" sz="1800" dirty="0" smtClean="0"/>
              <a:t> </a:t>
            </a:r>
            <a:r>
              <a:rPr lang="en-US" sz="1800" dirty="0"/>
              <a:t>en </a:t>
            </a:r>
            <a:r>
              <a:rPr lang="en-US" sz="1800" dirty="0" err="1" smtClean="0"/>
              <a:t>pequeñas</a:t>
            </a:r>
            <a:r>
              <a:rPr lang="en-US" sz="1800" dirty="0" smtClean="0"/>
              <a:t> </a:t>
            </a:r>
            <a:r>
              <a:rPr lang="en-US" sz="1800" dirty="0" err="1"/>
              <a:t>municipalidades</a:t>
            </a:r>
            <a:r>
              <a:rPr lang="en-US" sz="1800" dirty="0"/>
              <a:t> </a:t>
            </a:r>
            <a:r>
              <a:rPr lang="en-US" sz="1800" dirty="0" err="1" smtClean="0"/>
              <a:t>están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encima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promedios</a:t>
            </a:r>
            <a:r>
              <a:rPr lang="en-US" sz="1800" dirty="0" smtClean="0"/>
              <a:t> </a:t>
            </a:r>
            <a:r>
              <a:rPr lang="en-US" sz="1800" dirty="0" err="1" smtClean="0"/>
              <a:t>nacionales</a:t>
            </a:r>
            <a:r>
              <a:rPr lang="en-US" sz="1800" dirty="0"/>
              <a:t>;</a:t>
            </a:r>
            <a:r>
              <a:rPr lang="en-US" sz="1800" dirty="0" smtClean="0"/>
              <a:t> a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vez</a:t>
            </a:r>
            <a:r>
              <a:rPr lang="en-US" sz="1800" dirty="0" smtClean="0"/>
              <a:t> </a:t>
            </a:r>
            <a:r>
              <a:rPr lang="en-US" sz="1800" dirty="0" err="1" smtClean="0"/>
              <a:t>enfrentan</a:t>
            </a:r>
            <a:r>
              <a:rPr lang="en-US" sz="1800" dirty="0" smtClean="0"/>
              <a:t> </a:t>
            </a:r>
            <a:r>
              <a:rPr lang="en-US" sz="1800" dirty="0" err="1" smtClean="0"/>
              <a:t>limitaciones</a:t>
            </a:r>
            <a:r>
              <a:rPr lang="en-US" sz="1800" dirty="0" smtClean="0"/>
              <a:t> de </a:t>
            </a:r>
            <a:r>
              <a:rPr lang="en-US" sz="1800" dirty="0" err="1" smtClean="0"/>
              <a:t>capacidad</a:t>
            </a:r>
            <a:endParaRPr lang="en-US" sz="18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62950"/>
              </p:ext>
            </p:extLst>
          </p:nvPr>
        </p:nvGraphicFramePr>
        <p:xfrm>
          <a:off x="152400" y="1676400"/>
          <a:ext cx="4191000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516750"/>
              </p:ext>
            </p:extLst>
          </p:nvPr>
        </p:nvGraphicFramePr>
        <p:xfrm>
          <a:off x="4648200" y="1676400"/>
          <a:ext cx="441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6296673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Note: Population data are for 2007.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970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chemeClr val="bg1"/>
                </a:solidFill>
              </a:rPr>
              <a:t>Las grandes </a:t>
            </a:r>
            <a:r>
              <a:rPr lang="es-ES" sz="2400" dirty="0" smtClean="0"/>
              <a:t>áreas </a:t>
            </a:r>
            <a:r>
              <a:rPr lang="es-ES" sz="2400" dirty="0" smtClean="0">
                <a:solidFill>
                  <a:schemeClr val="bg1"/>
                </a:solidFill>
              </a:rPr>
              <a:t>metropolitanas deben hacer </a:t>
            </a:r>
            <a:r>
              <a:rPr lang="es-ES" sz="2400" dirty="0" smtClean="0"/>
              <a:t>frente a zonas con alta concentración de pobreza</a:t>
            </a:r>
            <a:endParaRPr lang="es-ES" sz="2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647" y="1676400"/>
            <a:ext cx="10059353" cy="4127500"/>
            <a:chOff x="380047" y="2349500"/>
            <a:chExt cx="10059353" cy="41275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0047" y="2349500"/>
              <a:ext cx="4420553" cy="412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77739" y="2349500"/>
              <a:ext cx="4333875" cy="412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362574"/>
              <a:ext cx="1905000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5362574"/>
              <a:ext cx="1905000" cy="111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57400" y="6324600"/>
              <a:ext cx="1905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5323" y="2374900"/>
              <a:ext cx="1905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04989"/>
            <a:stretch/>
          </p:blipFill>
          <p:spPr bwMode="auto">
            <a:xfrm>
              <a:off x="8534400" y="2374900"/>
              <a:ext cx="1905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23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719072"/>
            <a:ext cx="4267200" cy="4407408"/>
          </a:xfrm>
        </p:spPr>
        <p:txBody>
          <a:bodyPr>
            <a:normAutofit fontScale="55000" lnSpcReduction="20000"/>
          </a:bodyPr>
          <a:lstStyle/>
          <a:p>
            <a:r>
              <a:rPr lang="es-ES" sz="3300" b="1" dirty="0">
                <a:solidFill>
                  <a:srgbClr val="FF0000"/>
                </a:solidFill>
              </a:rPr>
              <a:t>¿</a:t>
            </a:r>
            <a:r>
              <a:rPr lang="es-ES" sz="3300" b="1" dirty="0" smtClean="0">
                <a:solidFill>
                  <a:srgbClr val="FF0000"/>
                </a:solidFill>
              </a:rPr>
              <a:t>Dónde están los hogares más desfavorecidos? </a:t>
            </a:r>
          </a:p>
          <a:p>
            <a:pPr lvl="1"/>
            <a:r>
              <a:rPr lang="es-ES" u="sng" dirty="0" smtClean="0"/>
              <a:t>Datos</a:t>
            </a:r>
            <a:r>
              <a:rPr lang="es-ES" dirty="0" smtClean="0"/>
              <a:t>: Encuestas de hogares, censos </a:t>
            </a:r>
            <a:r>
              <a:rPr lang="es-ES" u="sng" dirty="0" smtClean="0"/>
              <a:t>Indicadores</a:t>
            </a:r>
            <a:r>
              <a:rPr lang="es-ES" dirty="0" smtClean="0"/>
              <a:t>: Mapas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r>
              <a:rPr lang="es-ES" sz="3300" b="1" dirty="0">
                <a:solidFill>
                  <a:srgbClr val="FF0000"/>
                </a:solidFill>
              </a:rPr>
              <a:t>¿</a:t>
            </a:r>
            <a:r>
              <a:rPr lang="es-ES" sz="3300" b="1" dirty="0" smtClean="0">
                <a:solidFill>
                  <a:srgbClr val="FF0000"/>
                </a:solidFill>
              </a:rPr>
              <a:t>Cuáles son los servicios sociales y bienes públicos que tienen? ¿Qué calidad tienen estos? </a:t>
            </a:r>
          </a:p>
          <a:p>
            <a:pPr lvl="1"/>
            <a:r>
              <a:rPr lang="es-ES" u="sng" dirty="0" smtClean="0"/>
              <a:t>Datos</a:t>
            </a:r>
            <a:r>
              <a:rPr lang="es-ES" dirty="0" smtClean="0"/>
              <a:t>: Encuestas de hogares, datos administrativos, encuestas de percepción, datos </a:t>
            </a:r>
            <a:r>
              <a:rPr lang="es-ES" dirty="0"/>
              <a:t>c</a:t>
            </a:r>
            <a:r>
              <a:rPr lang="es-ES" dirty="0" smtClean="0"/>
              <a:t>ualitativos</a:t>
            </a:r>
          </a:p>
          <a:p>
            <a:pPr lvl="1"/>
            <a:r>
              <a:rPr lang="es-ES" u="sng" dirty="0" smtClean="0"/>
              <a:t>Indicadores</a:t>
            </a:r>
            <a:r>
              <a:rPr lang="es-ES" dirty="0" smtClean="0"/>
              <a:t>: Índice de desarrollo humano, IDH, pobreza </a:t>
            </a:r>
            <a:r>
              <a:rPr lang="es-ES" dirty="0" err="1" smtClean="0"/>
              <a:t>multi</a:t>
            </a:r>
            <a:r>
              <a:rPr lang="es-ES" dirty="0" smtClean="0"/>
              <a:t>-dimensional, indicadores de resultados.</a:t>
            </a:r>
          </a:p>
          <a:p>
            <a:pPr lvl="1"/>
            <a:endParaRPr lang="es-ES" dirty="0" smtClean="0"/>
          </a:p>
          <a:p>
            <a:r>
              <a:rPr lang="es-ES" sz="3300" b="1" dirty="0">
                <a:solidFill>
                  <a:srgbClr val="FF0000"/>
                </a:solidFill>
              </a:rPr>
              <a:t>¿</a:t>
            </a:r>
            <a:r>
              <a:rPr lang="es-ES" sz="3300" b="1" dirty="0" smtClean="0">
                <a:solidFill>
                  <a:srgbClr val="FF0000"/>
                </a:solidFill>
              </a:rPr>
              <a:t>Cual es la incidencia del gasto público? </a:t>
            </a:r>
          </a:p>
          <a:p>
            <a:pPr lvl="1"/>
            <a:r>
              <a:rPr lang="es-ES" dirty="0" smtClean="0"/>
              <a:t>Indicadores – </a:t>
            </a:r>
            <a:r>
              <a:rPr lang="es-ES" dirty="0" err="1" smtClean="0"/>
              <a:t>Commitment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Equity</a:t>
            </a:r>
            <a:r>
              <a:rPr lang="es-ES" dirty="0" smtClean="0"/>
              <a:t>, impuestos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267200" cy="4407408"/>
          </a:xfrm>
        </p:spPr>
        <p:txBody>
          <a:bodyPr>
            <a:normAutofit fontScale="55000" lnSpcReduction="20000"/>
          </a:bodyPr>
          <a:lstStyle/>
          <a:p>
            <a:r>
              <a:rPr lang="es-ES" sz="3300" b="1" dirty="0" smtClean="0">
                <a:solidFill>
                  <a:srgbClr val="FF0000"/>
                </a:solidFill>
              </a:rPr>
              <a:t>¿Cómo están vinculados los pobres con el crecimiento?  </a:t>
            </a:r>
          </a:p>
          <a:p>
            <a:pPr lvl="1"/>
            <a:r>
              <a:rPr lang="es-ES" dirty="0" smtClean="0"/>
              <a:t>Encuestas de mano de obra, hogares, agrícolas, transporte, mas información sobre logísticas, datos de celulares  </a:t>
            </a:r>
          </a:p>
          <a:p>
            <a:pPr lvl="1"/>
            <a:r>
              <a:rPr lang="es-ES" dirty="0" smtClean="0"/>
              <a:t>Empleo, acceso al mercados financieros, valores de bienes, tiempo para viajar al trabajo, fuentes de ingresos, informalidad. 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r>
              <a:rPr lang="es-ES" sz="3300" b="1" dirty="0" smtClean="0">
                <a:solidFill>
                  <a:srgbClr val="FF0000"/>
                </a:solidFill>
              </a:rPr>
              <a:t>¿Como manejan riesgos?  ¿Cuales son sus estrategias de gestión de riesgo?</a:t>
            </a:r>
            <a:endParaRPr lang="es-ES" sz="3300" b="1" dirty="0" smtClean="0">
              <a:solidFill>
                <a:srgbClr val="1F497D"/>
              </a:solidFill>
            </a:endParaRPr>
          </a:p>
          <a:p>
            <a:pPr lvl="1"/>
            <a:r>
              <a:rPr lang="es-ES" dirty="0" smtClean="0">
                <a:solidFill>
                  <a:srgbClr val="1F497D"/>
                </a:solidFill>
              </a:rPr>
              <a:t>Datos climáticos, precios, datos cualitativos, teléfonos móviles, etc. </a:t>
            </a:r>
          </a:p>
          <a:p>
            <a:pPr lvl="1"/>
            <a:r>
              <a:rPr lang="es-ES" dirty="0" smtClean="0">
                <a:solidFill>
                  <a:srgbClr val="1F497D"/>
                </a:solidFill>
              </a:rPr>
              <a:t>Cambios en ingresos, comportamientos (trabajo, educación), indicadores alimentarios. </a:t>
            </a:r>
          </a:p>
          <a:p>
            <a:endParaRPr lang="es-ES" dirty="0" smtClean="0">
              <a:solidFill>
                <a:srgbClr val="1F497D"/>
              </a:solidFill>
            </a:endParaRPr>
          </a:p>
          <a:p>
            <a:r>
              <a:rPr lang="es-ES" sz="3300" b="1" dirty="0" smtClean="0">
                <a:solidFill>
                  <a:srgbClr val="FF0000"/>
                </a:solidFill>
              </a:rPr>
              <a:t>¿Cuáles son los problemas mas críticos que necesitan una estrategia </a:t>
            </a:r>
            <a:r>
              <a:rPr lang="es-ES" sz="3300" b="1" dirty="0" err="1" smtClean="0">
                <a:solidFill>
                  <a:srgbClr val="FF0000"/>
                </a:solidFill>
              </a:rPr>
              <a:t>multi</a:t>
            </a:r>
            <a:r>
              <a:rPr lang="es-ES" sz="3300" b="1" dirty="0" smtClean="0">
                <a:solidFill>
                  <a:srgbClr val="FF0000"/>
                </a:solidFill>
              </a:rPr>
              <a:t>-sectorial? </a:t>
            </a:r>
          </a:p>
          <a:p>
            <a:pPr lvl="1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1260" cy="1054394"/>
          </a:xfrm>
        </p:spPr>
        <p:txBody>
          <a:bodyPr/>
          <a:lstStyle/>
          <a:p>
            <a:r>
              <a:rPr lang="en-US" sz="2800" dirty="0" smtClean="0"/>
              <a:t>¿</a:t>
            </a:r>
            <a:r>
              <a:rPr lang="en-US" sz="2800" dirty="0" err="1" smtClean="0"/>
              <a:t>Qué</a:t>
            </a:r>
            <a:r>
              <a:rPr lang="en-US" sz="2800" dirty="0" smtClean="0"/>
              <a:t> </a:t>
            </a:r>
            <a:r>
              <a:rPr lang="en-US" sz="2800" dirty="0" err="1" smtClean="0"/>
              <a:t>hacer</a:t>
            </a:r>
            <a:r>
              <a:rPr lang="en-US" sz="2800" dirty="0" smtClean="0"/>
              <a:t>? </a:t>
            </a:r>
            <a:r>
              <a:rPr lang="en-US" sz="2800" dirty="0" err="1" smtClean="0"/>
              <a:t>Diagnóstico</a:t>
            </a:r>
            <a:r>
              <a:rPr lang="en-US" sz="2800" dirty="0" smtClean="0"/>
              <a:t> Municipal: </a:t>
            </a:r>
            <a:r>
              <a:rPr lang="en-US" sz="2800" dirty="0" err="1" smtClean="0"/>
              <a:t>decisiones</a:t>
            </a:r>
            <a:r>
              <a:rPr lang="en-US" sz="2800" dirty="0" smtClean="0"/>
              <a:t> </a:t>
            </a:r>
            <a:r>
              <a:rPr lang="en-US" sz="2800" dirty="0" err="1" smtClean="0"/>
              <a:t>basadas</a:t>
            </a:r>
            <a:r>
              <a:rPr lang="en-US" sz="2800" dirty="0" smtClean="0"/>
              <a:t> en la </a:t>
            </a:r>
            <a:r>
              <a:rPr lang="en-US" sz="2800" dirty="0" err="1" smtClean="0"/>
              <a:t>evidencia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2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3417</TotalTime>
  <Words>2313</Words>
  <Application>Microsoft Office PowerPoint</Application>
  <PresentationFormat>On-screen Show (4:3)</PresentationFormat>
  <Paragraphs>129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Equidad y Reducción de Pobreza– la Adopción de Medidas a Nivel Municipal</vt:lpstr>
      <vt:lpstr>El tamaÑo de la clase media EN amÉrica latina excede el número de pobres en la región…</vt:lpstr>
      <vt:lpstr>…sin embargo, el nivel de prosperidad compartida (PIB per-cápita ajustado por desigualdad) de lac es un quinto del nivel de los países con el mejor desempeño del mundo</vt:lpstr>
      <vt:lpstr>ES NECESARIO dar UN gran SALTO PARA CERRAR LA BRECHA DE LA PROSPERIDAD COMPARTIDA EN LAC</vt:lpstr>
      <vt:lpstr>La pobreza sigue siendo multidimensional y Local</vt:lpstr>
      <vt:lpstr>La municipalidad es central en la lucha contra la pobreza</vt:lpstr>
      <vt:lpstr>Las tasas de pobreza en pequeñas municipalidades están por encima de los promedios nacionales; a su vez enfrentan limitaciones de capacidad</vt:lpstr>
      <vt:lpstr>Las grandes áreas metropolitanas deben hacer frente a zonas con alta concentración de pobreza</vt:lpstr>
      <vt:lpstr>¿Qué hacer? Diagnóstico Municipal: decisiones basadas en la evidencia</vt:lpstr>
      <vt:lpstr>la toma de decisiones basada en evidencia</vt:lpstr>
      <vt:lpstr>conclusiones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PARA EL DIAGNOSTICO, PLANIFICATION Y MONITOREO LOCAL DE LA POBREZA Y EQUIDAD</dc:title>
  <dc:creator>Maria Eugenia Genoni</dc:creator>
  <cp:lastModifiedBy>Jeisson Rodriguez</cp:lastModifiedBy>
  <cp:revision>156</cp:revision>
  <cp:lastPrinted>2013-06-18T16:09:19Z</cp:lastPrinted>
  <dcterms:created xsi:type="dcterms:W3CDTF">2013-06-10T15:53:12Z</dcterms:created>
  <dcterms:modified xsi:type="dcterms:W3CDTF">2013-07-16T23:07:01Z</dcterms:modified>
</cp:coreProperties>
</file>