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9" r:id="rId14"/>
    <p:sldId id="277" r:id="rId15"/>
    <p:sldId id="278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A3BB47-EE07-4E92-8AC4-4B97786A38F9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F33391-C8AC-4DB5-B635-1729ECE667B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CC9D70-0B4D-4399-9B16-104D5079D75B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18/06/2013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emontecinos@ulagos.c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857628"/>
            <a:ext cx="8643998" cy="2428892"/>
          </a:xfrm>
        </p:spPr>
        <p:txBody>
          <a:bodyPr>
            <a:normAutofit fontScale="40000" lnSpcReduction="20000"/>
          </a:bodyPr>
          <a:lstStyle/>
          <a:p>
            <a:endParaRPr lang="es-CL" sz="2400" dirty="0" smtClean="0">
              <a:solidFill>
                <a:schemeClr val="tx1"/>
              </a:solidFill>
            </a:endParaRPr>
          </a:p>
          <a:p>
            <a:r>
              <a:rPr lang="es-CL" sz="7000" dirty="0" smtClean="0">
                <a:solidFill>
                  <a:schemeClr val="tx1"/>
                </a:solidFill>
              </a:rPr>
              <a:t>Egon Montecinos, Centro de Estudios Regionales (CEDER) Universidad de Los Lagos, Chile, 18 de Junio de 2013, Miami</a:t>
            </a:r>
          </a:p>
          <a:p>
            <a:endParaRPr lang="es-CL" sz="7000" dirty="0" smtClean="0">
              <a:solidFill>
                <a:schemeClr val="tx1"/>
              </a:solidFill>
            </a:endParaRPr>
          </a:p>
          <a:p>
            <a:r>
              <a:rPr lang="es-CL" sz="7000" dirty="0" smtClean="0">
                <a:solidFill>
                  <a:schemeClr val="tx1"/>
                </a:solidFill>
                <a:hlinkClick r:id="rId2"/>
              </a:rPr>
              <a:t>emontecinos@ulagos.cl</a:t>
            </a:r>
            <a:r>
              <a:rPr lang="es-CL" sz="7000" dirty="0" smtClean="0">
                <a:solidFill>
                  <a:schemeClr val="tx1"/>
                </a:solidFill>
              </a:rPr>
              <a:t>; twitter </a:t>
            </a:r>
            <a:r>
              <a:rPr lang="es-CL" sz="7000" smtClean="0">
                <a:solidFill>
                  <a:schemeClr val="tx1"/>
                </a:solidFill>
              </a:rPr>
              <a:t>@egonelier </a:t>
            </a:r>
            <a:endParaRPr lang="es-CL" sz="7000" dirty="0" smtClean="0">
              <a:solidFill>
                <a:schemeClr val="tx1"/>
              </a:solidFill>
            </a:endParaRPr>
          </a:p>
          <a:p>
            <a:endParaRPr lang="es-CL" sz="7000" dirty="0" smtClean="0">
              <a:solidFill>
                <a:schemeClr val="tx1"/>
              </a:solidFill>
            </a:endParaRPr>
          </a:p>
          <a:p>
            <a:endParaRPr lang="es-ES" sz="7000" dirty="0">
              <a:solidFill>
                <a:schemeClr val="tx1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00100" y="285728"/>
            <a:ext cx="7772400" cy="3429024"/>
          </a:xfrm>
        </p:spPr>
        <p:txBody>
          <a:bodyPr>
            <a:noAutofit/>
          </a:bodyPr>
          <a:lstStyle/>
          <a:p>
            <a:r>
              <a:rPr lang="es-CL" sz="2800" b="1" dirty="0" smtClean="0">
                <a:latin typeface="+mn-lt"/>
              </a:rPr>
              <a:t/>
            </a:r>
            <a:br>
              <a:rPr lang="es-CL" sz="2800" b="1" dirty="0" smtClean="0">
                <a:latin typeface="+mn-lt"/>
              </a:rPr>
            </a:br>
            <a:r>
              <a:rPr lang="es-CL" sz="2800" b="1" dirty="0" smtClean="0"/>
              <a:t> Diseños, metodología y factores clave en la implementación del presupuesto participativo en América Latina. </a:t>
            </a:r>
            <a:br>
              <a:rPr lang="es-CL" sz="2800" b="1" dirty="0" smtClean="0"/>
            </a:br>
            <a:r>
              <a:rPr lang="es-CL" sz="2800" b="1" dirty="0" smtClean="0"/>
              <a:t/>
            </a:r>
            <a:br>
              <a:rPr lang="es-CL" sz="2800" b="1" dirty="0" smtClean="0"/>
            </a:br>
            <a:r>
              <a:rPr lang="es-CL" sz="2800" b="1" dirty="0" smtClean="0"/>
              <a:t/>
            </a:r>
            <a:br>
              <a:rPr lang="es-CL" sz="2800" b="1" dirty="0" smtClean="0"/>
            </a:br>
            <a:r>
              <a:rPr lang="es-CL" sz="2000" b="1" dirty="0" smtClean="0"/>
              <a:t>Los casos de República Dominicana, Uruguay, Brasil, Perú, Argentina, Chile</a:t>
            </a:r>
            <a:r>
              <a:rPr lang="es-ES" sz="2000" dirty="0" smtClean="0"/>
              <a:t/>
            </a:r>
            <a:br>
              <a:rPr lang="es-ES" sz="2000" dirty="0" smtClean="0"/>
            </a:b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CL" sz="2800" b="1" dirty="0" smtClean="0">
                <a:latin typeface="+mn-lt"/>
              </a:rPr>
              <a:t/>
            </a:r>
            <a:br>
              <a:rPr lang="es-CL" sz="2800" b="1" dirty="0" smtClean="0">
                <a:latin typeface="+mn-lt"/>
              </a:rPr>
            </a:br>
            <a:r>
              <a:rPr lang="es-CL" sz="2800" b="1" dirty="0" smtClean="0">
                <a:latin typeface="+mn-lt"/>
              </a:rPr>
              <a:t/>
            </a:r>
            <a:br>
              <a:rPr lang="es-CL" sz="2800" b="1" dirty="0" smtClean="0">
                <a:latin typeface="+mn-lt"/>
              </a:rPr>
            </a:br>
            <a:endParaRPr lang="es-ES" sz="2800" dirty="0">
              <a:latin typeface="+mn-lt"/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Qué deciden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s-CL" dirty="0" smtClean="0"/>
          </a:p>
          <a:p>
            <a:r>
              <a:rPr lang="es-CL" dirty="0" smtClean="0"/>
              <a:t>En presupuestos municipales de inversión (salvo Perú y RD que existen leyes), entre el 1% y el 30%% del presupuesto global.</a:t>
            </a:r>
          </a:p>
          <a:p>
            <a:endParaRPr lang="es-CL" dirty="0" smtClean="0"/>
          </a:p>
          <a:p>
            <a:r>
              <a:rPr lang="es-CL" dirty="0" smtClean="0"/>
              <a:t>Proyectos barriales</a:t>
            </a:r>
          </a:p>
          <a:p>
            <a:endParaRPr lang="es-CL" dirty="0" smtClean="0"/>
          </a:p>
          <a:p>
            <a:r>
              <a:rPr lang="es-CL" dirty="0" smtClean="0"/>
              <a:t>Programas comunitarios</a:t>
            </a:r>
          </a:p>
          <a:p>
            <a:endParaRPr lang="es-CL" dirty="0" smtClean="0"/>
          </a:p>
          <a:p>
            <a:r>
              <a:rPr lang="es-CL" dirty="0" smtClean="0"/>
              <a:t>No inciden mayoritariamente en planes estratégicos de ciudad o desarrollo o en las políticas publicas de ciudad, Salvo Perú y en otros casos de municipios.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149927"/>
          </a:xfrm>
        </p:spPr>
        <p:txBody>
          <a:bodyPr>
            <a:normAutofit fontScale="92500" lnSpcReduction="20000"/>
          </a:bodyPr>
          <a:lstStyle/>
          <a:p>
            <a:r>
              <a:rPr lang="es-ES_tradnl" dirty="0" smtClean="0"/>
              <a:t>No se discute presupuesto ni partidas municipales, levemente políticas estratégicas, (problemáticas barriales).</a:t>
            </a:r>
          </a:p>
          <a:p>
            <a:endParaRPr lang="es-ES_tradnl" dirty="0" smtClean="0"/>
          </a:p>
          <a:p>
            <a:pPr lvl="0"/>
            <a:r>
              <a:rPr lang="es-ES_tradnl" dirty="0" smtClean="0"/>
              <a:t>No hay política decidida para destinar mayores recursos a los sectores más desprotegidos</a:t>
            </a:r>
          </a:p>
          <a:p>
            <a:pPr lvl="0"/>
            <a:endParaRPr lang="es-ES_tradnl" dirty="0" smtClean="0"/>
          </a:p>
          <a:p>
            <a:pPr lvl="0"/>
            <a:r>
              <a:rPr lang="es-ES_tradnl" dirty="0" smtClean="0"/>
              <a:t>La distribución es más bien de corte igualitaria, utilizando muchas veces el criterio un habitante un peso. </a:t>
            </a:r>
            <a:endParaRPr lang="es-ES" dirty="0" smtClean="0"/>
          </a:p>
          <a:p>
            <a:pPr lvl="0"/>
            <a:endParaRPr lang="es-ES_tradnl" dirty="0" smtClean="0"/>
          </a:p>
          <a:p>
            <a:pPr lvl="0"/>
            <a:r>
              <a:rPr lang="es-ES_tradnl" dirty="0" smtClean="0"/>
              <a:t>Participación intensa a escala barrial, en disputa por proyectos predominantemente de infraestructura </a:t>
            </a:r>
            <a:r>
              <a:rPr lang="es-ES_tradnl" dirty="0" smtClean="0"/>
              <a:t>. Poca incidencia en la GM o planificación global de ciudad</a:t>
            </a: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582726"/>
          </a:xfrm>
        </p:spPr>
        <p:txBody>
          <a:bodyPr>
            <a:normAutofit fontScale="90000"/>
          </a:bodyPr>
          <a:lstStyle/>
          <a:p>
            <a:pPr algn="ctr"/>
            <a:r>
              <a:rPr lang="es-ES_tradnl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200" dirty="0" smtClean="0">
                <a:latin typeface="Arial" pitchFamily="34" charset="0"/>
                <a:cs typeface="Arial" pitchFamily="34" charset="0"/>
              </a:rPr>
            </a:b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200" dirty="0" smtClean="0">
                <a:latin typeface="Arial" pitchFamily="34" charset="0"/>
                <a:cs typeface="Arial" pitchFamily="34" charset="0"/>
              </a:rPr>
            </a:b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200" dirty="0" smtClean="0">
                <a:latin typeface="Arial" pitchFamily="34" charset="0"/>
                <a:cs typeface="Arial" pitchFamily="34" charset="0"/>
              </a:rPr>
            </a:br>
            <a:r>
              <a:rPr lang="es-ES_tradnl" sz="2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_tradnl" sz="2200" dirty="0" smtClean="0">
                <a:latin typeface="Arial" pitchFamily="34" charset="0"/>
                <a:cs typeface="Arial" pitchFamily="34" charset="0"/>
              </a:rPr>
            </a:br>
            <a:r>
              <a:rPr lang="es-ES_tradnl" sz="3100" b="1" u="sng" dirty="0" smtClean="0">
                <a:effectLst/>
                <a:latin typeface="Arial" pitchFamily="34" charset="0"/>
                <a:cs typeface="Arial" pitchFamily="34" charset="0"/>
              </a:rPr>
              <a:t>Características del Diseño del PP y tendencia predominante</a:t>
            </a:r>
            <a:r>
              <a:rPr lang="es-ES_tradnl" sz="2200" b="1" u="sng" dirty="0" smtClean="0"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CL" sz="3600" b="1" u="sng" dirty="0" smtClean="0"/>
              <a:t>Tipo de participación que se observa en este contexto</a:t>
            </a:r>
            <a:endParaRPr lang="es-ES" sz="3600" b="1" u="sng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CL" sz="2800" dirty="0" smtClean="0"/>
              <a:t>Movilizada/Cooptada</a:t>
            </a:r>
            <a:endParaRPr lang="es-ES" sz="2800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540273"/>
          </a:xfrm>
        </p:spPr>
        <p:txBody>
          <a:bodyPr>
            <a:normAutofit fontScale="62500" lnSpcReduction="20000"/>
          </a:bodyPr>
          <a:lstStyle/>
          <a:p>
            <a:r>
              <a:rPr lang="es-CL" sz="3500" dirty="0" smtClean="0"/>
              <a:t>Sociedades locales sin historia previa de participación.</a:t>
            </a:r>
          </a:p>
          <a:p>
            <a:r>
              <a:rPr lang="es-CL" sz="3500" dirty="0" smtClean="0"/>
              <a:t>Sociedad civil que promueve el asistencialismo y clientelismo.</a:t>
            </a:r>
          </a:p>
          <a:p>
            <a:r>
              <a:rPr lang="es-CL" sz="3500" dirty="0" smtClean="0"/>
              <a:t>Direccionamiento fuerte de espacios y estilos de parte del municipio.</a:t>
            </a:r>
          </a:p>
          <a:p>
            <a:r>
              <a:rPr lang="es-CL" sz="3500" dirty="0" smtClean="0"/>
              <a:t>Rol pasivo de partidos políticos para incitar a sus bases para “ocupar o disputar espacios de PP”</a:t>
            </a:r>
          </a:p>
          <a:p>
            <a:r>
              <a:rPr lang="es-CL" sz="3500" dirty="0" smtClean="0"/>
              <a:t>Participación funcional (se acaba el </a:t>
            </a:r>
            <a:r>
              <a:rPr lang="es-CL" sz="3500" dirty="0" err="1" smtClean="0"/>
              <a:t>pp</a:t>
            </a:r>
            <a:r>
              <a:rPr lang="es-CL" sz="3500" dirty="0" smtClean="0"/>
              <a:t> cuando hay cambio de alcalde o partido en el gobierno)</a:t>
            </a:r>
          </a:p>
          <a:p>
            <a:r>
              <a:rPr lang="es-CL" sz="3500" dirty="0" smtClean="0"/>
              <a:t>Es movilizada mientras hay voluntad política.</a:t>
            </a:r>
          </a:p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s-CL" sz="2800" dirty="0" smtClean="0"/>
              <a:t>Movilizada/Empoderada</a:t>
            </a:r>
            <a:endParaRPr lang="es-ES" sz="2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4040208"/>
          </a:xfrm>
        </p:spPr>
        <p:txBody>
          <a:bodyPr>
            <a:normAutofit fontScale="92500" lnSpcReduction="10000"/>
          </a:bodyPr>
          <a:lstStyle/>
          <a:p>
            <a:r>
              <a:rPr lang="es-CL" sz="2000" dirty="0" smtClean="0"/>
              <a:t>Sociedad local participativa y autónoma</a:t>
            </a:r>
          </a:p>
          <a:p>
            <a:r>
              <a:rPr lang="es-CL" sz="2000" dirty="0" smtClean="0"/>
              <a:t>Contrapesos locales y políticos a la experiencia de </a:t>
            </a:r>
            <a:r>
              <a:rPr lang="es-CL" sz="2000" dirty="0" err="1" smtClean="0"/>
              <a:t>pp</a:t>
            </a:r>
            <a:r>
              <a:rPr lang="es-CL" sz="2000" dirty="0" smtClean="0"/>
              <a:t> (modificaciones sustantivas)</a:t>
            </a:r>
          </a:p>
          <a:p>
            <a:r>
              <a:rPr lang="es-CL" sz="2000" dirty="0" smtClean="0"/>
              <a:t>PP se inserta en un entramado institucional de políticas de participación y descentralización</a:t>
            </a:r>
          </a:p>
          <a:p>
            <a:r>
              <a:rPr lang="es-CL" sz="2000" dirty="0" smtClean="0"/>
              <a:t>Espacios consultivos y deliberativos vinculantes (depende lo que la sociedad se autoimponga como </a:t>
            </a:r>
            <a:r>
              <a:rPr lang="es-CL" sz="2000" dirty="0" err="1" smtClean="0"/>
              <a:t>pp</a:t>
            </a:r>
            <a:r>
              <a:rPr lang="es-CL" sz="2000" dirty="0" smtClean="0"/>
              <a:t>)</a:t>
            </a:r>
          </a:p>
          <a:p>
            <a:r>
              <a:rPr lang="es-CL" sz="2000" dirty="0" smtClean="0"/>
              <a:t>La voluntad </a:t>
            </a:r>
            <a:r>
              <a:rPr lang="es-CL" sz="2000" dirty="0" err="1" smtClean="0"/>
              <a:t>politica</a:t>
            </a:r>
            <a:r>
              <a:rPr lang="es-CL" sz="2000" dirty="0" smtClean="0"/>
              <a:t> para hacer </a:t>
            </a:r>
            <a:r>
              <a:rPr lang="es-CL" sz="2000" dirty="0" err="1" smtClean="0"/>
              <a:t>pp</a:t>
            </a:r>
            <a:r>
              <a:rPr lang="es-CL" sz="2000" dirty="0" smtClean="0"/>
              <a:t> es consecuencia de una sociedad empoderada</a:t>
            </a:r>
          </a:p>
          <a:p>
            <a:endParaRPr lang="es-ES" sz="2000" dirty="0"/>
          </a:p>
        </p:txBody>
      </p:sp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CL" b="1" u="sng" dirty="0" smtClean="0"/>
              <a:t>Condicionantes  y factores de éxito en el desarrollo del pp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1447800"/>
            <a:ext cx="8715436" cy="5410200"/>
          </a:xfrm>
        </p:spPr>
        <p:txBody>
          <a:bodyPr>
            <a:normAutofit lnSpcReduction="10000"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Ley no basta: La voluntad política sigue siendo determinante.</a:t>
            </a:r>
            <a:endParaRPr lang="es-ES" dirty="0" smtClean="0">
              <a:latin typeface="Arial" pitchFamily="34" charset="0"/>
              <a:cs typeface="Arial" pitchFamily="34" charset="0"/>
            </a:endParaRPr>
          </a:p>
          <a:p>
            <a:r>
              <a:rPr lang="es-MX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es-CL" dirty="0" smtClean="0">
                <a:latin typeface="Arial" pitchFamily="34" charset="0"/>
                <a:cs typeface="Arial" pitchFamily="34" charset="0"/>
              </a:rPr>
              <a:t>iseños institucionales formalizados (Leyes, caso Perú y RD).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Procesos de descentralización intra-departamental y participación ciudadana (Uruguay, RD y Perú)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Partidos Políticos (FA en Uruguay, PS en Rosario, PT Brasil).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Equipos técnicos comprometidos con el fortalecimiento democrático (todos los casos).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Ubicación estratégica del PP en la GM (articulación con planificación)</a:t>
            </a:r>
          </a:p>
          <a:p>
            <a:r>
              <a:rPr lang="es-CL" dirty="0" smtClean="0">
                <a:latin typeface="Arial" pitchFamily="34" charset="0"/>
                <a:cs typeface="Arial" pitchFamily="34" charset="0"/>
              </a:rPr>
              <a:t>Sociedad civil empoderada (casos aislados)</a:t>
            </a:r>
          </a:p>
        </p:txBody>
      </p:sp>
    </p:spTree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CL" sz="3600" b="1" u="sng" dirty="0" smtClean="0"/>
              <a:t>Conclusiones: ¿Hacia donde va el </a:t>
            </a:r>
            <a:r>
              <a:rPr lang="es-CL" sz="3600" b="1" u="sng" dirty="0" err="1" smtClean="0"/>
              <a:t>pp</a:t>
            </a:r>
            <a:r>
              <a:rPr lang="es-CL" sz="3600" b="1" u="sng" dirty="0" smtClean="0"/>
              <a:t> en la región?</a:t>
            </a:r>
            <a:endParaRPr lang="es-ES" sz="3600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162382"/>
          </a:xfrm>
        </p:spPr>
        <p:txBody>
          <a:bodyPr>
            <a:normAutofit/>
          </a:bodyPr>
          <a:lstStyle/>
          <a:p>
            <a:r>
              <a:rPr lang="es-CL" dirty="0" smtClean="0"/>
              <a:t>El </a:t>
            </a:r>
            <a:r>
              <a:rPr lang="es-CL" dirty="0" err="1" smtClean="0"/>
              <a:t>pp</a:t>
            </a:r>
            <a:r>
              <a:rPr lang="es-CL" dirty="0" smtClean="0"/>
              <a:t> se esta adaptando a las democracia liberales representativas, a veces ni siquiera complementándola.</a:t>
            </a:r>
          </a:p>
          <a:p>
            <a:endParaRPr lang="es-CL" dirty="0" smtClean="0"/>
          </a:p>
          <a:p>
            <a:r>
              <a:rPr lang="es-CL" dirty="0" smtClean="0"/>
              <a:t>Se insertara en sistemas de participación (estrategias de descentralización y participación ciudadana y de fortalecimiento democrático globales)</a:t>
            </a:r>
          </a:p>
          <a:p>
            <a:endParaRPr lang="es-CL" dirty="0" smtClean="0"/>
          </a:p>
          <a:p>
            <a:r>
              <a:rPr lang="es-CL" dirty="0" smtClean="0"/>
              <a:t>Vincular planificación con participación.</a:t>
            </a:r>
          </a:p>
          <a:p>
            <a:endParaRPr lang="es-CL" dirty="0" smtClean="0"/>
          </a:p>
          <a:p>
            <a:r>
              <a:rPr lang="es-CL" dirty="0" smtClean="0"/>
              <a:t>Los diseños y leyes debieran orientarse a  distribuir poder para potenciar al despotenciado y no legitimar al legitimado. En América Latina el despotenciado es la sociedad civil</a:t>
            </a:r>
          </a:p>
          <a:p>
            <a:endParaRPr lang="es-CL" dirty="0" smtClean="0"/>
          </a:p>
          <a:p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CL" dirty="0" smtClean="0"/>
          </a:p>
          <a:p>
            <a:endParaRPr lang="es-CL" dirty="0" smtClean="0"/>
          </a:p>
          <a:p>
            <a:pPr algn="ctr">
              <a:buNone/>
            </a:pPr>
            <a:r>
              <a:rPr lang="es-CL" dirty="0" smtClean="0"/>
              <a:t>M U C H A S    G R A C I A S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Hipótesis de Estudio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972072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Las condiciones de contexto (políticas, sociales, e institucionales), dificultan que el pp complemente a las instituciones de la democracia representativa local. </a:t>
            </a:r>
          </a:p>
          <a:p>
            <a:pPr algn="just"/>
            <a:endParaRPr lang="es-ES" dirty="0" smtClean="0"/>
          </a:p>
          <a:p>
            <a:pPr algn="just"/>
            <a:r>
              <a:rPr lang="es-ES" dirty="0" smtClean="0"/>
              <a:t>Tal como se ha desarrollado el presupuesto participativo se está consolidando como un mecanismo de democracia de proximidad de impacto barrial. No incide en la gestión municipal global.</a:t>
            </a:r>
          </a:p>
          <a:p>
            <a:pPr algn="just"/>
            <a:endParaRPr lang="es-ES" dirty="0" smtClean="0"/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56745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7000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Chile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Uruguay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Republica Dominicana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Perú</a:t>
                      </a:r>
                      <a:endParaRPr lang="es-ES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63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Niveles de gobierno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Nacional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Regional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Provincial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Municipal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Nacional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Departamental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Municipal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Nacional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Regional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Provincial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Municipal/Distrital 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Nacional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Provincial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Municipal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Nacional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Regional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Local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8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Número de Municipios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345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89 municipios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19 Departamentos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386 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(155 municipios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y 231 distritos municipales)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/>
                          <a:ea typeface="Times New Roman"/>
                          <a:cs typeface="Times New Roman"/>
                        </a:rPr>
                        <a:t>2.247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CL" sz="14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1.838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988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Número de Municipios con PP al año 2011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37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8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(se consideran sólo departamentos)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234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1.838 (definido por ley)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8578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Año inicio del primer caso PP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2002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1990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1999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2002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1999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200" b="0" u="sng" dirty="0" smtClean="0">
                <a:effectLst/>
              </a:rPr>
              <a:t/>
            </a:r>
            <a:br>
              <a:rPr lang="es-ES" sz="2200" b="0" u="sng" dirty="0" smtClean="0">
                <a:effectLst/>
              </a:rPr>
            </a:br>
            <a:r>
              <a:rPr lang="es-ES" sz="2200" b="0" u="sng" dirty="0" smtClean="0">
                <a:effectLst/>
              </a:rPr>
              <a:t/>
            </a:r>
            <a:br>
              <a:rPr lang="es-ES" sz="2200" b="0" u="sng" dirty="0" smtClean="0">
                <a:effectLst/>
              </a:rPr>
            </a:br>
            <a:r>
              <a:rPr lang="es-ES" sz="2200" b="0" u="sng" dirty="0" smtClean="0">
                <a:effectLst/>
              </a:rPr>
              <a:t/>
            </a:r>
            <a:br>
              <a:rPr lang="es-ES" sz="2200" b="0" u="sng" dirty="0" smtClean="0">
                <a:effectLst/>
              </a:rPr>
            </a:br>
            <a:r>
              <a:rPr lang="es-ES" sz="2200" u="sng" dirty="0" smtClean="0"/>
              <a:t/>
            </a:r>
            <a:br>
              <a:rPr lang="es-ES" sz="2200" u="sng" dirty="0" smtClean="0"/>
            </a:br>
            <a:r>
              <a:rPr lang="es-ES" sz="2200" u="sng" dirty="0" smtClean="0"/>
              <a:t/>
            </a:r>
            <a:br>
              <a:rPr lang="es-ES" sz="2200" u="sng" dirty="0" smtClean="0"/>
            </a:br>
            <a:r>
              <a:rPr lang="es-ES" sz="2000" b="0" u="sng" dirty="0" smtClean="0">
                <a:effectLst/>
              </a:rPr>
              <a:t>Cuadro 1: Descriptivo General sobre el PP en Países de Estudio</a:t>
            </a:r>
            <a:r>
              <a:rPr lang="es-ES" sz="1600" dirty="0" smtClean="0"/>
              <a:t/>
            </a:r>
            <a:br>
              <a:rPr lang="es-ES" sz="1600" dirty="0" smtClean="0"/>
            </a:br>
            <a:r>
              <a:rPr lang="es-ES" sz="1600" dirty="0" smtClean="0"/>
              <a:t> </a:t>
            </a:r>
            <a:br>
              <a:rPr lang="es-ES" sz="1600" dirty="0" smtClean="0"/>
            </a:br>
            <a:endParaRPr lang="es-ES" sz="1600" dirty="0"/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2983"/>
          <a:ext cx="8229600" cy="5214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104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Times New Roman"/>
                        </a:rPr>
                        <a:t>Chile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Times New Roman"/>
                        </a:rPr>
                        <a:t>Uruguay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Times New Roman"/>
                        </a:rPr>
                        <a:t>Republica Dominicana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Arial"/>
                          <a:ea typeface="Times New Roman"/>
                          <a:cs typeface="Times New Roman"/>
                        </a:rPr>
                        <a:t>Perú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Información de resultados aprobados 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Ejecución de demandas aprobadas. 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Rol del alcalde en la ejecución del </a:t>
                      </a:r>
                      <a:r>
                        <a:rPr lang="es-ES" sz="1400" b="1" dirty="0" err="1">
                          <a:latin typeface="Arial"/>
                          <a:ea typeface="Times New Roman"/>
                          <a:cs typeface="Times New Roman"/>
                        </a:rPr>
                        <a:t>pp</a:t>
                      </a: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Alto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29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Rol del concejo en la ejecución del </a:t>
                      </a:r>
                      <a:r>
                        <a:rPr lang="es-ES" sz="1400" b="1" dirty="0" err="1">
                          <a:latin typeface="Arial"/>
                          <a:ea typeface="Times New Roman"/>
                          <a:cs typeface="Times New Roman"/>
                        </a:rPr>
                        <a:t>pp</a:t>
                      </a: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  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600" dirty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600" dirty="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2000" u="sng" dirty="0" smtClean="0">
                <a:effectLst/>
              </a:rPr>
              <a:t>Cuadro 2: Dimensión: Difusión de obras aprobadas y Participación del Ejecutivo Local en el PP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0" y="1000107"/>
          <a:ext cx="8929717" cy="5857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8286"/>
                <a:gridCol w="1488286"/>
                <a:gridCol w="1488286"/>
                <a:gridCol w="1488286"/>
                <a:gridCol w="1302270"/>
                <a:gridCol w="1674303"/>
              </a:tblGrid>
              <a:tr h="43949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Chile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  <a:cs typeface="Times New Roman"/>
                        </a:rPr>
                        <a:t>Uruguay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Republica Dominicana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  <a:cs typeface="Times New Roman"/>
                        </a:rPr>
                        <a:t>Perú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338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  <a:cs typeface="Times New Roman"/>
                        </a:rPr>
                        <a:t>Valor de los recursos deliberados 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Entre el 3 a 5% del Presupuesto Municipal (ítem Inversión)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3 a 5%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Definido por ley Hasta el 40% del Presupuesto municipal (Inversión Municipal)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3 a 5%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Entre el 30 y 70% del ítem inversión. El ítem de inversión representa el 50% del presupuesto. El 50% restante es Gastos corrientes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836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Tipo de proyectos que se financian 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Obras menores de infraestructura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Obras menores de infraestructura y promoción social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Obras menores de infraestructura. Mayores en algunos casos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Obras menores de infraestructura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Menores y de envergadura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50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  <a:cs typeface="Times New Roman"/>
                        </a:rPr>
                        <a:t>Apoyo externo al municipio para el funcionamiento del PP 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Solo con recursos municipales, promoción y asistencia técnica concursable de parte del Gobierno (Subdere)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Solo con recursos Municipales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Apoyo técnico central ofrecido por FEDOMU para facilitación del proceso. 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Apoya el Estado mediante difusión RAPP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Mayoritariamente con recursos Municipales (MEF, excepcionalmente ONGs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5020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>
                          <a:latin typeface="Arial"/>
                          <a:ea typeface="Times New Roman"/>
                          <a:cs typeface="Times New Roman"/>
                        </a:rPr>
                        <a:t>Discusión de políticas tributarias.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71504"/>
          </a:xfrm>
        </p:spPr>
        <p:txBody>
          <a:bodyPr>
            <a:normAutofit/>
          </a:bodyPr>
          <a:lstStyle/>
          <a:p>
            <a:pPr algn="ctr"/>
            <a:r>
              <a:rPr lang="es-ES" sz="2000" u="sng" dirty="0" smtClean="0">
                <a:effectLst/>
              </a:rPr>
              <a:t>Cuadro 3: Dimensión Financiera del PP</a:t>
            </a:r>
            <a:endParaRPr lang="es-ES" sz="2000" dirty="0">
              <a:effectLst/>
            </a:endParaRP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57200" y="1142983"/>
          <a:ext cx="8229600" cy="5072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4470"/>
                <a:gridCol w="1128730"/>
                <a:gridCol w="1371600"/>
                <a:gridCol w="1371600"/>
                <a:gridCol w="1371600"/>
                <a:gridCol w="1371600"/>
              </a:tblGrid>
              <a:tr h="676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Chile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Uruguay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Republica Dominicana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Perú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1442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Grado de Institucionalización del PP. 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Baja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Media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Alta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0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Ubicación del pp al interior del municipio o ayuntamiento; 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Periférico/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Instrumental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Estratégico/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Incipiente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Periférico/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Instrumental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 smtClean="0">
                          <a:latin typeface="Arial"/>
                          <a:ea typeface="Times New Roman"/>
                          <a:cs typeface="Times New Roman"/>
                        </a:rPr>
                        <a:t>Periférico/ Instrumental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Estratégico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6907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Relación con otros instrumentos de planificación.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>
                          <a:latin typeface="Arial"/>
                          <a:ea typeface="Times New Roman"/>
                          <a:cs typeface="Times New Roman"/>
                        </a:rPr>
                        <a:t>Medio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Bajo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dirty="0">
                          <a:latin typeface="Arial"/>
                          <a:ea typeface="Times New Roman"/>
                          <a:cs typeface="Times New Roman"/>
                        </a:rPr>
                        <a:t>Media/Alta</a:t>
                      </a: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2000" u="sng" dirty="0" smtClean="0">
                <a:effectLst/>
              </a:rPr>
              <a:t>Cuadro 4: Dimensión Normativa del PP y relación con otros instrumentos de gestión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428596" y="714356"/>
          <a:ext cx="8229600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Chile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Uruguay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 dirty="0">
                          <a:latin typeface="Arial"/>
                          <a:ea typeface="Times New Roman"/>
                          <a:cs typeface="Times New Roman"/>
                        </a:rPr>
                        <a:t>Republica </a:t>
                      </a:r>
                      <a:r>
                        <a:rPr lang="es-ES" sz="1400" b="1" dirty="0" smtClean="0">
                          <a:latin typeface="Arial"/>
                          <a:ea typeface="Times New Roman"/>
                          <a:cs typeface="Times New Roman"/>
                        </a:rPr>
                        <a:t>Dominicana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E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Argentina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400" b="1">
                          <a:latin typeface="Arial"/>
                          <a:ea typeface="Times New Roman"/>
                          <a:cs typeface="Times New Roman"/>
                        </a:rPr>
                        <a:t>Perú</a:t>
                      </a:r>
                      <a:endParaRPr lang="es-E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Instancia de aprobación del presupuesto destinado al PP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Ejecutivo Local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Ejecutivo Local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Definido por Ley, pero Ejecutivo Local decide (ley 2007)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Ejecutivo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Ejecutivo Local Regional (Concejo Incluido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Forma de participación en la definición de prioridades y proyectos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En asamblea y votación universal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En asamblea y votación universal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En asamblea y cabildo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En asamblea y votación universal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En asamblea (representantes sociales, agentes participantes</a:t>
                      </a: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Utilización de criterios de pobreza o marginalidad en la distribución de recursos </a:t>
                      </a:r>
                      <a:r>
                        <a:rPr lang="es-ES" sz="1200" b="1" dirty="0" err="1">
                          <a:latin typeface="Arial"/>
                          <a:ea typeface="Times New Roman"/>
                          <a:cs typeface="Times New Roman"/>
                        </a:rPr>
                        <a:t>pp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Emergente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No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>
                          <a:latin typeface="Arial"/>
                          <a:ea typeface="Times New Roman"/>
                          <a:cs typeface="Times New Roman"/>
                        </a:rPr>
                        <a:t>Emergente</a:t>
                      </a:r>
                      <a:endParaRPr lang="es-E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200" dirty="0" smtClean="0">
                          <a:latin typeface="Arial"/>
                          <a:ea typeface="Times New Roman"/>
                          <a:cs typeface="Times New Roman"/>
                        </a:rPr>
                        <a:t>Emergente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CL" sz="12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b="1" dirty="0">
                          <a:latin typeface="Arial"/>
                          <a:ea typeface="Times New Roman"/>
                          <a:cs typeface="Times New Roman"/>
                        </a:rPr>
                        <a:t>Órgano de fiscalización y control de la ejecución.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Comisión Mixta, (equipos técnicos y ciudadanos delegados)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Comisión Mixta, (equipos técnicos y ciudadanos delegados)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Comisión Mixta, (equipos técnicos y ciudadanos delegados)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Comisión Mixta, (equipos técnicos y ciudadanos delegados)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1200" dirty="0">
                          <a:latin typeface="Arial"/>
                          <a:ea typeface="Times New Roman"/>
                          <a:cs typeface="Times New Roman"/>
                        </a:rPr>
                        <a:t>Comité de vigilancia (definido por ley)</a:t>
                      </a:r>
                      <a:endParaRPr lang="es-E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es-ES" sz="2000" u="sng" dirty="0" smtClean="0">
                <a:effectLst/>
              </a:rPr>
              <a:t/>
            </a:r>
            <a:br>
              <a:rPr lang="es-ES" sz="2000" u="sng" dirty="0" smtClean="0">
                <a:effectLst/>
              </a:rPr>
            </a:br>
            <a:r>
              <a:rPr lang="es-ES" sz="2000" u="sng" dirty="0" smtClean="0"/>
              <a:t/>
            </a:r>
            <a:br>
              <a:rPr lang="es-ES" sz="2000" u="sng" dirty="0" smtClean="0"/>
            </a:br>
            <a:r>
              <a:rPr lang="es-ES" sz="2000" u="sng" dirty="0" smtClean="0"/>
              <a:t/>
            </a:r>
            <a:br>
              <a:rPr lang="es-ES" sz="2000" u="sng" dirty="0" smtClean="0"/>
            </a:br>
            <a:r>
              <a:rPr lang="es-ES" sz="2000" u="sng" dirty="0" smtClean="0">
                <a:effectLst/>
              </a:rPr>
              <a:t>Cuadro 5: Dimensión Participación ciudadana en el PP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L" b="1" u="sng" dirty="0" smtClean="0"/>
              <a:t>Cuántos participan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 smtClean="0"/>
              <a:t>En general mayores de 15 años</a:t>
            </a:r>
          </a:p>
          <a:p>
            <a:endParaRPr lang="es-CL" dirty="0" smtClean="0"/>
          </a:p>
          <a:p>
            <a:r>
              <a:rPr lang="es-CL" dirty="0" smtClean="0"/>
              <a:t>Entre el 1% y el 25% de la población total, dependiendo del Caso (Altamira, San Antonio, San Carlos).</a:t>
            </a:r>
          </a:p>
          <a:p>
            <a:endParaRPr lang="es-CL" dirty="0" smtClean="0"/>
          </a:p>
          <a:p>
            <a:r>
              <a:rPr lang="es-CL" dirty="0" smtClean="0"/>
              <a:t>Entre el 5 y el 35% de la población mayor a 15 años.</a:t>
            </a:r>
          </a:p>
          <a:p>
            <a:endParaRPr lang="es-CL" dirty="0" smtClean="0"/>
          </a:p>
          <a:p>
            <a:r>
              <a:rPr lang="es-CL" dirty="0" smtClean="0"/>
              <a:t>Es variable de acuerdo al diseño que adopta el </a:t>
            </a:r>
            <a:r>
              <a:rPr lang="es-CL" dirty="0" err="1" smtClean="0"/>
              <a:t>pp</a:t>
            </a:r>
            <a:r>
              <a:rPr lang="es-CL" dirty="0" smtClean="0"/>
              <a:t> en cada país. 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algn="ctr"/>
            <a:r>
              <a:rPr lang="es-CL" b="1" u="sng" dirty="0" smtClean="0"/>
              <a:t>Cómo participan</a:t>
            </a:r>
            <a:endParaRPr lang="es-ES" b="1" u="sng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s-CL" dirty="0" smtClean="0"/>
              <a:t>Voto directo sobre proyectos barriales y en menor medida de ciudad.</a:t>
            </a:r>
          </a:p>
          <a:p>
            <a:endParaRPr lang="es-CL" dirty="0" smtClean="0"/>
          </a:p>
          <a:p>
            <a:r>
              <a:rPr lang="es-CL" dirty="0" smtClean="0"/>
              <a:t>Consultiva y deliberativa, vinculante en la mayoría de los casos (en algunos casos lo vinculante es parcial como en RD y </a:t>
            </a:r>
            <a:r>
              <a:rPr lang="es-CL" dirty="0" err="1" smtClean="0"/>
              <a:t>Peru</a:t>
            </a:r>
            <a:r>
              <a:rPr lang="es-CL" dirty="0" smtClean="0"/>
              <a:t>)</a:t>
            </a:r>
          </a:p>
          <a:p>
            <a:endParaRPr lang="es-CL" dirty="0" smtClean="0"/>
          </a:p>
          <a:p>
            <a:r>
              <a:rPr lang="es-CL" dirty="0" smtClean="0"/>
              <a:t>Distribución homogénea de recursos por territorio sin inversión de prioridades. </a:t>
            </a:r>
          </a:p>
          <a:p>
            <a:endParaRPr lang="es-CL" dirty="0" smtClean="0"/>
          </a:p>
          <a:p>
            <a:r>
              <a:rPr lang="es-CL" dirty="0" smtClean="0"/>
              <a:t>En menor medida mediante la deliberación de políticas de ciudad (democracia participativa)</a:t>
            </a:r>
          </a:p>
          <a:p>
            <a:endParaRPr lang="es-CL" dirty="0" smtClean="0"/>
          </a:p>
          <a:p>
            <a:r>
              <a:rPr lang="es-CL" dirty="0" smtClean="0"/>
              <a:t>Ciudadanos proclives al voto.</a:t>
            </a:r>
            <a:endParaRPr lang="es-ES" dirty="0"/>
          </a:p>
        </p:txBody>
      </p:sp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399</TotalTime>
  <Words>1229</Words>
  <Application>Microsoft Office PowerPoint</Application>
  <PresentationFormat>Presentación en pantalla (4:3)</PresentationFormat>
  <Paragraphs>262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Equidad</vt:lpstr>
      <vt:lpstr>  Diseños, metodología y factores clave en la implementación del presupuesto participativo en América Latina.    Los casos de República Dominicana, Uruguay, Brasil, Perú, Argentina, Chile    </vt:lpstr>
      <vt:lpstr>Hipótesis de Estudio</vt:lpstr>
      <vt:lpstr>     Cuadro 1: Descriptivo General sobre el PP en Países de Estudio   </vt:lpstr>
      <vt:lpstr>Cuadro 2: Dimensión: Difusión de obras aprobadas y Participación del Ejecutivo Local en el PP </vt:lpstr>
      <vt:lpstr>Cuadro 3: Dimensión Financiera del PP</vt:lpstr>
      <vt:lpstr>Cuadro 4: Dimensión Normativa del PP y relación con otros instrumentos de gestión </vt:lpstr>
      <vt:lpstr>   Cuadro 5: Dimensión Participación ciudadana en el PP </vt:lpstr>
      <vt:lpstr>Cuántos participan</vt:lpstr>
      <vt:lpstr>Cómo participan</vt:lpstr>
      <vt:lpstr>Qué deciden</vt:lpstr>
      <vt:lpstr>    Características del Diseño del PP y tendencia predominante  </vt:lpstr>
      <vt:lpstr>Tipo de participación que se observa en este contexto</vt:lpstr>
      <vt:lpstr>Condicionantes  y factores de éxito en el desarrollo del pp</vt:lpstr>
      <vt:lpstr>Conclusiones: ¿Hacia donde va el pp en la región?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la desconcentración administrativa a la descentralización política: Seis propuestas de reformas y política pública para un Chile, descentralizado, democrático y participativo </dc:title>
  <cp:lastModifiedBy>ula</cp:lastModifiedBy>
  <cp:revision>35</cp:revision>
  <dcterms:modified xsi:type="dcterms:W3CDTF">2013-06-18T16:35:56Z</dcterms:modified>
</cp:coreProperties>
</file>