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57" r:id="rId3"/>
    <p:sldId id="291" r:id="rId4"/>
    <p:sldId id="265" r:id="rId5"/>
    <p:sldId id="278" r:id="rId6"/>
    <p:sldId id="277" r:id="rId7"/>
    <p:sldId id="284" r:id="rId8"/>
    <p:sldId id="281" r:id="rId9"/>
    <p:sldId id="307" r:id="rId10"/>
    <p:sldId id="287" r:id="rId11"/>
    <p:sldId id="312" r:id="rId12"/>
    <p:sldId id="308" r:id="rId13"/>
    <p:sldId id="310" r:id="rId14"/>
    <p:sldId id="311" r:id="rId15"/>
    <p:sldId id="313" r:id="rId16"/>
    <p:sldId id="305" r:id="rId17"/>
    <p:sldId id="306"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7" d="100"/>
          <a:sy n="87" d="100"/>
        </p:scale>
        <p:origin x="-660" y="-2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04" cy="4653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59" y="1"/>
            <a:ext cx="3038604" cy="465341"/>
          </a:xfrm>
          <a:prstGeom prst="rect">
            <a:avLst/>
          </a:prstGeom>
        </p:spPr>
        <p:txBody>
          <a:bodyPr vert="horz" lIns="91440" tIns="45720" rIns="91440" bIns="45720" rtlCol="0"/>
          <a:lstStyle>
            <a:lvl1pPr algn="r">
              <a:defRPr sz="1200"/>
            </a:lvl1pPr>
          </a:lstStyle>
          <a:p>
            <a:fld id="{33F157D0-C0C5-4B04-8DA6-D539011F91BD}" type="datetimeFigureOut">
              <a:rPr lang="en-US" smtClean="0"/>
              <a:pPr/>
              <a:t>6/17/2013</a:t>
            </a:fld>
            <a:endParaRPr lang="en-US"/>
          </a:p>
        </p:txBody>
      </p:sp>
      <p:sp>
        <p:nvSpPr>
          <p:cNvPr id="4" name="Footer Placeholder 3"/>
          <p:cNvSpPr>
            <a:spLocks noGrp="1"/>
          </p:cNvSpPr>
          <p:nvPr>
            <p:ph type="ftr" sz="quarter" idx="2"/>
          </p:nvPr>
        </p:nvSpPr>
        <p:spPr>
          <a:xfrm>
            <a:off x="0" y="8829574"/>
            <a:ext cx="3038604" cy="46534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59" y="8829574"/>
            <a:ext cx="3038604" cy="465340"/>
          </a:xfrm>
          <a:prstGeom prst="rect">
            <a:avLst/>
          </a:prstGeom>
        </p:spPr>
        <p:txBody>
          <a:bodyPr vert="horz" lIns="91440" tIns="45720" rIns="91440" bIns="45720" rtlCol="0" anchor="b"/>
          <a:lstStyle>
            <a:lvl1pPr algn="r">
              <a:defRPr sz="1200"/>
            </a:lvl1pPr>
          </a:lstStyle>
          <a:p>
            <a:fld id="{FF664FD2-905E-407A-8A36-07E4FD3DA76C}" type="slidenum">
              <a:rPr lang="en-US" smtClean="0"/>
              <a:pPr/>
              <a:t>‹#›</a:t>
            </a:fld>
            <a:endParaRPr lang="en-US"/>
          </a:p>
        </p:txBody>
      </p:sp>
    </p:spTree>
    <p:extLst>
      <p:ext uri="{BB962C8B-B14F-4D97-AF65-F5344CB8AC3E}">
        <p14:creationId xmlns:p14="http://schemas.microsoft.com/office/powerpoint/2010/main" val="3044156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6" rIns="93174"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4" tIns="46586" rIns="93174" bIns="46586" rtlCol="0"/>
          <a:lstStyle>
            <a:lvl1pPr algn="r">
              <a:defRPr sz="1200"/>
            </a:lvl1pPr>
          </a:lstStyle>
          <a:p>
            <a:fld id="{0BF20527-04A7-4DC0-BD74-4B4FA34D21FC}" type="datetimeFigureOut">
              <a:rPr lang="en-US" smtClean="0"/>
              <a:pPr/>
              <a:t>6/17/2013</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4" tIns="46586" rIns="93174" bIns="46586"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4" tIns="46586" rIns="93174"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4" tIns="46586" rIns="93174"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4" tIns="46586" rIns="93174" bIns="46586" rtlCol="0" anchor="b"/>
          <a:lstStyle>
            <a:lvl1pPr algn="r">
              <a:defRPr sz="1200"/>
            </a:lvl1pPr>
          </a:lstStyle>
          <a:p>
            <a:fld id="{D79A8042-E099-4CA4-A262-6465D7E528D1}" type="slidenum">
              <a:rPr lang="en-US" smtClean="0"/>
              <a:pPr/>
              <a:t>‹#›</a:t>
            </a:fld>
            <a:endParaRPr lang="en-US" dirty="0"/>
          </a:p>
        </p:txBody>
      </p:sp>
    </p:spTree>
    <p:extLst>
      <p:ext uri="{BB962C8B-B14F-4D97-AF65-F5344CB8AC3E}">
        <p14:creationId xmlns:p14="http://schemas.microsoft.com/office/powerpoint/2010/main" val="313544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9A8042-E099-4CA4-A262-6465D7E528D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9A8042-E099-4CA4-A262-6465D7E528D1}" type="slidenum">
              <a:rPr lang="en-US" smtClean="0"/>
              <a:pPr/>
              <a:t>10</a:t>
            </a:fld>
            <a:endParaRPr lang="en-US" dirty="0"/>
          </a:p>
        </p:txBody>
      </p:sp>
    </p:spTree>
    <p:extLst>
      <p:ext uri="{BB962C8B-B14F-4D97-AF65-F5344CB8AC3E}">
        <p14:creationId xmlns:p14="http://schemas.microsoft.com/office/powerpoint/2010/main" val="290187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9A8042-E099-4CA4-A262-6465D7E528D1}" type="slidenum">
              <a:rPr lang="en-US" smtClean="0"/>
              <a:pPr/>
              <a:t>11</a:t>
            </a:fld>
            <a:endParaRPr lang="en-US" dirty="0"/>
          </a:p>
        </p:txBody>
      </p:sp>
    </p:spTree>
    <p:extLst>
      <p:ext uri="{BB962C8B-B14F-4D97-AF65-F5344CB8AC3E}">
        <p14:creationId xmlns:p14="http://schemas.microsoft.com/office/powerpoint/2010/main" val="2765315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9A8042-E099-4CA4-A262-6465D7E528D1}"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9A8042-E099-4CA4-A262-6465D7E528D1}"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9A8042-E099-4CA4-A262-6465D7E528D1}"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9A8042-E099-4CA4-A262-6465D7E528D1}"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9A8042-E099-4CA4-A262-6465D7E528D1}" type="slidenum">
              <a:rPr lang="en-US" smtClean="0"/>
              <a:pPr/>
              <a:t>16</a:t>
            </a:fld>
            <a:endParaRPr lang="en-US" dirty="0"/>
          </a:p>
        </p:txBody>
      </p:sp>
    </p:spTree>
    <p:extLst>
      <p:ext uri="{BB962C8B-B14F-4D97-AF65-F5344CB8AC3E}">
        <p14:creationId xmlns:p14="http://schemas.microsoft.com/office/powerpoint/2010/main" val="2065760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9A8042-E099-4CA4-A262-6465D7E528D1}" type="slidenum">
              <a:rPr lang="en-US" smtClean="0"/>
              <a:pPr/>
              <a:t>17</a:t>
            </a:fld>
            <a:endParaRPr lang="en-US" dirty="0"/>
          </a:p>
        </p:txBody>
      </p:sp>
    </p:spTree>
    <p:extLst>
      <p:ext uri="{BB962C8B-B14F-4D97-AF65-F5344CB8AC3E}">
        <p14:creationId xmlns:p14="http://schemas.microsoft.com/office/powerpoint/2010/main" val="3904922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9A8042-E099-4CA4-A262-6465D7E528D1}"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9A8042-E099-4CA4-A262-6465D7E528D1}" type="slidenum">
              <a:rPr lang="en-US" smtClean="0"/>
              <a:pPr/>
              <a:t>3</a:t>
            </a:fld>
            <a:endParaRPr lang="en-US" dirty="0"/>
          </a:p>
        </p:txBody>
      </p:sp>
    </p:spTree>
    <p:extLst>
      <p:ext uri="{BB962C8B-B14F-4D97-AF65-F5344CB8AC3E}">
        <p14:creationId xmlns:p14="http://schemas.microsoft.com/office/powerpoint/2010/main" val="1387261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9A8042-E099-4CA4-A262-6465D7E528D1}"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rendering of the new Metrorail vehicles was</a:t>
            </a:r>
            <a:r>
              <a:rPr lang="en-US" baseline="0" dirty="0" smtClean="0"/>
              <a:t> used as the logo for today’s Summit and the contractor, </a:t>
            </a:r>
            <a:r>
              <a:rPr lang="en-US" baseline="0" dirty="0" err="1" smtClean="0"/>
              <a:t>AnsaldoBreda</a:t>
            </a:r>
            <a:r>
              <a:rPr lang="en-US" baseline="0" dirty="0" smtClean="0"/>
              <a:t>, has an exhibit in the Summit Marketplace</a:t>
            </a:r>
            <a:endParaRPr lang="en-US" dirty="0"/>
          </a:p>
        </p:txBody>
      </p:sp>
      <p:sp>
        <p:nvSpPr>
          <p:cNvPr id="4" name="Slide Number Placeholder 3"/>
          <p:cNvSpPr>
            <a:spLocks noGrp="1"/>
          </p:cNvSpPr>
          <p:nvPr>
            <p:ph type="sldNum" sz="quarter" idx="10"/>
          </p:nvPr>
        </p:nvSpPr>
        <p:spPr/>
        <p:txBody>
          <a:bodyPr/>
          <a:lstStyle/>
          <a:p>
            <a:fld id="{D79A8042-E099-4CA4-A262-6465D7E528D1}" type="slidenum">
              <a:rPr lang="en-US" smtClean="0"/>
              <a:pPr/>
              <a:t>5</a:t>
            </a:fld>
            <a:endParaRPr lang="en-US" dirty="0"/>
          </a:p>
        </p:txBody>
      </p:sp>
    </p:spTree>
    <p:extLst>
      <p:ext uri="{BB962C8B-B14F-4D97-AF65-F5344CB8AC3E}">
        <p14:creationId xmlns:p14="http://schemas.microsoft.com/office/powerpoint/2010/main" val="1406888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9A8042-E099-4CA4-A262-6465D7E528D1}" type="slidenum">
              <a:rPr lang="en-US" smtClean="0"/>
              <a:pPr/>
              <a:t>6</a:t>
            </a:fld>
            <a:endParaRPr lang="en-US" dirty="0"/>
          </a:p>
        </p:txBody>
      </p:sp>
    </p:spTree>
    <p:extLst>
      <p:ext uri="{BB962C8B-B14F-4D97-AF65-F5344CB8AC3E}">
        <p14:creationId xmlns:p14="http://schemas.microsoft.com/office/powerpoint/2010/main" val="3020054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9A8042-E099-4CA4-A262-6465D7E528D1}"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9A8042-E099-4CA4-A262-6465D7E528D1}" type="slidenum">
              <a:rPr lang="en-US" smtClean="0"/>
              <a:pPr/>
              <a:t>8</a:t>
            </a:fld>
            <a:endParaRPr lang="en-US" dirty="0"/>
          </a:p>
        </p:txBody>
      </p:sp>
    </p:spTree>
    <p:extLst>
      <p:ext uri="{BB962C8B-B14F-4D97-AF65-F5344CB8AC3E}">
        <p14:creationId xmlns:p14="http://schemas.microsoft.com/office/powerpoint/2010/main" val="3432117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9A8042-E099-4CA4-A262-6465D7E528D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5E035DC-AD04-4184-BF9D-B16B49908FC4}" type="datetimeFigureOut">
              <a:rPr lang="en-US" smtClean="0"/>
              <a:pPr/>
              <a:t>6/17/2013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726B3F61-3702-42A8-8691-59695F398CC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E035DC-AD04-4184-BF9D-B16B49908FC4}" type="datetimeFigureOut">
              <a:rPr lang="en-US" smtClean="0"/>
              <a:pPr/>
              <a:t>6/17/2013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6B3F61-3702-42A8-8691-59695F398CC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E035DC-AD04-4184-BF9D-B16B49908FC4}" type="datetimeFigureOut">
              <a:rPr lang="en-US" smtClean="0"/>
              <a:pPr/>
              <a:t>6/17/2013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6B3F61-3702-42A8-8691-59695F398CC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E035DC-AD04-4184-BF9D-B16B49908FC4}" type="datetimeFigureOut">
              <a:rPr lang="en-US" smtClean="0"/>
              <a:pPr/>
              <a:t>6/17/2013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6B3F61-3702-42A8-8691-59695F398CC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5E035DC-AD04-4184-BF9D-B16B49908FC4}" type="datetimeFigureOut">
              <a:rPr lang="en-US" smtClean="0"/>
              <a:pPr/>
              <a:t>6/17/2013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6B3F61-3702-42A8-8691-59695F398CC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5E035DC-AD04-4184-BF9D-B16B49908FC4}" type="datetimeFigureOut">
              <a:rPr lang="en-US" smtClean="0"/>
              <a:pPr/>
              <a:t>6/17/2013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6B3F61-3702-42A8-8691-59695F398CC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5E035DC-AD04-4184-BF9D-B16B49908FC4}" type="datetimeFigureOut">
              <a:rPr lang="en-US" smtClean="0"/>
              <a:pPr/>
              <a:t>6/17/2013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6B3F61-3702-42A8-8691-59695F398CC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5E035DC-AD04-4184-BF9D-B16B49908FC4}" type="datetimeFigureOut">
              <a:rPr lang="en-US" smtClean="0"/>
              <a:pPr/>
              <a:t>6/17/2013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6B3F61-3702-42A8-8691-59695F398CC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035DC-AD04-4184-BF9D-B16B49908FC4}" type="datetimeFigureOut">
              <a:rPr lang="en-US" smtClean="0"/>
              <a:pPr/>
              <a:t>6/17/2013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6B3F61-3702-42A8-8691-59695F398CC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5E035DC-AD04-4184-BF9D-B16B49908FC4}" type="datetimeFigureOut">
              <a:rPr lang="en-US" smtClean="0"/>
              <a:pPr/>
              <a:t>6/17/2013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6B3F61-3702-42A8-8691-59695F398CC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5E035DC-AD04-4184-BF9D-B16B49908FC4}" type="datetimeFigureOut">
              <a:rPr lang="en-US" smtClean="0"/>
              <a:pPr/>
              <a:t>6/17/2013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726B3F61-3702-42A8-8691-59695F398CC5}"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5E035DC-AD04-4184-BF9D-B16B49908FC4}" type="datetimeFigureOut">
              <a:rPr lang="en-US" smtClean="0"/>
              <a:pPr/>
              <a:t>6/17/2013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6B3F61-3702-42A8-8691-59695F398CC5}"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11.png"/><Relationship Id="rId4" Type="http://schemas.openxmlformats.org/officeDocument/2006/relationships/image" Target="../media/image31.jpe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www.miamidade.gov/citt" TargetMode="External"/><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hyperlink" Target="http://www.miamidade.gov/citt/strategic-financial-studies.asp" TargetMode="External"/><Relationship Id="rId4" Type="http://schemas.openxmlformats.org/officeDocument/2006/relationships/hyperlink" Target="http://www.miamidade.gov/citt/PTP_5_year_plan.as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214" y="685800"/>
            <a:ext cx="8077200" cy="3985260"/>
          </a:xfrm>
        </p:spPr>
        <p:txBody>
          <a:bodyPr>
            <a:normAutofit/>
          </a:bodyPr>
          <a:lstStyle/>
          <a:p>
            <a:pPr algn="ctr"/>
            <a:r>
              <a:rPr lang="en-US" sz="2700" i="1" dirty="0" smtClean="0">
                <a:solidFill>
                  <a:schemeClr val="tx1"/>
                </a:solidFill>
                <a:effectLst/>
              </a:rPr>
              <a:t>Florida International University</a:t>
            </a:r>
            <a:br>
              <a:rPr lang="en-US" sz="2700" i="1" dirty="0" smtClean="0">
                <a:solidFill>
                  <a:schemeClr val="tx1"/>
                </a:solidFill>
                <a:effectLst/>
              </a:rPr>
            </a:br>
            <a:r>
              <a:rPr lang="en-US" sz="2700" i="1" dirty="0" smtClean="0">
                <a:solidFill>
                  <a:schemeClr val="tx1"/>
                </a:solidFill>
                <a:effectLst/>
              </a:rPr>
              <a:t>XIX Inter-American Conference of Mayors </a:t>
            </a:r>
            <a:br>
              <a:rPr lang="en-US" sz="2700" i="1" dirty="0" smtClean="0">
                <a:solidFill>
                  <a:schemeClr val="tx1"/>
                </a:solidFill>
                <a:effectLst/>
              </a:rPr>
            </a:br>
            <a:r>
              <a:rPr lang="en-US" sz="2700" i="1" dirty="0" smtClean="0">
                <a:solidFill>
                  <a:schemeClr val="tx1"/>
                </a:solidFill>
                <a:effectLst/>
              </a:rPr>
              <a:t>and Local Authorities</a:t>
            </a:r>
            <a:br>
              <a:rPr lang="en-US" sz="2700" i="1" dirty="0" smtClean="0">
                <a:solidFill>
                  <a:schemeClr val="tx1"/>
                </a:solidFill>
                <a:effectLst/>
              </a:rPr>
            </a:br>
            <a:r>
              <a:rPr lang="en-US" sz="2700" i="1" dirty="0">
                <a:solidFill>
                  <a:schemeClr val="tx1"/>
                </a:solidFill>
                <a:effectLst/>
              </a:rPr>
              <a:t/>
            </a:r>
            <a:br>
              <a:rPr lang="en-US" sz="2700" i="1" dirty="0">
                <a:solidFill>
                  <a:schemeClr val="tx1"/>
                </a:solidFill>
                <a:effectLst/>
              </a:rPr>
            </a:br>
            <a:r>
              <a:rPr lang="en-US" sz="1800" i="1" dirty="0" smtClean="0">
                <a:solidFill>
                  <a:schemeClr val="tx1"/>
                </a:solidFill>
                <a:effectLst/>
              </a:rPr>
              <a:t>Citizen </a:t>
            </a:r>
            <a:r>
              <a:rPr lang="en-US" sz="1800" i="1" dirty="0">
                <a:solidFill>
                  <a:schemeClr val="tx1"/>
                </a:solidFill>
                <a:effectLst/>
              </a:rPr>
              <a:t>Oversight as a Critical Tool in the Approval and Administration of New Funding Sources for Transportation and Government </a:t>
            </a:r>
            <a:r>
              <a:rPr lang="en-US" sz="1800" i="1" dirty="0" smtClean="0">
                <a:solidFill>
                  <a:schemeClr val="tx1"/>
                </a:solidFill>
                <a:effectLst/>
              </a:rPr>
              <a:t>Programs</a:t>
            </a:r>
            <a:br>
              <a:rPr lang="en-US" sz="1800" i="1" dirty="0" smtClean="0">
                <a:solidFill>
                  <a:schemeClr val="tx1"/>
                </a:solidFill>
                <a:effectLst/>
              </a:rPr>
            </a:br>
            <a:r>
              <a:rPr lang="en-US" sz="1800" i="1" dirty="0">
                <a:solidFill>
                  <a:schemeClr val="tx1"/>
                </a:solidFill>
                <a:effectLst/>
              </a:rPr>
              <a:t/>
            </a:r>
            <a:br>
              <a:rPr lang="en-US" sz="1800" i="1" dirty="0">
                <a:solidFill>
                  <a:schemeClr val="tx1"/>
                </a:solidFill>
                <a:effectLst/>
              </a:rPr>
            </a:br>
            <a:r>
              <a:rPr lang="en-US" sz="1800" i="1" dirty="0" smtClean="0">
                <a:solidFill>
                  <a:schemeClr val="tx1"/>
                </a:solidFill>
                <a:effectLst/>
              </a:rPr>
              <a:t>Charles Scurr</a:t>
            </a:r>
            <a:br>
              <a:rPr lang="en-US" sz="1800" i="1" dirty="0" smtClean="0">
                <a:solidFill>
                  <a:schemeClr val="tx1"/>
                </a:solidFill>
                <a:effectLst/>
              </a:rPr>
            </a:br>
            <a:r>
              <a:rPr lang="en-US" sz="1200" i="1" dirty="0" smtClean="0">
                <a:solidFill>
                  <a:schemeClr val="tx1"/>
                </a:solidFill>
                <a:effectLst/>
              </a:rPr>
              <a:t>June 18, 2013</a:t>
            </a:r>
            <a:endParaRPr lang="en-US" sz="1200" i="1" dirty="0">
              <a:solidFill>
                <a:schemeClr val="tx1"/>
              </a:solidFill>
              <a:effectLs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762000"/>
            <a:ext cx="1143000" cy="1143000"/>
          </a:xfrm>
          <a:prstGeom prst="rect">
            <a:avLst/>
          </a:prstGeom>
        </p:spPr>
      </p:pic>
      <p:pic>
        <p:nvPicPr>
          <p:cNvPr id="9" name="Picture 8" descr="County Logo3.jpg"/>
          <p:cNvPicPr>
            <a:picLocks noChangeAspect="1"/>
          </p:cNvPicPr>
          <p:nvPr/>
        </p:nvPicPr>
        <p:blipFill>
          <a:blip r:embed="rId4" cstate="print"/>
          <a:stretch>
            <a:fillRect/>
          </a:stretch>
        </p:blipFill>
        <p:spPr>
          <a:xfrm>
            <a:off x="7771589" y="990600"/>
            <a:ext cx="1215958" cy="609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295401"/>
            <a:ext cx="7924800" cy="5548410"/>
          </a:xfrm>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24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1930" y="152400"/>
            <a:ext cx="127476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28600"/>
            <a:ext cx="8229600" cy="1694688"/>
          </a:xfrm>
        </p:spPr>
        <p:txBody>
          <a:bodyPr>
            <a:normAutofit/>
          </a:bodyPr>
          <a:lstStyle/>
          <a:p>
            <a:pPr algn="ctr"/>
            <a:r>
              <a:rPr lang="en-US" sz="3600" b="1" dirty="0" smtClean="0"/>
              <a:t/>
            </a:r>
            <a:br>
              <a:rPr lang="en-US" sz="3600" b="1" dirty="0" smtClean="0"/>
            </a:br>
            <a:r>
              <a:rPr lang="en-US" sz="2800" b="1" dirty="0" smtClean="0"/>
              <a:t>Transportation Trust Oversight and Administration</a:t>
            </a:r>
            <a:endParaRPr lang="en-US" sz="2800" b="1" dirty="0"/>
          </a:p>
        </p:txBody>
      </p:sp>
    </p:spTree>
    <p:extLst>
      <p:ext uri="{BB962C8B-B14F-4D97-AF65-F5344CB8AC3E}">
        <p14:creationId xmlns:p14="http://schemas.microsoft.com/office/powerpoint/2010/main" val="1064110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344" y="228600"/>
            <a:ext cx="8229600" cy="990600"/>
          </a:xfrm>
        </p:spPr>
        <p:txBody>
          <a:bodyPr>
            <a:normAutofit fontScale="90000"/>
          </a:bodyPr>
          <a:lstStyle/>
          <a:p>
            <a:pPr algn="ctr"/>
            <a:r>
              <a:rPr lang="en-US" sz="4400" b="1" dirty="0" smtClean="0"/>
              <a:t>10 Years of Progress</a:t>
            </a:r>
            <a:br>
              <a:rPr lang="en-US" sz="4400" b="1" dirty="0" smtClean="0"/>
            </a:br>
            <a:r>
              <a:rPr lang="en-US" sz="3100" b="1" dirty="0" smtClean="0"/>
              <a:t>Transportation Trust Oversight and Administration</a:t>
            </a:r>
            <a:endParaRPr lang="en-US" sz="3100" b="1" dirty="0"/>
          </a:p>
        </p:txBody>
      </p:sp>
      <p:sp>
        <p:nvSpPr>
          <p:cNvPr id="3" name="TextBox 2"/>
          <p:cNvSpPr txBox="1"/>
          <p:nvPr/>
        </p:nvSpPr>
        <p:spPr>
          <a:xfrm>
            <a:off x="57605" y="1225689"/>
            <a:ext cx="8857795" cy="1569660"/>
          </a:xfrm>
          <a:prstGeom prst="rect">
            <a:avLst/>
          </a:prstGeom>
          <a:noFill/>
        </p:spPr>
        <p:txBody>
          <a:bodyPr wrap="square" rtlCol="0">
            <a:spAutoFit/>
          </a:bodyPr>
          <a:lstStyle/>
          <a:p>
            <a:pPr algn="ctr"/>
            <a:r>
              <a:rPr lang="en-US" sz="1600" dirty="0"/>
              <a:t>The Transportation Trust continues to have an essential role and mission in the financing, oversight and improvement of public transit </a:t>
            </a:r>
            <a:r>
              <a:rPr lang="en-US" sz="1600" dirty="0" smtClean="0"/>
              <a:t>and transportation in </a:t>
            </a:r>
            <a:r>
              <a:rPr lang="en-US" sz="1600" dirty="0"/>
              <a:t>Miami-Dade </a:t>
            </a:r>
            <a:r>
              <a:rPr lang="en-US" sz="1600" dirty="0" smtClean="0"/>
              <a:t>County</a:t>
            </a:r>
          </a:p>
          <a:p>
            <a:pPr algn="ctr"/>
            <a:endParaRPr lang="en-US" sz="1600" dirty="0"/>
          </a:p>
          <a:p>
            <a:pPr algn="ctr"/>
            <a:endParaRPr lang="en-US" sz="1600" dirty="0"/>
          </a:p>
          <a:p>
            <a:pPr algn="ctr"/>
            <a:endParaRPr lang="en-US" sz="1600" dirty="0"/>
          </a:p>
          <a:p>
            <a:pPr algn="ctr"/>
            <a:endParaRPr lang="en-US" sz="1600" dirty="0"/>
          </a:p>
        </p:txBody>
      </p:sp>
      <p:sp>
        <p:nvSpPr>
          <p:cNvPr id="15" name="TextBox 14"/>
          <p:cNvSpPr txBox="1"/>
          <p:nvPr/>
        </p:nvSpPr>
        <p:spPr>
          <a:xfrm>
            <a:off x="2969159" y="6192797"/>
            <a:ext cx="2769218" cy="461665"/>
          </a:xfrm>
          <a:prstGeom prst="rect">
            <a:avLst/>
          </a:prstGeom>
          <a:noFill/>
        </p:spPr>
        <p:txBody>
          <a:bodyPr wrap="square" rtlCol="0">
            <a:spAutoFit/>
          </a:bodyPr>
          <a:lstStyle/>
          <a:p>
            <a:pPr algn="ctr"/>
            <a:r>
              <a:rPr lang="en-US" sz="1200" b="1" dirty="0" smtClean="0"/>
              <a:t>Oversight Visit of Metrorail Operations Center</a:t>
            </a:r>
            <a:endParaRPr lang="en-US" sz="1200" b="1"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5" y="1860468"/>
            <a:ext cx="2622140" cy="17550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p:cNvSpPr txBox="1"/>
          <p:nvPr/>
        </p:nvSpPr>
        <p:spPr>
          <a:xfrm>
            <a:off x="2925" y="3712713"/>
            <a:ext cx="2743200" cy="461665"/>
          </a:xfrm>
          <a:prstGeom prst="rect">
            <a:avLst/>
          </a:prstGeom>
          <a:solidFill>
            <a:schemeClr val="bg1"/>
          </a:solidFill>
        </p:spPr>
        <p:txBody>
          <a:bodyPr wrap="square" rtlCol="0">
            <a:spAutoFit/>
          </a:bodyPr>
          <a:lstStyle/>
          <a:p>
            <a:pPr algn="ctr"/>
            <a:r>
              <a:rPr lang="en-US" sz="1200" b="1" dirty="0" smtClean="0"/>
              <a:t>Oversight Visit During Construction of the Orange Line  </a:t>
            </a:r>
            <a:endParaRPr lang="en-US" sz="1200" b="1" dirty="0"/>
          </a:p>
        </p:txBody>
      </p:sp>
      <p:sp>
        <p:nvSpPr>
          <p:cNvPr id="20" name="TextBox 19"/>
          <p:cNvSpPr txBox="1"/>
          <p:nvPr/>
        </p:nvSpPr>
        <p:spPr>
          <a:xfrm>
            <a:off x="2933700" y="3622965"/>
            <a:ext cx="2895600" cy="646331"/>
          </a:xfrm>
          <a:prstGeom prst="rect">
            <a:avLst/>
          </a:prstGeom>
          <a:solidFill>
            <a:schemeClr val="bg1"/>
          </a:solidFill>
        </p:spPr>
        <p:txBody>
          <a:bodyPr wrap="square" rtlCol="0">
            <a:spAutoFit/>
          </a:bodyPr>
          <a:lstStyle/>
          <a:p>
            <a:pPr algn="ctr"/>
            <a:r>
              <a:rPr lang="en-US" sz="1200" b="1" dirty="0" smtClean="0"/>
              <a:t>Trust Members at Metrorail/Metromover Central Control </a:t>
            </a:r>
            <a:endParaRPr lang="en-US" sz="1200" b="1" dirty="0"/>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8931" y="1843835"/>
            <a:ext cx="2604359" cy="17475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TextBox 21"/>
          <p:cNvSpPr txBox="1"/>
          <p:nvPr/>
        </p:nvSpPr>
        <p:spPr>
          <a:xfrm>
            <a:off x="5943598" y="3622965"/>
            <a:ext cx="2971802" cy="461665"/>
          </a:xfrm>
          <a:prstGeom prst="rect">
            <a:avLst/>
          </a:prstGeom>
          <a:noFill/>
        </p:spPr>
        <p:txBody>
          <a:bodyPr wrap="square" rtlCol="0">
            <a:spAutoFit/>
          </a:bodyPr>
          <a:lstStyle/>
          <a:p>
            <a:pPr algn="ctr"/>
            <a:r>
              <a:rPr lang="en-US" sz="1200" b="1" dirty="0" smtClean="0"/>
              <a:t>Trust Members Discuss Transportation Issues With Hon. Dennis Moss</a:t>
            </a:r>
            <a:endParaRPr lang="en-US" sz="1200" b="1" dirty="0"/>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056" y="4269296"/>
            <a:ext cx="2713230" cy="19235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 name="TextBox 23"/>
          <p:cNvSpPr txBox="1"/>
          <p:nvPr/>
        </p:nvSpPr>
        <p:spPr>
          <a:xfrm>
            <a:off x="106170" y="6365012"/>
            <a:ext cx="2622140" cy="461665"/>
          </a:xfrm>
          <a:prstGeom prst="rect">
            <a:avLst/>
          </a:prstGeom>
          <a:noFill/>
        </p:spPr>
        <p:txBody>
          <a:bodyPr wrap="square" rtlCol="0">
            <a:spAutoFit/>
          </a:bodyPr>
          <a:lstStyle/>
          <a:p>
            <a:pPr algn="ctr"/>
            <a:r>
              <a:rPr lang="en-US" sz="1200" b="1" dirty="0" smtClean="0"/>
              <a:t>Trust Members </a:t>
            </a:r>
            <a:r>
              <a:rPr lang="en-US" sz="1200" b="1" dirty="0"/>
              <a:t>B</a:t>
            </a:r>
            <a:r>
              <a:rPr lang="en-US" sz="1200" b="1" dirty="0" smtClean="0"/>
              <a:t>oard Metromover</a:t>
            </a:r>
            <a:endParaRPr lang="en-US" sz="1200" b="1" dirty="0"/>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8594" y="4269296"/>
            <a:ext cx="2483052" cy="19235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3598" y="4174377"/>
            <a:ext cx="2709692" cy="1852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5807222" y="6027003"/>
            <a:ext cx="3263753" cy="646331"/>
          </a:xfrm>
          <a:prstGeom prst="rect">
            <a:avLst/>
          </a:prstGeom>
          <a:noFill/>
        </p:spPr>
        <p:txBody>
          <a:bodyPr wrap="square" rtlCol="0">
            <a:spAutoFit/>
          </a:bodyPr>
          <a:lstStyle/>
          <a:p>
            <a:pPr algn="ctr"/>
            <a:r>
              <a:rPr lang="en-US" sz="1200" b="1" dirty="0" smtClean="0"/>
              <a:t>Hon. Linda Zilber and MDT Director Ysela Llort Look at an Affordable  Housing Unit at Brownsville Transit Village</a:t>
            </a:r>
            <a:endParaRPr lang="en-US" sz="1200" b="1" dirty="0"/>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19400" y="1860468"/>
            <a:ext cx="3124198" cy="17308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21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601" y="6985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96212" y="228600"/>
            <a:ext cx="127476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36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fontScale="90000"/>
          </a:bodyPr>
          <a:lstStyle/>
          <a:p>
            <a:pPr algn="ctr"/>
            <a:r>
              <a:rPr lang="en-US" sz="3600" b="1" dirty="0" smtClean="0"/>
              <a:t/>
            </a:r>
            <a:br>
              <a:rPr lang="en-US" sz="3600" b="1" dirty="0" smtClean="0"/>
            </a:br>
            <a:r>
              <a:rPr lang="en-US" sz="2800" b="1" i="1" dirty="0">
                <a:solidFill>
                  <a:schemeClr val="tx1"/>
                </a:solidFill>
              </a:rPr>
              <a:t>Citizen Oversight as a Critical Tool in the Approval and Administration of New Funding Sources for Transportation and Government </a:t>
            </a:r>
            <a:r>
              <a:rPr lang="en-US" sz="2800" b="1" i="1" dirty="0" smtClean="0">
                <a:solidFill>
                  <a:schemeClr val="tx1"/>
                </a:solidFill>
              </a:rPr>
              <a:t>Programs</a:t>
            </a:r>
            <a:endParaRPr lang="en-US" sz="28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 y="209509"/>
            <a:ext cx="723900" cy="723683"/>
          </a:xfrm>
          <a:prstGeom prst="rect">
            <a:avLst/>
          </a:prstGeom>
        </p:spPr>
      </p:pic>
      <p:pic>
        <p:nvPicPr>
          <p:cNvPr id="5" name="Picture 4" descr="County Logo3.jpg"/>
          <p:cNvPicPr>
            <a:picLocks noChangeAspect="1"/>
          </p:cNvPicPr>
          <p:nvPr/>
        </p:nvPicPr>
        <p:blipFill>
          <a:blip r:embed="rId4" cstate="print"/>
          <a:stretch>
            <a:fillRect/>
          </a:stretch>
        </p:blipFill>
        <p:spPr>
          <a:xfrm>
            <a:off x="8164286" y="362054"/>
            <a:ext cx="834957" cy="418592"/>
          </a:xfrm>
          <a:prstGeom prst="rect">
            <a:avLst/>
          </a:prstGeom>
        </p:spPr>
      </p:pic>
      <p:sp>
        <p:nvSpPr>
          <p:cNvPr id="3" name="Rectangle 2"/>
          <p:cNvSpPr/>
          <p:nvPr/>
        </p:nvSpPr>
        <p:spPr>
          <a:xfrm>
            <a:off x="190500" y="2967334"/>
            <a:ext cx="8496300" cy="2965940"/>
          </a:xfrm>
          <a:prstGeom prst="rect">
            <a:avLst/>
          </a:prstGeom>
        </p:spPr>
        <p:txBody>
          <a:bodyPr wrap="square">
            <a:spAutoFit/>
          </a:bodyPr>
          <a:lstStyle/>
          <a:p>
            <a:r>
              <a:rPr lang="en-US" b="1" dirty="0">
                <a:latin typeface="Times New Roman"/>
                <a:ea typeface="Calibri"/>
                <a:cs typeface="Times New Roman"/>
              </a:rPr>
              <a:t>Bond Issue: </a:t>
            </a:r>
            <a:r>
              <a:rPr lang="en-US" dirty="0">
                <a:latin typeface="Times New Roman"/>
                <a:ea typeface="Calibri"/>
                <a:cs typeface="Times New Roman"/>
              </a:rPr>
              <a:t>Safe Neighborhood Parks Bond Program</a:t>
            </a:r>
            <a:endParaRPr lang="en-US" sz="1600" dirty="0">
              <a:latin typeface="Calibri"/>
              <a:ea typeface="Calibri"/>
              <a:cs typeface="Times New Roman"/>
            </a:endParaRPr>
          </a:p>
          <a:p>
            <a:r>
              <a:rPr lang="en-US" b="1" dirty="0">
                <a:latin typeface="Times New Roman"/>
                <a:ea typeface="Calibri"/>
                <a:cs typeface="Times New Roman"/>
              </a:rPr>
              <a:t>Election Date: </a:t>
            </a:r>
            <a:r>
              <a:rPr lang="en-US" dirty="0">
                <a:latin typeface="Times New Roman"/>
                <a:ea typeface="Calibri"/>
                <a:cs typeface="Times New Roman"/>
              </a:rPr>
              <a:t>November 5, </a:t>
            </a:r>
            <a:r>
              <a:rPr lang="en-US" dirty="0" smtClean="0">
                <a:latin typeface="Times New Roman"/>
                <a:ea typeface="Calibri"/>
                <a:cs typeface="Times New Roman"/>
              </a:rPr>
              <a:t>1996</a:t>
            </a:r>
          </a:p>
          <a:p>
            <a:endParaRPr lang="en-US" sz="1600" dirty="0">
              <a:effectLst/>
              <a:latin typeface="Times New Roman"/>
              <a:ea typeface="Calibri"/>
              <a:cs typeface="Times New Roman"/>
            </a:endParaRPr>
          </a:p>
          <a:p>
            <a:pPr algn="just">
              <a:lnSpc>
                <a:spcPct val="115000"/>
              </a:lnSpc>
              <a:spcAft>
                <a:spcPts val="1000"/>
              </a:spcAft>
            </a:pPr>
            <a:r>
              <a:rPr lang="en-US" sz="1600" b="1" dirty="0">
                <a:latin typeface="Times New Roman"/>
                <a:ea typeface="Calibri"/>
                <a:cs typeface="Times New Roman"/>
              </a:rPr>
              <a:t>Ordinance Language: </a:t>
            </a:r>
            <a:r>
              <a:rPr lang="en-US" sz="1600" dirty="0">
                <a:latin typeface="Times New Roman"/>
                <a:ea typeface="Calibri"/>
                <a:cs typeface="Times New Roman"/>
              </a:rPr>
              <a:t>ordinance authorizing issuance, subject to approval by special election, of not exceeding $200,000,000 general obligation bonds of Dade county, Florida for purpose of financing capital improvement program for certain parks, beaches, natural areas and recreation facilities; </a:t>
            </a:r>
            <a:r>
              <a:rPr lang="en-US" sz="1600" dirty="0">
                <a:highlight>
                  <a:srgbClr val="FFFF00"/>
                </a:highlight>
                <a:latin typeface="Times New Roman"/>
                <a:ea typeface="Calibri"/>
                <a:cs typeface="Times New Roman"/>
              </a:rPr>
              <a:t>establishing a citizens' oversight committee</a:t>
            </a:r>
            <a:r>
              <a:rPr lang="en-US" sz="1600" dirty="0">
                <a:latin typeface="Times New Roman"/>
                <a:ea typeface="Calibri"/>
                <a:cs typeface="Times New Roman"/>
              </a:rPr>
              <a:t>, including membership and powers to administer program; designating entities and projects eligible for funding; providing severability, inclusion in the code, and effective date.</a:t>
            </a:r>
            <a:r>
              <a:rPr lang="en-US" sz="1600" b="1" dirty="0">
                <a:latin typeface="Times New Roman"/>
                <a:ea typeface="Calibri"/>
                <a:cs typeface="Times New Roman"/>
              </a:rPr>
              <a:t> </a:t>
            </a:r>
            <a:r>
              <a:rPr lang="en-US" sz="1600" dirty="0">
                <a:latin typeface="Times New Roman"/>
                <a:ea typeface="Calibri"/>
                <a:cs typeface="Times New Roman"/>
              </a:rPr>
              <a:t> </a:t>
            </a:r>
            <a:endParaRPr lang="en-US" sz="1400" dirty="0">
              <a:latin typeface="Calibri"/>
              <a:ea typeface="Calibri"/>
              <a:cs typeface="Times New Roman"/>
            </a:endParaRPr>
          </a:p>
          <a:p>
            <a:endParaRPr lang="en-US" sz="1600" dirty="0">
              <a:effectLst/>
              <a:latin typeface="Calibri"/>
              <a:ea typeface="Calibri"/>
              <a:cs typeface="Times New Roman"/>
            </a:endParaRPr>
          </a:p>
        </p:txBody>
      </p:sp>
    </p:spTree>
    <p:extLst>
      <p:ext uri="{BB962C8B-B14F-4D97-AF65-F5344CB8AC3E}">
        <p14:creationId xmlns:p14="http://schemas.microsoft.com/office/powerpoint/2010/main" val="2085987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fontScale="90000"/>
          </a:bodyPr>
          <a:lstStyle/>
          <a:p>
            <a:pPr algn="ctr"/>
            <a:r>
              <a:rPr lang="en-US" sz="3600" b="1" dirty="0" smtClean="0"/>
              <a:t/>
            </a:r>
            <a:br>
              <a:rPr lang="en-US" sz="3600" b="1" dirty="0" smtClean="0"/>
            </a:br>
            <a:r>
              <a:rPr lang="en-US" sz="2800" b="1" i="1" dirty="0">
                <a:solidFill>
                  <a:schemeClr val="tx1"/>
                </a:solidFill>
              </a:rPr>
              <a:t>Citizen Oversight as a Critical Tool in the Approval and Administration of New Funding Sources for Transportation and Government </a:t>
            </a:r>
            <a:r>
              <a:rPr lang="en-US" sz="2800" b="1" i="1" dirty="0" smtClean="0">
                <a:solidFill>
                  <a:schemeClr val="tx1"/>
                </a:solidFill>
              </a:rPr>
              <a:t>Programs</a:t>
            </a:r>
            <a:endParaRPr lang="en-US" sz="28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 y="209509"/>
            <a:ext cx="723900" cy="723683"/>
          </a:xfrm>
          <a:prstGeom prst="rect">
            <a:avLst/>
          </a:prstGeom>
        </p:spPr>
      </p:pic>
      <p:pic>
        <p:nvPicPr>
          <p:cNvPr id="5" name="Picture 4" descr="County Logo3.jpg"/>
          <p:cNvPicPr>
            <a:picLocks noChangeAspect="1"/>
          </p:cNvPicPr>
          <p:nvPr/>
        </p:nvPicPr>
        <p:blipFill>
          <a:blip r:embed="rId4" cstate="print"/>
          <a:stretch>
            <a:fillRect/>
          </a:stretch>
        </p:blipFill>
        <p:spPr>
          <a:xfrm>
            <a:off x="8164286" y="362054"/>
            <a:ext cx="834957" cy="418592"/>
          </a:xfrm>
          <a:prstGeom prst="rect">
            <a:avLst/>
          </a:prstGeom>
        </p:spPr>
      </p:pic>
      <p:sp>
        <p:nvSpPr>
          <p:cNvPr id="3" name="Rectangle 2"/>
          <p:cNvSpPr/>
          <p:nvPr/>
        </p:nvSpPr>
        <p:spPr>
          <a:xfrm>
            <a:off x="190500" y="2967334"/>
            <a:ext cx="8496300" cy="3279872"/>
          </a:xfrm>
          <a:prstGeom prst="rect">
            <a:avLst/>
          </a:prstGeom>
        </p:spPr>
        <p:txBody>
          <a:bodyPr wrap="square">
            <a:spAutoFit/>
          </a:bodyPr>
          <a:lstStyle/>
          <a:p>
            <a:r>
              <a:rPr lang="en-US" b="1" dirty="0"/>
              <a:t>Bond Issue:</a:t>
            </a:r>
            <a:r>
              <a:rPr lang="en-US" dirty="0"/>
              <a:t> Building Better Communities</a:t>
            </a:r>
          </a:p>
          <a:p>
            <a:r>
              <a:rPr lang="en-US" b="1" dirty="0"/>
              <a:t>Election Date:</a:t>
            </a:r>
            <a:r>
              <a:rPr lang="en-US" dirty="0"/>
              <a:t> November 2, 2004</a:t>
            </a:r>
          </a:p>
          <a:p>
            <a:endParaRPr lang="en-US" dirty="0" smtClean="0">
              <a:latin typeface="Times New Roman"/>
              <a:ea typeface="Calibri"/>
              <a:cs typeface="Times New Roman"/>
            </a:endParaRPr>
          </a:p>
          <a:p>
            <a:pPr algn="just">
              <a:lnSpc>
                <a:spcPct val="115000"/>
              </a:lnSpc>
              <a:spcAft>
                <a:spcPts val="1000"/>
              </a:spcAft>
            </a:pPr>
            <a:r>
              <a:rPr lang="en-US" sz="1600" b="1" dirty="0">
                <a:latin typeface="Times New Roman"/>
                <a:ea typeface="Calibri"/>
                <a:cs typeface="Times New Roman"/>
              </a:rPr>
              <a:t>Ordinance Language:</a:t>
            </a:r>
            <a:r>
              <a:rPr lang="en-US" sz="1600" dirty="0">
                <a:latin typeface="Times New Roman"/>
                <a:ea typeface="Calibri"/>
                <a:cs typeface="Times New Roman"/>
              </a:rPr>
              <a:t> ordinance authorizing issuance, subject to approval by special election, of not exceeding </a:t>
            </a:r>
            <a:r>
              <a:rPr lang="en-US" sz="1600" dirty="0" smtClean="0">
                <a:latin typeface="Times New Roman"/>
                <a:ea typeface="Calibri"/>
                <a:cs typeface="Times New Roman"/>
              </a:rPr>
              <a:t>($2,547,567,000) general </a:t>
            </a:r>
            <a:r>
              <a:rPr lang="en-US" sz="1600" dirty="0">
                <a:latin typeface="Times New Roman"/>
                <a:ea typeface="Calibri"/>
                <a:cs typeface="Times New Roman"/>
              </a:rPr>
              <a:t>obligation bonds of Dade county, Florida </a:t>
            </a:r>
            <a:r>
              <a:rPr lang="en-US" sz="1600" dirty="0" smtClean="0">
                <a:latin typeface="Times New Roman"/>
                <a:ea typeface="Calibri"/>
                <a:cs typeface="Times New Roman"/>
              </a:rPr>
              <a:t>t</a:t>
            </a:r>
            <a:r>
              <a:rPr lang="en-US" sz="1600" dirty="0" smtClean="0">
                <a:latin typeface="Times New Roman"/>
                <a:ea typeface="Calibri"/>
              </a:rPr>
              <a:t>o </a:t>
            </a:r>
            <a:r>
              <a:rPr lang="en-US" sz="1600" dirty="0">
                <a:latin typeface="Times New Roman"/>
                <a:ea typeface="Calibri"/>
              </a:rPr>
              <a:t>promote public safety by constructing and improving detention centers, justice centers, courthouses, police, fire and lifeguard stations, and new animal care and control </a:t>
            </a:r>
            <a:r>
              <a:rPr lang="en-US" sz="1600" dirty="0" smtClean="0">
                <a:latin typeface="Times New Roman"/>
                <a:ea typeface="Calibri"/>
              </a:rPr>
              <a:t>facilities, </a:t>
            </a:r>
            <a:r>
              <a:rPr lang="en-US" sz="1600" dirty="0" smtClean="0">
                <a:latin typeface="Times New Roman"/>
                <a:ea typeface="Calibri"/>
                <a:cs typeface="Times New Roman"/>
              </a:rPr>
              <a:t>capital </a:t>
            </a:r>
            <a:r>
              <a:rPr lang="en-US" sz="1600" dirty="0">
                <a:latin typeface="Times New Roman"/>
                <a:ea typeface="Calibri"/>
                <a:cs typeface="Times New Roman"/>
              </a:rPr>
              <a:t>improvement program for certain parks, beaches, natural areas and recreation </a:t>
            </a:r>
            <a:r>
              <a:rPr lang="en-US" sz="1600" dirty="0" smtClean="0">
                <a:latin typeface="Times New Roman"/>
                <a:ea typeface="Calibri"/>
                <a:cs typeface="Times New Roman"/>
              </a:rPr>
              <a:t>facilities (etc.); </a:t>
            </a:r>
            <a:r>
              <a:rPr lang="en-US" sz="1600" dirty="0">
                <a:highlight>
                  <a:srgbClr val="FFFF00"/>
                </a:highlight>
                <a:latin typeface="Times New Roman"/>
                <a:ea typeface="Calibri"/>
                <a:cs typeface="Times New Roman"/>
              </a:rPr>
              <a:t>establishing a citizens' oversight committee</a:t>
            </a:r>
            <a:r>
              <a:rPr lang="en-US" sz="1600" dirty="0">
                <a:latin typeface="Times New Roman"/>
                <a:ea typeface="Calibri"/>
                <a:cs typeface="Times New Roman"/>
              </a:rPr>
              <a:t>, including membership and powers to administer program; designating entities and projects eligible for funding; providing severability, inclusion in the code, and effective date.  </a:t>
            </a:r>
            <a:endParaRPr lang="en-US" sz="1400" dirty="0">
              <a:latin typeface="Calibri"/>
              <a:ea typeface="Calibri"/>
              <a:cs typeface="Times New Roman"/>
            </a:endParaRPr>
          </a:p>
          <a:p>
            <a:endParaRPr lang="en-US" sz="1600" dirty="0">
              <a:effectLst/>
              <a:latin typeface="Calibri"/>
              <a:ea typeface="Calibri"/>
              <a:cs typeface="Times New Roman"/>
            </a:endParaRPr>
          </a:p>
        </p:txBody>
      </p:sp>
    </p:spTree>
    <p:extLst>
      <p:ext uri="{BB962C8B-B14F-4D97-AF65-F5344CB8AC3E}">
        <p14:creationId xmlns:p14="http://schemas.microsoft.com/office/powerpoint/2010/main" val="3341668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fontScale="90000"/>
          </a:bodyPr>
          <a:lstStyle/>
          <a:p>
            <a:pPr algn="ctr"/>
            <a:r>
              <a:rPr lang="en-US" sz="3600" b="1" dirty="0" smtClean="0"/>
              <a:t/>
            </a:r>
            <a:br>
              <a:rPr lang="en-US" sz="3600" b="1" dirty="0" smtClean="0"/>
            </a:br>
            <a:r>
              <a:rPr lang="en-US" sz="2800" b="1" i="1" dirty="0">
                <a:solidFill>
                  <a:schemeClr val="tx1"/>
                </a:solidFill>
              </a:rPr>
              <a:t>Citizen Oversight as a Critical Tool in the Approval and Administration of New Funding Sources for Transportation and Government </a:t>
            </a:r>
            <a:r>
              <a:rPr lang="en-US" sz="2800" b="1" i="1" dirty="0" smtClean="0">
                <a:solidFill>
                  <a:schemeClr val="tx1"/>
                </a:solidFill>
              </a:rPr>
              <a:t>Programs</a:t>
            </a:r>
            <a:endParaRPr lang="en-US" sz="28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 y="209509"/>
            <a:ext cx="723900" cy="723683"/>
          </a:xfrm>
          <a:prstGeom prst="rect">
            <a:avLst/>
          </a:prstGeom>
        </p:spPr>
      </p:pic>
      <p:pic>
        <p:nvPicPr>
          <p:cNvPr id="5" name="Picture 4" descr="County Logo3.jpg"/>
          <p:cNvPicPr>
            <a:picLocks noChangeAspect="1"/>
          </p:cNvPicPr>
          <p:nvPr/>
        </p:nvPicPr>
        <p:blipFill>
          <a:blip r:embed="rId4" cstate="print"/>
          <a:stretch>
            <a:fillRect/>
          </a:stretch>
        </p:blipFill>
        <p:spPr>
          <a:xfrm>
            <a:off x="8164286" y="362054"/>
            <a:ext cx="834957" cy="418592"/>
          </a:xfrm>
          <a:prstGeom prst="rect">
            <a:avLst/>
          </a:prstGeom>
        </p:spPr>
      </p:pic>
      <p:sp>
        <p:nvSpPr>
          <p:cNvPr id="3" name="Rectangle 2"/>
          <p:cNvSpPr/>
          <p:nvPr/>
        </p:nvSpPr>
        <p:spPr>
          <a:xfrm>
            <a:off x="190500" y="2967334"/>
            <a:ext cx="8496300" cy="3416320"/>
          </a:xfrm>
          <a:prstGeom prst="rect">
            <a:avLst/>
          </a:prstGeom>
        </p:spPr>
        <p:txBody>
          <a:bodyPr wrap="square">
            <a:spAutoFit/>
          </a:bodyPr>
          <a:lstStyle/>
          <a:p>
            <a:pPr algn="just"/>
            <a:r>
              <a:rPr lang="en-US" b="1" dirty="0" smtClean="0">
                <a:latin typeface="Times New Roman"/>
                <a:ea typeface="Calibri"/>
                <a:cs typeface="Times New Roman"/>
              </a:rPr>
              <a:t>Bond </a:t>
            </a:r>
            <a:r>
              <a:rPr lang="en-US" b="1" dirty="0">
                <a:latin typeface="Times New Roman"/>
                <a:ea typeface="Calibri"/>
                <a:cs typeface="Times New Roman"/>
              </a:rPr>
              <a:t>Issue:  </a:t>
            </a:r>
            <a:r>
              <a:rPr lang="en-US" dirty="0">
                <a:latin typeface="Times New Roman"/>
                <a:ea typeface="Calibri"/>
                <a:cs typeface="Times New Roman"/>
              </a:rPr>
              <a:t>The Children’s Trust</a:t>
            </a:r>
            <a:endParaRPr lang="en-US" sz="1600" dirty="0">
              <a:latin typeface="Calibri"/>
              <a:ea typeface="Calibri"/>
              <a:cs typeface="Times New Roman"/>
            </a:endParaRPr>
          </a:p>
          <a:p>
            <a:pPr algn="just"/>
            <a:r>
              <a:rPr lang="en-US" b="1" dirty="0">
                <a:latin typeface="Times New Roman"/>
                <a:ea typeface="Calibri"/>
                <a:cs typeface="Times New Roman"/>
              </a:rPr>
              <a:t>Ballot Language:</a:t>
            </a:r>
            <a:r>
              <a:rPr lang="en-US" dirty="0">
                <a:latin typeface="Times New Roman"/>
                <a:ea typeface="Calibri"/>
                <a:cs typeface="Times New Roman"/>
              </a:rPr>
              <a:t>  County Question No. 13</a:t>
            </a:r>
            <a:endParaRPr lang="en-US" sz="1600" dirty="0">
              <a:latin typeface="Calibri"/>
              <a:ea typeface="Calibri"/>
              <a:cs typeface="Times New Roman"/>
            </a:endParaRPr>
          </a:p>
          <a:p>
            <a:pPr marL="1219200" marR="0" algn="just">
              <a:spcBef>
                <a:spcPts val="0"/>
              </a:spcBef>
              <a:spcAft>
                <a:spcPts val="0"/>
              </a:spcAft>
            </a:pPr>
            <a:r>
              <a:rPr lang="en-US" dirty="0">
                <a:latin typeface="Times New Roman"/>
                <a:ea typeface="Calibri"/>
                <a:cs typeface="Times New Roman"/>
              </a:rPr>
              <a:t>Charter Amendment: Children’s Trust for Children’s Health, Safety and Development</a:t>
            </a:r>
            <a:endParaRPr lang="en-US" sz="1600" dirty="0">
              <a:latin typeface="Calibri"/>
              <a:ea typeface="Calibri"/>
              <a:cs typeface="Times New Roman"/>
            </a:endParaRPr>
          </a:p>
          <a:p>
            <a:pPr algn="just"/>
            <a:r>
              <a:rPr lang="en-US" dirty="0">
                <a:latin typeface="Times New Roman"/>
                <a:ea typeface="Calibri"/>
                <a:cs typeface="Times New Roman"/>
              </a:rPr>
              <a:t> </a:t>
            </a:r>
            <a:endParaRPr lang="en-US" sz="1600" dirty="0">
              <a:latin typeface="Calibri"/>
              <a:ea typeface="Calibri"/>
              <a:cs typeface="Times New Roman"/>
            </a:endParaRPr>
          </a:p>
          <a:p>
            <a:pPr algn="just"/>
            <a:r>
              <a:rPr lang="en-US" dirty="0">
                <a:latin typeface="Times New Roman"/>
                <a:ea typeface="Calibri"/>
                <a:cs typeface="Times New Roman"/>
              </a:rPr>
              <a:t>Shall the Charter be amended to name </a:t>
            </a:r>
            <a:r>
              <a:rPr lang="en-US" dirty="0">
                <a:highlight>
                  <a:srgbClr val="FFFF00"/>
                </a:highlight>
                <a:latin typeface="Times New Roman"/>
                <a:ea typeface="Calibri"/>
                <a:cs typeface="Times New Roman"/>
              </a:rPr>
              <a:t>the Independent Special District for Children’s Services</a:t>
            </a:r>
            <a:r>
              <a:rPr lang="en-US" dirty="0">
                <a:latin typeface="Times New Roman"/>
                <a:ea typeface="Calibri"/>
                <a:cs typeface="Times New Roman"/>
              </a:rPr>
              <a:t> “The Children’s Trust” with authority to:</a:t>
            </a:r>
            <a:endParaRPr lang="en-US" sz="1600" dirty="0">
              <a:latin typeface="Calibri"/>
              <a:ea typeface="Calibri"/>
              <a:cs typeface="Times New Roman"/>
            </a:endParaRPr>
          </a:p>
          <a:p>
            <a:pPr algn="just"/>
            <a:r>
              <a:rPr lang="en-US" dirty="0">
                <a:latin typeface="Times New Roman"/>
                <a:ea typeface="Calibri"/>
                <a:cs typeface="Times New Roman"/>
              </a:rPr>
              <a:t>•    fund improvements to children’s health, development and safety;</a:t>
            </a:r>
            <a:endParaRPr lang="en-US" sz="1600" dirty="0">
              <a:latin typeface="Calibri"/>
              <a:ea typeface="Calibri"/>
              <a:cs typeface="Times New Roman"/>
            </a:endParaRPr>
          </a:p>
          <a:p>
            <a:pPr algn="just"/>
            <a:r>
              <a:rPr lang="en-US" dirty="0">
                <a:latin typeface="Times New Roman"/>
                <a:ea typeface="Calibri"/>
                <a:cs typeface="Times New Roman"/>
              </a:rPr>
              <a:t>•    promote parental and community responsibility for children;</a:t>
            </a:r>
            <a:endParaRPr lang="en-US" sz="1600" dirty="0">
              <a:latin typeface="Calibri"/>
              <a:ea typeface="Calibri"/>
              <a:cs typeface="Times New Roman"/>
            </a:endParaRPr>
          </a:p>
          <a:p>
            <a:pPr algn="just"/>
            <a:r>
              <a:rPr lang="en-US" dirty="0">
                <a:latin typeface="Times New Roman"/>
                <a:ea typeface="Calibri"/>
                <a:cs typeface="Times New Roman"/>
              </a:rPr>
              <a:t>•    levy an annual ad valorem tax not to exceed one-half (1/2) mill to supplement current County expenditures for children services (this levy requires voter renewal in 2008); and</a:t>
            </a:r>
            <a:endParaRPr lang="en-US" sz="1600" dirty="0">
              <a:latin typeface="Calibri"/>
              <a:ea typeface="Calibri"/>
              <a:cs typeface="Times New Roman"/>
            </a:endParaRPr>
          </a:p>
          <a:p>
            <a:pPr algn="just"/>
            <a:r>
              <a:rPr lang="en-US" dirty="0">
                <a:latin typeface="Times New Roman"/>
                <a:ea typeface="Calibri"/>
                <a:cs typeface="Times New Roman"/>
              </a:rPr>
              <a:t>•    have membership provided in state law for home rule charter counties</a:t>
            </a:r>
            <a:r>
              <a:rPr lang="en-US" dirty="0" smtClean="0">
                <a:latin typeface="Times New Roman"/>
                <a:ea typeface="Calibri"/>
                <a:cs typeface="Times New Roman"/>
              </a:rPr>
              <a:t>?</a:t>
            </a:r>
            <a:endParaRPr lang="en-US" sz="1600" dirty="0">
              <a:latin typeface="Calibri"/>
              <a:ea typeface="Calibri"/>
              <a:cs typeface="Times New Roman"/>
            </a:endParaRPr>
          </a:p>
        </p:txBody>
      </p:sp>
    </p:spTree>
    <p:extLst>
      <p:ext uri="{BB962C8B-B14F-4D97-AF65-F5344CB8AC3E}">
        <p14:creationId xmlns:p14="http://schemas.microsoft.com/office/powerpoint/2010/main" val="2641461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fontScale="90000"/>
          </a:bodyPr>
          <a:lstStyle/>
          <a:p>
            <a:pPr algn="ctr"/>
            <a:r>
              <a:rPr lang="en-US" sz="3600" b="1" dirty="0" smtClean="0"/>
              <a:t/>
            </a:r>
            <a:br>
              <a:rPr lang="en-US" sz="3600" b="1" dirty="0" smtClean="0"/>
            </a:br>
            <a:r>
              <a:rPr lang="en-US" sz="2800" b="1" i="1" dirty="0">
                <a:solidFill>
                  <a:schemeClr val="tx1"/>
                </a:solidFill>
              </a:rPr>
              <a:t>Citizen Oversight as a Critical Tool in the Approval and Administration of New Funding Sources for Transportation and Government </a:t>
            </a:r>
            <a:r>
              <a:rPr lang="en-US" sz="2800" b="1" i="1" dirty="0" smtClean="0">
                <a:solidFill>
                  <a:schemeClr val="tx1"/>
                </a:solidFill>
              </a:rPr>
              <a:t>Programs</a:t>
            </a:r>
            <a:endParaRPr lang="en-US" sz="28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 y="209509"/>
            <a:ext cx="723900" cy="723683"/>
          </a:xfrm>
          <a:prstGeom prst="rect">
            <a:avLst/>
          </a:prstGeom>
        </p:spPr>
      </p:pic>
      <p:pic>
        <p:nvPicPr>
          <p:cNvPr id="5" name="Picture 4" descr="County Logo3.jpg"/>
          <p:cNvPicPr>
            <a:picLocks noChangeAspect="1"/>
          </p:cNvPicPr>
          <p:nvPr/>
        </p:nvPicPr>
        <p:blipFill>
          <a:blip r:embed="rId4" cstate="print"/>
          <a:stretch>
            <a:fillRect/>
          </a:stretch>
        </p:blipFill>
        <p:spPr>
          <a:xfrm>
            <a:off x="8164286" y="362054"/>
            <a:ext cx="834957" cy="418592"/>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2246767"/>
            <a:ext cx="7867041" cy="372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374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30086" y="1752601"/>
            <a:ext cx="6578826" cy="5524589"/>
          </a:xfrm>
          <a:prstGeom prst="rect">
            <a:avLst/>
          </a:prstGeom>
          <a:noFill/>
        </p:spPr>
        <p:txBody>
          <a:bodyPr wrap="square" rtlCol="0">
            <a:spAutoFit/>
          </a:bodyPr>
          <a:lstStyle/>
          <a:p>
            <a:pPr algn="ctr"/>
            <a:endParaRPr lang="en-US" sz="2400" b="1" i="1" dirty="0" smtClean="0">
              <a:solidFill>
                <a:prstClr val="black"/>
              </a:solidFill>
              <a:latin typeface="Calibri"/>
              <a:ea typeface="+mj-ea"/>
              <a:cs typeface="+mj-cs"/>
            </a:endParaRPr>
          </a:p>
          <a:p>
            <a:pPr algn="ctr"/>
            <a:r>
              <a:rPr lang="en-US" sz="2400" b="1" i="1" dirty="0" smtClean="0">
                <a:solidFill>
                  <a:prstClr val="black"/>
                </a:solidFill>
                <a:latin typeface="Calibri"/>
                <a:ea typeface="+mj-ea"/>
                <a:cs typeface="+mj-cs"/>
              </a:rPr>
              <a:t>The Question</a:t>
            </a:r>
            <a:r>
              <a:rPr lang="en-US" sz="2400" b="1" i="1" dirty="0" smtClean="0">
                <a:solidFill>
                  <a:prstClr val="black"/>
                </a:solidFill>
                <a:latin typeface="Calibri"/>
                <a:ea typeface="+mj-ea"/>
                <a:cs typeface="+mj-cs"/>
              </a:rPr>
              <a:t>:</a:t>
            </a:r>
          </a:p>
          <a:p>
            <a:pPr algn="ctr"/>
            <a:endParaRPr lang="en-US" sz="800" b="1" i="1" dirty="0">
              <a:solidFill>
                <a:prstClr val="black"/>
              </a:solidFill>
              <a:latin typeface="Calibri"/>
              <a:ea typeface="+mj-ea"/>
              <a:cs typeface="+mj-cs"/>
            </a:endParaRPr>
          </a:p>
          <a:p>
            <a:pPr algn="ctr"/>
            <a:r>
              <a:rPr lang="en-US" sz="2400" b="1" i="1" dirty="0" smtClean="0">
                <a:solidFill>
                  <a:prstClr val="black"/>
                </a:solidFill>
                <a:latin typeface="Calibri"/>
                <a:ea typeface="+mj-ea"/>
                <a:cs typeface="+mj-cs"/>
              </a:rPr>
              <a:t>Is </a:t>
            </a:r>
            <a:r>
              <a:rPr lang="en-US" sz="2400" b="1" i="1" dirty="0" smtClean="0">
                <a:solidFill>
                  <a:prstClr val="black"/>
                </a:solidFill>
                <a:latin typeface="Calibri"/>
                <a:ea typeface="+mj-ea"/>
                <a:cs typeface="+mj-cs"/>
              </a:rPr>
              <a:t>Citizen </a:t>
            </a:r>
            <a:r>
              <a:rPr lang="en-US" sz="2400" b="1" i="1" dirty="0">
                <a:solidFill>
                  <a:prstClr val="black"/>
                </a:solidFill>
                <a:latin typeface="Calibri"/>
                <a:ea typeface="+mj-ea"/>
                <a:cs typeface="+mj-cs"/>
              </a:rPr>
              <a:t>Oversight </a:t>
            </a:r>
            <a:r>
              <a:rPr lang="en-US" sz="2400" b="1" i="1" dirty="0" smtClean="0">
                <a:solidFill>
                  <a:prstClr val="black"/>
                </a:solidFill>
                <a:latin typeface="Calibri"/>
                <a:ea typeface="+mj-ea"/>
                <a:cs typeface="+mj-cs"/>
              </a:rPr>
              <a:t>an essential and critical tool </a:t>
            </a:r>
            <a:r>
              <a:rPr lang="en-US" sz="2400" b="1" i="1" dirty="0">
                <a:solidFill>
                  <a:prstClr val="black"/>
                </a:solidFill>
                <a:latin typeface="Calibri"/>
                <a:ea typeface="+mj-ea"/>
                <a:cs typeface="+mj-cs"/>
              </a:rPr>
              <a:t>in the </a:t>
            </a:r>
            <a:r>
              <a:rPr lang="en-US" sz="2400" b="1" i="1" dirty="0" smtClean="0">
                <a:solidFill>
                  <a:prstClr val="black"/>
                </a:solidFill>
                <a:latin typeface="Calibri"/>
                <a:ea typeface="+mj-ea"/>
                <a:cs typeface="+mj-cs"/>
              </a:rPr>
              <a:t>approval </a:t>
            </a:r>
            <a:r>
              <a:rPr lang="en-US" sz="2400" b="1" i="1" dirty="0">
                <a:solidFill>
                  <a:prstClr val="black"/>
                </a:solidFill>
                <a:latin typeface="Calibri"/>
                <a:ea typeface="+mj-ea"/>
                <a:cs typeface="+mj-cs"/>
              </a:rPr>
              <a:t>and </a:t>
            </a:r>
            <a:r>
              <a:rPr lang="en-US" sz="2400" b="1" i="1" dirty="0" smtClean="0">
                <a:solidFill>
                  <a:prstClr val="black"/>
                </a:solidFill>
                <a:latin typeface="Calibri"/>
                <a:ea typeface="+mj-ea"/>
                <a:cs typeface="+mj-cs"/>
              </a:rPr>
              <a:t>administration </a:t>
            </a:r>
            <a:r>
              <a:rPr lang="en-US" sz="2400" b="1" i="1" dirty="0">
                <a:solidFill>
                  <a:prstClr val="black"/>
                </a:solidFill>
                <a:latin typeface="Calibri"/>
                <a:ea typeface="+mj-ea"/>
                <a:cs typeface="+mj-cs"/>
              </a:rPr>
              <a:t>of </a:t>
            </a:r>
            <a:r>
              <a:rPr lang="en-US" sz="2400" b="1" i="1" dirty="0" smtClean="0">
                <a:solidFill>
                  <a:prstClr val="black"/>
                </a:solidFill>
                <a:latin typeface="Calibri"/>
                <a:ea typeface="+mj-ea"/>
                <a:cs typeface="+mj-cs"/>
              </a:rPr>
              <a:t>new funding </a:t>
            </a:r>
            <a:r>
              <a:rPr lang="en-US" sz="2400" b="1" i="1" dirty="0">
                <a:solidFill>
                  <a:prstClr val="black"/>
                </a:solidFill>
                <a:latin typeface="Calibri"/>
                <a:ea typeface="+mj-ea"/>
                <a:cs typeface="+mj-cs"/>
              </a:rPr>
              <a:t>s</a:t>
            </a:r>
            <a:r>
              <a:rPr lang="en-US" sz="2400" b="1" i="1" dirty="0" smtClean="0">
                <a:solidFill>
                  <a:prstClr val="black"/>
                </a:solidFill>
                <a:latin typeface="Calibri"/>
                <a:ea typeface="+mj-ea"/>
                <a:cs typeface="+mj-cs"/>
              </a:rPr>
              <a:t>ources </a:t>
            </a:r>
            <a:r>
              <a:rPr lang="en-US" sz="2400" b="1" i="1" dirty="0">
                <a:solidFill>
                  <a:prstClr val="black"/>
                </a:solidFill>
                <a:latin typeface="Calibri"/>
                <a:ea typeface="+mj-ea"/>
                <a:cs typeface="+mj-cs"/>
              </a:rPr>
              <a:t>for </a:t>
            </a:r>
            <a:r>
              <a:rPr lang="en-US" sz="2400" b="1" i="1" dirty="0" smtClean="0">
                <a:solidFill>
                  <a:prstClr val="black"/>
                </a:solidFill>
                <a:latin typeface="Calibri"/>
                <a:ea typeface="+mj-ea"/>
                <a:cs typeface="+mj-cs"/>
              </a:rPr>
              <a:t>transportation </a:t>
            </a:r>
            <a:r>
              <a:rPr lang="en-US" sz="2400" b="1" i="1" dirty="0">
                <a:solidFill>
                  <a:prstClr val="black"/>
                </a:solidFill>
                <a:latin typeface="Calibri"/>
                <a:ea typeface="+mj-ea"/>
                <a:cs typeface="+mj-cs"/>
              </a:rPr>
              <a:t>and </a:t>
            </a:r>
            <a:r>
              <a:rPr lang="en-US" sz="2400" b="1" i="1" dirty="0" smtClean="0">
                <a:solidFill>
                  <a:prstClr val="black"/>
                </a:solidFill>
                <a:latin typeface="Calibri"/>
                <a:ea typeface="+mj-ea"/>
                <a:cs typeface="+mj-cs"/>
              </a:rPr>
              <a:t>government programs</a:t>
            </a:r>
            <a:r>
              <a:rPr lang="en-US" sz="2400" b="1" i="1" dirty="0" smtClean="0">
                <a:solidFill>
                  <a:prstClr val="black"/>
                </a:solidFill>
                <a:latin typeface="Calibri"/>
                <a:ea typeface="+mj-ea"/>
                <a:cs typeface="+mj-cs"/>
              </a:rPr>
              <a:t>?</a:t>
            </a:r>
          </a:p>
          <a:p>
            <a:pPr algn="ctr"/>
            <a:endParaRPr lang="en-US" sz="2400" b="1" i="1" dirty="0">
              <a:solidFill>
                <a:prstClr val="black"/>
              </a:solidFill>
              <a:latin typeface="Calibri"/>
              <a:ea typeface="+mj-ea"/>
              <a:cs typeface="+mj-cs"/>
            </a:endParaRPr>
          </a:p>
          <a:p>
            <a:pPr algn="ctr"/>
            <a:r>
              <a:rPr lang="en-US" sz="2400" b="1" i="1" dirty="0" smtClean="0">
                <a:solidFill>
                  <a:prstClr val="black"/>
                </a:solidFill>
                <a:latin typeface="Calibri"/>
                <a:ea typeface="+mj-ea"/>
                <a:cs typeface="+mj-cs"/>
              </a:rPr>
              <a:t>The Answer: </a:t>
            </a:r>
            <a:endParaRPr lang="en-US" sz="2400" b="1" i="1" dirty="0" smtClean="0">
              <a:solidFill>
                <a:prstClr val="black"/>
              </a:solidFill>
              <a:latin typeface="Calibri"/>
              <a:ea typeface="+mj-ea"/>
              <a:cs typeface="+mj-cs"/>
            </a:endParaRPr>
          </a:p>
          <a:p>
            <a:pPr algn="ctr"/>
            <a:endParaRPr lang="en-US" sz="800" b="1" i="1" dirty="0">
              <a:solidFill>
                <a:prstClr val="black"/>
              </a:solidFill>
              <a:latin typeface="Calibri"/>
              <a:ea typeface="+mj-ea"/>
              <a:cs typeface="+mj-cs"/>
            </a:endParaRPr>
          </a:p>
          <a:p>
            <a:pPr algn="ctr"/>
            <a:r>
              <a:rPr lang="en-US" sz="2400" b="1" i="1" dirty="0" smtClean="0">
                <a:solidFill>
                  <a:prstClr val="black"/>
                </a:solidFill>
                <a:latin typeface="Calibri"/>
                <a:ea typeface="+mj-ea"/>
                <a:cs typeface="+mj-cs"/>
              </a:rPr>
              <a:t>Yes</a:t>
            </a:r>
            <a:r>
              <a:rPr lang="en-US" sz="2400" b="1" i="1" dirty="0" smtClean="0">
                <a:solidFill>
                  <a:prstClr val="black"/>
                </a:solidFill>
                <a:latin typeface="Calibri"/>
                <a:ea typeface="+mj-ea"/>
                <a:cs typeface="+mj-cs"/>
              </a:rPr>
              <a:t>.  Citizens’ oversight will not only help win voter approval but it will positively add to the administration of the programs.</a:t>
            </a:r>
          </a:p>
          <a:p>
            <a:endParaRPr lang="en-US" sz="2500" b="1" i="1" dirty="0">
              <a:solidFill>
                <a:prstClr val="black"/>
              </a:solidFill>
              <a:latin typeface="Calibri"/>
              <a:ea typeface="+mj-ea"/>
              <a:cs typeface="+mj-cs"/>
            </a:endParaRPr>
          </a:p>
          <a:p>
            <a:pPr algn="ctr"/>
            <a:endParaRPr lang="en-US" sz="2400" b="1" dirty="0"/>
          </a:p>
          <a:p>
            <a:pPr algn="ctr"/>
            <a:endParaRPr lang="en-US" sz="24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8912" y="1096963"/>
            <a:ext cx="8413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990600"/>
            <a:ext cx="83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741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1143000"/>
          </a:xfrm>
        </p:spPr>
        <p:txBody>
          <a:bodyPr>
            <a:normAutofit/>
          </a:bodyPr>
          <a:lstStyle/>
          <a:p>
            <a:pPr algn="ctr"/>
            <a:r>
              <a:rPr lang="en-US" sz="4000" b="1" dirty="0"/>
              <a:t>The Transportation Trust</a:t>
            </a:r>
            <a:r>
              <a:rPr lang="en-US" b="1" dirty="0"/>
              <a:t/>
            </a:r>
            <a:br>
              <a:rPr lang="en-US" b="1" dirty="0"/>
            </a:br>
            <a:r>
              <a:rPr lang="en-US" sz="3100" b="1" dirty="0"/>
              <a:t>Useful Links</a:t>
            </a:r>
          </a:p>
        </p:txBody>
      </p:sp>
      <p:sp>
        <p:nvSpPr>
          <p:cNvPr id="3" name="TextBox 2"/>
          <p:cNvSpPr txBox="1"/>
          <p:nvPr/>
        </p:nvSpPr>
        <p:spPr>
          <a:xfrm>
            <a:off x="914400" y="1513115"/>
            <a:ext cx="7391400" cy="4247317"/>
          </a:xfrm>
          <a:prstGeom prst="rect">
            <a:avLst/>
          </a:prstGeom>
          <a:noFill/>
        </p:spPr>
        <p:txBody>
          <a:bodyPr wrap="square" rtlCol="0">
            <a:spAutoFit/>
          </a:bodyPr>
          <a:lstStyle/>
          <a:p>
            <a:endParaRPr lang="en-US" dirty="0" smtClean="0"/>
          </a:p>
          <a:p>
            <a:endParaRPr lang="en-US" dirty="0" smtClean="0"/>
          </a:p>
          <a:p>
            <a:r>
              <a:rPr lang="en-US" dirty="0" smtClean="0"/>
              <a:t>Transportation </a:t>
            </a:r>
            <a:r>
              <a:rPr lang="en-US" dirty="0"/>
              <a:t>Trust Home </a:t>
            </a:r>
            <a:r>
              <a:rPr lang="en-US" dirty="0" smtClean="0"/>
              <a:t>Page</a:t>
            </a:r>
          </a:p>
          <a:p>
            <a:r>
              <a:rPr lang="en-US" dirty="0" smtClean="0">
                <a:solidFill>
                  <a:srgbClr val="FF3300"/>
                </a:solidFill>
                <a:hlinkClick r:id="rId3"/>
              </a:rPr>
              <a:t>www.miamidade.gov/citt</a:t>
            </a:r>
            <a:endParaRPr lang="en-US" dirty="0" smtClean="0">
              <a:solidFill>
                <a:srgbClr val="FF3300"/>
              </a:solidFill>
            </a:endParaRPr>
          </a:p>
          <a:p>
            <a:endParaRPr lang="en-US" dirty="0" smtClean="0"/>
          </a:p>
          <a:p>
            <a:endParaRPr lang="en-US" dirty="0" smtClean="0"/>
          </a:p>
          <a:p>
            <a:r>
              <a:rPr lang="en-US" dirty="0"/>
              <a:t>PTP 5-Year Implementation Plan</a:t>
            </a:r>
            <a:endParaRPr lang="en-US" dirty="0" smtClean="0"/>
          </a:p>
          <a:p>
            <a:r>
              <a:rPr lang="en-US" dirty="0">
                <a:hlinkClick r:id="rId4"/>
              </a:rPr>
              <a:t>http://www.miamidade.gov/citt/PTP_5_year_plan.asp</a:t>
            </a:r>
            <a:r>
              <a:rPr lang="en-US" dirty="0"/>
              <a:t> </a:t>
            </a:r>
            <a:endParaRPr lang="en-US" dirty="0" smtClean="0"/>
          </a:p>
          <a:p>
            <a:endParaRPr lang="en-US" dirty="0"/>
          </a:p>
          <a:p>
            <a:endParaRPr lang="en-US" dirty="0" smtClean="0"/>
          </a:p>
          <a:p>
            <a:r>
              <a:rPr lang="en-US" dirty="0" smtClean="0"/>
              <a:t>Strategic Planning Studies</a:t>
            </a:r>
          </a:p>
          <a:p>
            <a:r>
              <a:rPr lang="en-US" dirty="0">
                <a:hlinkClick r:id="rId5"/>
              </a:rPr>
              <a:t>http://</a:t>
            </a:r>
            <a:r>
              <a:rPr lang="en-US" dirty="0" smtClean="0">
                <a:hlinkClick r:id="rId5"/>
              </a:rPr>
              <a:t>www.miamidade.gov/citt/strategic-financial-studies.asp</a:t>
            </a:r>
            <a:endParaRPr lang="en-US" dirty="0"/>
          </a:p>
          <a:p>
            <a:endParaRPr lang="fr-FR" dirty="0"/>
          </a:p>
          <a:p>
            <a:endParaRPr lang="en-US" dirty="0"/>
          </a:p>
          <a:p>
            <a:r>
              <a:rPr lang="en-US" dirty="0" smtClean="0"/>
              <a:t>	</a:t>
            </a:r>
            <a:endParaRPr lang="en-US" dirty="0"/>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944" y="849086"/>
            <a:ext cx="99377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10494" y="849085"/>
            <a:ext cx="1308311" cy="66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1981200"/>
            <a:ext cx="1974850" cy="264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997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47800"/>
          </a:xfrm>
        </p:spPr>
        <p:txBody>
          <a:bodyPr>
            <a:normAutofit/>
          </a:bodyPr>
          <a:lstStyle/>
          <a:p>
            <a:pPr algn="ctr"/>
            <a:r>
              <a:rPr lang="en-US" sz="3600" b="1" dirty="0" smtClean="0"/>
              <a:t/>
            </a:r>
            <a:br>
              <a:rPr lang="en-US" sz="3600" b="1" dirty="0" smtClean="0"/>
            </a:br>
            <a:r>
              <a:rPr lang="en-US" sz="2800" b="1" dirty="0" smtClean="0"/>
              <a:t>Overview of the Transportation Trust</a:t>
            </a:r>
            <a:endParaRPr lang="en-US" sz="28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 y="571351"/>
            <a:ext cx="990600" cy="990303"/>
          </a:xfrm>
          <a:prstGeom prst="rect">
            <a:avLst/>
          </a:prstGeom>
        </p:spPr>
      </p:pic>
      <p:pic>
        <p:nvPicPr>
          <p:cNvPr id="5" name="Picture 4" descr="County Logo3.jpg"/>
          <p:cNvPicPr>
            <a:picLocks noChangeAspect="1"/>
          </p:cNvPicPr>
          <p:nvPr/>
        </p:nvPicPr>
        <p:blipFill>
          <a:blip r:embed="rId4" cstate="print"/>
          <a:stretch>
            <a:fillRect/>
          </a:stretch>
        </p:blipFill>
        <p:spPr>
          <a:xfrm>
            <a:off x="7772400" y="838200"/>
            <a:ext cx="1215957" cy="609600"/>
          </a:xfrm>
          <a:prstGeom prst="rect">
            <a:avLst/>
          </a:prstGeom>
        </p:spPr>
      </p:pic>
      <p:sp>
        <p:nvSpPr>
          <p:cNvPr id="7" name="TextBox 6"/>
          <p:cNvSpPr txBox="1"/>
          <p:nvPr/>
        </p:nvSpPr>
        <p:spPr>
          <a:xfrm>
            <a:off x="114300" y="1828800"/>
            <a:ext cx="5791200" cy="4832092"/>
          </a:xfrm>
          <a:prstGeom prst="rect">
            <a:avLst/>
          </a:prstGeom>
          <a:noFill/>
        </p:spPr>
        <p:txBody>
          <a:bodyPr wrap="square" rtlCol="0">
            <a:spAutoFit/>
          </a:bodyPr>
          <a:lstStyle/>
          <a:p>
            <a:pPr marL="285750" indent="-285750" algn="just">
              <a:buFont typeface="Arial" pitchFamily="34" charset="0"/>
              <a:buChar char="•"/>
            </a:pPr>
            <a:r>
              <a:rPr lang="en-US" sz="1400" b="1" dirty="0"/>
              <a:t>On November 5, 2002, Miami-Dade County voters approved a half-penny surtax to implement the </a:t>
            </a:r>
            <a:r>
              <a:rPr lang="en-US" sz="1400" b="1" dirty="0" smtClean="0"/>
              <a:t>People’s Transportation Plan (PTP)  </a:t>
            </a:r>
            <a:endParaRPr lang="en-US" sz="1400" b="1" dirty="0"/>
          </a:p>
          <a:p>
            <a:pPr marL="285750" indent="-285750" algn="just">
              <a:buFont typeface="Arial" pitchFamily="34" charset="0"/>
              <a:buChar char="•"/>
            </a:pPr>
            <a:endParaRPr lang="en-US" sz="1400" b="1" dirty="0"/>
          </a:p>
          <a:p>
            <a:pPr marL="285750" indent="-285750" algn="just">
              <a:buFont typeface="Arial" pitchFamily="34" charset="0"/>
              <a:buChar char="•"/>
            </a:pPr>
            <a:r>
              <a:rPr lang="en-US" sz="1400" b="1" dirty="0" smtClean="0"/>
              <a:t>The </a:t>
            </a:r>
            <a:r>
              <a:rPr lang="en-US" sz="1400" b="1" dirty="0"/>
              <a:t>People’s Transportation Plan (PTP) </a:t>
            </a:r>
            <a:r>
              <a:rPr lang="en-US" sz="1400" b="1" dirty="0" smtClean="0"/>
              <a:t>is a broad </a:t>
            </a:r>
            <a:r>
              <a:rPr lang="en-US" sz="1400" b="1" dirty="0"/>
              <a:t>based and long </a:t>
            </a:r>
            <a:r>
              <a:rPr lang="en-US" sz="1400" b="1" dirty="0" smtClean="0"/>
              <a:t>term program  </a:t>
            </a:r>
            <a:r>
              <a:rPr lang="en-US" sz="1400" b="1" dirty="0"/>
              <a:t>incorporating roadway and transit improvements </a:t>
            </a:r>
            <a:endParaRPr lang="en-US" sz="1400" b="1" dirty="0" smtClean="0"/>
          </a:p>
          <a:p>
            <a:pPr marL="285750" indent="-285750" algn="just">
              <a:buFont typeface="Arial" pitchFamily="34" charset="0"/>
              <a:buChar char="•"/>
            </a:pPr>
            <a:endParaRPr lang="en-US" sz="1400" b="1" dirty="0" smtClean="0"/>
          </a:p>
          <a:p>
            <a:pPr marL="285750" indent="-285750" algn="just">
              <a:buFont typeface="Arial" pitchFamily="34" charset="0"/>
              <a:buChar char="•"/>
            </a:pPr>
            <a:r>
              <a:rPr lang="en-US" sz="1400" b="1" dirty="0" smtClean="0"/>
              <a:t>Voters </a:t>
            </a:r>
            <a:r>
              <a:rPr lang="en-US" sz="1400" b="1" dirty="0"/>
              <a:t>also approved the creation of a Citizens’ Independent Transportation Trust (Transportation Trust), an independent organization comprised of citizens who serve as volunteers with the mission to oversee expenditure of  surtax revenue</a:t>
            </a:r>
          </a:p>
          <a:p>
            <a:pPr marL="285750" indent="-285750" algn="just">
              <a:buFont typeface="Arial" pitchFamily="34" charset="0"/>
              <a:buChar char="•"/>
            </a:pPr>
            <a:endParaRPr lang="en-US" sz="1400" b="1" dirty="0"/>
          </a:p>
          <a:p>
            <a:pPr marL="285750" indent="-285750" algn="just">
              <a:buFont typeface="Arial" pitchFamily="34" charset="0"/>
              <a:buChar char="•"/>
            </a:pPr>
            <a:r>
              <a:rPr lang="en-US" sz="1400" b="1" dirty="0" smtClean="0"/>
              <a:t>Mission </a:t>
            </a:r>
            <a:r>
              <a:rPr lang="en-US" sz="1400" b="1" dirty="0"/>
              <a:t>Statement: To provide the Citizens’ Independent Transportation Trust (CITT) with professional administrative staff support to fulfill its statutory requirements to monitor, audit, oversee and investigate the use of the Surtax proceeds and the implementation of the People’s Transportation Plan (PTP).</a:t>
            </a:r>
          </a:p>
          <a:p>
            <a:pPr algn="just"/>
            <a:endParaRPr lang="en-US" sz="1400" dirty="0"/>
          </a:p>
          <a:p>
            <a:pPr algn="just"/>
            <a:endParaRPr lang="en-US" sz="1400" dirty="0"/>
          </a:p>
          <a:p>
            <a:pPr algn="just"/>
            <a:endParaRPr lang="en-US" sz="1400"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7338" y="1905000"/>
            <a:ext cx="3070461" cy="37338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86" y="10886"/>
            <a:ext cx="9144000" cy="1077218"/>
          </a:xfrm>
          <a:prstGeom prst="rect">
            <a:avLst/>
          </a:prstGeom>
          <a:noFill/>
        </p:spPr>
        <p:txBody>
          <a:bodyPr wrap="square" rtlCol="0">
            <a:spAutoFit/>
          </a:bodyPr>
          <a:lstStyle/>
          <a:p>
            <a:pPr algn="ctr"/>
            <a:r>
              <a:rPr lang="en-US" sz="3600" b="1" dirty="0">
                <a:solidFill>
                  <a:srgbClr val="0070C0"/>
                </a:solidFill>
                <a:latin typeface="+mj-lt"/>
              </a:rPr>
              <a:t/>
            </a:r>
            <a:br>
              <a:rPr lang="en-US" sz="3600" b="1" dirty="0">
                <a:solidFill>
                  <a:srgbClr val="0070C0"/>
                </a:solidFill>
                <a:latin typeface="+mj-lt"/>
              </a:rPr>
            </a:br>
            <a:r>
              <a:rPr lang="en-US" sz="2800" b="1" dirty="0">
                <a:solidFill>
                  <a:srgbClr val="0070C0"/>
                </a:solidFill>
                <a:latin typeface="+mj-lt"/>
              </a:rPr>
              <a:t>Transportation Trust Oversight and Administration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0886"/>
            <a:ext cx="674915" cy="67471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9028" y="97871"/>
            <a:ext cx="978371" cy="457200"/>
          </a:xfrm>
          <a:prstGeom prst="rect">
            <a:avLst/>
          </a:prstGeom>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678" y="1525588"/>
            <a:ext cx="8192322" cy="5134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579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49" y="0"/>
            <a:ext cx="8229600" cy="914400"/>
          </a:xfrm>
        </p:spPr>
        <p:txBody>
          <a:bodyPr>
            <a:normAutofit fontScale="90000"/>
          </a:bodyPr>
          <a:lstStyle/>
          <a:p>
            <a:pPr algn="ctr"/>
            <a:r>
              <a:rPr lang="en-US" sz="3600" b="1" dirty="0" smtClean="0"/>
              <a:t/>
            </a:r>
            <a:br>
              <a:rPr lang="en-US" sz="3600" b="1" dirty="0" smtClean="0"/>
            </a:br>
            <a:r>
              <a:rPr lang="en-US" sz="3100" b="1" dirty="0" smtClean="0"/>
              <a:t>Metrorail - The Orange Line</a:t>
            </a:r>
            <a:endParaRPr lang="en-US" sz="3100" b="1" dirty="0"/>
          </a:p>
        </p:txBody>
      </p:sp>
      <p:sp>
        <p:nvSpPr>
          <p:cNvPr id="3" name="Content Placeholder 2"/>
          <p:cNvSpPr>
            <a:spLocks noGrp="1"/>
          </p:cNvSpPr>
          <p:nvPr>
            <p:ph idx="1"/>
          </p:nvPr>
        </p:nvSpPr>
        <p:spPr>
          <a:xfrm>
            <a:off x="457200" y="1295400"/>
            <a:ext cx="8229600" cy="2590800"/>
          </a:xfrm>
        </p:spPr>
        <p:txBody>
          <a:bodyPr>
            <a:normAutofit/>
          </a:bodyPr>
          <a:lstStyle/>
          <a:p>
            <a:pPr lvl="1" algn="just">
              <a:buFont typeface="Wingdings" pitchFamily="2" charset="2"/>
              <a:buChar char="§"/>
            </a:pPr>
            <a:r>
              <a:rPr lang="en-US" sz="1800" b="1" dirty="0" smtClean="0">
                <a:latin typeface="+mj-lt"/>
              </a:rPr>
              <a:t>Completion of the Metrorail Orange Line to Miami International Airport</a:t>
            </a:r>
          </a:p>
          <a:p>
            <a:pPr lvl="2" algn="just">
              <a:buFont typeface="Wingdings" pitchFamily="2" charset="2"/>
              <a:buChar char="§"/>
            </a:pPr>
            <a:r>
              <a:rPr lang="en-US" sz="1500" b="1" dirty="0" smtClean="0">
                <a:latin typeface="+mj-lt"/>
              </a:rPr>
              <a:t> 2.4 miles</a:t>
            </a:r>
          </a:p>
          <a:p>
            <a:pPr lvl="2" algn="just">
              <a:buFont typeface="Wingdings" pitchFamily="2" charset="2"/>
              <a:buChar char="§"/>
            </a:pPr>
            <a:r>
              <a:rPr lang="en-US" sz="1500" b="1" dirty="0" smtClean="0">
                <a:latin typeface="+mj-lt"/>
              </a:rPr>
              <a:t> $506 million ($405 million in PTP Funding; $101 million FDOT)</a:t>
            </a:r>
          </a:p>
          <a:p>
            <a:pPr lvl="1" algn="just">
              <a:buFont typeface="Wingdings" pitchFamily="2" charset="2"/>
              <a:buChar char="§"/>
            </a:pPr>
            <a:r>
              <a:rPr lang="en-US" sz="1900" b="1" dirty="0" smtClean="0">
                <a:latin typeface="+mj-lt"/>
              </a:rPr>
              <a:t>Construction started in May 2009 and was completed July 2012, on budget and on time</a:t>
            </a:r>
          </a:p>
          <a:p>
            <a:pPr marL="393192" lvl="1" indent="0" algn="just">
              <a:buNone/>
            </a:pPr>
            <a:endParaRPr lang="en-US" sz="1600" b="1" dirty="0" smtClean="0">
              <a:latin typeface="+mj-lt"/>
            </a:endParaRPr>
          </a:p>
          <a:p>
            <a:pPr marL="0" indent="0" algn="just">
              <a:buNone/>
            </a:pPr>
            <a:endParaRPr lang="en-US" sz="1800" b="1" dirty="0">
              <a:latin typeface="+mj-lt"/>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89" y="183242"/>
            <a:ext cx="99377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4136" y="250371"/>
            <a:ext cx="127476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6400" y="2852173"/>
            <a:ext cx="6248400" cy="3932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305800" cy="1162050"/>
          </a:xfrm>
        </p:spPr>
        <p:txBody>
          <a:bodyPr/>
          <a:lstStyle/>
          <a:p>
            <a:pPr algn="ctr"/>
            <a:r>
              <a:rPr lang="en-US" b="1" dirty="0"/>
              <a:t/>
            </a:r>
            <a:br>
              <a:rPr lang="en-US" b="1" dirty="0"/>
            </a:br>
            <a:r>
              <a:rPr lang="en-US" b="1" dirty="0" smtClean="0"/>
              <a:t>Metrorail – New Railcars</a:t>
            </a:r>
            <a:endParaRPr lang="en-US" b="1" dirty="0"/>
          </a:p>
        </p:txBody>
      </p:sp>
      <p:sp>
        <p:nvSpPr>
          <p:cNvPr id="3" name="Text Placeholder 2"/>
          <p:cNvSpPr>
            <a:spLocks noGrp="1"/>
          </p:cNvSpPr>
          <p:nvPr>
            <p:ph type="body" idx="2"/>
          </p:nvPr>
        </p:nvSpPr>
        <p:spPr>
          <a:xfrm>
            <a:off x="152400" y="1808517"/>
            <a:ext cx="3124200" cy="3659089"/>
          </a:xfrm>
        </p:spPr>
        <p:txBody>
          <a:bodyPr>
            <a:normAutofit/>
          </a:bodyPr>
          <a:lstStyle/>
          <a:p>
            <a:pPr marL="285750" indent="-285750" algn="just">
              <a:buFont typeface="Arial" pitchFamily="34" charset="0"/>
              <a:buChar char="•"/>
            </a:pPr>
            <a:r>
              <a:rPr lang="en-US" b="1" dirty="0" smtClean="0"/>
              <a:t>Record Ridership – 1.9 million Metrorail passengers in March</a:t>
            </a:r>
          </a:p>
          <a:p>
            <a:pPr marL="285750" indent="-285750" algn="just">
              <a:buFont typeface="Arial" pitchFamily="34" charset="0"/>
              <a:buChar char="•"/>
            </a:pPr>
            <a:endParaRPr lang="en-US" b="1" dirty="0"/>
          </a:p>
          <a:p>
            <a:pPr marL="285750" indent="-285750" algn="just">
              <a:buFont typeface="Arial" pitchFamily="34" charset="0"/>
              <a:buChar char="•"/>
            </a:pPr>
            <a:r>
              <a:rPr lang="en-US" b="1" dirty="0" smtClean="0"/>
              <a:t>$375 million in Surtax funding </a:t>
            </a:r>
            <a:r>
              <a:rPr lang="en-US" b="1" dirty="0"/>
              <a:t>was approved for the purchase a new state-of-the-art Metrorail </a:t>
            </a:r>
            <a:r>
              <a:rPr lang="en-US" b="1" dirty="0" smtClean="0"/>
              <a:t>fleet: Delivery starting in 2015 </a:t>
            </a:r>
          </a:p>
          <a:p>
            <a:pPr marL="285750" indent="-285750" algn="just">
              <a:buFont typeface="Arial" pitchFamily="34" charset="0"/>
              <a:buChar char="•"/>
            </a:pPr>
            <a:endParaRPr lang="en-US" b="1" dirty="0"/>
          </a:p>
          <a:p>
            <a:pPr marL="285750" indent="-285750" algn="just">
              <a:buFont typeface="Arial" pitchFamily="34" charset="0"/>
              <a:buChar char="•"/>
            </a:pPr>
            <a:r>
              <a:rPr lang="en-US" b="1" dirty="0" smtClean="0"/>
              <a:t>The </a:t>
            </a:r>
            <a:r>
              <a:rPr lang="en-US" b="1" dirty="0"/>
              <a:t>new Metrorail vehicles will be equipped with the latest technology that will offer transit customers improved reliability and customer </a:t>
            </a:r>
            <a:r>
              <a:rPr lang="en-US" b="1" dirty="0" smtClean="0"/>
              <a:t>service</a:t>
            </a:r>
            <a:endParaRPr lang="en-US" b="1" dirty="0"/>
          </a:p>
          <a:p>
            <a:pPr marL="285750" indent="-285750" algn="just">
              <a:buFont typeface="Arial" pitchFamily="34" charset="0"/>
              <a:buChar char="•"/>
            </a:pPr>
            <a:endParaRPr lang="en-US" dirty="0" smtClean="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505200" y="1755577"/>
            <a:ext cx="5453744"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3429000" y="5181600"/>
            <a:ext cx="5529944" cy="307777"/>
          </a:xfrm>
          <a:prstGeom prst="rect">
            <a:avLst/>
          </a:prstGeom>
          <a:solidFill>
            <a:schemeClr val="bg1"/>
          </a:solidFill>
        </p:spPr>
        <p:txBody>
          <a:bodyPr wrap="square" rtlCol="0">
            <a:spAutoFit/>
          </a:bodyPr>
          <a:lstStyle/>
          <a:p>
            <a:pPr algn="ctr"/>
            <a:r>
              <a:rPr lang="en-US" sz="1400" b="1" dirty="0" smtClean="0"/>
              <a:t>Rendering of the New Metrorail Vehicles</a:t>
            </a:r>
            <a:endParaRPr lang="en-US" sz="1400" b="1" dirty="0"/>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136" y="457200"/>
            <a:ext cx="112236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797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1" y="0"/>
            <a:ext cx="8077200" cy="1524000"/>
          </a:xfrm>
        </p:spPr>
        <p:txBody>
          <a:bodyPr/>
          <a:lstStyle/>
          <a:p>
            <a:pPr algn="ctr"/>
            <a:r>
              <a:rPr lang="en-US" sz="3600" b="1" dirty="0"/>
              <a:t/>
            </a:r>
            <a:br>
              <a:rPr lang="en-US" sz="3600" b="1" dirty="0"/>
            </a:br>
            <a:r>
              <a:rPr lang="en-US" sz="2800" b="1" dirty="0" smtClean="0"/>
              <a:t>Metromover </a:t>
            </a:r>
            <a:r>
              <a:rPr lang="en-US" sz="3600" b="1" dirty="0"/>
              <a:t/>
            </a:r>
            <a:br>
              <a:rPr lang="en-US" sz="3600" b="1" dirty="0"/>
            </a:br>
            <a:endParaRPr lang="en-US" sz="3600" b="1" dirty="0"/>
          </a:p>
        </p:txBody>
      </p:sp>
      <p:sp>
        <p:nvSpPr>
          <p:cNvPr id="3" name="Text Placeholder 2"/>
          <p:cNvSpPr>
            <a:spLocks noGrp="1"/>
          </p:cNvSpPr>
          <p:nvPr>
            <p:ph type="body" idx="2"/>
          </p:nvPr>
        </p:nvSpPr>
        <p:spPr>
          <a:xfrm>
            <a:off x="178026" y="1295400"/>
            <a:ext cx="3200400" cy="5178623"/>
          </a:xfrm>
        </p:spPr>
        <p:txBody>
          <a:bodyPr>
            <a:noAutofit/>
          </a:bodyPr>
          <a:lstStyle/>
          <a:p>
            <a:pPr marL="285750" indent="-285750" algn="just">
              <a:buFont typeface="Arial" pitchFamily="34" charset="0"/>
              <a:buChar char="•"/>
            </a:pPr>
            <a:r>
              <a:rPr lang="en-US" b="1" dirty="0"/>
              <a:t>Annual ridership on Metromover is approximately 9 million riders per year; double what it was before the PTP was passed</a:t>
            </a:r>
          </a:p>
          <a:p>
            <a:pPr marL="285750" indent="-285750" algn="just">
              <a:buFont typeface="Arial" pitchFamily="34" charset="0"/>
              <a:buChar char="•"/>
            </a:pPr>
            <a:endParaRPr lang="en-US" b="1" dirty="0" smtClean="0"/>
          </a:p>
          <a:p>
            <a:pPr marL="285750" indent="-285750" algn="just">
              <a:buFont typeface="Arial" pitchFamily="34" charset="0"/>
              <a:buChar char="•"/>
            </a:pPr>
            <a:r>
              <a:rPr lang="en-US" b="1" dirty="0" smtClean="0"/>
              <a:t>Surtax </a:t>
            </a:r>
            <a:r>
              <a:rPr lang="en-US" b="1" dirty="0"/>
              <a:t>funds were used to purchase 29 new  Metromover vehicles at a cost of $69 </a:t>
            </a:r>
            <a:r>
              <a:rPr lang="en-US" b="1" dirty="0" smtClean="0"/>
              <a:t>million</a:t>
            </a:r>
          </a:p>
          <a:p>
            <a:pPr marL="285750" indent="-285750" algn="just">
              <a:buFont typeface="Arial" pitchFamily="34" charset="0"/>
              <a:buChar char="•"/>
            </a:pPr>
            <a:endParaRPr lang="en-US" b="1" dirty="0" smtClean="0"/>
          </a:p>
          <a:p>
            <a:pPr marL="285750" indent="-285750" algn="just">
              <a:buFont typeface="Arial" pitchFamily="34" charset="0"/>
              <a:buChar char="•"/>
            </a:pPr>
            <a:r>
              <a:rPr lang="en-US" b="1" dirty="0" smtClean="0"/>
              <a:t>Metromover fares were eliminated after passage of the PTP improving customer convenience and streamlining operations.  </a:t>
            </a:r>
          </a:p>
          <a:p>
            <a:pPr marL="285750" indent="-285750" algn="just">
              <a:buFont typeface="Arial" pitchFamily="34" charset="0"/>
              <a:buChar char="•"/>
            </a:pPr>
            <a:endParaRPr lang="en-US" b="1" dirty="0"/>
          </a:p>
          <a:p>
            <a:pPr marL="285750" indent="-285750" algn="just">
              <a:buFont typeface="Arial" pitchFamily="34" charset="0"/>
              <a:buChar char="•"/>
            </a:pPr>
            <a:r>
              <a:rPr lang="en-US" b="1" dirty="0"/>
              <a:t>Workers and visitors in the downtown area </a:t>
            </a:r>
            <a:r>
              <a:rPr lang="en-US" b="1" dirty="0" smtClean="0"/>
              <a:t>enjoy an improved commute on board the sleek </a:t>
            </a:r>
            <a:r>
              <a:rPr lang="en-US" b="1" dirty="0"/>
              <a:t>new Metromover vehicles that go just about anywhere in the Downtown Miami, Brickell or Omni </a:t>
            </a:r>
            <a:r>
              <a:rPr lang="en-US" b="1" dirty="0" smtClean="0"/>
              <a:t>area</a:t>
            </a:r>
            <a:endParaRPr lang="en-US" b="1" dirty="0"/>
          </a:p>
          <a:p>
            <a:pPr algn="just"/>
            <a:endParaRPr lang="en-US" dirty="0"/>
          </a:p>
          <a:p>
            <a:pPr algn="just"/>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573119" y="1317171"/>
            <a:ext cx="5502392"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3439886" y="5621493"/>
            <a:ext cx="5486400" cy="307777"/>
          </a:xfrm>
          <a:prstGeom prst="rect">
            <a:avLst/>
          </a:prstGeom>
          <a:solidFill>
            <a:schemeClr val="bg1"/>
          </a:solidFill>
        </p:spPr>
        <p:txBody>
          <a:bodyPr wrap="square" rtlCol="0">
            <a:spAutoFit/>
          </a:bodyPr>
          <a:lstStyle/>
          <a:p>
            <a:pPr algn="ctr"/>
            <a:r>
              <a:rPr lang="en-US" sz="1400" b="1" dirty="0" smtClean="0"/>
              <a:t>New Metromover Vehicle</a:t>
            </a:r>
            <a:endParaRPr lang="en-US" sz="1400" b="1" dirty="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683" y="-21771"/>
            <a:ext cx="856117" cy="850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5158" y="242862"/>
            <a:ext cx="127476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831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504" y="-304800"/>
            <a:ext cx="8229600" cy="1295400"/>
          </a:xfrm>
        </p:spPr>
        <p:txBody>
          <a:bodyPr>
            <a:normAutofit/>
          </a:bodyPr>
          <a:lstStyle/>
          <a:p>
            <a:pPr algn="ctr"/>
            <a:r>
              <a:rPr lang="en-US" sz="3600" b="1" dirty="0"/>
              <a:t/>
            </a:r>
            <a:br>
              <a:rPr lang="en-US" sz="3600" b="1" dirty="0"/>
            </a:br>
            <a:r>
              <a:rPr lang="en-US" sz="2800" b="1" dirty="0" smtClean="0"/>
              <a:t>Metrobus </a:t>
            </a:r>
            <a:endParaRPr lang="en-US" sz="2800" b="1" dirty="0"/>
          </a:p>
        </p:txBody>
      </p:sp>
      <p:sp>
        <p:nvSpPr>
          <p:cNvPr id="3" name="Content Placeholder 2"/>
          <p:cNvSpPr>
            <a:spLocks noGrp="1"/>
          </p:cNvSpPr>
          <p:nvPr>
            <p:ph idx="1"/>
          </p:nvPr>
        </p:nvSpPr>
        <p:spPr>
          <a:xfrm>
            <a:off x="0" y="838034"/>
            <a:ext cx="5799205" cy="1561722"/>
          </a:xfrm>
        </p:spPr>
        <p:txBody>
          <a:bodyPr>
            <a:normAutofit fontScale="92500"/>
          </a:bodyPr>
          <a:lstStyle/>
          <a:p>
            <a:pPr marL="0" indent="0" algn="just">
              <a:buNone/>
            </a:pPr>
            <a:endParaRPr lang="en-US" sz="1400" dirty="0" smtClean="0">
              <a:latin typeface="Times New Roman" pitchFamily="18" charset="0"/>
              <a:cs typeface="Times New Roman" pitchFamily="18" charset="0"/>
            </a:endParaRPr>
          </a:p>
          <a:p>
            <a:pPr algn="just">
              <a:buFont typeface="Wingdings" pitchFamily="2" charset="2"/>
              <a:buChar char="ü"/>
            </a:pPr>
            <a:r>
              <a:rPr lang="en-US" sz="1500" b="1" dirty="0" smtClean="0">
                <a:latin typeface="Times New Roman" pitchFamily="18" charset="0"/>
                <a:cs typeface="Times New Roman" pitchFamily="18" charset="0"/>
              </a:rPr>
              <a:t>PTP </a:t>
            </a:r>
            <a:r>
              <a:rPr lang="en-US" sz="1500" b="1" dirty="0">
                <a:latin typeface="Times New Roman" pitchFamily="18" charset="0"/>
                <a:cs typeface="Times New Roman" pitchFamily="18" charset="0"/>
              </a:rPr>
              <a:t>funds added </a:t>
            </a:r>
            <a:r>
              <a:rPr lang="en-US" sz="1500" b="1" dirty="0" smtClean="0">
                <a:latin typeface="Times New Roman" pitchFamily="18" charset="0"/>
                <a:cs typeface="Times New Roman" pitchFamily="18" charset="0"/>
              </a:rPr>
              <a:t>596 </a:t>
            </a:r>
            <a:r>
              <a:rPr lang="en-US" sz="1500" b="1" dirty="0">
                <a:latin typeface="Times New Roman" pitchFamily="18" charset="0"/>
                <a:cs typeface="Times New Roman" pitchFamily="18" charset="0"/>
              </a:rPr>
              <a:t>new buses to the Metrobus  fleet at </a:t>
            </a:r>
            <a:r>
              <a:rPr lang="en-US" sz="1500" b="1" dirty="0" smtClean="0">
                <a:latin typeface="Times New Roman" pitchFamily="18" charset="0"/>
                <a:cs typeface="Times New Roman" pitchFamily="18" charset="0"/>
              </a:rPr>
              <a:t>using $135 million Surtax funds </a:t>
            </a:r>
          </a:p>
          <a:p>
            <a:pPr marL="0" indent="0" algn="just">
              <a:buNone/>
            </a:pPr>
            <a:endParaRPr lang="en-US" sz="1500" b="1" dirty="0" smtClean="0">
              <a:latin typeface="Times New Roman" pitchFamily="18" charset="0"/>
              <a:cs typeface="Times New Roman" pitchFamily="18" charset="0"/>
            </a:endParaRPr>
          </a:p>
          <a:p>
            <a:pPr algn="just">
              <a:buFont typeface="Wingdings" pitchFamily="2" charset="2"/>
              <a:buChar char="ü"/>
            </a:pPr>
            <a:r>
              <a:rPr lang="en-US" sz="1500" b="1" dirty="0" smtClean="0">
                <a:latin typeface="Times New Roman" pitchFamily="18" charset="0"/>
                <a:cs typeface="Times New Roman" pitchFamily="18" charset="0"/>
              </a:rPr>
              <a:t>New </a:t>
            </a:r>
            <a:r>
              <a:rPr lang="en-US" sz="1500" b="1" dirty="0">
                <a:latin typeface="Times New Roman" pitchFamily="18" charset="0"/>
                <a:cs typeface="Times New Roman" pitchFamily="18" charset="0"/>
              </a:rPr>
              <a:t>bus purchases include </a:t>
            </a:r>
            <a:r>
              <a:rPr lang="en-US" sz="1500" b="1" dirty="0" smtClean="0">
                <a:latin typeface="Times New Roman" pitchFamily="18" charset="0"/>
                <a:cs typeface="Times New Roman" pitchFamily="18" charset="0"/>
              </a:rPr>
              <a:t>60-foot articulated buses, minibuses, 40-foot buses low-floor buses and over-the-road commuter coaches</a:t>
            </a:r>
          </a:p>
          <a:p>
            <a:pPr marL="393192" lvl="1" indent="0" algn="just">
              <a:buNone/>
            </a:pPr>
            <a:endParaRPr lang="en-US" sz="1400" dirty="0" smtClean="0">
              <a:latin typeface="Times New Roman" pitchFamily="18" charset="0"/>
              <a:cs typeface="Times New Roman" pitchFamily="18" charset="0"/>
            </a:endParaRPr>
          </a:p>
          <a:p>
            <a:pPr marL="0" indent="0" algn="just">
              <a:buNone/>
            </a:pPr>
            <a:endParaRPr lang="en-US" sz="1400" dirty="0" smtClean="0">
              <a:latin typeface="Times New Roman" pitchFamily="18" charset="0"/>
              <a:cs typeface="Times New Roman" pitchFamily="18" charset="0"/>
            </a:endParaRPr>
          </a:p>
          <a:p>
            <a:pPr marL="393192" lvl="1" indent="0" algn="just">
              <a:buNone/>
            </a:pPr>
            <a:endParaRPr lang="en-US" sz="1400" dirty="0" smtClean="0">
              <a:latin typeface="Times New Roman" pitchFamily="18" charset="0"/>
              <a:cs typeface="Times New Roman" pitchFamily="18" charset="0"/>
            </a:endParaRPr>
          </a:p>
          <a:p>
            <a:pPr marL="0" indent="0" algn="just">
              <a:buNone/>
            </a:pPr>
            <a:endParaRPr lang="en-US" sz="1400" dirty="0">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5521" y="194642"/>
            <a:ext cx="1051040" cy="49115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99" y="50474"/>
            <a:ext cx="838201" cy="83795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5628" y="1277712"/>
            <a:ext cx="3190933" cy="21995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7400" y="4114506"/>
            <a:ext cx="3054725" cy="2057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8397" y="2806589"/>
            <a:ext cx="4351405" cy="2731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5845629" y="6295822"/>
            <a:ext cx="3076496" cy="307777"/>
          </a:xfrm>
          <a:prstGeom prst="rect">
            <a:avLst/>
          </a:prstGeom>
          <a:solidFill>
            <a:schemeClr val="bg1"/>
          </a:solidFill>
        </p:spPr>
        <p:txBody>
          <a:bodyPr wrap="square" rtlCol="0">
            <a:spAutoFit/>
          </a:bodyPr>
          <a:lstStyle/>
          <a:p>
            <a:pPr algn="ctr"/>
            <a:r>
              <a:rPr lang="en-US" sz="1400" b="1" dirty="0" smtClean="0"/>
              <a:t>Commuter  Coach</a:t>
            </a:r>
            <a:endParaRPr lang="en-US" sz="1400" b="1" dirty="0"/>
          </a:p>
        </p:txBody>
      </p:sp>
      <p:sp>
        <p:nvSpPr>
          <p:cNvPr id="11" name="TextBox 10"/>
          <p:cNvSpPr txBox="1"/>
          <p:nvPr/>
        </p:nvSpPr>
        <p:spPr>
          <a:xfrm>
            <a:off x="5856515" y="3529902"/>
            <a:ext cx="3180046" cy="461665"/>
          </a:xfrm>
          <a:prstGeom prst="rect">
            <a:avLst/>
          </a:prstGeom>
          <a:solidFill>
            <a:schemeClr val="bg1"/>
          </a:solidFill>
        </p:spPr>
        <p:txBody>
          <a:bodyPr wrap="square" rtlCol="0">
            <a:spAutoFit/>
          </a:bodyPr>
          <a:lstStyle/>
          <a:p>
            <a:pPr algn="ctr"/>
            <a:r>
              <a:rPr lang="en-US" sz="1200" b="1" dirty="0" smtClean="0"/>
              <a:t>40-Foot Diesel Electric Hybrid Low Floor Bus</a:t>
            </a:r>
            <a:endParaRPr lang="en-US" sz="1200" b="1" dirty="0"/>
          </a:p>
        </p:txBody>
      </p:sp>
      <p:sp>
        <p:nvSpPr>
          <p:cNvPr id="12" name="TextBox 11"/>
          <p:cNvSpPr txBox="1"/>
          <p:nvPr/>
        </p:nvSpPr>
        <p:spPr>
          <a:xfrm>
            <a:off x="148397" y="2806589"/>
            <a:ext cx="4351405" cy="307777"/>
          </a:xfrm>
          <a:prstGeom prst="rect">
            <a:avLst/>
          </a:prstGeom>
          <a:solidFill>
            <a:schemeClr val="bg1"/>
          </a:solidFill>
        </p:spPr>
        <p:txBody>
          <a:bodyPr wrap="square" rtlCol="0">
            <a:spAutoFit/>
          </a:bodyPr>
          <a:lstStyle/>
          <a:p>
            <a:pPr algn="ctr"/>
            <a:r>
              <a:rPr lang="en-US" sz="1400" b="1" dirty="0" smtClean="0"/>
              <a:t>60-Foot Articulated Diesel Electric Hybrid Bus</a:t>
            </a:r>
            <a:endParaRPr lang="en-US" sz="1400" b="1" dirty="0"/>
          </a:p>
        </p:txBody>
      </p:sp>
    </p:spTree>
    <p:extLst>
      <p:ext uri="{BB962C8B-B14F-4D97-AF65-F5344CB8AC3E}">
        <p14:creationId xmlns:p14="http://schemas.microsoft.com/office/powerpoint/2010/main" val="1037472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87" y="0"/>
            <a:ext cx="8229600" cy="1161288"/>
          </a:xfrm>
        </p:spPr>
        <p:txBody>
          <a:bodyPr>
            <a:normAutofit/>
          </a:bodyPr>
          <a:lstStyle/>
          <a:p>
            <a:pPr algn="ctr"/>
            <a:r>
              <a:rPr lang="en-US" sz="4400" b="1" dirty="0" smtClean="0"/>
              <a:t/>
            </a:r>
            <a:br>
              <a:rPr lang="en-US" sz="4400" b="1" dirty="0" smtClean="0"/>
            </a:br>
            <a:r>
              <a:rPr lang="en-US" sz="2800" b="1" dirty="0" smtClean="0"/>
              <a:t>Municipal Transportation Program</a:t>
            </a:r>
            <a:endParaRPr lang="en-US" sz="2800"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47659" y="2768831"/>
            <a:ext cx="3077479" cy="19682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4316567"/>
            <a:ext cx="3077479" cy="2068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765018" y="6506085"/>
            <a:ext cx="2819400" cy="307777"/>
          </a:xfrm>
          <a:prstGeom prst="rect">
            <a:avLst/>
          </a:prstGeom>
          <a:solidFill>
            <a:schemeClr val="bg1"/>
          </a:solidFill>
        </p:spPr>
        <p:txBody>
          <a:bodyPr wrap="square" rtlCol="0">
            <a:spAutoFit/>
          </a:bodyPr>
          <a:lstStyle/>
          <a:p>
            <a:pPr algn="ctr"/>
            <a:r>
              <a:rPr lang="en-US" sz="1400" b="1" dirty="0" smtClean="0"/>
              <a:t>Coral Gables Trolley</a:t>
            </a:r>
            <a:endParaRPr lang="en-US" sz="1400" b="1" dirty="0"/>
          </a:p>
        </p:txBody>
      </p:sp>
      <p:sp>
        <p:nvSpPr>
          <p:cNvPr id="8" name="TextBox 7"/>
          <p:cNvSpPr txBox="1"/>
          <p:nvPr/>
        </p:nvSpPr>
        <p:spPr>
          <a:xfrm>
            <a:off x="3947660" y="2461054"/>
            <a:ext cx="3077479" cy="307777"/>
          </a:xfrm>
          <a:prstGeom prst="rect">
            <a:avLst/>
          </a:prstGeom>
          <a:solidFill>
            <a:schemeClr val="bg1"/>
          </a:solidFill>
        </p:spPr>
        <p:txBody>
          <a:bodyPr wrap="square" rtlCol="0">
            <a:spAutoFit/>
          </a:bodyPr>
          <a:lstStyle/>
          <a:p>
            <a:pPr algn="ctr"/>
            <a:r>
              <a:rPr lang="en-US" sz="1400" b="1" dirty="0" smtClean="0"/>
              <a:t>Hialeah Transit  Service</a:t>
            </a:r>
            <a:endParaRPr lang="en-US" sz="1400" b="1" dirty="0"/>
          </a:p>
        </p:txBody>
      </p:sp>
      <p:sp>
        <p:nvSpPr>
          <p:cNvPr id="9" name="TextBox 8"/>
          <p:cNvSpPr txBox="1"/>
          <p:nvPr/>
        </p:nvSpPr>
        <p:spPr>
          <a:xfrm>
            <a:off x="5715000" y="6472009"/>
            <a:ext cx="3240765" cy="307777"/>
          </a:xfrm>
          <a:prstGeom prst="rect">
            <a:avLst/>
          </a:prstGeom>
          <a:solidFill>
            <a:schemeClr val="bg1"/>
          </a:solidFill>
        </p:spPr>
        <p:txBody>
          <a:bodyPr wrap="square" rtlCol="0">
            <a:spAutoFit/>
          </a:bodyPr>
          <a:lstStyle/>
          <a:p>
            <a:pPr algn="ctr"/>
            <a:r>
              <a:rPr lang="en-US" sz="1400" b="1" dirty="0" smtClean="0"/>
              <a:t>City of Miami Trolley</a:t>
            </a:r>
            <a:endParaRPr lang="en-US" sz="1400" b="1" dirty="0"/>
          </a:p>
        </p:txBody>
      </p:sp>
      <p:sp>
        <p:nvSpPr>
          <p:cNvPr id="3" name="TextBox 2"/>
          <p:cNvSpPr txBox="1"/>
          <p:nvPr/>
        </p:nvSpPr>
        <p:spPr>
          <a:xfrm>
            <a:off x="-40368" y="1524000"/>
            <a:ext cx="9144000" cy="954107"/>
          </a:xfrm>
          <a:prstGeom prst="rect">
            <a:avLst/>
          </a:prstGeom>
          <a:noFill/>
        </p:spPr>
        <p:txBody>
          <a:bodyPr wrap="square" rtlCol="0">
            <a:spAutoFit/>
          </a:bodyPr>
          <a:lstStyle/>
          <a:p>
            <a:pPr marL="285750" indent="-285750">
              <a:buFont typeface="Wingdings" pitchFamily="2" charset="2"/>
              <a:buChar char="Ø"/>
            </a:pPr>
            <a:r>
              <a:rPr lang="en-US" sz="1400" b="1" dirty="0" smtClean="0"/>
              <a:t>23% </a:t>
            </a:r>
            <a:r>
              <a:rPr lang="en-US" sz="1400" b="1" dirty="0"/>
              <a:t>of Surtax </a:t>
            </a:r>
            <a:r>
              <a:rPr lang="en-US" sz="1400" b="1" dirty="0" smtClean="0"/>
              <a:t>funds are </a:t>
            </a:r>
            <a:r>
              <a:rPr lang="en-US" sz="1400" b="1" dirty="0"/>
              <a:t>allocated to Miami-Dade County municipalities </a:t>
            </a:r>
            <a:r>
              <a:rPr lang="en-US" sz="1400" b="1" dirty="0" smtClean="0"/>
              <a:t>for transit </a:t>
            </a:r>
            <a:r>
              <a:rPr lang="en-US" sz="1400" b="1" dirty="0"/>
              <a:t>and roadway </a:t>
            </a:r>
            <a:r>
              <a:rPr lang="en-US" sz="1400" b="1" dirty="0" smtClean="0"/>
              <a:t>improvements.  </a:t>
            </a:r>
          </a:p>
          <a:p>
            <a:pPr marL="285750" indent="-285750">
              <a:buFont typeface="Wingdings" pitchFamily="2" charset="2"/>
              <a:buChar char="Ø"/>
            </a:pPr>
            <a:endParaRPr lang="en-US" sz="1400" b="1" dirty="0" smtClean="0"/>
          </a:p>
          <a:p>
            <a:pPr marL="285750" indent="-285750">
              <a:buFont typeface="Wingdings" pitchFamily="2" charset="2"/>
              <a:buChar char="Ø"/>
            </a:pPr>
            <a:r>
              <a:rPr lang="en-US" sz="1400" b="1" dirty="0" smtClean="0"/>
              <a:t>The 34 participating municipalities receive about $46 million dollars annually in Surtax funds.</a:t>
            </a:r>
            <a:endParaRPr lang="en-US" sz="1400" b="1" dirty="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40179" y="2942116"/>
            <a:ext cx="2511582" cy="33803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843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103" y="1524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8600" y="374650"/>
            <a:ext cx="1006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8034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fontScale="90000"/>
          </a:bodyPr>
          <a:lstStyle/>
          <a:p>
            <a:pPr algn="ctr"/>
            <a:r>
              <a:rPr lang="en-US" sz="3600" b="1" dirty="0" smtClean="0"/>
              <a:t/>
            </a:r>
            <a:br>
              <a:rPr lang="en-US" sz="3600" b="1" dirty="0" smtClean="0"/>
            </a:br>
            <a:r>
              <a:rPr lang="en-US" sz="2800" b="1" i="1" dirty="0">
                <a:solidFill>
                  <a:schemeClr val="tx1"/>
                </a:solidFill>
              </a:rPr>
              <a:t>Citizen Oversight as a Critical Tool in the Approval and Administration of New Funding Sources for Transportation and Government </a:t>
            </a:r>
            <a:r>
              <a:rPr lang="en-US" sz="2800" b="1" i="1" dirty="0" smtClean="0">
                <a:solidFill>
                  <a:schemeClr val="tx1"/>
                </a:solidFill>
              </a:rPr>
              <a:t>Programs</a:t>
            </a:r>
            <a:endParaRPr lang="en-US" sz="28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 y="209509"/>
            <a:ext cx="723900" cy="723683"/>
          </a:xfrm>
          <a:prstGeom prst="rect">
            <a:avLst/>
          </a:prstGeom>
        </p:spPr>
      </p:pic>
      <p:pic>
        <p:nvPicPr>
          <p:cNvPr id="5" name="Picture 4" descr="County Logo3.jpg"/>
          <p:cNvPicPr>
            <a:picLocks noChangeAspect="1"/>
          </p:cNvPicPr>
          <p:nvPr/>
        </p:nvPicPr>
        <p:blipFill>
          <a:blip r:embed="rId4" cstate="print"/>
          <a:stretch>
            <a:fillRect/>
          </a:stretch>
        </p:blipFill>
        <p:spPr>
          <a:xfrm>
            <a:off x="8164286" y="362054"/>
            <a:ext cx="834957" cy="41859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4601" y="1947775"/>
            <a:ext cx="3886200" cy="4725770"/>
          </a:xfrm>
          <a:prstGeom prst="rect">
            <a:avLst/>
          </a:prstGeom>
        </p:spPr>
      </p:pic>
    </p:spTree>
    <p:extLst>
      <p:ext uri="{BB962C8B-B14F-4D97-AF65-F5344CB8AC3E}">
        <p14:creationId xmlns:p14="http://schemas.microsoft.com/office/powerpoint/2010/main" val="37261704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3447</TotalTime>
  <Words>860</Words>
  <Application>Microsoft Office PowerPoint</Application>
  <PresentationFormat>On-screen Show (4:3)</PresentationFormat>
  <Paragraphs>125</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Florida International University XIX Inter-American Conference of Mayors  and Local Authorities  Citizen Oversight as a Critical Tool in the Approval and Administration of New Funding Sources for Transportation and Government Programs  Charles Scurr June 18, 2013</vt:lpstr>
      <vt:lpstr> Overview of the Transportation Trust</vt:lpstr>
      <vt:lpstr>PowerPoint Presentation</vt:lpstr>
      <vt:lpstr> Metrorail - The Orange Line</vt:lpstr>
      <vt:lpstr> Metrorail – New Railcars</vt:lpstr>
      <vt:lpstr> Metromover  </vt:lpstr>
      <vt:lpstr> Metrobus </vt:lpstr>
      <vt:lpstr> Municipal Transportation Program</vt:lpstr>
      <vt:lpstr> Citizen Oversight as a Critical Tool in the Approval and Administration of New Funding Sources for Transportation and Government Programs</vt:lpstr>
      <vt:lpstr> Transportation Trust Oversight and Administration</vt:lpstr>
      <vt:lpstr>10 Years of Progress Transportation Trust Oversight and Administration</vt:lpstr>
      <vt:lpstr> Citizen Oversight as a Critical Tool in the Approval and Administration of New Funding Sources for Transportation and Government Programs</vt:lpstr>
      <vt:lpstr> Citizen Oversight as a Critical Tool in the Approval and Administration of New Funding Sources for Transportation and Government Programs</vt:lpstr>
      <vt:lpstr> Citizen Oversight as a Critical Tool in the Approval and Administration of New Funding Sources for Transportation and Government Programs</vt:lpstr>
      <vt:lpstr> Citizen Oversight as a Critical Tool in the Approval and Administration of New Funding Sources for Transportation and Government Programs</vt:lpstr>
      <vt:lpstr>PowerPoint Presentation</vt:lpstr>
      <vt:lpstr>The Transportation Trust Useful Links</vt:lpstr>
    </vt:vector>
  </TitlesOfParts>
  <Company>Miami Dade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Five Year Implementation Plan of the People’s Transportation Plan (PTP)</dc:title>
  <dc:creator>Cooper, Kelly (CITT)</dc:creator>
  <cp:lastModifiedBy>Scurr, Charles (CITT)</cp:lastModifiedBy>
  <cp:revision>304</cp:revision>
  <cp:lastPrinted>2013-06-17T16:06:41Z</cp:lastPrinted>
  <dcterms:created xsi:type="dcterms:W3CDTF">2011-06-07T22:00:48Z</dcterms:created>
  <dcterms:modified xsi:type="dcterms:W3CDTF">2013-06-17T19:08:14Z</dcterms:modified>
</cp:coreProperties>
</file>