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64" r:id="rId2"/>
    <p:sldId id="305" r:id="rId3"/>
    <p:sldId id="307" r:id="rId4"/>
    <p:sldId id="308" r:id="rId5"/>
    <p:sldId id="309" r:id="rId6"/>
    <p:sldId id="294" r:id="rId7"/>
    <p:sldId id="311" r:id="rId8"/>
    <p:sldId id="312" r:id="rId9"/>
    <p:sldId id="313" r:id="rId10"/>
    <p:sldId id="314" r:id="rId11"/>
    <p:sldId id="315" r:id="rId12"/>
    <p:sldId id="316" r:id="rId13"/>
    <p:sldId id="317" r:id="rId14"/>
    <p:sldId id="318" r:id="rId15"/>
    <p:sldId id="281" r:id="rId16"/>
  </p:sldIdLst>
  <p:sldSz cx="9144000" cy="6858000" type="screen4x3"/>
  <p:notesSz cx="7010400" cy="9296400"/>
  <p:defaultTex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97" autoAdjust="0"/>
    <p:restoredTop sz="86856" autoAdjust="0"/>
  </p:normalViewPr>
  <p:slideViewPr>
    <p:cSldViewPr>
      <p:cViewPr varScale="1">
        <p:scale>
          <a:sx n="95" d="100"/>
          <a:sy n="95" d="100"/>
        </p:scale>
        <p:origin x="-51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D:\Documents\sandra.castro\AsesoraPoliticasPublicas\MATERIALES%20INVESTIGACION\ARCHIVOS%20BASE\CATEGORIAS%202013.xls"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CO"/>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200"/>
            </a:pPr>
            <a:r>
              <a:rPr lang="es-CO" sz="2200"/>
              <a:t>CATEGORIA MUNICIPIOS 2013</a:t>
            </a:r>
          </a:p>
        </c:rich>
      </c:tx>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2.0833333333333332E-2"/>
          <c:y val="0.33387394284047828"/>
          <c:w val="0.9555555555555556"/>
          <c:h val="0.64733522892971707"/>
        </c:manualLayout>
      </c:layout>
      <c:pie3DChart>
        <c:varyColors val="1"/>
        <c:ser>
          <c:idx val="0"/>
          <c:order val="0"/>
          <c:tx>
            <c:strRef>
              <c:f>Hoja3!$G$7</c:f>
              <c:strCache>
                <c:ptCount val="1"/>
                <c:pt idx="0">
                  <c:v>CATEGORIA </c:v>
                </c:pt>
              </c:strCache>
            </c:strRef>
          </c:tx>
          <c:dPt>
            <c:idx val="0"/>
            <c:bubble3D val="0"/>
            <c:spPr>
              <a:solidFill>
                <a:srgbClr val="FFFF00"/>
              </a:solidFill>
            </c:spPr>
          </c:dPt>
          <c:dLbls>
            <c:dLbl>
              <c:idx val="0"/>
              <c:layout>
                <c:manualLayout>
                  <c:x val="-3.3350721784776903E-2"/>
                  <c:y val="-4.790390784485273E-3"/>
                </c:manualLayout>
              </c:layout>
              <c:showLegendKey val="0"/>
              <c:showVal val="0"/>
              <c:showCatName val="0"/>
              <c:showSerName val="0"/>
              <c:showPercent val="1"/>
              <c:showBubbleSize val="0"/>
            </c:dLbl>
            <c:dLbl>
              <c:idx val="3"/>
              <c:layout>
                <c:manualLayout>
                  <c:x val="-7.5783027121609798E-3"/>
                  <c:y val="-5.0637941090696994E-3"/>
                </c:manualLayout>
              </c:layout>
              <c:showLegendKey val="0"/>
              <c:showVal val="0"/>
              <c:showCatName val="0"/>
              <c:showSerName val="0"/>
              <c:showPercent val="1"/>
              <c:showBubbleSize val="0"/>
            </c:dLbl>
            <c:dLbl>
              <c:idx val="4"/>
              <c:layout>
                <c:manualLayout>
                  <c:x val="1.0360892388451444E-3"/>
                  <c:y val="-8.4536307961504808E-4"/>
                </c:manualLayout>
              </c:layout>
              <c:showLegendKey val="0"/>
              <c:showVal val="0"/>
              <c:showCatName val="0"/>
              <c:showSerName val="0"/>
              <c:showPercent val="1"/>
              <c:showBubbleSize val="0"/>
            </c:dLbl>
            <c:dLbl>
              <c:idx val="5"/>
              <c:layout>
                <c:manualLayout>
                  <c:x val="1.3152887139107611E-2"/>
                  <c:y val="-5.3113152522601341E-4"/>
                </c:manualLayout>
              </c:layout>
              <c:showLegendKey val="0"/>
              <c:showVal val="0"/>
              <c:showCatName val="0"/>
              <c:showSerName val="0"/>
              <c:showPercent val="1"/>
              <c:showBubbleSize val="0"/>
            </c:dLbl>
            <c:dLbl>
              <c:idx val="6"/>
              <c:layout>
                <c:manualLayout>
                  <c:x val="0.1749316491688539"/>
                  <c:y val="-0.27504629629629629"/>
                </c:manualLayout>
              </c:layout>
              <c:tx>
                <c:rich>
                  <a:bodyPr/>
                  <a:lstStyle/>
                  <a:p>
                    <a:pPr>
                      <a:defRPr sz="2000"/>
                    </a:pPr>
                    <a:r>
                      <a:rPr lang="en-US" sz="2000" b="1"/>
                      <a:t>89%</a:t>
                    </a:r>
                  </a:p>
                </c:rich>
              </c:tx>
              <c:spPr/>
              <c:showLegendKey val="0"/>
              <c:showVal val="0"/>
              <c:showCatName val="0"/>
              <c:showSerName val="0"/>
              <c:showPercent val="1"/>
              <c:showBubbleSize val="0"/>
            </c:dLbl>
            <c:showLegendKey val="0"/>
            <c:showVal val="0"/>
            <c:showCatName val="0"/>
            <c:showSerName val="0"/>
            <c:showPercent val="1"/>
            <c:showBubbleSize val="0"/>
            <c:showLeaderLines val="1"/>
          </c:dLbls>
          <c:cat>
            <c:strRef>
              <c:f>Hoja3!$G$8:$G$14</c:f>
              <c:strCache>
                <c:ptCount val="7"/>
                <c:pt idx="0">
                  <c:v>E</c:v>
                </c:pt>
                <c:pt idx="1">
                  <c:v>1</c:v>
                </c:pt>
                <c:pt idx="2">
                  <c:v>2</c:v>
                </c:pt>
                <c:pt idx="3">
                  <c:v>3</c:v>
                </c:pt>
                <c:pt idx="4">
                  <c:v>4</c:v>
                </c:pt>
                <c:pt idx="5">
                  <c:v>5</c:v>
                </c:pt>
                <c:pt idx="6">
                  <c:v>6</c:v>
                </c:pt>
              </c:strCache>
            </c:strRef>
          </c:cat>
          <c:val>
            <c:numRef>
              <c:f>Hoja3!$H$8:$H$14</c:f>
              <c:numCache>
                <c:formatCode>General</c:formatCode>
                <c:ptCount val="7"/>
                <c:pt idx="0">
                  <c:v>6</c:v>
                </c:pt>
                <c:pt idx="1">
                  <c:v>21</c:v>
                </c:pt>
                <c:pt idx="2">
                  <c:v>18</c:v>
                </c:pt>
                <c:pt idx="3">
                  <c:v>19</c:v>
                </c:pt>
                <c:pt idx="4">
                  <c:v>27</c:v>
                </c:pt>
                <c:pt idx="5">
                  <c:v>35</c:v>
                </c:pt>
                <c:pt idx="6">
                  <c:v>976</c:v>
                </c:pt>
              </c:numCache>
            </c:numRef>
          </c:val>
        </c:ser>
        <c:dLbls>
          <c:showLegendKey val="0"/>
          <c:showVal val="0"/>
          <c:showCatName val="0"/>
          <c:showSerName val="0"/>
          <c:showPercent val="1"/>
          <c:showBubbleSize val="0"/>
          <c:showLeaderLines val="1"/>
        </c:dLbls>
      </c:pie3DChart>
    </c:plotArea>
    <c:legend>
      <c:legendPos val="t"/>
      <c:layout/>
      <c:overlay val="0"/>
      <c:txPr>
        <a:bodyPr/>
        <a:lstStyle/>
        <a:p>
          <a:pPr rtl="0">
            <a:defRPr sz="2000"/>
          </a:pPr>
          <a:endParaRPr lang="es-CO"/>
        </a:p>
      </c:txPr>
    </c:legend>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pieChart>
        <c:varyColors val="1"/>
        <c:ser>
          <c:idx val="0"/>
          <c:order val="0"/>
          <c:tx>
            <c:strRef>
              <c:f>Sheet1!$B$1</c:f>
              <c:strCache>
                <c:ptCount val="1"/>
                <c:pt idx="0">
                  <c:v>Población</c:v>
                </c:pt>
              </c:strCache>
            </c:strRef>
          </c:tx>
          <c:cat>
            <c:strRef>
              <c:f>Sheet1!$A$2:$A$3</c:f>
              <c:strCache>
                <c:ptCount val="2"/>
                <c:pt idx="0">
                  <c:v>Rural 44% </c:v>
                </c:pt>
                <c:pt idx="1">
                  <c:v>Urbano 56%</c:v>
                </c:pt>
              </c:strCache>
            </c:strRef>
          </c:cat>
          <c:val>
            <c:numRef>
              <c:f>Sheet1!$B$2:$B$3</c:f>
              <c:numCache>
                <c:formatCode>General</c:formatCode>
                <c:ptCount val="2"/>
                <c:pt idx="0">
                  <c:v>44</c:v>
                </c:pt>
                <c:pt idx="1">
                  <c:v>56</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es-CO"/>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pieChart>
        <c:varyColors val="1"/>
        <c:ser>
          <c:idx val="0"/>
          <c:order val="0"/>
          <c:tx>
            <c:strRef>
              <c:f>Sheet1!$B$1</c:f>
              <c:strCache>
                <c:ptCount val="1"/>
                <c:pt idx="0">
                  <c:v>Actividad Economica</c:v>
                </c:pt>
              </c:strCache>
            </c:strRef>
          </c:tx>
          <c:cat>
            <c:strRef>
              <c:f>Sheet1!$A$2:$A$4</c:f>
              <c:strCache>
                <c:ptCount val="3"/>
                <c:pt idx="0">
                  <c:v>industria 3,52%</c:v>
                </c:pt>
                <c:pt idx="1">
                  <c:v>comercio 4,25%</c:v>
                </c:pt>
                <c:pt idx="2">
                  <c:v>servicios 1,51%</c:v>
                </c:pt>
              </c:strCache>
            </c:strRef>
          </c:cat>
          <c:val>
            <c:numRef>
              <c:f>Sheet1!$B$2:$B$4</c:f>
              <c:numCache>
                <c:formatCode>General</c:formatCode>
                <c:ptCount val="3"/>
                <c:pt idx="0">
                  <c:v>3.52</c:v>
                </c:pt>
                <c:pt idx="1">
                  <c:v>4.25</c:v>
                </c:pt>
                <c:pt idx="2">
                  <c:v>1.51</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es-CO"/>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Calibri" pitchFamily="34" charset="0"/>
              </a:defRPr>
            </a:lvl1pPr>
          </a:lstStyle>
          <a:p>
            <a:endParaRPr lang="es-CO"/>
          </a:p>
        </p:txBody>
      </p:sp>
      <p:sp>
        <p:nvSpPr>
          <p:cNvPr id="55299"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Calibri" pitchFamily="34" charset="0"/>
              </a:defRPr>
            </a:lvl1pPr>
          </a:lstStyle>
          <a:p>
            <a:fld id="{694EA70C-311A-4243-B738-208986DA7186}" type="datetimeFigureOut">
              <a:rPr lang="es-CO"/>
              <a:pPr/>
              <a:t>17/6/2013</a:t>
            </a:fld>
            <a:endParaRPr lang="es-CO"/>
          </a:p>
        </p:txBody>
      </p:sp>
      <p:sp>
        <p:nvSpPr>
          <p:cNvPr id="55300"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Calibri" pitchFamily="34" charset="0"/>
              </a:defRPr>
            </a:lvl1pPr>
          </a:lstStyle>
          <a:p>
            <a:endParaRPr lang="es-CO"/>
          </a:p>
        </p:txBody>
      </p:sp>
      <p:sp>
        <p:nvSpPr>
          <p:cNvPr id="55301"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Calibri" pitchFamily="34" charset="0"/>
              </a:defRPr>
            </a:lvl1pPr>
          </a:lstStyle>
          <a:p>
            <a:fld id="{7C5F75F9-950E-46AA-96EC-39D77EB8BB81}" type="slidenum">
              <a:rPr lang="es-CO"/>
              <a:pPr/>
              <a:t>‹Nº›</a:t>
            </a:fld>
            <a:endParaRPr lang="es-CO"/>
          </a:p>
        </p:txBody>
      </p:sp>
    </p:spTree>
    <p:extLst>
      <p:ext uri="{BB962C8B-B14F-4D97-AF65-F5344CB8AC3E}">
        <p14:creationId xmlns:p14="http://schemas.microsoft.com/office/powerpoint/2010/main" val="28906515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s-MX"/>
          </a:p>
        </p:txBody>
      </p:sp>
      <p:sp>
        <p:nvSpPr>
          <p:cNvPr id="3" name="2 Marcador de fecha"/>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defRPr>
            </a:lvl1pPr>
          </a:lstStyle>
          <a:p>
            <a:pPr>
              <a:defRPr/>
            </a:pPr>
            <a:fld id="{6A8A61AA-A5BF-46DE-AB6E-57CFD9CA4C0D}" type="datetimeFigureOut">
              <a:rPr lang="es-MX"/>
              <a:pPr>
                <a:defRPr/>
              </a:pPr>
              <a:t>17/06/2013</a:t>
            </a:fld>
            <a:endParaRPr lang="es-MX"/>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s-MX" noProof="0"/>
          </a:p>
        </p:txBody>
      </p:sp>
      <p:sp>
        <p:nvSpPr>
          <p:cNvPr id="5" name="4 Marcador de notas"/>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MX" noProof="0"/>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s-MX"/>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defRPr>
            </a:lvl1pPr>
          </a:lstStyle>
          <a:p>
            <a:pPr>
              <a:defRPr/>
            </a:pPr>
            <a:fld id="{CE991D79-122C-451B-B865-DAEF35505D53}" type="slidenum">
              <a:rPr lang="es-MX"/>
              <a:pPr>
                <a:defRPr/>
              </a:pPr>
              <a:t>‹Nº›</a:t>
            </a:fld>
            <a:endParaRPr lang="es-MX"/>
          </a:p>
        </p:txBody>
      </p:sp>
    </p:spTree>
    <p:extLst>
      <p:ext uri="{BB962C8B-B14F-4D97-AF65-F5344CB8AC3E}">
        <p14:creationId xmlns:p14="http://schemas.microsoft.com/office/powerpoint/2010/main" val="408150437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434"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CO" smtClean="0"/>
          </a:p>
        </p:txBody>
      </p:sp>
      <p:sp>
        <p:nvSpPr>
          <p:cNvPr id="18435"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B139407-7D6A-44FC-AB0B-8C337A24A2DC}" type="slidenum">
              <a:rPr lang="es-ES">
                <a:latin typeface="Arial" charset="0"/>
                <a:cs typeface="Arial" charset="0"/>
              </a:rPr>
              <a:pPr fontAlgn="base">
                <a:spcBef>
                  <a:spcPct val="0"/>
                </a:spcBef>
                <a:spcAft>
                  <a:spcPct val="0"/>
                </a:spcAft>
              </a:pPr>
              <a:t>2</a:t>
            </a:fld>
            <a:endParaRPr lang="es-ES">
              <a:latin typeface="Arial" charset="0"/>
              <a:cs typeface="Arial" charset="0"/>
            </a:endParaRPr>
          </a:p>
        </p:txBody>
      </p:sp>
    </p:spTree>
    <p:extLst>
      <p:ext uri="{BB962C8B-B14F-4D97-AF65-F5344CB8AC3E}">
        <p14:creationId xmlns:p14="http://schemas.microsoft.com/office/powerpoint/2010/main" val="38392667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5363" name="2 Marcador de notas"/>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r>
              <a:rPr lang="es-CO" sz="1200" kern="1200" dirty="0" smtClean="0">
                <a:solidFill>
                  <a:schemeClr val="tx1"/>
                </a:solidFill>
                <a:latin typeface="+mn-lt"/>
                <a:ea typeface="+mn-ea"/>
                <a:cs typeface="+mn-cs"/>
              </a:rPr>
              <a:t> un proceso de paz en realidad no es otra cosa que un proceso para finalizar con la violencia y la lucha armada. la firma de un cese de hostilidades y una posterior firma de un acuerdo de paz, es solo el inicio del verdadero "proceso de paz" vinculado a una etapa denominada rehabilitación posbélica, donde verdaderamente se tomarán las decisiones y se realizarán las políticas, que si tienen éxito lograran la superación de las otras violencias, estructurales y culturales, que permitirán después hablar con propiedad del logro de La Paz. El papel de los gobiernos locales en este aspecto es esencial, y será el actor principal, con el impulso del gobierno central de consolidar este proceso. </a:t>
            </a:r>
          </a:p>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endParaRPr lang="es-CO"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r>
              <a:rPr lang="es-CO" sz="1200" kern="1200" dirty="0" smtClean="0">
                <a:solidFill>
                  <a:schemeClr val="tx1"/>
                </a:solidFill>
                <a:latin typeface="+mn-lt"/>
                <a:ea typeface="+mn-ea"/>
                <a:cs typeface="+mn-cs"/>
              </a:rPr>
              <a:t>el trabajo que está haciendo la FCM como articulador y vocero de las necesidades locales en estos espacios, es esencial por la capacidad de incluir un enfoque diferencial en análisis del conflicto, y en el acompañamiento a políticas y programas para esta construcción.  los efectos de cualquier proceso de paz se miden en lo local, se negocian entre los actores principales pero solo será posible la construcción y consolidación de La Paz si ocurren transformaciones territoriales. Es esencial que se aborden las condiciones de equidad, transparencia, eficacia y eficiencia de los gobiernos locales para un cambio absoluto del lenguaje en lo local.  la construcción de convivencia es el gran desafío de los mandatarios locales, esta vez La Paz debe construirse desde abajo. </a:t>
            </a:r>
          </a:p>
          <a:p>
            <a:pPr lvl="0"/>
            <a:r>
              <a:rPr lang="es-CO" sz="1200" kern="1200" dirty="0" smtClean="0">
                <a:solidFill>
                  <a:schemeClr val="tx1"/>
                </a:solidFill>
                <a:latin typeface="+mn-lt"/>
                <a:ea typeface="+mn-ea"/>
                <a:cs typeface="+mn-cs"/>
              </a:rPr>
              <a:t>desde lo local, se deben analizar las causas que han llevado al conflicto armado en el país, para que desde la gestión publica local, se puedan abordar en un escenario de construcción de paz </a:t>
            </a:r>
          </a:p>
          <a:p>
            <a:pPr lvl="1"/>
            <a:r>
              <a:rPr lang="es-CO" sz="1200" kern="1200" dirty="0" smtClean="0">
                <a:solidFill>
                  <a:schemeClr val="tx1"/>
                </a:solidFill>
                <a:latin typeface="+mn-lt"/>
                <a:ea typeface="+mn-ea"/>
                <a:cs typeface="+mn-cs"/>
              </a:rPr>
              <a:t>las condiciones de desigualdad social que hay que tener en cuenta a la hora de desarrollar un modelo institucional, político y económico en lo local</a:t>
            </a:r>
          </a:p>
          <a:p>
            <a:pPr lvl="1"/>
            <a:r>
              <a:rPr lang="es-CO" sz="1200" kern="1200" dirty="0" smtClean="0">
                <a:solidFill>
                  <a:schemeClr val="tx1"/>
                </a:solidFill>
                <a:latin typeface="+mn-lt"/>
                <a:ea typeface="+mn-ea"/>
                <a:cs typeface="+mn-cs"/>
              </a:rPr>
              <a:t>el modelo de desarrollo económico, las desigualdades territoriales, o la inequidad territorial</a:t>
            </a:r>
          </a:p>
          <a:p>
            <a:pPr lvl="1"/>
            <a:r>
              <a:rPr lang="es-CO" sz="1200" kern="1200" dirty="0" smtClean="0">
                <a:solidFill>
                  <a:schemeClr val="tx1"/>
                </a:solidFill>
                <a:latin typeface="+mn-lt"/>
                <a:ea typeface="+mn-ea"/>
                <a:cs typeface="+mn-cs"/>
              </a:rPr>
              <a:t>el espacio local como espacio de inclusión en términos políticos. no restringir la participación política, la oposición o la participación política futura de los grupos armados ilegales debe abordarse a nivel local, y deben darse las garantías para su inclusión institucional y social. Es necesario tener en cuenta la construcción de las bases sociales y políticas de los grupos armados y su futura inclusión en los espacios institucionales. Esta es fundamentalmente contar con una medición y previsión de la inclusión de la marcha patriótica en los espacios de política</a:t>
            </a:r>
          </a:p>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endParaRPr lang="es-CO"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es-CO" sz="1200" kern="1200" dirty="0" smtClean="0">
                <a:solidFill>
                  <a:schemeClr val="tx1"/>
                </a:solidFill>
                <a:latin typeface="+mn-lt"/>
                <a:ea typeface="+mn-ea"/>
                <a:cs typeface="+mn-cs"/>
              </a:rPr>
              <a:t>la necesidad de establecer estrategias a largo plazo que se incorporen a realidades multidimensionales son la mejor la receta para la construcción de paz en países con conflictos prolongados</a:t>
            </a:r>
          </a:p>
          <a:p>
            <a:pPr eaLnBrk="1" hangingPunct="1">
              <a:spcBef>
                <a:spcPct val="0"/>
              </a:spcBef>
            </a:pPr>
            <a:endParaRPr lang="es-CO" dirty="0" smtClean="0"/>
          </a:p>
          <a:p>
            <a:pPr eaLnBrk="1" hangingPunct="1">
              <a:spcBef>
                <a:spcPct val="0"/>
              </a:spcBef>
            </a:pPr>
            <a:endParaRPr lang="es-CO" dirty="0" smtClean="0"/>
          </a:p>
          <a:p>
            <a:pPr eaLnBrk="1" hangingPunct="1">
              <a:spcBef>
                <a:spcPct val="0"/>
              </a:spcBef>
            </a:pPr>
            <a:endParaRPr lang="es-CO" dirty="0" smtClean="0"/>
          </a:p>
          <a:p>
            <a:pPr eaLnBrk="1" hangingPunct="1">
              <a:spcBef>
                <a:spcPct val="0"/>
              </a:spcBef>
            </a:pPr>
            <a:r>
              <a:rPr lang="es-CO" sz="1200" kern="1200" dirty="0" smtClean="0">
                <a:solidFill>
                  <a:schemeClr val="tx1"/>
                </a:solidFill>
                <a:latin typeface="+mn-lt"/>
                <a:ea typeface="+mn-ea"/>
                <a:cs typeface="+mn-cs"/>
              </a:rPr>
              <a:t>la experiencia demuestra que para consolidar La Paz después de un conflicto, no basta las medidas puramente diplomáticas y militares, sino que necesita un programa de consolidación de La Paz integrado en el que se tengan en cuentan diversos factores que han causado el conflicto o que amenazan con provocarlo</a:t>
            </a:r>
            <a:endParaRPr lang="es-CO" dirty="0" smtClean="0"/>
          </a:p>
        </p:txBody>
      </p:sp>
      <p:sp>
        <p:nvSpPr>
          <p:cNvPr id="15364"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DE6766B-B764-4F26-820C-E51741188830}" type="slidenum">
              <a:rPr lang="es-ES" smtClean="0">
                <a:latin typeface="Arial" pitchFamily="34" charset="0"/>
                <a:cs typeface="Arial" pitchFamily="34" charset="0"/>
              </a:rPr>
              <a:pPr fontAlgn="base">
                <a:spcBef>
                  <a:spcPct val="0"/>
                </a:spcBef>
                <a:spcAft>
                  <a:spcPct val="0"/>
                </a:spcAft>
              </a:pPr>
              <a:t>11</a:t>
            </a:fld>
            <a:endParaRPr lang="es-ES" smtClean="0">
              <a:latin typeface="Arial" pitchFamily="34" charset="0"/>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5363" name="2 Marcador de notas"/>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r>
              <a:rPr lang="es-CO" sz="1200" kern="1200" dirty="0" smtClean="0">
                <a:solidFill>
                  <a:schemeClr val="tx1"/>
                </a:solidFill>
                <a:latin typeface="+mn-lt"/>
                <a:ea typeface="+mn-ea"/>
                <a:cs typeface="+mn-cs"/>
              </a:rPr>
              <a:t> un proceso de paz en realidad no es otra cosa que un proceso para finalizar con la violencia y la lucha armada. la firma de un cese de hostilidades y una posterior firma de un acuerdo de paz, es solo el inicio del verdadero "proceso de paz" vinculado a una etapa denominada rehabilitación posbélica, donde verdaderamente se tomarán las decisiones y se realizarán las políticas, que si tienen éxito lograran la superación de las otras violencias, estructurales y culturales, que permitirán después hablar con propiedad del logro de La Paz. El papel de los gobiernos locales en este aspecto es esencial, y será el actor principal, con el impulso del gobierno central de consolidar este proceso. </a:t>
            </a:r>
          </a:p>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endParaRPr lang="es-CO"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r>
              <a:rPr lang="es-CO" sz="1200" kern="1200" dirty="0" smtClean="0">
                <a:solidFill>
                  <a:schemeClr val="tx1"/>
                </a:solidFill>
                <a:latin typeface="+mn-lt"/>
                <a:ea typeface="+mn-ea"/>
                <a:cs typeface="+mn-cs"/>
              </a:rPr>
              <a:t>el trabajo que está haciendo la FCM como articulador y vocero de las necesidades locales en estos espacios, es esencial por la capacidad de incluir un enfoque diferencial en análisis del conflicto, y en el acompañamiento a políticas y programas para esta construcción.  los efectos de cualquier proceso de paz se miden en lo local, se negocian entre los actores principales pero solo será posible la construcción y consolidación de La Paz si ocurren transformaciones territoriales. Es esencial que se aborden las condiciones de equidad, transparencia, eficacia y eficiencia de los gobiernos locales para un cambio absoluto del lenguaje en lo local.  la construcción de convivencia es el gran desafío de los mandatarios locales, esta vez La Paz debe construirse desde abajo. </a:t>
            </a:r>
          </a:p>
          <a:p>
            <a:pPr lvl="0"/>
            <a:r>
              <a:rPr lang="es-CO" sz="1200" kern="1200" dirty="0" smtClean="0">
                <a:solidFill>
                  <a:schemeClr val="tx1"/>
                </a:solidFill>
                <a:latin typeface="+mn-lt"/>
                <a:ea typeface="+mn-ea"/>
                <a:cs typeface="+mn-cs"/>
              </a:rPr>
              <a:t>desde lo local, se deben analizar las causas que han llevado al conflicto armado en el país, para que desde la gestión publica local, se puedan abordar en un escenario de construcción de paz </a:t>
            </a:r>
          </a:p>
          <a:p>
            <a:pPr lvl="1"/>
            <a:r>
              <a:rPr lang="es-CO" sz="1200" kern="1200" dirty="0" smtClean="0">
                <a:solidFill>
                  <a:schemeClr val="tx1"/>
                </a:solidFill>
                <a:latin typeface="+mn-lt"/>
                <a:ea typeface="+mn-ea"/>
                <a:cs typeface="+mn-cs"/>
              </a:rPr>
              <a:t>las condiciones de desigualdad social que hay que tener en cuenta a la hora de desarrollar un modelo institucional, político y económico en lo local</a:t>
            </a:r>
          </a:p>
          <a:p>
            <a:pPr lvl="1"/>
            <a:r>
              <a:rPr lang="es-CO" sz="1200" kern="1200" dirty="0" smtClean="0">
                <a:solidFill>
                  <a:schemeClr val="tx1"/>
                </a:solidFill>
                <a:latin typeface="+mn-lt"/>
                <a:ea typeface="+mn-ea"/>
                <a:cs typeface="+mn-cs"/>
              </a:rPr>
              <a:t>el modelo de desarrollo económico, las desigualdades territoriales, o la inequidad territorial</a:t>
            </a:r>
          </a:p>
          <a:p>
            <a:pPr lvl="1"/>
            <a:r>
              <a:rPr lang="es-CO" sz="1200" kern="1200" dirty="0" smtClean="0">
                <a:solidFill>
                  <a:schemeClr val="tx1"/>
                </a:solidFill>
                <a:latin typeface="+mn-lt"/>
                <a:ea typeface="+mn-ea"/>
                <a:cs typeface="+mn-cs"/>
              </a:rPr>
              <a:t>el espacio local como espacio de inclusión en términos políticos. no restringir la participación política, la oposición o la participación política futura de los grupos armados ilegales debe abordarse a nivel local, y deben darse las garantías para su inclusión institucional y social. Es necesario tener en cuenta la construcción de las bases sociales y políticas de los grupos armados y su futura inclusión en los espacios institucionales. Esta es fundamentalmente contar con una medición y previsión de la inclusión de la marcha patriótica en los espacios de política</a:t>
            </a:r>
          </a:p>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endParaRPr lang="es-CO"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es-CO" sz="1200" kern="1200" dirty="0" smtClean="0">
                <a:solidFill>
                  <a:schemeClr val="tx1"/>
                </a:solidFill>
                <a:latin typeface="+mn-lt"/>
                <a:ea typeface="+mn-ea"/>
                <a:cs typeface="+mn-cs"/>
              </a:rPr>
              <a:t>la necesidad de establecer estrategias a largo plazo que se incorporen a realidades multidimensionales son la mejor la receta para la construcción de paz en países con conflictos prolongados</a:t>
            </a:r>
          </a:p>
          <a:p>
            <a:pPr eaLnBrk="1" hangingPunct="1">
              <a:spcBef>
                <a:spcPct val="0"/>
              </a:spcBef>
            </a:pPr>
            <a:endParaRPr lang="es-CO" dirty="0" smtClean="0"/>
          </a:p>
          <a:p>
            <a:pPr eaLnBrk="1" hangingPunct="1">
              <a:spcBef>
                <a:spcPct val="0"/>
              </a:spcBef>
            </a:pPr>
            <a:endParaRPr lang="es-CO" dirty="0" smtClean="0"/>
          </a:p>
          <a:p>
            <a:pPr eaLnBrk="1" hangingPunct="1">
              <a:spcBef>
                <a:spcPct val="0"/>
              </a:spcBef>
            </a:pPr>
            <a:endParaRPr lang="es-CO" dirty="0" smtClean="0"/>
          </a:p>
          <a:p>
            <a:pPr eaLnBrk="1" hangingPunct="1">
              <a:spcBef>
                <a:spcPct val="0"/>
              </a:spcBef>
            </a:pPr>
            <a:r>
              <a:rPr lang="es-CO" sz="1200" kern="1200" dirty="0" smtClean="0">
                <a:solidFill>
                  <a:schemeClr val="tx1"/>
                </a:solidFill>
                <a:latin typeface="+mn-lt"/>
                <a:ea typeface="+mn-ea"/>
                <a:cs typeface="+mn-cs"/>
              </a:rPr>
              <a:t>la experiencia demuestra que para consolidar La Paz después de un conflicto, no basta las medidas puramente diplomáticas y militares, sino que necesita un programa de consolidación de La Paz integrado en el que se tengan en cuentan diversos factores que han causado el conflicto o que amenazan con provocarlo</a:t>
            </a:r>
            <a:endParaRPr lang="es-CO" dirty="0" smtClean="0"/>
          </a:p>
        </p:txBody>
      </p:sp>
      <p:sp>
        <p:nvSpPr>
          <p:cNvPr id="15364"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DE6766B-B764-4F26-820C-E51741188830}" type="slidenum">
              <a:rPr lang="es-ES" smtClean="0">
                <a:latin typeface="Arial" pitchFamily="34" charset="0"/>
                <a:cs typeface="Arial" pitchFamily="34" charset="0"/>
              </a:rPr>
              <a:pPr fontAlgn="base">
                <a:spcBef>
                  <a:spcPct val="0"/>
                </a:spcBef>
                <a:spcAft>
                  <a:spcPct val="0"/>
                </a:spcAft>
              </a:pPr>
              <a:t>12</a:t>
            </a:fld>
            <a:endParaRPr lang="es-ES" smtClean="0">
              <a:latin typeface="Arial" pitchFamily="34" charset="0"/>
              <a:cs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5363" name="2 Marcador de notas"/>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r>
              <a:rPr lang="es-CO" sz="1200" kern="1200" dirty="0" smtClean="0">
                <a:solidFill>
                  <a:schemeClr val="tx1"/>
                </a:solidFill>
                <a:latin typeface="+mn-lt"/>
                <a:ea typeface="+mn-ea"/>
                <a:cs typeface="+mn-cs"/>
              </a:rPr>
              <a:t> un proceso de paz en realidad no es otra cosa que un proceso para finalizar con la violencia y la lucha armada. la firma de un cese de hostilidades y una posterior firma de un acuerdo de paz, es solo el inicio del verdadero "proceso de paz" vinculado a una etapa denominada rehabilitación posbélica, donde verdaderamente se tomarán las decisiones y se realizarán las políticas, que si tienen éxito lograran la superación de las otras violencias, estructurales y culturales, que permitirán después hablar con propiedad del logro de La Paz. El papel de los gobiernos locales en este aspecto es esencial, y será el actor principal, con el impulso del gobierno central de consolidar este proceso. </a:t>
            </a:r>
          </a:p>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endParaRPr lang="es-CO"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r>
              <a:rPr lang="es-CO" sz="1200" kern="1200" dirty="0" smtClean="0">
                <a:solidFill>
                  <a:schemeClr val="tx1"/>
                </a:solidFill>
                <a:latin typeface="+mn-lt"/>
                <a:ea typeface="+mn-ea"/>
                <a:cs typeface="+mn-cs"/>
              </a:rPr>
              <a:t>el trabajo que está haciendo la FCM como articulador y vocero de las necesidades locales en estos espacios, es esencial por la capacidad de incluir un enfoque diferencial en análisis del conflicto, y en el acompañamiento a políticas y programas para esta construcción.  los efectos de cualquier proceso de paz se miden en lo local, se negocian entre los actores principales pero solo será posible la construcción y consolidación de La Paz si ocurren transformaciones territoriales. Es esencial que se aborden las condiciones de equidad, transparencia, eficacia y eficiencia de los gobiernos locales para un cambio absoluto del lenguaje en lo local.  la construcción de convivencia es el gran desafío de los mandatarios locales, esta vez La Paz debe construirse desde abajo. </a:t>
            </a:r>
          </a:p>
          <a:p>
            <a:pPr lvl="0"/>
            <a:r>
              <a:rPr lang="es-CO" sz="1200" kern="1200" dirty="0" smtClean="0">
                <a:solidFill>
                  <a:schemeClr val="tx1"/>
                </a:solidFill>
                <a:latin typeface="+mn-lt"/>
                <a:ea typeface="+mn-ea"/>
                <a:cs typeface="+mn-cs"/>
              </a:rPr>
              <a:t>desde lo local, se deben analizar las causas que han llevado al conflicto armado en el país, para que desde la gestión publica local, se puedan abordar en un escenario de construcción de paz </a:t>
            </a:r>
          </a:p>
          <a:p>
            <a:pPr lvl="1"/>
            <a:r>
              <a:rPr lang="es-CO" sz="1200" kern="1200" dirty="0" smtClean="0">
                <a:solidFill>
                  <a:schemeClr val="tx1"/>
                </a:solidFill>
                <a:latin typeface="+mn-lt"/>
                <a:ea typeface="+mn-ea"/>
                <a:cs typeface="+mn-cs"/>
              </a:rPr>
              <a:t>las condiciones de desigualdad social que hay que tener en cuenta a la hora de desarrollar un modelo institucional, político y económico en lo local</a:t>
            </a:r>
          </a:p>
          <a:p>
            <a:pPr lvl="1"/>
            <a:r>
              <a:rPr lang="es-CO" sz="1200" kern="1200" dirty="0" smtClean="0">
                <a:solidFill>
                  <a:schemeClr val="tx1"/>
                </a:solidFill>
                <a:latin typeface="+mn-lt"/>
                <a:ea typeface="+mn-ea"/>
                <a:cs typeface="+mn-cs"/>
              </a:rPr>
              <a:t>el modelo de desarrollo económico, las desigualdades territoriales, o la inequidad territorial</a:t>
            </a:r>
          </a:p>
          <a:p>
            <a:pPr lvl="1"/>
            <a:r>
              <a:rPr lang="es-CO" sz="1200" kern="1200" dirty="0" smtClean="0">
                <a:solidFill>
                  <a:schemeClr val="tx1"/>
                </a:solidFill>
                <a:latin typeface="+mn-lt"/>
                <a:ea typeface="+mn-ea"/>
                <a:cs typeface="+mn-cs"/>
              </a:rPr>
              <a:t>el espacio local como espacio de inclusión en términos políticos. no restringir la participación política, la oposición o la participación política futura de los grupos armados ilegales debe abordarse a nivel local, y deben darse las garantías para su inclusión institucional y social. Es necesario tener en cuenta la construcción de las bases sociales y políticas de los grupos armados y su futura inclusión en los espacios institucionales. Esta es fundamentalmente contar con una medición y previsión de la inclusión de la marcha patriótica en los espacios de política</a:t>
            </a:r>
          </a:p>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endParaRPr lang="es-CO"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es-CO" sz="1200" kern="1200" dirty="0" smtClean="0">
                <a:solidFill>
                  <a:schemeClr val="tx1"/>
                </a:solidFill>
                <a:latin typeface="+mn-lt"/>
                <a:ea typeface="+mn-ea"/>
                <a:cs typeface="+mn-cs"/>
              </a:rPr>
              <a:t>la necesidad de establecer estrategias a largo plazo que se incorporen a realidades multidimensionales son la mejor la receta para la construcción de paz en países con conflictos prolongados</a:t>
            </a:r>
          </a:p>
          <a:p>
            <a:pPr eaLnBrk="1" hangingPunct="1">
              <a:spcBef>
                <a:spcPct val="0"/>
              </a:spcBef>
            </a:pPr>
            <a:endParaRPr lang="es-CO" dirty="0" smtClean="0"/>
          </a:p>
          <a:p>
            <a:pPr eaLnBrk="1" hangingPunct="1">
              <a:spcBef>
                <a:spcPct val="0"/>
              </a:spcBef>
            </a:pPr>
            <a:endParaRPr lang="es-CO" dirty="0" smtClean="0"/>
          </a:p>
          <a:p>
            <a:pPr eaLnBrk="1" hangingPunct="1">
              <a:spcBef>
                <a:spcPct val="0"/>
              </a:spcBef>
            </a:pPr>
            <a:endParaRPr lang="es-CO" dirty="0" smtClean="0"/>
          </a:p>
          <a:p>
            <a:pPr eaLnBrk="1" hangingPunct="1">
              <a:spcBef>
                <a:spcPct val="0"/>
              </a:spcBef>
            </a:pPr>
            <a:r>
              <a:rPr lang="es-CO" sz="1200" kern="1200" dirty="0" smtClean="0">
                <a:solidFill>
                  <a:schemeClr val="tx1"/>
                </a:solidFill>
                <a:latin typeface="+mn-lt"/>
                <a:ea typeface="+mn-ea"/>
                <a:cs typeface="+mn-cs"/>
              </a:rPr>
              <a:t>la experiencia demuestra que para consolidar La Paz después de un conflicto, no basta las medidas puramente diplomáticas y militares, sino que necesita un programa de consolidación de La Paz integrado en el que se tengan en cuentan diversos factores que han causado el conflicto o que amenazan con provocarlo</a:t>
            </a:r>
            <a:endParaRPr lang="es-CO" dirty="0" smtClean="0"/>
          </a:p>
        </p:txBody>
      </p:sp>
      <p:sp>
        <p:nvSpPr>
          <p:cNvPr id="15364"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DE6766B-B764-4F26-820C-E51741188830}" type="slidenum">
              <a:rPr lang="es-ES" smtClean="0">
                <a:latin typeface="Arial" pitchFamily="34" charset="0"/>
                <a:cs typeface="Arial" pitchFamily="34" charset="0"/>
              </a:rPr>
              <a:pPr fontAlgn="base">
                <a:spcBef>
                  <a:spcPct val="0"/>
                </a:spcBef>
                <a:spcAft>
                  <a:spcPct val="0"/>
                </a:spcAft>
              </a:pPr>
              <a:t>13</a:t>
            </a:fld>
            <a:endParaRPr lang="es-ES" smtClean="0">
              <a:latin typeface="Arial" pitchFamily="34" charset="0"/>
              <a:cs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5363" name="2 Marcador de notas"/>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r>
              <a:rPr lang="es-CO" sz="1200" kern="1200" dirty="0" smtClean="0">
                <a:solidFill>
                  <a:schemeClr val="tx1"/>
                </a:solidFill>
                <a:latin typeface="+mn-lt"/>
                <a:ea typeface="+mn-ea"/>
                <a:cs typeface="+mn-cs"/>
              </a:rPr>
              <a:t> un proceso de paz en realidad no es otra cosa que un proceso para finalizar con la violencia y la lucha armada. la firma de un cese de hostilidades y una posterior firma de un acuerdo de paz, es solo el inicio del verdadero "proceso de paz" vinculado a una etapa denominada rehabilitación posbélica, donde verdaderamente se tomarán las decisiones y se realizarán las políticas, que si tienen éxito lograran la superación de las otras violencias, estructurales y culturales, que permitirán después hablar con propiedad del logro de La Paz. El papel de los gobiernos locales en este aspecto es esencial, y será el actor principal, con el impulso del gobierno central de consolidar este proceso. </a:t>
            </a:r>
          </a:p>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endParaRPr lang="es-CO"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r>
              <a:rPr lang="es-CO" sz="1200" kern="1200" dirty="0" smtClean="0">
                <a:solidFill>
                  <a:schemeClr val="tx1"/>
                </a:solidFill>
                <a:latin typeface="+mn-lt"/>
                <a:ea typeface="+mn-ea"/>
                <a:cs typeface="+mn-cs"/>
              </a:rPr>
              <a:t>el trabajo que está haciendo la FCM como articulador y vocero de las necesidades locales en estos espacios, es esencial por la capacidad de incluir un enfoque diferencial en análisis del conflicto, y en el acompañamiento a políticas y programas para esta construcción.  los efectos de cualquier proceso de paz se miden en lo local, se negocian entre los actores principales pero solo será posible la construcción y consolidación de La Paz si ocurren transformaciones territoriales. Es esencial que se aborden las condiciones de equidad, transparencia, eficacia y eficiencia de los gobiernos locales para un cambio absoluto del lenguaje en lo local.  la construcción de convivencia es el gran desafío de los mandatarios locales, esta vez La Paz debe construirse desde abajo. </a:t>
            </a:r>
          </a:p>
          <a:p>
            <a:pPr lvl="0"/>
            <a:r>
              <a:rPr lang="es-CO" sz="1200" kern="1200" dirty="0" smtClean="0">
                <a:solidFill>
                  <a:schemeClr val="tx1"/>
                </a:solidFill>
                <a:latin typeface="+mn-lt"/>
                <a:ea typeface="+mn-ea"/>
                <a:cs typeface="+mn-cs"/>
              </a:rPr>
              <a:t>desde lo local, se deben analizar las causas que han llevado al conflicto armado en el país, para que desde la gestión publica local, se puedan abordar en un escenario de construcción de paz </a:t>
            </a:r>
          </a:p>
          <a:p>
            <a:pPr lvl="1"/>
            <a:r>
              <a:rPr lang="es-CO" sz="1200" kern="1200" dirty="0" smtClean="0">
                <a:solidFill>
                  <a:schemeClr val="tx1"/>
                </a:solidFill>
                <a:latin typeface="+mn-lt"/>
                <a:ea typeface="+mn-ea"/>
                <a:cs typeface="+mn-cs"/>
              </a:rPr>
              <a:t>las condiciones de desigualdad social que hay que tener en cuenta a la hora de desarrollar un modelo institucional, político y económico en lo local</a:t>
            </a:r>
          </a:p>
          <a:p>
            <a:pPr lvl="1"/>
            <a:r>
              <a:rPr lang="es-CO" sz="1200" kern="1200" dirty="0" smtClean="0">
                <a:solidFill>
                  <a:schemeClr val="tx1"/>
                </a:solidFill>
                <a:latin typeface="+mn-lt"/>
                <a:ea typeface="+mn-ea"/>
                <a:cs typeface="+mn-cs"/>
              </a:rPr>
              <a:t>el modelo de desarrollo económico, las desigualdades territoriales, o la inequidad territorial</a:t>
            </a:r>
          </a:p>
          <a:p>
            <a:pPr lvl="1"/>
            <a:r>
              <a:rPr lang="es-CO" sz="1200" kern="1200" dirty="0" smtClean="0">
                <a:solidFill>
                  <a:schemeClr val="tx1"/>
                </a:solidFill>
                <a:latin typeface="+mn-lt"/>
                <a:ea typeface="+mn-ea"/>
                <a:cs typeface="+mn-cs"/>
              </a:rPr>
              <a:t>el espacio local como espacio de inclusión en términos políticos. no restringir la participación política, la oposición o la participación política futura de los grupos armados ilegales debe abordarse a nivel local, y deben darse las garantías para su inclusión institucional y social. Es necesario tener en cuenta la construcción de las bases sociales y políticas de los grupos armados y su futura inclusión en los espacios institucionales. Esta es fundamentalmente contar con una medición y previsión de la inclusión de la marcha patriótica en los espacios de política</a:t>
            </a:r>
          </a:p>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endParaRPr lang="es-CO"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es-CO" sz="1200" kern="1200" dirty="0" smtClean="0">
                <a:solidFill>
                  <a:schemeClr val="tx1"/>
                </a:solidFill>
                <a:latin typeface="+mn-lt"/>
                <a:ea typeface="+mn-ea"/>
                <a:cs typeface="+mn-cs"/>
              </a:rPr>
              <a:t>la necesidad de establecer estrategias a largo plazo que se incorporen a realidades multidimensionales son la mejor la receta para la construcción de paz en países con conflictos prolongados</a:t>
            </a:r>
          </a:p>
          <a:p>
            <a:pPr eaLnBrk="1" hangingPunct="1">
              <a:spcBef>
                <a:spcPct val="0"/>
              </a:spcBef>
            </a:pPr>
            <a:endParaRPr lang="es-CO" dirty="0" smtClean="0"/>
          </a:p>
          <a:p>
            <a:pPr eaLnBrk="1" hangingPunct="1">
              <a:spcBef>
                <a:spcPct val="0"/>
              </a:spcBef>
            </a:pPr>
            <a:endParaRPr lang="es-CO" dirty="0" smtClean="0"/>
          </a:p>
          <a:p>
            <a:pPr eaLnBrk="1" hangingPunct="1">
              <a:spcBef>
                <a:spcPct val="0"/>
              </a:spcBef>
            </a:pPr>
            <a:endParaRPr lang="es-CO" dirty="0" smtClean="0"/>
          </a:p>
          <a:p>
            <a:pPr eaLnBrk="1" hangingPunct="1">
              <a:spcBef>
                <a:spcPct val="0"/>
              </a:spcBef>
            </a:pPr>
            <a:r>
              <a:rPr lang="es-CO" sz="1200" kern="1200" dirty="0" smtClean="0">
                <a:solidFill>
                  <a:schemeClr val="tx1"/>
                </a:solidFill>
                <a:latin typeface="+mn-lt"/>
                <a:ea typeface="+mn-ea"/>
                <a:cs typeface="+mn-cs"/>
              </a:rPr>
              <a:t>la experiencia demuestra que para consolidar La Paz después de un conflicto, no basta las medidas puramente diplomáticas y militares, sino que necesita un programa de consolidación de La Paz integrado en el que se tengan en cuentan diversos factores que han causado el conflicto o que amenazan con provocarlo</a:t>
            </a:r>
            <a:endParaRPr lang="es-CO" dirty="0" smtClean="0"/>
          </a:p>
        </p:txBody>
      </p:sp>
      <p:sp>
        <p:nvSpPr>
          <p:cNvPr id="15364"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DE6766B-B764-4F26-820C-E51741188830}" type="slidenum">
              <a:rPr lang="es-ES" smtClean="0">
                <a:latin typeface="Arial" pitchFamily="34" charset="0"/>
                <a:cs typeface="Arial" pitchFamily="34" charset="0"/>
              </a:rPr>
              <a:pPr fontAlgn="base">
                <a:spcBef>
                  <a:spcPct val="0"/>
                </a:spcBef>
                <a:spcAft>
                  <a:spcPct val="0"/>
                </a:spcAft>
              </a:pPr>
              <a:t>14</a:t>
            </a:fld>
            <a:endParaRPr lang="es-ES"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434"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CO" smtClean="0"/>
          </a:p>
        </p:txBody>
      </p:sp>
      <p:sp>
        <p:nvSpPr>
          <p:cNvPr id="18435"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B139407-7D6A-44FC-AB0B-8C337A24A2DC}" type="slidenum">
              <a:rPr lang="es-ES">
                <a:latin typeface="Arial" charset="0"/>
                <a:cs typeface="Arial" charset="0"/>
              </a:rPr>
              <a:pPr fontAlgn="base">
                <a:spcBef>
                  <a:spcPct val="0"/>
                </a:spcBef>
                <a:spcAft>
                  <a:spcPct val="0"/>
                </a:spcAft>
              </a:pPr>
              <a:t>3</a:t>
            </a:fld>
            <a:endParaRPr lang="es-ES">
              <a:latin typeface="Arial" charset="0"/>
              <a:cs typeface="Arial" charset="0"/>
            </a:endParaRPr>
          </a:p>
        </p:txBody>
      </p:sp>
    </p:spTree>
    <p:extLst>
      <p:ext uri="{BB962C8B-B14F-4D97-AF65-F5344CB8AC3E}">
        <p14:creationId xmlns:p14="http://schemas.microsoft.com/office/powerpoint/2010/main" val="3839266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434"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CO" smtClean="0"/>
          </a:p>
        </p:txBody>
      </p:sp>
      <p:sp>
        <p:nvSpPr>
          <p:cNvPr id="18435"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B139407-7D6A-44FC-AB0B-8C337A24A2DC}" type="slidenum">
              <a:rPr lang="es-ES">
                <a:latin typeface="Arial" charset="0"/>
                <a:cs typeface="Arial" charset="0"/>
              </a:rPr>
              <a:pPr fontAlgn="base">
                <a:spcBef>
                  <a:spcPct val="0"/>
                </a:spcBef>
                <a:spcAft>
                  <a:spcPct val="0"/>
                </a:spcAft>
              </a:pPr>
              <a:t>4</a:t>
            </a:fld>
            <a:endParaRPr lang="es-ES">
              <a:latin typeface="Arial" charset="0"/>
              <a:cs typeface="Arial" charset="0"/>
            </a:endParaRPr>
          </a:p>
        </p:txBody>
      </p:sp>
    </p:spTree>
    <p:extLst>
      <p:ext uri="{BB962C8B-B14F-4D97-AF65-F5344CB8AC3E}">
        <p14:creationId xmlns:p14="http://schemas.microsoft.com/office/powerpoint/2010/main" val="3839266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434"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CO" smtClean="0"/>
          </a:p>
        </p:txBody>
      </p:sp>
      <p:sp>
        <p:nvSpPr>
          <p:cNvPr id="18435"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B139407-7D6A-44FC-AB0B-8C337A24A2DC}" type="slidenum">
              <a:rPr lang="es-ES">
                <a:latin typeface="Arial" charset="0"/>
                <a:cs typeface="Arial" charset="0"/>
              </a:rPr>
              <a:pPr fontAlgn="base">
                <a:spcBef>
                  <a:spcPct val="0"/>
                </a:spcBef>
                <a:spcAft>
                  <a:spcPct val="0"/>
                </a:spcAft>
              </a:pPr>
              <a:t>5</a:t>
            </a:fld>
            <a:endParaRPr lang="es-ES">
              <a:latin typeface="Arial" charset="0"/>
              <a:cs typeface="Arial" charset="0"/>
            </a:endParaRPr>
          </a:p>
        </p:txBody>
      </p:sp>
    </p:spTree>
    <p:extLst>
      <p:ext uri="{BB962C8B-B14F-4D97-AF65-F5344CB8AC3E}">
        <p14:creationId xmlns:p14="http://schemas.microsoft.com/office/powerpoint/2010/main" val="3839266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434"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CO" smtClean="0"/>
          </a:p>
        </p:txBody>
      </p:sp>
      <p:sp>
        <p:nvSpPr>
          <p:cNvPr id="18435"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B139407-7D6A-44FC-AB0B-8C337A24A2DC}" type="slidenum">
              <a:rPr lang="es-ES">
                <a:latin typeface="Arial" charset="0"/>
                <a:cs typeface="Arial" charset="0"/>
              </a:rPr>
              <a:pPr fontAlgn="base">
                <a:spcBef>
                  <a:spcPct val="0"/>
                </a:spcBef>
                <a:spcAft>
                  <a:spcPct val="0"/>
                </a:spcAft>
              </a:pPr>
              <a:t>6</a:t>
            </a:fld>
            <a:endParaRPr lang="es-ES">
              <a:latin typeface="Arial" charset="0"/>
              <a:cs typeface="Arial" charset="0"/>
            </a:endParaRPr>
          </a:p>
        </p:txBody>
      </p:sp>
    </p:spTree>
    <p:extLst>
      <p:ext uri="{BB962C8B-B14F-4D97-AF65-F5344CB8AC3E}">
        <p14:creationId xmlns:p14="http://schemas.microsoft.com/office/powerpoint/2010/main" val="3839266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5363" name="2 Marcador de notas"/>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r>
              <a:rPr lang="es-CO" sz="1200" kern="1200" dirty="0" smtClean="0">
                <a:solidFill>
                  <a:schemeClr val="tx1"/>
                </a:solidFill>
                <a:latin typeface="+mn-lt"/>
                <a:ea typeface="+mn-ea"/>
                <a:cs typeface="+mn-cs"/>
              </a:rPr>
              <a:t> un proceso de paz en realidad no es otra cosa que un proceso para finalizar con la violencia y la lucha armada. la firma de un cese de hostilidades y una posterior firma de un acuerdo de paz, es solo el inicio del verdadero "proceso de paz" vinculado a una etapa denominada rehabilitación posbélica, donde verdaderamente se tomarán las decisiones y se realizarán las políticas, que si tienen éxito lograran la superación de las otras violencias, estructurales y culturales, que permitirán después hablar con propiedad del logro de La Paz. El papel de los gobiernos locales en este aspecto es esencial, y será el actor principal, con el impulso del gobierno central de consolidar este proceso. </a:t>
            </a:r>
          </a:p>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endParaRPr lang="es-CO"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r>
              <a:rPr lang="es-CO" sz="1200" kern="1200" dirty="0" smtClean="0">
                <a:solidFill>
                  <a:schemeClr val="tx1"/>
                </a:solidFill>
                <a:latin typeface="+mn-lt"/>
                <a:ea typeface="+mn-ea"/>
                <a:cs typeface="+mn-cs"/>
              </a:rPr>
              <a:t>el trabajo que está haciendo la FCM como articulador y vocero de las necesidades locales en estos espacios, es esencial por la capacidad de incluir un enfoque diferencial en análisis del conflicto, y en el acompañamiento a políticas y programas para esta construcción.  los efectos de cualquier proceso de paz se miden en lo local, se negocian entre los actores principales pero solo será posible la construcción y consolidación de La Paz si ocurren transformaciones territoriales. Es esencial que se aborden las condiciones de equidad, transparencia, eficacia y eficiencia de los gobiernos locales para un cambio absoluto del lenguaje en lo local.  la construcción de convivencia es el gran desafío de los mandatarios locales, esta vez La Paz debe construirse desde abajo. </a:t>
            </a:r>
          </a:p>
          <a:p>
            <a:pPr lvl="0"/>
            <a:r>
              <a:rPr lang="es-CO" sz="1200" kern="1200" dirty="0" smtClean="0">
                <a:solidFill>
                  <a:schemeClr val="tx1"/>
                </a:solidFill>
                <a:latin typeface="+mn-lt"/>
                <a:ea typeface="+mn-ea"/>
                <a:cs typeface="+mn-cs"/>
              </a:rPr>
              <a:t>desde lo local, se deben analizar las causas que han llevado al conflicto armado en el país, para que desde la gestión publica local, se puedan abordar en un escenario de construcción de paz </a:t>
            </a:r>
          </a:p>
          <a:p>
            <a:pPr lvl="1"/>
            <a:r>
              <a:rPr lang="es-CO" sz="1200" kern="1200" dirty="0" smtClean="0">
                <a:solidFill>
                  <a:schemeClr val="tx1"/>
                </a:solidFill>
                <a:latin typeface="+mn-lt"/>
                <a:ea typeface="+mn-ea"/>
                <a:cs typeface="+mn-cs"/>
              </a:rPr>
              <a:t>las condiciones de desigualdad social que hay que tener en cuenta a la hora de desarrollar un modelo institucional, político y económico en lo local</a:t>
            </a:r>
          </a:p>
          <a:p>
            <a:pPr lvl="1"/>
            <a:r>
              <a:rPr lang="es-CO" sz="1200" kern="1200" dirty="0" smtClean="0">
                <a:solidFill>
                  <a:schemeClr val="tx1"/>
                </a:solidFill>
                <a:latin typeface="+mn-lt"/>
                <a:ea typeface="+mn-ea"/>
                <a:cs typeface="+mn-cs"/>
              </a:rPr>
              <a:t>el modelo de desarrollo económico, las desigualdades territoriales, o la inequidad territorial</a:t>
            </a:r>
          </a:p>
          <a:p>
            <a:pPr lvl="1"/>
            <a:r>
              <a:rPr lang="es-CO" sz="1200" kern="1200" dirty="0" smtClean="0">
                <a:solidFill>
                  <a:schemeClr val="tx1"/>
                </a:solidFill>
                <a:latin typeface="+mn-lt"/>
                <a:ea typeface="+mn-ea"/>
                <a:cs typeface="+mn-cs"/>
              </a:rPr>
              <a:t>el espacio local como espacio de inclusión en términos políticos. no restringir la participación política, la oposición o la participación política futura de los grupos armados ilegales debe abordarse a nivel local, y deben darse las garantías para su inclusión institucional y social. Es necesario tener en cuenta la construcción de las bases sociales y políticas de los grupos armados y su futura inclusión en los espacios institucionales. Esta es fundamentalmente contar con una medición y previsión de la inclusión de la marcha patriótica en los espacios de política</a:t>
            </a:r>
          </a:p>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endParaRPr lang="es-CO"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es-CO" sz="1200" kern="1200" dirty="0" smtClean="0">
                <a:solidFill>
                  <a:schemeClr val="tx1"/>
                </a:solidFill>
                <a:latin typeface="+mn-lt"/>
                <a:ea typeface="+mn-ea"/>
                <a:cs typeface="+mn-cs"/>
              </a:rPr>
              <a:t>la necesidad de establecer estrategias a largo plazo que se incorporen a realidades multidimensionales son la mejor la receta para la construcción de paz en países con conflictos prolongados</a:t>
            </a:r>
          </a:p>
          <a:p>
            <a:pPr eaLnBrk="1" hangingPunct="1">
              <a:spcBef>
                <a:spcPct val="0"/>
              </a:spcBef>
            </a:pPr>
            <a:endParaRPr lang="es-CO" dirty="0" smtClean="0"/>
          </a:p>
          <a:p>
            <a:pPr eaLnBrk="1" hangingPunct="1">
              <a:spcBef>
                <a:spcPct val="0"/>
              </a:spcBef>
            </a:pPr>
            <a:endParaRPr lang="es-CO" dirty="0" smtClean="0"/>
          </a:p>
          <a:p>
            <a:pPr eaLnBrk="1" hangingPunct="1">
              <a:spcBef>
                <a:spcPct val="0"/>
              </a:spcBef>
            </a:pPr>
            <a:endParaRPr lang="es-CO" dirty="0" smtClean="0"/>
          </a:p>
          <a:p>
            <a:pPr eaLnBrk="1" hangingPunct="1">
              <a:spcBef>
                <a:spcPct val="0"/>
              </a:spcBef>
            </a:pPr>
            <a:r>
              <a:rPr lang="es-CO" sz="1200" kern="1200" dirty="0" smtClean="0">
                <a:solidFill>
                  <a:schemeClr val="tx1"/>
                </a:solidFill>
                <a:latin typeface="+mn-lt"/>
                <a:ea typeface="+mn-ea"/>
                <a:cs typeface="+mn-cs"/>
              </a:rPr>
              <a:t>la experiencia demuestra que para consolidar La Paz después de un conflicto, no basta las medidas puramente diplomáticas y militares, sino que necesita un programa de consolidación de La Paz integrado en el que se tengan en cuentan diversos factores que han causado el conflicto o que amenazan con provocarlo</a:t>
            </a:r>
            <a:endParaRPr lang="es-CO" dirty="0" smtClean="0"/>
          </a:p>
        </p:txBody>
      </p:sp>
      <p:sp>
        <p:nvSpPr>
          <p:cNvPr id="15364"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DE6766B-B764-4F26-820C-E51741188830}" type="slidenum">
              <a:rPr lang="es-ES" smtClean="0">
                <a:latin typeface="Arial" pitchFamily="34" charset="0"/>
                <a:cs typeface="Arial" pitchFamily="34" charset="0"/>
              </a:rPr>
              <a:pPr fontAlgn="base">
                <a:spcBef>
                  <a:spcPct val="0"/>
                </a:spcBef>
                <a:spcAft>
                  <a:spcPct val="0"/>
                </a:spcAft>
              </a:pPr>
              <a:t>7</a:t>
            </a:fld>
            <a:endParaRPr lang="es-ES" smtClean="0">
              <a:latin typeface="Arial" pitchFamily="34" charset="0"/>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5363" name="2 Marcador de notas"/>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r>
              <a:rPr lang="es-CO" sz="1200" kern="1200" dirty="0" smtClean="0">
                <a:solidFill>
                  <a:schemeClr val="tx1"/>
                </a:solidFill>
                <a:latin typeface="+mn-lt"/>
                <a:ea typeface="+mn-ea"/>
                <a:cs typeface="+mn-cs"/>
              </a:rPr>
              <a:t> un proceso de paz en realidad no es otra cosa que un proceso para finalizar con la violencia y la lucha armada. la firma de un cese de hostilidades y una posterior firma de un acuerdo de paz, es solo el inicio del verdadero "proceso de paz" vinculado a una etapa denominada rehabilitación posbélica, donde verdaderamente se tomarán las decisiones y se realizarán las políticas, que si tienen éxito lograran la superación de las otras violencias, estructurales y culturales, que permitirán después hablar con propiedad del logro de La Paz. El papel de los gobiernos locales en este aspecto es esencial, y será el actor principal, con el impulso del gobierno central de consolidar este proceso. </a:t>
            </a:r>
          </a:p>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endParaRPr lang="es-CO"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r>
              <a:rPr lang="es-CO" sz="1200" kern="1200" dirty="0" smtClean="0">
                <a:solidFill>
                  <a:schemeClr val="tx1"/>
                </a:solidFill>
                <a:latin typeface="+mn-lt"/>
                <a:ea typeface="+mn-ea"/>
                <a:cs typeface="+mn-cs"/>
              </a:rPr>
              <a:t>el trabajo que está haciendo la FCM como articulador y vocero de las necesidades locales en estos espacios, es esencial por la capacidad de incluir un enfoque diferencial en análisis del conflicto, y en el acompañamiento a políticas y programas para esta construcción.  los efectos de cualquier proceso de paz se miden en lo local, se negocian entre los actores principales pero solo será posible la construcción y consolidación de La Paz si ocurren transformaciones territoriales. Es esencial que se aborden las condiciones de equidad, transparencia, eficacia y eficiencia de los gobiernos locales para un cambio absoluto del lenguaje en lo local.  la construcción de convivencia es el gran desafío de los mandatarios locales, esta vez La Paz debe construirse desde abajo. </a:t>
            </a:r>
          </a:p>
          <a:p>
            <a:pPr lvl="0"/>
            <a:r>
              <a:rPr lang="es-CO" sz="1200" kern="1200" dirty="0" smtClean="0">
                <a:solidFill>
                  <a:schemeClr val="tx1"/>
                </a:solidFill>
                <a:latin typeface="+mn-lt"/>
                <a:ea typeface="+mn-ea"/>
                <a:cs typeface="+mn-cs"/>
              </a:rPr>
              <a:t>desde lo local, se deben analizar las causas que han llevado al conflicto armado en el país, para que desde la gestión publica local, se puedan abordar en un escenario de construcción de paz </a:t>
            </a:r>
          </a:p>
          <a:p>
            <a:pPr lvl="1"/>
            <a:r>
              <a:rPr lang="es-CO" sz="1200" kern="1200" dirty="0" smtClean="0">
                <a:solidFill>
                  <a:schemeClr val="tx1"/>
                </a:solidFill>
                <a:latin typeface="+mn-lt"/>
                <a:ea typeface="+mn-ea"/>
                <a:cs typeface="+mn-cs"/>
              </a:rPr>
              <a:t>las condiciones de desigualdad social que hay que tener en cuenta a la hora de desarrollar un modelo institucional, político y económico en lo local</a:t>
            </a:r>
          </a:p>
          <a:p>
            <a:pPr lvl="1"/>
            <a:r>
              <a:rPr lang="es-CO" sz="1200" kern="1200" dirty="0" smtClean="0">
                <a:solidFill>
                  <a:schemeClr val="tx1"/>
                </a:solidFill>
                <a:latin typeface="+mn-lt"/>
                <a:ea typeface="+mn-ea"/>
                <a:cs typeface="+mn-cs"/>
              </a:rPr>
              <a:t>el modelo de desarrollo económico, las desigualdades territoriales, o la inequidad territorial</a:t>
            </a:r>
          </a:p>
          <a:p>
            <a:pPr lvl="1"/>
            <a:r>
              <a:rPr lang="es-CO" sz="1200" kern="1200" dirty="0" smtClean="0">
                <a:solidFill>
                  <a:schemeClr val="tx1"/>
                </a:solidFill>
                <a:latin typeface="+mn-lt"/>
                <a:ea typeface="+mn-ea"/>
                <a:cs typeface="+mn-cs"/>
              </a:rPr>
              <a:t>el espacio local como espacio de inclusión en términos políticos. no restringir la participación política, la oposición o la participación política futura de los grupos armados ilegales debe abordarse a nivel local, y deben darse las garantías para su inclusión institucional y social. Es necesario tener en cuenta la construcción de las bases sociales y políticas de los grupos armados y su futura inclusión en los espacios institucionales. Esta es fundamentalmente contar con una medición y previsión de la inclusión de la marcha patriótica en los espacios de política</a:t>
            </a:r>
          </a:p>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endParaRPr lang="es-CO"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es-CO" sz="1200" kern="1200" dirty="0" smtClean="0">
                <a:solidFill>
                  <a:schemeClr val="tx1"/>
                </a:solidFill>
                <a:latin typeface="+mn-lt"/>
                <a:ea typeface="+mn-ea"/>
                <a:cs typeface="+mn-cs"/>
              </a:rPr>
              <a:t>la necesidad de establecer estrategias a largo plazo que se incorporen a realidades multidimensionales son la mejor la receta para la construcción de paz en países con conflictos prolongados</a:t>
            </a:r>
          </a:p>
          <a:p>
            <a:pPr eaLnBrk="1" hangingPunct="1">
              <a:spcBef>
                <a:spcPct val="0"/>
              </a:spcBef>
            </a:pPr>
            <a:endParaRPr lang="es-CO" dirty="0" smtClean="0"/>
          </a:p>
          <a:p>
            <a:pPr eaLnBrk="1" hangingPunct="1">
              <a:spcBef>
                <a:spcPct val="0"/>
              </a:spcBef>
            </a:pPr>
            <a:endParaRPr lang="es-CO" dirty="0" smtClean="0"/>
          </a:p>
          <a:p>
            <a:pPr eaLnBrk="1" hangingPunct="1">
              <a:spcBef>
                <a:spcPct val="0"/>
              </a:spcBef>
            </a:pPr>
            <a:endParaRPr lang="es-CO" dirty="0" smtClean="0"/>
          </a:p>
          <a:p>
            <a:pPr eaLnBrk="1" hangingPunct="1">
              <a:spcBef>
                <a:spcPct val="0"/>
              </a:spcBef>
            </a:pPr>
            <a:r>
              <a:rPr lang="es-CO" sz="1200" kern="1200" dirty="0" smtClean="0">
                <a:solidFill>
                  <a:schemeClr val="tx1"/>
                </a:solidFill>
                <a:latin typeface="+mn-lt"/>
                <a:ea typeface="+mn-ea"/>
                <a:cs typeface="+mn-cs"/>
              </a:rPr>
              <a:t>la experiencia demuestra que para consolidar La Paz después de un conflicto, no basta las medidas puramente diplomáticas y militares, sino que necesita un programa de consolidación de La Paz integrado en el que se tengan en cuentan diversos factores que han causado el conflicto o que amenazan con provocarlo</a:t>
            </a:r>
            <a:endParaRPr lang="es-CO" dirty="0" smtClean="0"/>
          </a:p>
        </p:txBody>
      </p:sp>
      <p:sp>
        <p:nvSpPr>
          <p:cNvPr id="15364"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DE6766B-B764-4F26-820C-E51741188830}" type="slidenum">
              <a:rPr lang="es-ES" smtClean="0">
                <a:latin typeface="Arial" pitchFamily="34" charset="0"/>
                <a:cs typeface="Arial" pitchFamily="34" charset="0"/>
              </a:rPr>
              <a:pPr fontAlgn="base">
                <a:spcBef>
                  <a:spcPct val="0"/>
                </a:spcBef>
                <a:spcAft>
                  <a:spcPct val="0"/>
                </a:spcAft>
              </a:pPr>
              <a:t>8</a:t>
            </a:fld>
            <a:endParaRPr lang="es-ES" smtClean="0">
              <a:latin typeface="Arial" pitchFamily="34" charset="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5363" name="2 Marcador de notas"/>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r>
              <a:rPr lang="es-CO" sz="1200" kern="1200" dirty="0" smtClean="0">
                <a:solidFill>
                  <a:schemeClr val="tx1"/>
                </a:solidFill>
                <a:latin typeface="+mn-lt"/>
                <a:ea typeface="+mn-ea"/>
                <a:cs typeface="+mn-cs"/>
              </a:rPr>
              <a:t> un proceso de paz en realidad no es otra cosa que un proceso para finalizar con la violencia y la lucha armada. la firma de un cese de hostilidades y una posterior firma de un acuerdo de paz, es solo el inicio del verdadero "proceso de paz" vinculado a una etapa denominada rehabilitación posbélica, donde verdaderamente se tomarán las decisiones y se realizarán las políticas, que si tienen éxito lograran la superación de las otras violencias, estructurales y culturales, que permitirán después hablar con propiedad del logro de La Paz. El papel de los gobiernos locales en este aspecto es esencial, y será el actor principal, con el impulso del gobierno central de consolidar este proceso. </a:t>
            </a:r>
          </a:p>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endParaRPr lang="es-CO"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r>
              <a:rPr lang="es-CO" sz="1200" kern="1200" dirty="0" smtClean="0">
                <a:solidFill>
                  <a:schemeClr val="tx1"/>
                </a:solidFill>
                <a:latin typeface="+mn-lt"/>
                <a:ea typeface="+mn-ea"/>
                <a:cs typeface="+mn-cs"/>
              </a:rPr>
              <a:t>el trabajo que está haciendo la FCM como articulador y vocero de las necesidades locales en estos espacios, es esencial por la capacidad de incluir un enfoque diferencial en análisis del conflicto, y en el acompañamiento a políticas y programas para esta construcción.  los efectos de cualquier proceso de paz se miden en lo local, se negocian entre los actores principales pero solo será posible la construcción y consolidación de La Paz si ocurren transformaciones territoriales. Es esencial que se aborden las condiciones de equidad, transparencia, eficacia y eficiencia de los gobiernos locales para un cambio absoluto del lenguaje en lo local.  la construcción de convivencia es el gran desafío de los mandatarios locales, esta vez La Paz debe construirse desde abajo. </a:t>
            </a:r>
          </a:p>
          <a:p>
            <a:pPr lvl="0"/>
            <a:r>
              <a:rPr lang="es-CO" sz="1200" kern="1200" dirty="0" smtClean="0">
                <a:solidFill>
                  <a:schemeClr val="tx1"/>
                </a:solidFill>
                <a:latin typeface="+mn-lt"/>
                <a:ea typeface="+mn-ea"/>
                <a:cs typeface="+mn-cs"/>
              </a:rPr>
              <a:t>desde lo local, se deben analizar las causas que han llevado al conflicto armado en el país, para que desde la gestión publica local, se puedan abordar en un escenario de construcción de paz </a:t>
            </a:r>
          </a:p>
          <a:p>
            <a:pPr lvl="1"/>
            <a:r>
              <a:rPr lang="es-CO" sz="1200" kern="1200" dirty="0" smtClean="0">
                <a:solidFill>
                  <a:schemeClr val="tx1"/>
                </a:solidFill>
                <a:latin typeface="+mn-lt"/>
                <a:ea typeface="+mn-ea"/>
                <a:cs typeface="+mn-cs"/>
              </a:rPr>
              <a:t>las condiciones de desigualdad social que hay que tener en cuenta a la hora de desarrollar un modelo institucional, político y económico en lo local</a:t>
            </a:r>
          </a:p>
          <a:p>
            <a:pPr lvl="1"/>
            <a:r>
              <a:rPr lang="es-CO" sz="1200" kern="1200" dirty="0" smtClean="0">
                <a:solidFill>
                  <a:schemeClr val="tx1"/>
                </a:solidFill>
                <a:latin typeface="+mn-lt"/>
                <a:ea typeface="+mn-ea"/>
                <a:cs typeface="+mn-cs"/>
              </a:rPr>
              <a:t>el modelo de desarrollo económico, las desigualdades territoriales, o la inequidad territorial</a:t>
            </a:r>
          </a:p>
          <a:p>
            <a:pPr lvl="1"/>
            <a:r>
              <a:rPr lang="es-CO" sz="1200" kern="1200" dirty="0" smtClean="0">
                <a:solidFill>
                  <a:schemeClr val="tx1"/>
                </a:solidFill>
                <a:latin typeface="+mn-lt"/>
                <a:ea typeface="+mn-ea"/>
                <a:cs typeface="+mn-cs"/>
              </a:rPr>
              <a:t>el espacio local como espacio de inclusión en términos políticos. no restringir la participación política, la oposición o la participación política futura de los grupos armados ilegales debe abordarse a nivel local, y deben darse las garantías para su inclusión institucional y social. Es necesario tener en cuenta la construcción de las bases sociales y políticas de los grupos armados y su futura inclusión en los espacios institucionales. Esta es fundamentalmente contar con una medición y previsión de la inclusión de la marcha patriótica en los espacios de política</a:t>
            </a:r>
          </a:p>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endParaRPr lang="es-CO"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es-CO" sz="1200" kern="1200" dirty="0" smtClean="0">
                <a:solidFill>
                  <a:schemeClr val="tx1"/>
                </a:solidFill>
                <a:latin typeface="+mn-lt"/>
                <a:ea typeface="+mn-ea"/>
                <a:cs typeface="+mn-cs"/>
              </a:rPr>
              <a:t>la necesidad de establecer estrategias a largo plazo que se incorporen a realidades multidimensionales son la mejor la receta para la construcción de paz en países con conflictos prolongados</a:t>
            </a:r>
          </a:p>
          <a:p>
            <a:pPr eaLnBrk="1" hangingPunct="1">
              <a:spcBef>
                <a:spcPct val="0"/>
              </a:spcBef>
            </a:pPr>
            <a:endParaRPr lang="es-CO" dirty="0" smtClean="0"/>
          </a:p>
          <a:p>
            <a:pPr eaLnBrk="1" hangingPunct="1">
              <a:spcBef>
                <a:spcPct val="0"/>
              </a:spcBef>
            </a:pPr>
            <a:endParaRPr lang="es-CO" dirty="0" smtClean="0"/>
          </a:p>
          <a:p>
            <a:pPr eaLnBrk="1" hangingPunct="1">
              <a:spcBef>
                <a:spcPct val="0"/>
              </a:spcBef>
            </a:pPr>
            <a:endParaRPr lang="es-CO" dirty="0" smtClean="0"/>
          </a:p>
          <a:p>
            <a:pPr eaLnBrk="1" hangingPunct="1">
              <a:spcBef>
                <a:spcPct val="0"/>
              </a:spcBef>
            </a:pPr>
            <a:r>
              <a:rPr lang="es-CO" sz="1200" kern="1200" dirty="0" smtClean="0">
                <a:solidFill>
                  <a:schemeClr val="tx1"/>
                </a:solidFill>
                <a:latin typeface="+mn-lt"/>
                <a:ea typeface="+mn-ea"/>
                <a:cs typeface="+mn-cs"/>
              </a:rPr>
              <a:t>la experiencia demuestra que para consolidar La Paz después de un conflicto, no basta las medidas puramente diplomáticas y militares, sino que necesita un programa de consolidación de La Paz integrado en el que se tengan en cuentan diversos factores que han causado el conflicto o que amenazan con provocarlo</a:t>
            </a:r>
            <a:endParaRPr lang="es-CO" dirty="0" smtClean="0"/>
          </a:p>
        </p:txBody>
      </p:sp>
      <p:sp>
        <p:nvSpPr>
          <p:cNvPr id="15364"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DE6766B-B764-4F26-820C-E51741188830}" type="slidenum">
              <a:rPr lang="es-ES" smtClean="0">
                <a:latin typeface="Arial" pitchFamily="34" charset="0"/>
                <a:cs typeface="Arial" pitchFamily="34" charset="0"/>
              </a:rPr>
              <a:pPr fontAlgn="base">
                <a:spcBef>
                  <a:spcPct val="0"/>
                </a:spcBef>
                <a:spcAft>
                  <a:spcPct val="0"/>
                </a:spcAft>
              </a:pPr>
              <a:t>9</a:t>
            </a:fld>
            <a:endParaRPr lang="es-ES" smtClean="0">
              <a:latin typeface="Arial" pitchFamily="34" charset="0"/>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5363" name="2 Marcador de notas"/>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r>
              <a:rPr lang="es-CO" sz="1200" kern="1200" dirty="0" smtClean="0">
                <a:solidFill>
                  <a:schemeClr val="tx1"/>
                </a:solidFill>
                <a:latin typeface="+mn-lt"/>
                <a:ea typeface="+mn-ea"/>
                <a:cs typeface="+mn-cs"/>
              </a:rPr>
              <a:t> un proceso de paz en realidad no es otra cosa que un proceso para finalizar con la violencia y la lucha armada. la firma de un cese de hostilidades y una posterior firma de un acuerdo de paz, es solo el inicio del verdadero "proceso de paz" vinculado a una etapa denominada rehabilitación posbélica, donde verdaderamente se tomarán las decisiones y se realizarán las políticas, que si tienen éxito lograran la superación de las otras violencias, estructurales y culturales, que permitirán después hablar con propiedad del logro de La Paz. El papel de los gobiernos locales en este aspecto es esencial, y será el actor principal, con el impulso del gobierno central de consolidar este proceso. </a:t>
            </a:r>
          </a:p>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endParaRPr lang="es-CO"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r>
              <a:rPr lang="es-CO" sz="1200" kern="1200" dirty="0" smtClean="0">
                <a:solidFill>
                  <a:schemeClr val="tx1"/>
                </a:solidFill>
                <a:latin typeface="+mn-lt"/>
                <a:ea typeface="+mn-ea"/>
                <a:cs typeface="+mn-cs"/>
              </a:rPr>
              <a:t>el trabajo que está haciendo la FCM como articulador y vocero de las necesidades locales en estos espacios, es esencial por la capacidad de incluir un enfoque diferencial en análisis del conflicto, y en el acompañamiento a políticas y programas para esta construcción.  los efectos de cualquier proceso de paz se miden en lo local, se negocian entre los actores principales pero solo será posible la construcción y consolidación de La Paz si ocurren transformaciones territoriales. Es esencial que se aborden las condiciones de equidad, transparencia, eficacia y eficiencia de los gobiernos locales para un cambio absoluto del lenguaje en lo local.  la construcción de convivencia es el gran desafío de los mandatarios locales, esta vez La Paz debe construirse desde abajo. </a:t>
            </a:r>
          </a:p>
          <a:p>
            <a:pPr lvl="0"/>
            <a:r>
              <a:rPr lang="es-CO" sz="1200" kern="1200" dirty="0" smtClean="0">
                <a:solidFill>
                  <a:schemeClr val="tx1"/>
                </a:solidFill>
                <a:latin typeface="+mn-lt"/>
                <a:ea typeface="+mn-ea"/>
                <a:cs typeface="+mn-cs"/>
              </a:rPr>
              <a:t>desde lo local, se deben analizar las causas que han llevado al conflicto armado en el país, para que desde la gestión publica local, se puedan abordar en un escenario de construcción de paz </a:t>
            </a:r>
          </a:p>
          <a:p>
            <a:pPr lvl="1"/>
            <a:r>
              <a:rPr lang="es-CO" sz="1200" kern="1200" dirty="0" smtClean="0">
                <a:solidFill>
                  <a:schemeClr val="tx1"/>
                </a:solidFill>
                <a:latin typeface="+mn-lt"/>
                <a:ea typeface="+mn-ea"/>
                <a:cs typeface="+mn-cs"/>
              </a:rPr>
              <a:t>las condiciones de desigualdad social que hay que tener en cuenta a la hora de desarrollar un modelo institucional, político y económico en lo local</a:t>
            </a:r>
          </a:p>
          <a:p>
            <a:pPr lvl="1"/>
            <a:r>
              <a:rPr lang="es-CO" sz="1200" kern="1200" dirty="0" smtClean="0">
                <a:solidFill>
                  <a:schemeClr val="tx1"/>
                </a:solidFill>
                <a:latin typeface="+mn-lt"/>
                <a:ea typeface="+mn-ea"/>
                <a:cs typeface="+mn-cs"/>
              </a:rPr>
              <a:t>el modelo de desarrollo económico, las desigualdades territoriales, o la inequidad territorial</a:t>
            </a:r>
          </a:p>
          <a:p>
            <a:pPr lvl="1"/>
            <a:r>
              <a:rPr lang="es-CO" sz="1200" kern="1200" dirty="0" smtClean="0">
                <a:solidFill>
                  <a:schemeClr val="tx1"/>
                </a:solidFill>
                <a:latin typeface="+mn-lt"/>
                <a:ea typeface="+mn-ea"/>
                <a:cs typeface="+mn-cs"/>
              </a:rPr>
              <a:t>el espacio local como espacio de inclusión en términos políticos. no restringir la participación política, la oposición o la participación política futura de los grupos armados ilegales debe abordarse a nivel local, y deben darse las garantías para su inclusión institucional y social. Es necesario tener en cuenta la construcción de las bases sociales y políticas de los grupos armados y su futura inclusión en los espacios institucionales. Esta es fundamentalmente contar con una medición y previsión de la inclusión de la marcha patriótica en los espacios de política</a:t>
            </a:r>
          </a:p>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endParaRPr lang="es-CO"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es-CO" sz="1200" kern="1200" dirty="0" smtClean="0">
                <a:solidFill>
                  <a:schemeClr val="tx1"/>
                </a:solidFill>
                <a:latin typeface="+mn-lt"/>
                <a:ea typeface="+mn-ea"/>
                <a:cs typeface="+mn-cs"/>
              </a:rPr>
              <a:t>la necesidad de establecer estrategias a largo plazo que se incorporen a realidades multidimensionales son la mejor la receta para la construcción de paz en países con conflictos prolongados</a:t>
            </a:r>
          </a:p>
          <a:p>
            <a:pPr eaLnBrk="1" hangingPunct="1">
              <a:spcBef>
                <a:spcPct val="0"/>
              </a:spcBef>
            </a:pPr>
            <a:endParaRPr lang="es-CO" dirty="0" smtClean="0"/>
          </a:p>
          <a:p>
            <a:pPr eaLnBrk="1" hangingPunct="1">
              <a:spcBef>
                <a:spcPct val="0"/>
              </a:spcBef>
            </a:pPr>
            <a:endParaRPr lang="es-CO" dirty="0" smtClean="0"/>
          </a:p>
          <a:p>
            <a:pPr eaLnBrk="1" hangingPunct="1">
              <a:spcBef>
                <a:spcPct val="0"/>
              </a:spcBef>
            </a:pPr>
            <a:endParaRPr lang="es-CO" dirty="0" smtClean="0"/>
          </a:p>
          <a:p>
            <a:pPr eaLnBrk="1" hangingPunct="1">
              <a:spcBef>
                <a:spcPct val="0"/>
              </a:spcBef>
            </a:pPr>
            <a:r>
              <a:rPr lang="es-CO" sz="1200" kern="1200" dirty="0" smtClean="0">
                <a:solidFill>
                  <a:schemeClr val="tx1"/>
                </a:solidFill>
                <a:latin typeface="+mn-lt"/>
                <a:ea typeface="+mn-ea"/>
                <a:cs typeface="+mn-cs"/>
              </a:rPr>
              <a:t>la experiencia demuestra que para consolidar La Paz después de un conflicto, no basta las medidas puramente diplomáticas y militares, sino que necesita un programa de consolidación de La Paz integrado en el que se tengan en cuentan diversos factores que han causado el conflicto o que amenazan con provocarlo</a:t>
            </a:r>
            <a:endParaRPr lang="es-CO" dirty="0" smtClean="0"/>
          </a:p>
        </p:txBody>
      </p:sp>
      <p:sp>
        <p:nvSpPr>
          <p:cNvPr id="15364"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DE6766B-B764-4F26-820C-E51741188830}" type="slidenum">
              <a:rPr lang="es-ES" smtClean="0">
                <a:latin typeface="Arial" pitchFamily="34" charset="0"/>
                <a:cs typeface="Arial" pitchFamily="34" charset="0"/>
              </a:rPr>
              <a:pPr fontAlgn="base">
                <a:spcBef>
                  <a:spcPct val="0"/>
                </a:spcBef>
                <a:spcAft>
                  <a:spcPct val="0"/>
                </a:spcAft>
              </a:pPr>
              <a:t>10</a:t>
            </a:fld>
            <a:endParaRPr lang="es-ES"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E6DA76A1-476F-4EB9-8290-88225B3E8DC4}" type="datetimeFigureOut">
              <a:rPr lang="es-MX"/>
              <a:pPr>
                <a:defRPr/>
              </a:pPr>
              <a:t>17/06/2013</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CB4D6A1E-6794-4EC4-BCF7-0C1EA287FDF5}" type="slidenum">
              <a:rPr lang="es-MX"/>
              <a:pPr>
                <a:defRPr/>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96617BE7-392C-496E-AC87-1977CB7F3953}" type="datetimeFigureOut">
              <a:rPr lang="es-MX"/>
              <a:pPr>
                <a:defRPr/>
              </a:pPr>
              <a:t>17/06/2013</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05250B0A-A94D-4558-A45C-5ED1C1847690}" type="slidenum">
              <a:rPr lang="es-MX"/>
              <a:pPr>
                <a:defRPr/>
              </a:pPr>
              <a:t>‹Nº›</a:t>
            </a:fld>
            <a:endParaRPr lang="es-MX"/>
          </a:p>
        </p:txBody>
      </p:sp>
      <p:sp>
        <p:nvSpPr>
          <p:cNvPr id="7" name="3 Marcador de pie de página"/>
          <p:cNvSpPr txBox="1">
            <a:spLocks/>
          </p:cNvSpPr>
          <p:nvPr userDrawn="1"/>
        </p:nvSpPr>
        <p:spPr>
          <a:xfrm>
            <a:off x="503238" y="6021388"/>
            <a:ext cx="8640762" cy="581025"/>
          </a:xfrm>
          <a:prstGeom prst="rect">
            <a:avLst/>
          </a:prstGeom>
        </p:spPr>
        <p:txBody>
          <a:bodyPr vert="horz" lIns="91440" tIns="45720" rIns="91440" bIns="45720" rtlCol="0" anchor="ctr"/>
          <a:lstStyle>
            <a:defPPr>
              <a:defRPr lang="es-MX"/>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s-ES" sz="1800" i="1" smtClean="0"/>
              <a:t>24 años en defensa de la descentralización y el fortalecimiento de la autonomía municipal.</a:t>
            </a:r>
            <a:endParaRPr lang="es-ES" sz="1800" i="1"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19692166-3719-4D41-9356-2B647D59A302}" type="datetimeFigureOut">
              <a:rPr lang="es-MX"/>
              <a:pPr>
                <a:defRPr/>
              </a:pPr>
              <a:t>17/06/2013</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606F12F0-C565-4CB3-B6AE-A827154D4CB0}" type="slidenum">
              <a:rPr lang="es-MX"/>
              <a:pPr>
                <a:defRPr/>
              </a:pPr>
              <a:t>‹Nº›</a:t>
            </a:fld>
            <a:endParaRPr lang="es-MX"/>
          </a:p>
        </p:txBody>
      </p:sp>
      <p:sp>
        <p:nvSpPr>
          <p:cNvPr id="7" name="3 Marcador de pie de página"/>
          <p:cNvSpPr txBox="1">
            <a:spLocks/>
          </p:cNvSpPr>
          <p:nvPr userDrawn="1"/>
        </p:nvSpPr>
        <p:spPr>
          <a:xfrm>
            <a:off x="503238" y="6021388"/>
            <a:ext cx="8640762" cy="581025"/>
          </a:xfrm>
          <a:prstGeom prst="rect">
            <a:avLst/>
          </a:prstGeom>
        </p:spPr>
        <p:txBody>
          <a:bodyPr vert="horz" lIns="91440" tIns="45720" rIns="91440" bIns="45720" rtlCol="0" anchor="ctr"/>
          <a:lstStyle>
            <a:defPPr>
              <a:defRPr lang="es-MX"/>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s-ES" sz="1800" i="1" smtClean="0"/>
              <a:t>24 años en defensa de la descentralización y el fortalecimiento de la autonomía municipal.</a:t>
            </a:r>
            <a:endParaRPr lang="es-ES" sz="1800" i="1"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A2F1035B-8E00-417B-97C7-C9A401A13592}" type="datetimeFigureOut">
              <a:rPr lang="es-MX"/>
              <a:pPr>
                <a:defRPr/>
              </a:pPr>
              <a:t>17/06/2013</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94638F69-72A9-4A67-92C4-A26AFB261324}" type="slidenum">
              <a:rPr lang="es-MX"/>
              <a:pPr>
                <a:defRPr/>
              </a:pPr>
              <a:t>‹Nº›</a:t>
            </a:fld>
            <a:endParaRPr lang="es-MX"/>
          </a:p>
        </p:txBody>
      </p:sp>
      <p:sp>
        <p:nvSpPr>
          <p:cNvPr id="7" name="3 Marcador de pie de página"/>
          <p:cNvSpPr txBox="1">
            <a:spLocks/>
          </p:cNvSpPr>
          <p:nvPr userDrawn="1"/>
        </p:nvSpPr>
        <p:spPr>
          <a:xfrm>
            <a:off x="503238" y="6021388"/>
            <a:ext cx="8640762" cy="581025"/>
          </a:xfrm>
          <a:prstGeom prst="rect">
            <a:avLst/>
          </a:prstGeom>
        </p:spPr>
        <p:txBody>
          <a:bodyPr vert="horz" lIns="91440" tIns="45720" rIns="91440" bIns="45720" rtlCol="0" anchor="ctr"/>
          <a:lstStyle>
            <a:defPPr>
              <a:defRPr lang="es-MX"/>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s-ES" sz="1800" i="1" smtClean="0"/>
              <a:t>24 años en defensa de la descentralización y el fortalecimiento de la autonomía municipal.</a:t>
            </a:r>
            <a:endParaRPr lang="es-ES" sz="1800" i="1"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149936F6-3A1B-48EC-A0FB-150AAB72EEEC}" type="datetimeFigureOut">
              <a:rPr lang="es-MX"/>
              <a:pPr>
                <a:defRPr/>
              </a:pPr>
              <a:t>17/06/2013</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B5182C55-5793-4858-A83A-402B508DFFBD}" type="slidenum">
              <a:rPr lang="es-MX"/>
              <a:pPr>
                <a:defRPr/>
              </a:pPr>
              <a:t>‹Nº›</a:t>
            </a:fld>
            <a:endParaRPr lang="es-MX"/>
          </a:p>
        </p:txBody>
      </p:sp>
      <p:sp>
        <p:nvSpPr>
          <p:cNvPr id="7" name="3 Marcador de pie de página"/>
          <p:cNvSpPr txBox="1">
            <a:spLocks/>
          </p:cNvSpPr>
          <p:nvPr userDrawn="1"/>
        </p:nvSpPr>
        <p:spPr>
          <a:xfrm>
            <a:off x="503238" y="6021388"/>
            <a:ext cx="8640762" cy="581025"/>
          </a:xfrm>
          <a:prstGeom prst="rect">
            <a:avLst/>
          </a:prstGeom>
        </p:spPr>
        <p:txBody>
          <a:bodyPr vert="horz" lIns="91440" tIns="45720" rIns="91440" bIns="45720" rtlCol="0" anchor="ctr"/>
          <a:lstStyle>
            <a:defPPr>
              <a:defRPr lang="es-MX"/>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s-ES" sz="1800" i="1" smtClean="0"/>
              <a:t>24 años en defensa de la descentralización y el fortalecimiento de la autonomía municipal.</a:t>
            </a:r>
            <a:endParaRPr lang="es-ES" sz="1800" i="1"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3 Marcador de fecha"/>
          <p:cNvSpPr>
            <a:spLocks noGrp="1"/>
          </p:cNvSpPr>
          <p:nvPr>
            <p:ph type="dt" sz="half" idx="10"/>
          </p:nvPr>
        </p:nvSpPr>
        <p:spPr/>
        <p:txBody>
          <a:bodyPr/>
          <a:lstStyle>
            <a:lvl1pPr>
              <a:defRPr/>
            </a:lvl1pPr>
          </a:lstStyle>
          <a:p>
            <a:pPr>
              <a:defRPr/>
            </a:pPr>
            <a:fld id="{27763447-FE36-43B5-98E5-5FACC6046811}" type="datetimeFigureOut">
              <a:rPr lang="es-MX"/>
              <a:pPr>
                <a:defRPr/>
              </a:pPr>
              <a:t>17/06/2013</a:t>
            </a:fld>
            <a:endParaRPr lang="es-MX"/>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DE569E4C-5834-443B-B444-9E27CD98BD03}" type="slidenum">
              <a:rPr lang="es-MX"/>
              <a:pPr>
                <a:defRPr/>
              </a:pPr>
              <a:t>‹Nº›</a:t>
            </a:fld>
            <a:endParaRPr lang="es-MX"/>
          </a:p>
        </p:txBody>
      </p:sp>
      <p:sp>
        <p:nvSpPr>
          <p:cNvPr id="8" name="3 Marcador de pie de página"/>
          <p:cNvSpPr txBox="1">
            <a:spLocks/>
          </p:cNvSpPr>
          <p:nvPr userDrawn="1"/>
        </p:nvSpPr>
        <p:spPr>
          <a:xfrm>
            <a:off x="503238" y="6021388"/>
            <a:ext cx="8640762" cy="581025"/>
          </a:xfrm>
          <a:prstGeom prst="rect">
            <a:avLst/>
          </a:prstGeom>
        </p:spPr>
        <p:txBody>
          <a:bodyPr vert="horz" lIns="91440" tIns="45720" rIns="91440" bIns="45720" rtlCol="0" anchor="ctr"/>
          <a:lstStyle>
            <a:defPPr>
              <a:defRPr lang="es-MX"/>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s-ES" sz="1800" i="1" smtClean="0"/>
              <a:t>24 años en defensa de la descentralización y el fortalecimiento de la autonomía municipal.</a:t>
            </a:r>
            <a:endParaRPr lang="es-ES" sz="1800" i="1"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3 Marcador de fecha"/>
          <p:cNvSpPr>
            <a:spLocks noGrp="1"/>
          </p:cNvSpPr>
          <p:nvPr>
            <p:ph type="dt" sz="half" idx="10"/>
          </p:nvPr>
        </p:nvSpPr>
        <p:spPr/>
        <p:txBody>
          <a:bodyPr/>
          <a:lstStyle>
            <a:lvl1pPr>
              <a:defRPr/>
            </a:lvl1pPr>
          </a:lstStyle>
          <a:p>
            <a:pPr>
              <a:defRPr/>
            </a:pPr>
            <a:fld id="{DC585C81-D329-47D5-8429-2246AE42EBF2}" type="datetimeFigureOut">
              <a:rPr lang="es-MX"/>
              <a:pPr>
                <a:defRPr/>
              </a:pPr>
              <a:t>17/06/2013</a:t>
            </a:fld>
            <a:endParaRPr lang="es-MX"/>
          </a:p>
        </p:txBody>
      </p:sp>
      <p:sp>
        <p:nvSpPr>
          <p:cNvPr id="8" name="4 Marcador de pie de página"/>
          <p:cNvSpPr>
            <a:spLocks noGrp="1"/>
          </p:cNvSpPr>
          <p:nvPr>
            <p:ph type="ftr" sz="quarter" idx="11"/>
          </p:nvPr>
        </p:nvSpPr>
        <p:spPr/>
        <p:txBody>
          <a:bodyPr/>
          <a:lstStyle>
            <a:lvl1pPr>
              <a:defRPr/>
            </a:lvl1pPr>
          </a:lstStyle>
          <a:p>
            <a:pPr>
              <a:defRPr/>
            </a:pPr>
            <a:endParaRPr lang="es-MX"/>
          </a:p>
        </p:txBody>
      </p:sp>
      <p:sp>
        <p:nvSpPr>
          <p:cNvPr id="9" name="5 Marcador de número de diapositiva"/>
          <p:cNvSpPr>
            <a:spLocks noGrp="1"/>
          </p:cNvSpPr>
          <p:nvPr>
            <p:ph type="sldNum" sz="quarter" idx="12"/>
          </p:nvPr>
        </p:nvSpPr>
        <p:spPr/>
        <p:txBody>
          <a:bodyPr/>
          <a:lstStyle>
            <a:lvl1pPr>
              <a:defRPr/>
            </a:lvl1pPr>
          </a:lstStyle>
          <a:p>
            <a:pPr>
              <a:defRPr/>
            </a:pPr>
            <a:fld id="{A044B167-3814-4EE7-B109-72271D479BF6}" type="slidenum">
              <a:rPr lang="es-MX"/>
              <a:pPr>
                <a:defRPr/>
              </a:pPr>
              <a:t>‹Nº›</a:t>
            </a:fld>
            <a:endParaRPr lang="es-MX"/>
          </a:p>
        </p:txBody>
      </p:sp>
      <p:sp>
        <p:nvSpPr>
          <p:cNvPr id="10" name="3 Marcador de pie de página"/>
          <p:cNvSpPr txBox="1">
            <a:spLocks/>
          </p:cNvSpPr>
          <p:nvPr userDrawn="1"/>
        </p:nvSpPr>
        <p:spPr>
          <a:xfrm>
            <a:off x="503238" y="6021388"/>
            <a:ext cx="8640762" cy="581025"/>
          </a:xfrm>
          <a:prstGeom prst="rect">
            <a:avLst/>
          </a:prstGeom>
        </p:spPr>
        <p:txBody>
          <a:bodyPr vert="horz" lIns="91440" tIns="45720" rIns="91440" bIns="45720" rtlCol="0" anchor="ctr"/>
          <a:lstStyle>
            <a:defPPr>
              <a:defRPr lang="es-MX"/>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s-ES" sz="1800" i="1" smtClean="0"/>
              <a:t>24 años en defensa de la descentralización y el fortalecimiento de la autonomía municipal.</a:t>
            </a:r>
            <a:endParaRPr lang="es-ES" sz="1800" i="1"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0E2FCFD6-5B90-456D-8FA7-EE09787B7E51}" type="datetimeFigureOut">
              <a:rPr lang="es-MX"/>
              <a:pPr>
                <a:defRPr/>
              </a:pPr>
              <a:t>17/06/2013</a:t>
            </a:fld>
            <a:endParaRPr lang="es-MX"/>
          </a:p>
        </p:txBody>
      </p:sp>
      <p:sp>
        <p:nvSpPr>
          <p:cNvPr id="4" name="4 Marcador de pie de página"/>
          <p:cNvSpPr>
            <a:spLocks noGrp="1"/>
          </p:cNvSpPr>
          <p:nvPr>
            <p:ph type="ftr" sz="quarter" idx="11"/>
          </p:nvPr>
        </p:nvSpPr>
        <p:spPr/>
        <p:txBody>
          <a:bodyPr/>
          <a:lstStyle>
            <a:lvl1pPr>
              <a:defRPr/>
            </a:lvl1pPr>
          </a:lstStyle>
          <a:p>
            <a:pPr>
              <a:defRPr/>
            </a:pPr>
            <a:endParaRPr lang="es-MX"/>
          </a:p>
        </p:txBody>
      </p:sp>
      <p:sp>
        <p:nvSpPr>
          <p:cNvPr id="5" name="5 Marcador de número de diapositiva"/>
          <p:cNvSpPr>
            <a:spLocks noGrp="1"/>
          </p:cNvSpPr>
          <p:nvPr>
            <p:ph type="sldNum" sz="quarter" idx="12"/>
          </p:nvPr>
        </p:nvSpPr>
        <p:spPr/>
        <p:txBody>
          <a:bodyPr/>
          <a:lstStyle>
            <a:lvl1pPr>
              <a:defRPr/>
            </a:lvl1pPr>
          </a:lstStyle>
          <a:p>
            <a:pPr>
              <a:defRPr/>
            </a:pPr>
            <a:fld id="{02184332-9C01-4ECE-994A-884653C75F44}" type="slidenum">
              <a:rPr lang="es-MX"/>
              <a:pPr>
                <a:defRPr/>
              </a:pPr>
              <a:t>‹Nº›</a:t>
            </a:fld>
            <a:endParaRPr lang="es-MX"/>
          </a:p>
        </p:txBody>
      </p:sp>
      <p:sp>
        <p:nvSpPr>
          <p:cNvPr id="6" name="3 Marcador de pie de página"/>
          <p:cNvSpPr txBox="1">
            <a:spLocks/>
          </p:cNvSpPr>
          <p:nvPr userDrawn="1"/>
        </p:nvSpPr>
        <p:spPr>
          <a:xfrm>
            <a:off x="503238" y="6021388"/>
            <a:ext cx="8640762" cy="581025"/>
          </a:xfrm>
          <a:prstGeom prst="rect">
            <a:avLst/>
          </a:prstGeom>
        </p:spPr>
        <p:txBody>
          <a:bodyPr vert="horz" lIns="91440" tIns="45720" rIns="91440" bIns="45720" rtlCol="0" anchor="ctr"/>
          <a:lstStyle>
            <a:defPPr>
              <a:defRPr lang="es-MX"/>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s-ES" sz="1800" i="1" smtClean="0"/>
              <a:t>24 años en defensa de la descentralización y el fortalecimiento de la autonomía municipal.</a:t>
            </a:r>
            <a:endParaRPr lang="es-ES" sz="1800" i="1"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7DE0D9F7-E7BE-49DE-ABCC-00715E2BA2FA}" type="datetimeFigureOut">
              <a:rPr lang="es-MX"/>
              <a:pPr>
                <a:defRPr/>
              </a:pPr>
              <a:t>17/06/2013</a:t>
            </a:fld>
            <a:endParaRPr lang="es-MX"/>
          </a:p>
        </p:txBody>
      </p:sp>
      <p:sp>
        <p:nvSpPr>
          <p:cNvPr id="3" name="4 Marcador de pie de página"/>
          <p:cNvSpPr>
            <a:spLocks noGrp="1"/>
          </p:cNvSpPr>
          <p:nvPr>
            <p:ph type="ftr" sz="quarter" idx="11"/>
          </p:nvPr>
        </p:nvSpPr>
        <p:spPr/>
        <p:txBody>
          <a:bodyPr/>
          <a:lstStyle>
            <a:lvl1pPr>
              <a:defRPr/>
            </a:lvl1pPr>
          </a:lstStyle>
          <a:p>
            <a:pPr>
              <a:defRPr/>
            </a:pPr>
            <a:endParaRPr lang="es-MX"/>
          </a:p>
        </p:txBody>
      </p:sp>
      <p:sp>
        <p:nvSpPr>
          <p:cNvPr id="4" name="5 Marcador de número de diapositiva"/>
          <p:cNvSpPr>
            <a:spLocks noGrp="1"/>
          </p:cNvSpPr>
          <p:nvPr>
            <p:ph type="sldNum" sz="quarter" idx="12"/>
          </p:nvPr>
        </p:nvSpPr>
        <p:spPr/>
        <p:txBody>
          <a:bodyPr/>
          <a:lstStyle>
            <a:lvl1pPr>
              <a:defRPr/>
            </a:lvl1pPr>
          </a:lstStyle>
          <a:p>
            <a:pPr>
              <a:defRPr/>
            </a:pPr>
            <a:fld id="{D2F8E113-8F3F-4150-9F49-238F327F7DA5}" type="slidenum">
              <a:rPr lang="es-MX"/>
              <a:pPr>
                <a:defRPr/>
              </a:pPr>
              <a:t>‹Nº›</a:t>
            </a:fld>
            <a:endParaRPr lang="es-MX"/>
          </a:p>
        </p:txBody>
      </p:sp>
      <p:sp>
        <p:nvSpPr>
          <p:cNvPr id="5" name="3 Marcador de pie de página"/>
          <p:cNvSpPr txBox="1">
            <a:spLocks/>
          </p:cNvSpPr>
          <p:nvPr userDrawn="1"/>
        </p:nvSpPr>
        <p:spPr>
          <a:xfrm>
            <a:off x="503238" y="6021388"/>
            <a:ext cx="8640762" cy="581025"/>
          </a:xfrm>
          <a:prstGeom prst="rect">
            <a:avLst/>
          </a:prstGeom>
        </p:spPr>
        <p:txBody>
          <a:bodyPr vert="horz" lIns="91440" tIns="45720" rIns="91440" bIns="45720" rtlCol="0" anchor="ctr"/>
          <a:lstStyle>
            <a:defPPr>
              <a:defRPr lang="es-MX"/>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s-ES" sz="1800" i="1" smtClean="0"/>
              <a:t>24 años en defensa de la descentralización y el fortalecimiento de la autonomía municipal.</a:t>
            </a:r>
            <a:endParaRPr lang="es-ES" sz="1800" i="1"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007F8BB-36F5-4D84-B89B-9E562B0C1454}" type="datetimeFigureOut">
              <a:rPr lang="es-MX"/>
              <a:pPr>
                <a:defRPr/>
              </a:pPr>
              <a:t>17/06/2013</a:t>
            </a:fld>
            <a:endParaRPr lang="es-MX"/>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02D44F65-7C3B-43E2-B5D3-591508C2E3F1}" type="slidenum">
              <a:rPr lang="es-MX"/>
              <a:pPr>
                <a:defRPr/>
              </a:pPr>
              <a:t>‹Nº›</a:t>
            </a:fld>
            <a:endParaRPr lang="es-MX"/>
          </a:p>
        </p:txBody>
      </p:sp>
      <p:sp>
        <p:nvSpPr>
          <p:cNvPr id="8" name="3 Marcador de pie de página"/>
          <p:cNvSpPr txBox="1">
            <a:spLocks/>
          </p:cNvSpPr>
          <p:nvPr userDrawn="1"/>
        </p:nvSpPr>
        <p:spPr>
          <a:xfrm>
            <a:off x="503238" y="6021388"/>
            <a:ext cx="8640762" cy="581025"/>
          </a:xfrm>
          <a:prstGeom prst="rect">
            <a:avLst/>
          </a:prstGeom>
        </p:spPr>
        <p:txBody>
          <a:bodyPr vert="horz" lIns="91440" tIns="45720" rIns="91440" bIns="45720" rtlCol="0" anchor="ctr"/>
          <a:lstStyle>
            <a:defPPr>
              <a:defRPr lang="es-MX"/>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s-ES" sz="1800" i="1" smtClean="0"/>
              <a:t>24 años en defensa de la descentralización y el fortalecimiento de la autonomía municipal.</a:t>
            </a:r>
            <a:endParaRPr lang="es-ES" sz="1800" i="1"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0652933E-BB24-423B-8274-77BC574A981D}" type="datetimeFigureOut">
              <a:rPr lang="es-MX"/>
              <a:pPr>
                <a:defRPr/>
              </a:pPr>
              <a:t>17/06/2013</a:t>
            </a:fld>
            <a:endParaRPr lang="es-MX"/>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529ED97D-DBA9-4476-B2A5-F5C2F7BCF8E3}" type="slidenum">
              <a:rPr lang="es-MX"/>
              <a:pPr>
                <a:defRPr/>
              </a:pPr>
              <a:t>‹Nº›</a:t>
            </a:fld>
            <a:endParaRPr lang="es-MX"/>
          </a:p>
        </p:txBody>
      </p:sp>
      <p:sp>
        <p:nvSpPr>
          <p:cNvPr id="8" name="3 Marcador de pie de página"/>
          <p:cNvSpPr txBox="1">
            <a:spLocks/>
          </p:cNvSpPr>
          <p:nvPr userDrawn="1"/>
        </p:nvSpPr>
        <p:spPr>
          <a:xfrm>
            <a:off x="503238" y="6021388"/>
            <a:ext cx="8640762" cy="581025"/>
          </a:xfrm>
          <a:prstGeom prst="rect">
            <a:avLst/>
          </a:prstGeom>
        </p:spPr>
        <p:txBody>
          <a:bodyPr vert="horz" lIns="91440" tIns="45720" rIns="91440" bIns="45720" rtlCol="0" anchor="ctr"/>
          <a:lstStyle>
            <a:defPPr>
              <a:defRPr lang="es-MX"/>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s-ES" sz="1800" i="1" smtClean="0"/>
              <a:t>24 años en defensa de la descentralización y el fortalecimiento de la autonomía municipal.</a:t>
            </a:r>
            <a:endParaRPr lang="es-ES" sz="1800" i="1"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MX" smtClean="0"/>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1C0E4271-11BD-486C-B845-A13D12711C40}" type="datetimeFigureOut">
              <a:rPr lang="es-MX"/>
              <a:pPr>
                <a:defRPr/>
              </a:pPr>
              <a:t>17/06/2013</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A72F0BF2-8894-43FA-82A7-0A8D154D2A86}" type="slidenum">
              <a:rPr lang="es-MX"/>
              <a:pPr>
                <a:defRPr/>
              </a:pPr>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chart" Target="../charts/chart3.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468188" y="2276872"/>
            <a:ext cx="8496300" cy="1728192"/>
          </a:xfrm>
        </p:spPr>
        <p:txBody>
          <a:bodyPr rtlCol="0">
            <a:noAutofit/>
          </a:bodyPr>
          <a:lstStyle/>
          <a:p>
            <a:pPr fontAlgn="auto">
              <a:spcAft>
                <a:spcPts val="0"/>
              </a:spcAft>
              <a:defRPr/>
            </a:pPr>
            <a:r>
              <a:rPr lang="es-ES" sz="3000" dirty="0">
                <a:solidFill>
                  <a:schemeClr val="tx2"/>
                </a:solidFill>
                <a:effectLst>
                  <a:outerShdw blurRad="38100" dist="38100" dir="2700000" algn="tl">
                    <a:srgbClr val="000000">
                      <a:alpha val="43137"/>
                    </a:srgbClr>
                  </a:outerShdw>
                </a:effectLst>
                <a:latin typeface="Arial Black" pitchFamily="34" charset="0"/>
              </a:rPr>
              <a:t> </a:t>
            </a:r>
            <a:r>
              <a:rPr lang="es-ES" sz="3000" dirty="0" smtClean="0">
                <a:solidFill>
                  <a:schemeClr val="tx2"/>
                </a:solidFill>
                <a:effectLst>
                  <a:outerShdw blurRad="38100" dist="38100" dir="2700000" algn="tl">
                    <a:srgbClr val="000000">
                      <a:alpha val="43137"/>
                    </a:srgbClr>
                  </a:outerShdw>
                </a:effectLst>
                <a:latin typeface="Arial Black" pitchFamily="34" charset="0"/>
              </a:rPr>
              <a:t>DEMOCRACIA LOCAL Y GOBIERNOS MUNICIPALES:</a:t>
            </a:r>
            <a:br>
              <a:rPr lang="es-ES" sz="3000" dirty="0" smtClean="0">
                <a:solidFill>
                  <a:schemeClr val="tx2"/>
                </a:solidFill>
                <a:effectLst>
                  <a:outerShdw blurRad="38100" dist="38100" dir="2700000" algn="tl">
                    <a:srgbClr val="000000">
                      <a:alpha val="43137"/>
                    </a:srgbClr>
                  </a:outerShdw>
                </a:effectLst>
                <a:latin typeface="Arial Black" pitchFamily="34" charset="0"/>
              </a:rPr>
            </a:br>
            <a:r>
              <a:rPr lang="es-ES" sz="3000" dirty="0" smtClean="0">
                <a:solidFill>
                  <a:schemeClr val="tx2"/>
                </a:solidFill>
                <a:effectLst>
                  <a:outerShdw blurRad="38100" dist="38100" dir="2700000" algn="tl">
                    <a:srgbClr val="000000">
                      <a:alpha val="43137"/>
                    </a:srgbClr>
                  </a:outerShdw>
                </a:effectLst>
                <a:latin typeface="Arial Black" pitchFamily="34" charset="0"/>
              </a:rPr>
              <a:t>Estrategias para la prestación Efectiva de Servicios Públicos</a:t>
            </a:r>
            <a:endParaRPr lang="en-US" sz="3000" dirty="0">
              <a:solidFill>
                <a:schemeClr val="tx2"/>
              </a:solidFill>
              <a:effectLst>
                <a:outerShdw blurRad="38100" dist="38100" dir="2700000" algn="tl">
                  <a:srgbClr val="000000">
                    <a:alpha val="43137"/>
                  </a:srgbClr>
                </a:outerShdw>
              </a:effectLst>
              <a:latin typeface="Arial Black" pitchFamily="34" charset="0"/>
            </a:endParaRPr>
          </a:p>
        </p:txBody>
      </p:sp>
      <p:pic>
        <p:nvPicPr>
          <p:cNvPr id="6" name="Picture 2"/>
          <p:cNvPicPr>
            <a:picLocks noChangeAspect="1" noChangeArrowheads="1"/>
          </p:cNvPicPr>
          <p:nvPr/>
        </p:nvPicPr>
        <p:blipFill>
          <a:blip r:embed="rId2" cstate="print"/>
          <a:srcRect/>
          <a:stretch>
            <a:fillRect/>
          </a:stretch>
        </p:blipFill>
        <p:spPr bwMode="auto">
          <a:xfrm>
            <a:off x="5215218" y="236253"/>
            <a:ext cx="3589864" cy="16085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Rectángulo 1"/>
          <p:cNvSpPr/>
          <p:nvPr/>
        </p:nvSpPr>
        <p:spPr>
          <a:xfrm>
            <a:off x="899592" y="4221088"/>
            <a:ext cx="7776864" cy="1080120"/>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algn="ctr" fontAlgn="auto">
              <a:spcAft>
                <a:spcPts val="0"/>
              </a:spcAft>
            </a:pPr>
            <a:r>
              <a:rPr lang="es-ES" sz="2600" i="1" dirty="0">
                <a:solidFill>
                  <a:schemeClr val="tx2"/>
                </a:solidFill>
              </a:rPr>
              <a:t>XIX Conferencia Interamericana de Alcaldes y Autoridades Locales </a:t>
            </a:r>
            <a:endParaRPr lang="es-ES" sz="2600" dirty="0">
              <a:solidFill>
                <a:schemeClr val="tx2"/>
              </a:solidFill>
              <a:latin typeface="+mj-lt"/>
              <a:ea typeface="+mj-ea"/>
              <a:cs typeface="+mj-cs"/>
            </a:endParaRPr>
          </a:p>
        </p:txBody>
      </p:sp>
      <p:sp>
        <p:nvSpPr>
          <p:cNvPr id="3" name="2 Rectángulo"/>
          <p:cNvSpPr/>
          <p:nvPr/>
        </p:nvSpPr>
        <p:spPr>
          <a:xfrm>
            <a:off x="323528" y="6093296"/>
            <a:ext cx="8640960" cy="576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3 Marcador de pie de página"/>
          <p:cNvSpPr>
            <a:spLocks noGrp="1"/>
          </p:cNvSpPr>
          <p:nvPr>
            <p:ph type="ftr" sz="quarter" idx="11"/>
          </p:nvPr>
        </p:nvSpPr>
        <p:spPr>
          <a:xfrm>
            <a:off x="1324000" y="5465117"/>
            <a:ext cx="7208440" cy="1132235"/>
          </a:xfrm>
        </p:spPr>
        <p:txBody>
          <a:bodyPr/>
          <a:lstStyle/>
          <a:p>
            <a:pPr algn="r">
              <a:defRPr/>
            </a:pPr>
            <a:r>
              <a:rPr lang="es-ES" sz="2900" i="1" dirty="0" smtClean="0"/>
              <a:t>Gilberto Toro Giraldo</a:t>
            </a:r>
          </a:p>
          <a:p>
            <a:pPr algn="r">
              <a:defRPr/>
            </a:pPr>
            <a:r>
              <a:rPr lang="es-ES" sz="2000" i="1" dirty="0" smtClean="0"/>
              <a:t>Director Ejecutivo</a:t>
            </a:r>
          </a:p>
          <a:p>
            <a:pPr algn="r">
              <a:defRPr/>
            </a:pPr>
            <a:r>
              <a:rPr lang="es-ES" sz="2000" i="1" dirty="0" smtClean="0"/>
              <a:t>18 de Junio de 2013. Miami – Florida (Estados Unidos) </a:t>
            </a:r>
            <a:endParaRPr lang="es-ES" sz="20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2536" y="1340768"/>
            <a:ext cx="8351837" cy="792162"/>
          </a:xfrm>
        </p:spPr>
        <p:txBody>
          <a:bodyPr rtlCol="0">
            <a:normAutofit fontScale="90000"/>
          </a:bodyPr>
          <a:lstStyle/>
          <a:p>
            <a:pPr eaLnBrk="1" fontAlgn="auto" hangingPunct="1">
              <a:spcAft>
                <a:spcPts val="0"/>
              </a:spcAft>
              <a:defRPr/>
            </a:pPr>
            <a:r>
              <a:rPr lang="es-ES" dirty="0" smtClean="0">
                <a:solidFill>
                  <a:srgbClr val="413AD2"/>
                </a:solidFill>
              </a:rPr>
              <a:t>_____________________________</a:t>
            </a:r>
            <a:br>
              <a:rPr lang="es-ES" dirty="0" smtClean="0">
                <a:solidFill>
                  <a:srgbClr val="413AD2"/>
                </a:solidFill>
              </a:rPr>
            </a:br>
            <a:endParaRPr lang="es-ES" dirty="0">
              <a:solidFill>
                <a:srgbClr val="413AD2"/>
              </a:solidFill>
            </a:endParaRPr>
          </a:p>
        </p:txBody>
      </p:sp>
      <p:sp>
        <p:nvSpPr>
          <p:cNvPr id="6" name="5 Subtítulo"/>
          <p:cNvSpPr>
            <a:spLocks noGrp="1"/>
          </p:cNvSpPr>
          <p:nvPr>
            <p:ph type="subTitle" idx="1"/>
          </p:nvPr>
        </p:nvSpPr>
        <p:spPr>
          <a:xfrm>
            <a:off x="179512" y="1052736"/>
            <a:ext cx="8424936" cy="4824536"/>
          </a:xfrm>
        </p:spPr>
        <p:txBody>
          <a:bodyPr rtlCol="0">
            <a:normAutofit fontScale="77500" lnSpcReduction="20000"/>
          </a:bodyPr>
          <a:lstStyle/>
          <a:p>
            <a:pPr lvl="1" algn="just">
              <a:defRPr/>
            </a:pPr>
            <a:r>
              <a:rPr lang="es-ES" sz="3100" b="1" dirty="0" smtClean="0">
                <a:solidFill>
                  <a:schemeClr val="tx1">
                    <a:lumMod val="65000"/>
                    <a:lumOff val="35000"/>
                  </a:schemeClr>
                </a:solidFill>
                <a:latin typeface="Arial" pitchFamily="34" charset="0"/>
                <a:cs typeface="Arial" pitchFamily="34" charset="0"/>
              </a:rPr>
              <a:t>Empresa de servicios públicos domiciliarios: acueducto, alcantarillado y aseo  </a:t>
            </a:r>
          </a:p>
          <a:p>
            <a:pPr lvl="1" algn="just">
              <a:defRPr/>
            </a:pPr>
            <a:endParaRPr lang="es-ES" b="1" dirty="0" smtClean="0">
              <a:solidFill>
                <a:schemeClr val="tx2">
                  <a:lumMod val="50000"/>
                </a:schemeClr>
              </a:solidFill>
            </a:endParaRPr>
          </a:p>
          <a:p>
            <a:pPr algn="just">
              <a:defRPr/>
            </a:pPr>
            <a:r>
              <a:rPr lang="es-CO" sz="3500" dirty="0" smtClean="0">
                <a:solidFill>
                  <a:schemeClr val="tx2">
                    <a:lumMod val="50000"/>
                  </a:schemeClr>
                </a:solidFill>
              </a:rPr>
              <a:t>El </a:t>
            </a:r>
            <a:r>
              <a:rPr lang="es-CO" sz="3500" dirty="0">
                <a:solidFill>
                  <a:schemeClr val="tx2">
                    <a:lumMod val="50000"/>
                  </a:schemeClr>
                </a:solidFill>
              </a:rPr>
              <a:t>objetivo fundamental es la prestación óptima y eficiente de los servicios de acueducto, alcantarillado y aseo, a los habitantes del municipio de Paipa donde la Empresa tiene jurisdicción, para de esta manera ayudar a mejorar la calidad de vida de los usuarios, a su vez desarrollar actividades de conservación de los ecosistemas y las fuentes hídricas, recuperación y mantenimiento de zonas de protección y zonas de interés público o estratégico</a:t>
            </a:r>
            <a:r>
              <a:rPr lang="es-CO" dirty="0"/>
              <a:t>.</a:t>
            </a:r>
          </a:p>
          <a:p>
            <a:pPr algn="just">
              <a:defRPr/>
            </a:pPr>
            <a:endParaRPr lang="es-CO" dirty="0"/>
          </a:p>
          <a:p>
            <a:pPr algn="just">
              <a:defRPr/>
            </a:pPr>
            <a:r>
              <a:rPr lang="es-CO" dirty="0"/>
              <a:t> </a:t>
            </a:r>
          </a:p>
          <a:p>
            <a:pPr algn="just" eaLnBrk="1" fontAlgn="auto" hangingPunct="1">
              <a:spcAft>
                <a:spcPts val="0"/>
              </a:spcAft>
              <a:defRPr/>
            </a:pPr>
            <a:endParaRPr lang="es-ES" dirty="0"/>
          </a:p>
        </p:txBody>
      </p:sp>
      <p:sp>
        <p:nvSpPr>
          <p:cNvPr id="7" name="6 CuadroTexto"/>
          <p:cNvSpPr txBox="1"/>
          <p:nvPr/>
        </p:nvSpPr>
        <p:spPr>
          <a:xfrm>
            <a:off x="971550" y="188913"/>
            <a:ext cx="5545138" cy="646331"/>
          </a:xfrm>
          <a:prstGeom prst="rect">
            <a:avLst/>
          </a:prstGeom>
          <a:noFill/>
        </p:spPr>
        <p:txBody>
          <a:bodyPr>
            <a:spAutoFit/>
          </a:bodyPr>
          <a:lstStyle/>
          <a:p>
            <a:pPr fontAlgn="auto">
              <a:spcBef>
                <a:spcPts val="0"/>
              </a:spcBef>
              <a:spcAft>
                <a:spcPts val="0"/>
              </a:spcAft>
              <a:defRPr/>
            </a:pPr>
            <a:r>
              <a:rPr lang="es-ES" sz="3600" b="1" dirty="0">
                <a:solidFill>
                  <a:schemeClr val="bg1">
                    <a:lumMod val="50000"/>
                  </a:schemeClr>
                </a:solidFill>
              </a:rPr>
              <a:t>RED VITAL PAIPA   </a:t>
            </a:r>
          </a:p>
        </p:txBody>
      </p:sp>
      <p:pic>
        <p:nvPicPr>
          <p:cNvPr id="10" name="Picture 2"/>
          <p:cNvPicPr>
            <a:picLocks noChangeAspect="1" noChangeArrowheads="1"/>
          </p:cNvPicPr>
          <p:nvPr/>
        </p:nvPicPr>
        <p:blipFill>
          <a:blip r:embed="rId3" cstate="print"/>
          <a:srcRect/>
          <a:stretch>
            <a:fillRect/>
          </a:stretch>
        </p:blipFill>
        <p:spPr bwMode="auto">
          <a:xfrm>
            <a:off x="7164288" y="0"/>
            <a:ext cx="1979712" cy="88708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Rectangle 7"/>
          <p:cNvSpPr/>
          <p:nvPr/>
        </p:nvSpPr>
        <p:spPr>
          <a:xfrm>
            <a:off x="0" y="2276872"/>
            <a:ext cx="8964488" cy="5509200"/>
          </a:xfrm>
          <a:prstGeom prst="rect">
            <a:avLst/>
          </a:prstGeom>
        </p:spPr>
        <p:txBody>
          <a:bodyPr wrap="square">
            <a:spAutoFit/>
          </a:bodyPr>
          <a:lstStyle/>
          <a:p>
            <a:pPr lvl="1" algn="just">
              <a:defRPr/>
            </a:pPr>
            <a:endParaRPr lang="es-ES" sz="3200" dirty="0" smtClean="0">
              <a:solidFill>
                <a:schemeClr val="tx2">
                  <a:lumMod val="50000"/>
                </a:schemeClr>
              </a:solidFill>
            </a:endParaRPr>
          </a:p>
          <a:p>
            <a:pPr lvl="1" algn="just">
              <a:buFont typeface="Wingdings" pitchFamily="2" charset="2"/>
              <a:buChar char="§"/>
              <a:defRPr/>
            </a:pPr>
            <a:endParaRPr lang="es-ES" sz="3200" dirty="0" smtClean="0">
              <a:solidFill>
                <a:schemeClr val="tx2">
                  <a:lumMod val="50000"/>
                </a:schemeClr>
              </a:solidFill>
            </a:endParaRPr>
          </a:p>
          <a:p>
            <a:pPr lvl="1" algn="just">
              <a:buFont typeface="Wingdings" pitchFamily="2" charset="2"/>
              <a:buChar char="§"/>
              <a:defRPr/>
            </a:pPr>
            <a:endParaRPr lang="es-ES" sz="3200" dirty="0" smtClean="0">
              <a:solidFill>
                <a:schemeClr val="tx2">
                  <a:lumMod val="50000"/>
                </a:schemeClr>
              </a:solidFill>
            </a:endParaRPr>
          </a:p>
          <a:p>
            <a:pPr lvl="1" algn="just">
              <a:buFont typeface="Wingdings" pitchFamily="2" charset="2"/>
              <a:buChar char="§"/>
              <a:defRPr/>
            </a:pPr>
            <a:endParaRPr lang="es-ES" sz="3200" dirty="0" smtClean="0">
              <a:solidFill>
                <a:schemeClr val="tx2">
                  <a:lumMod val="50000"/>
                </a:schemeClr>
              </a:solidFill>
            </a:endParaRPr>
          </a:p>
          <a:p>
            <a:pPr lvl="1" algn="just">
              <a:buFont typeface="Wingdings" pitchFamily="2" charset="2"/>
              <a:buChar char="§"/>
              <a:defRPr/>
            </a:pPr>
            <a:endParaRPr lang="es-ES" sz="3200" dirty="0" smtClean="0">
              <a:solidFill>
                <a:schemeClr val="tx2">
                  <a:lumMod val="50000"/>
                </a:schemeClr>
              </a:solidFill>
            </a:endParaRPr>
          </a:p>
          <a:p>
            <a:pPr lvl="1" algn="just">
              <a:buFont typeface="Wingdings" pitchFamily="2" charset="2"/>
              <a:buChar char="§"/>
              <a:defRPr/>
            </a:pPr>
            <a:endParaRPr lang="es-ES" sz="3200" dirty="0" smtClean="0">
              <a:solidFill>
                <a:schemeClr val="tx2">
                  <a:lumMod val="50000"/>
                </a:schemeClr>
              </a:solidFill>
            </a:endParaRPr>
          </a:p>
          <a:p>
            <a:pPr lvl="1" algn="just">
              <a:buFont typeface="Wingdings" pitchFamily="2" charset="2"/>
              <a:buChar char="§"/>
              <a:defRPr/>
            </a:pPr>
            <a:endParaRPr lang="es-ES" sz="3200" dirty="0" smtClean="0">
              <a:solidFill>
                <a:schemeClr val="tx2">
                  <a:lumMod val="50000"/>
                </a:schemeClr>
              </a:solidFill>
            </a:endParaRPr>
          </a:p>
          <a:p>
            <a:pPr lvl="1" algn="just">
              <a:buFont typeface="Wingdings" pitchFamily="2" charset="2"/>
              <a:buChar char="§"/>
              <a:defRPr/>
            </a:pPr>
            <a:endParaRPr lang="es-ES" sz="3200" dirty="0" smtClean="0">
              <a:solidFill>
                <a:schemeClr val="tx2">
                  <a:lumMod val="50000"/>
                </a:schemeClr>
              </a:solidFill>
            </a:endParaRPr>
          </a:p>
          <a:p>
            <a:pPr lvl="1" algn="just">
              <a:buFont typeface="Wingdings" pitchFamily="2" charset="2"/>
              <a:buChar char="§"/>
              <a:defRPr/>
            </a:pPr>
            <a:endParaRPr lang="es-ES" sz="3200" dirty="0" smtClean="0">
              <a:solidFill>
                <a:schemeClr val="tx2">
                  <a:lumMod val="50000"/>
                </a:schemeClr>
              </a:solidFill>
            </a:endParaRPr>
          </a:p>
          <a:p>
            <a:pPr lvl="1" algn="just">
              <a:buFont typeface="Wingdings" pitchFamily="2" charset="2"/>
              <a:buChar char="§"/>
              <a:defRPr/>
            </a:pPr>
            <a:endParaRPr lang="es-ES" sz="3200" dirty="0" smtClean="0">
              <a:solidFill>
                <a:schemeClr val="tx2">
                  <a:lumMod val="50000"/>
                </a:schemeClr>
              </a:solidFill>
            </a:endParaRPr>
          </a:p>
          <a:p>
            <a:pPr lvl="1" algn="just">
              <a:buFont typeface="Wingdings" pitchFamily="2" charset="2"/>
              <a:buChar char="§"/>
              <a:defRPr/>
            </a:pPr>
            <a:endParaRPr lang="es-ES" sz="3200" dirty="0">
              <a:solidFill>
                <a:schemeClr val="tx2">
                  <a:lumMod val="50000"/>
                </a:schemeClr>
              </a:solidFill>
            </a:endParaRPr>
          </a:p>
        </p:txBody>
      </p:sp>
      <p:graphicFrame>
        <p:nvGraphicFramePr>
          <p:cNvPr id="9" name="Table 8"/>
          <p:cNvGraphicFramePr>
            <a:graphicFrameLocks noGrp="1"/>
          </p:cNvGraphicFramePr>
          <p:nvPr/>
        </p:nvGraphicFramePr>
        <p:xfrm>
          <a:off x="179512" y="4869160"/>
          <a:ext cx="8568952" cy="1828800"/>
        </p:xfrm>
        <a:graphic>
          <a:graphicData uri="http://schemas.openxmlformats.org/drawingml/2006/table">
            <a:tbl>
              <a:tblPr firstRow="1" bandRow="1">
                <a:tableStyleId>{5C22544A-7EE6-4342-B048-85BDC9FD1C3A}</a:tableStyleId>
              </a:tblPr>
              <a:tblGrid>
                <a:gridCol w="8568952"/>
              </a:tblGrid>
              <a:tr h="370840">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s-ES" sz="3200" dirty="0" smtClean="0">
                          <a:solidFill>
                            <a:schemeClr val="bg1"/>
                          </a:solidFill>
                        </a:rPr>
                        <a:t>gestión pública de los servicios tomando como referencia EPM pero adaptada al enfoque diferencial de un municipio de 5 categoría</a:t>
                      </a:r>
                    </a:p>
                    <a:p>
                      <a:endParaRPr lang="es-CO" dirty="0"/>
                    </a:p>
                  </a:txBody>
                  <a:tcPr/>
                </a:tc>
              </a:tr>
            </a:tbl>
          </a:graphicData>
        </a:graphic>
      </p:graphicFrame>
    </p:spTree>
    <p:extLst>
      <p:ext uri="{BB962C8B-B14F-4D97-AF65-F5344CB8AC3E}">
        <p14:creationId xmlns:p14="http://schemas.microsoft.com/office/powerpoint/2010/main" val="12959219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2536" y="476672"/>
            <a:ext cx="8351837" cy="792162"/>
          </a:xfrm>
        </p:spPr>
        <p:txBody>
          <a:bodyPr rtlCol="0">
            <a:normAutofit fontScale="90000"/>
          </a:bodyPr>
          <a:lstStyle/>
          <a:p>
            <a:pPr eaLnBrk="1" fontAlgn="auto" hangingPunct="1">
              <a:spcAft>
                <a:spcPts val="0"/>
              </a:spcAft>
              <a:defRPr/>
            </a:pPr>
            <a:r>
              <a:rPr lang="es-ES" dirty="0" smtClean="0">
                <a:solidFill>
                  <a:srgbClr val="413AD2"/>
                </a:solidFill>
              </a:rPr>
              <a:t>_____________________________</a:t>
            </a:r>
            <a:br>
              <a:rPr lang="es-ES" dirty="0" smtClean="0">
                <a:solidFill>
                  <a:srgbClr val="413AD2"/>
                </a:solidFill>
              </a:rPr>
            </a:br>
            <a:endParaRPr lang="es-ES" dirty="0">
              <a:solidFill>
                <a:srgbClr val="413AD2"/>
              </a:solidFill>
            </a:endParaRPr>
          </a:p>
        </p:txBody>
      </p:sp>
      <p:sp>
        <p:nvSpPr>
          <p:cNvPr id="6" name="5 Subtítulo"/>
          <p:cNvSpPr>
            <a:spLocks noGrp="1"/>
          </p:cNvSpPr>
          <p:nvPr>
            <p:ph type="subTitle" idx="1"/>
          </p:nvPr>
        </p:nvSpPr>
        <p:spPr>
          <a:xfrm>
            <a:off x="179512" y="1196752"/>
            <a:ext cx="8424936" cy="5472608"/>
          </a:xfrm>
        </p:spPr>
        <p:txBody>
          <a:bodyPr rtlCol="0">
            <a:normAutofit fontScale="92500" lnSpcReduction="10000"/>
          </a:bodyPr>
          <a:lstStyle/>
          <a:p>
            <a:pPr lvl="1" algn="just">
              <a:defRPr/>
            </a:pPr>
            <a:r>
              <a:rPr lang="es-ES" sz="2400" dirty="0" smtClean="0">
                <a:solidFill>
                  <a:schemeClr val="tx2">
                    <a:lumMod val="50000"/>
                  </a:schemeClr>
                </a:solidFill>
              </a:rPr>
              <a:t>CLAVES DE LA RED VITAL PAIPA </a:t>
            </a:r>
          </a:p>
          <a:p>
            <a:pPr lvl="1" algn="just">
              <a:buFont typeface="Wingdings" pitchFamily="2" charset="2"/>
              <a:buChar char="§"/>
              <a:defRPr/>
            </a:pPr>
            <a:r>
              <a:rPr lang="es-ES" sz="3200" dirty="0" smtClean="0">
                <a:solidFill>
                  <a:schemeClr val="tx2">
                    <a:lumMod val="50000"/>
                  </a:schemeClr>
                </a:solidFill>
              </a:rPr>
              <a:t> inclusión </a:t>
            </a:r>
            <a:r>
              <a:rPr lang="es-ES" sz="3200" dirty="0">
                <a:solidFill>
                  <a:schemeClr val="tx2">
                    <a:lumMod val="50000"/>
                  </a:schemeClr>
                </a:solidFill>
              </a:rPr>
              <a:t>de políticas y programas de control </a:t>
            </a:r>
            <a:r>
              <a:rPr lang="es-ES" sz="3200" dirty="0" smtClean="0">
                <a:solidFill>
                  <a:schemeClr val="tx2">
                    <a:lumMod val="50000"/>
                  </a:schemeClr>
                </a:solidFill>
              </a:rPr>
              <a:t>medioambiental: </a:t>
            </a:r>
            <a:r>
              <a:rPr lang="es-CO" sz="3200" dirty="0" smtClean="0">
                <a:solidFill>
                  <a:schemeClr val="tx2">
                    <a:lumMod val="50000"/>
                  </a:schemeClr>
                </a:solidFill>
              </a:rPr>
              <a:t>implementación </a:t>
            </a:r>
            <a:r>
              <a:rPr lang="es-CO" sz="3200" dirty="0">
                <a:solidFill>
                  <a:schemeClr val="tx2">
                    <a:lumMod val="50000"/>
                  </a:schemeClr>
                </a:solidFill>
              </a:rPr>
              <a:t>del comparendo ambiental</a:t>
            </a:r>
            <a:endParaRPr lang="es-ES" sz="3200" dirty="0">
              <a:solidFill>
                <a:schemeClr val="tx2">
                  <a:lumMod val="50000"/>
                </a:schemeClr>
              </a:solidFill>
            </a:endParaRPr>
          </a:p>
          <a:p>
            <a:pPr lvl="1" algn="just">
              <a:buFont typeface="Wingdings" pitchFamily="2" charset="2"/>
              <a:buChar char="§"/>
              <a:defRPr/>
            </a:pPr>
            <a:r>
              <a:rPr lang="es-CO" sz="3200" dirty="0" smtClean="0">
                <a:solidFill>
                  <a:schemeClr val="tx2">
                    <a:lumMod val="50000"/>
                  </a:schemeClr>
                </a:solidFill>
              </a:rPr>
              <a:t>implementación </a:t>
            </a:r>
            <a:r>
              <a:rPr lang="es-CO" sz="3200" dirty="0">
                <a:solidFill>
                  <a:schemeClr val="tx2">
                    <a:lumMod val="50000"/>
                  </a:schemeClr>
                </a:solidFill>
              </a:rPr>
              <a:t>del nuevo sistema de acueducto y alcantarillado, el mejoramiento de la prestación del servicio de aseo, selección en la fuente</a:t>
            </a:r>
            <a:r>
              <a:rPr lang="es-CO" sz="3200" dirty="0" smtClean="0">
                <a:solidFill>
                  <a:schemeClr val="tx2">
                    <a:lumMod val="50000"/>
                  </a:schemeClr>
                </a:solidFill>
              </a:rPr>
              <a:t>,, </a:t>
            </a:r>
            <a:r>
              <a:rPr lang="es-CO" sz="3200" dirty="0">
                <a:solidFill>
                  <a:schemeClr val="tx2">
                    <a:lumMod val="50000"/>
                  </a:schemeClr>
                </a:solidFill>
              </a:rPr>
              <a:t>mantenimiento y  atención al sistema de acueducto y alcantarillado, la optimización de la calidad del agua, continuidad y mejoramiento de la planta de tratamiento de aguas residuales (</a:t>
            </a:r>
            <a:r>
              <a:rPr lang="es-CO" sz="3200" dirty="0" smtClean="0">
                <a:solidFill>
                  <a:schemeClr val="tx2">
                    <a:lumMod val="50000"/>
                  </a:schemeClr>
                </a:solidFill>
              </a:rPr>
              <a:t>PTAR=</a:t>
            </a:r>
            <a:endParaRPr lang="es-ES" sz="3200" dirty="0">
              <a:solidFill>
                <a:schemeClr val="tx2">
                  <a:lumMod val="50000"/>
                </a:schemeClr>
              </a:solidFill>
            </a:endParaRPr>
          </a:p>
          <a:p>
            <a:pPr algn="just" eaLnBrk="1" fontAlgn="auto" hangingPunct="1">
              <a:spcAft>
                <a:spcPts val="0"/>
              </a:spcAft>
              <a:defRPr/>
            </a:pPr>
            <a:endParaRPr lang="es-ES" dirty="0"/>
          </a:p>
        </p:txBody>
      </p:sp>
      <p:sp>
        <p:nvSpPr>
          <p:cNvPr id="7" name="6 CuadroTexto"/>
          <p:cNvSpPr txBox="1"/>
          <p:nvPr/>
        </p:nvSpPr>
        <p:spPr>
          <a:xfrm>
            <a:off x="971550" y="188913"/>
            <a:ext cx="5545138" cy="646331"/>
          </a:xfrm>
          <a:prstGeom prst="rect">
            <a:avLst/>
          </a:prstGeom>
          <a:noFill/>
        </p:spPr>
        <p:txBody>
          <a:bodyPr>
            <a:spAutoFit/>
          </a:bodyPr>
          <a:lstStyle/>
          <a:p>
            <a:pPr fontAlgn="auto">
              <a:spcBef>
                <a:spcPts val="0"/>
              </a:spcBef>
              <a:spcAft>
                <a:spcPts val="0"/>
              </a:spcAft>
              <a:defRPr/>
            </a:pPr>
            <a:r>
              <a:rPr lang="es-ES" sz="3600" b="1" dirty="0" smtClean="0">
                <a:solidFill>
                  <a:schemeClr val="hlink"/>
                </a:solidFill>
                <a:latin typeface="+mj-lt"/>
                <a:ea typeface="+mj-ea"/>
                <a:cs typeface="+mj-cs"/>
              </a:rPr>
              <a:t>RED VITAL PAIPA   </a:t>
            </a:r>
            <a:endParaRPr lang="es-ES" sz="3600" b="1" dirty="0">
              <a:solidFill>
                <a:schemeClr val="hlink"/>
              </a:solidFill>
              <a:latin typeface="+mj-lt"/>
              <a:ea typeface="+mj-ea"/>
              <a:cs typeface="+mj-cs"/>
            </a:endParaRPr>
          </a:p>
        </p:txBody>
      </p:sp>
      <p:pic>
        <p:nvPicPr>
          <p:cNvPr id="10" name="Picture 2"/>
          <p:cNvPicPr>
            <a:picLocks noChangeAspect="1" noChangeArrowheads="1"/>
          </p:cNvPicPr>
          <p:nvPr/>
        </p:nvPicPr>
        <p:blipFill>
          <a:blip r:embed="rId3" cstate="print"/>
          <a:srcRect/>
          <a:stretch>
            <a:fillRect/>
          </a:stretch>
        </p:blipFill>
        <p:spPr bwMode="auto">
          <a:xfrm>
            <a:off x="6839744" y="0"/>
            <a:ext cx="2304256" cy="103250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Picture 7" descr="organigrama.jpg"/>
          <p:cNvPicPr>
            <a:picLocks noChangeAspect="1"/>
          </p:cNvPicPr>
          <p:nvPr/>
        </p:nvPicPr>
        <p:blipFill>
          <a:blip r:embed="rId4"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37243894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2536" y="1340694"/>
            <a:ext cx="8351837" cy="792162"/>
          </a:xfrm>
        </p:spPr>
        <p:txBody>
          <a:bodyPr rtlCol="0">
            <a:normAutofit fontScale="90000"/>
          </a:bodyPr>
          <a:lstStyle/>
          <a:p>
            <a:pPr eaLnBrk="1" fontAlgn="auto" hangingPunct="1">
              <a:spcAft>
                <a:spcPts val="0"/>
              </a:spcAft>
              <a:defRPr/>
            </a:pPr>
            <a:r>
              <a:rPr lang="es-ES" dirty="0" smtClean="0">
                <a:solidFill>
                  <a:srgbClr val="413AD2"/>
                </a:solidFill>
              </a:rPr>
              <a:t>_____________________________</a:t>
            </a:r>
            <a:br>
              <a:rPr lang="es-ES" dirty="0" smtClean="0">
                <a:solidFill>
                  <a:srgbClr val="413AD2"/>
                </a:solidFill>
              </a:rPr>
            </a:br>
            <a:endParaRPr lang="es-ES" dirty="0">
              <a:solidFill>
                <a:srgbClr val="413AD2"/>
              </a:solidFill>
            </a:endParaRPr>
          </a:p>
        </p:txBody>
      </p:sp>
      <p:sp>
        <p:nvSpPr>
          <p:cNvPr id="6" name="5 Subtítulo"/>
          <p:cNvSpPr>
            <a:spLocks noGrp="1"/>
          </p:cNvSpPr>
          <p:nvPr>
            <p:ph type="subTitle" idx="1"/>
          </p:nvPr>
        </p:nvSpPr>
        <p:spPr>
          <a:xfrm>
            <a:off x="179512" y="1772816"/>
            <a:ext cx="8424936" cy="5040560"/>
          </a:xfrm>
        </p:spPr>
        <p:txBody>
          <a:bodyPr rtlCol="0">
            <a:normAutofit fontScale="92500" lnSpcReduction="10000"/>
          </a:bodyPr>
          <a:lstStyle/>
          <a:p>
            <a:pPr marL="914400" lvl="1" indent="-457200" algn="just">
              <a:buFont typeface="Arial" pitchFamily="34" charset="0"/>
              <a:buChar char="•"/>
              <a:defRPr/>
            </a:pPr>
            <a:r>
              <a:rPr lang="es-ES" dirty="0">
                <a:solidFill>
                  <a:schemeClr val="tx2">
                    <a:lumMod val="50000"/>
                  </a:schemeClr>
                </a:solidFill>
              </a:rPr>
              <a:t>I</a:t>
            </a:r>
            <a:r>
              <a:rPr lang="es-ES" dirty="0" smtClean="0">
                <a:solidFill>
                  <a:schemeClr val="tx2">
                    <a:lumMod val="50000"/>
                  </a:schemeClr>
                </a:solidFill>
              </a:rPr>
              <a:t>nclusión </a:t>
            </a:r>
            <a:r>
              <a:rPr lang="es-ES" dirty="0">
                <a:solidFill>
                  <a:schemeClr val="tx2">
                    <a:lumMod val="50000"/>
                  </a:schemeClr>
                </a:solidFill>
              </a:rPr>
              <a:t>de políticas y programas de control </a:t>
            </a:r>
            <a:r>
              <a:rPr lang="es-ES" dirty="0" smtClean="0">
                <a:solidFill>
                  <a:schemeClr val="tx2">
                    <a:lumMod val="50000"/>
                  </a:schemeClr>
                </a:solidFill>
              </a:rPr>
              <a:t>medioambiental: </a:t>
            </a:r>
            <a:r>
              <a:rPr lang="es-CO" dirty="0" smtClean="0">
                <a:solidFill>
                  <a:schemeClr val="tx2">
                    <a:lumMod val="50000"/>
                  </a:schemeClr>
                </a:solidFill>
              </a:rPr>
              <a:t>implementación </a:t>
            </a:r>
            <a:r>
              <a:rPr lang="es-CO" dirty="0">
                <a:solidFill>
                  <a:schemeClr val="tx2">
                    <a:lumMod val="50000"/>
                  </a:schemeClr>
                </a:solidFill>
              </a:rPr>
              <a:t>del comparendo </a:t>
            </a:r>
            <a:r>
              <a:rPr lang="es-CO" dirty="0" smtClean="0">
                <a:solidFill>
                  <a:schemeClr val="tx2">
                    <a:lumMod val="50000"/>
                  </a:schemeClr>
                </a:solidFill>
              </a:rPr>
              <a:t>ambiental</a:t>
            </a:r>
          </a:p>
          <a:p>
            <a:pPr marL="914400" lvl="1" indent="-457200" algn="just">
              <a:buFont typeface="Arial" pitchFamily="34" charset="0"/>
              <a:buChar char="•"/>
              <a:defRPr/>
            </a:pPr>
            <a:r>
              <a:rPr lang="es-CO" dirty="0" smtClean="0">
                <a:solidFill>
                  <a:schemeClr val="tx2">
                    <a:lumMod val="50000"/>
                  </a:schemeClr>
                </a:solidFill>
              </a:rPr>
              <a:t>Cultura medioambiental: programas educativos, reciclaje </a:t>
            </a:r>
            <a:endParaRPr lang="es-ES" dirty="0">
              <a:solidFill>
                <a:schemeClr val="tx2">
                  <a:lumMod val="50000"/>
                </a:schemeClr>
              </a:solidFill>
            </a:endParaRPr>
          </a:p>
          <a:p>
            <a:pPr marL="914400" lvl="1" indent="-457200" algn="just">
              <a:buFont typeface="Arial" pitchFamily="34" charset="0"/>
              <a:buChar char="•"/>
              <a:defRPr/>
            </a:pPr>
            <a:r>
              <a:rPr lang="es-CO" dirty="0" smtClean="0">
                <a:solidFill>
                  <a:schemeClr val="tx2">
                    <a:lumMod val="50000"/>
                  </a:schemeClr>
                </a:solidFill>
              </a:rPr>
              <a:t>implementación </a:t>
            </a:r>
            <a:r>
              <a:rPr lang="es-CO" dirty="0">
                <a:solidFill>
                  <a:schemeClr val="tx2">
                    <a:lumMod val="50000"/>
                  </a:schemeClr>
                </a:solidFill>
              </a:rPr>
              <a:t>del nuevo sistema de acueducto y alcantarillado, el mejoramiento de la prestación del servicio de aseo, selección en la fuente</a:t>
            </a:r>
            <a:r>
              <a:rPr lang="es-CO" dirty="0" smtClean="0">
                <a:solidFill>
                  <a:schemeClr val="tx2">
                    <a:lumMod val="50000"/>
                  </a:schemeClr>
                </a:solidFill>
              </a:rPr>
              <a:t>,, </a:t>
            </a:r>
            <a:r>
              <a:rPr lang="es-CO" dirty="0">
                <a:solidFill>
                  <a:schemeClr val="tx2">
                    <a:lumMod val="50000"/>
                  </a:schemeClr>
                </a:solidFill>
              </a:rPr>
              <a:t>mantenimiento y  atención al sistema de acueducto y alcantarillado, la optimización de la calidad del agua, continuidad y mejoramiento de la planta de tratamiento de aguas residuales </a:t>
            </a:r>
          </a:p>
          <a:p>
            <a:pPr marL="914400" lvl="1" indent="-457200" algn="just">
              <a:buFont typeface="Arial" pitchFamily="34" charset="0"/>
              <a:buChar char="•"/>
              <a:defRPr/>
            </a:pPr>
            <a:r>
              <a:rPr lang="es-CO" dirty="0" smtClean="0">
                <a:solidFill>
                  <a:schemeClr val="tx2">
                    <a:lumMod val="50000"/>
                  </a:schemeClr>
                </a:solidFill>
              </a:rPr>
              <a:t>Uso de las </a:t>
            </a:r>
            <a:r>
              <a:rPr lang="es-CO" dirty="0" err="1" smtClean="0">
                <a:solidFill>
                  <a:schemeClr val="tx2">
                    <a:lumMod val="50000"/>
                  </a:schemeClr>
                </a:solidFill>
              </a:rPr>
              <a:t>TICs</a:t>
            </a:r>
            <a:r>
              <a:rPr lang="es-CO" dirty="0" smtClean="0">
                <a:solidFill>
                  <a:schemeClr val="tx2">
                    <a:lumMod val="50000"/>
                  </a:schemeClr>
                </a:solidFill>
              </a:rPr>
              <a:t> para la participación y comunicación </a:t>
            </a:r>
            <a:endParaRPr lang="es-ES" sz="3200" dirty="0">
              <a:solidFill>
                <a:schemeClr val="tx2">
                  <a:lumMod val="50000"/>
                </a:schemeClr>
              </a:solidFill>
            </a:endParaRPr>
          </a:p>
          <a:p>
            <a:pPr algn="just" eaLnBrk="1" fontAlgn="auto" hangingPunct="1">
              <a:spcAft>
                <a:spcPts val="0"/>
              </a:spcAft>
              <a:defRPr/>
            </a:pPr>
            <a:endParaRPr lang="es-ES" dirty="0"/>
          </a:p>
        </p:txBody>
      </p:sp>
      <p:sp>
        <p:nvSpPr>
          <p:cNvPr id="7" name="6 CuadroTexto"/>
          <p:cNvSpPr txBox="1"/>
          <p:nvPr/>
        </p:nvSpPr>
        <p:spPr>
          <a:xfrm>
            <a:off x="971550" y="188913"/>
            <a:ext cx="5545138" cy="646331"/>
          </a:xfrm>
          <a:prstGeom prst="rect">
            <a:avLst/>
          </a:prstGeom>
          <a:noFill/>
        </p:spPr>
        <p:txBody>
          <a:bodyPr>
            <a:spAutoFit/>
          </a:bodyPr>
          <a:lstStyle/>
          <a:p>
            <a:pPr fontAlgn="auto">
              <a:spcBef>
                <a:spcPts val="0"/>
              </a:spcBef>
              <a:spcAft>
                <a:spcPts val="0"/>
              </a:spcAft>
              <a:defRPr/>
            </a:pPr>
            <a:r>
              <a:rPr lang="es-ES" sz="3600" b="1" dirty="0">
                <a:solidFill>
                  <a:schemeClr val="bg1">
                    <a:lumMod val="50000"/>
                  </a:schemeClr>
                </a:solidFill>
              </a:rPr>
              <a:t>RED VITAL PAIPA   </a:t>
            </a:r>
          </a:p>
        </p:txBody>
      </p:sp>
      <p:pic>
        <p:nvPicPr>
          <p:cNvPr id="10" name="Picture 2"/>
          <p:cNvPicPr>
            <a:picLocks noChangeAspect="1" noChangeArrowheads="1"/>
          </p:cNvPicPr>
          <p:nvPr/>
        </p:nvPicPr>
        <p:blipFill>
          <a:blip r:embed="rId3" cstate="print"/>
          <a:srcRect/>
          <a:stretch>
            <a:fillRect/>
          </a:stretch>
        </p:blipFill>
        <p:spPr bwMode="auto">
          <a:xfrm>
            <a:off x="6839744" y="0"/>
            <a:ext cx="2304256" cy="103250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4709018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80528" y="1340694"/>
            <a:ext cx="8351837" cy="792162"/>
          </a:xfrm>
        </p:spPr>
        <p:txBody>
          <a:bodyPr rtlCol="0">
            <a:normAutofit fontScale="90000"/>
          </a:bodyPr>
          <a:lstStyle/>
          <a:p>
            <a:pPr eaLnBrk="1" fontAlgn="auto" hangingPunct="1">
              <a:spcAft>
                <a:spcPts val="0"/>
              </a:spcAft>
              <a:defRPr/>
            </a:pPr>
            <a:r>
              <a:rPr lang="es-ES" dirty="0" smtClean="0">
                <a:solidFill>
                  <a:srgbClr val="413AD2"/>
                </a:solidFill>
              </a:rPr>
              <a:t>_____________________________</a:t>
            </a:r>
            <a:br>
              <a:rPr lang="es-ES" dirty="0" smtClean="0">
                <a:solidFill>
                  <a:srgbClr val="413AD2"/>
                </a:solidFill>
              </a:rPr>
            </a:br>
            <a:endParaRPr lang="es-ES" dirty="0">
              <a:solidFill>
                <a:srgbClr val="413AD2"/>
              </a:solidFill>
            </a:endParaRPr>
          </a:p>
        </p:txBody>
      </p:sp>
      <p:sp>
        <p:nvSpPr>
          <p:cNvPr id="6" name="5 Subtítulo"/>
          <p:cNvSpPr>
            <a:spLocks noGrp="1"/>
          </p:cNvSpPr>
          <p:nvPr>
            <p:ph type="subTitle" idx="1"/>
          </p:nvPr>
        </p:nvSpPr>
        <p:spPr>
          <a:xfrm>
            <a:off x="395536" y="1700808"/>
            <a:ext cx="8424936" cy="4896544"/>
          </a:xfrm>
        </p:spPr>
        <p:txBody>
          <a:bodyPr rtlCol="0">
            <a:normAutofit fontScale="92500"/>
          </a:bodyPr>
          <a:lstStyle/>
          <a:p>
            <a:pPr marL="457200" indent="-457200" algn="just" eaLnBrk="1" fontAlgn="auto" hangingPunct="1">
              <a:spcAft>
                <a:spcPts val="0"/>
              </a:spcAft>
              <a:buFont typeface="Arial" pitchFamily="34" charset="0"/>
              <a:buChar char="•"/>
              <a:defRPr/>
            </a:pPr>
            <a:r>
              <a:rPr lang="es-ES" b="1" dirty="0">
                <a:solidFill>
                  <a:schemeClr val="tx2">
                    <a:lumMod val="50000"/>
                  </a:schemeClr>
                </a:solidFill>
              </a:rPr>
              <a:t> </a:t>
            </a:r>
            <a:r>
              <a:rPr lang="es-ES" dirty="0" smtClean="0">
                <a:solidFill>
                  <a:schemeClr val="tx2">
                    <a:lumMod val="50000"/>
                  </a:schemeClr>
                </a:solidFill>
              </a:rPr>
              <a:t>Superar los </a:t>
            </a:r>
            <a:r>
              <a:rPr lang="es-ES" b="1" dirty="0" smtClean="0">
                <a:solidFill>
                  <a:schemeClr val="tx2">
                    <a:lumMod val="50000"/>
                  </a:schemeClr>
                </a:solidFill>
              </a:rPr>
              <a:t>problemas de equidad</a:t>
            </a:r>
            <a:r>
              <a:rPr lang="es-ES" dirty="0" smtClean="0">
                <a:solidFill>
                  <a:schemeClr val="tx2">
                    <a:lumMod val="50000"/>
                  </a:schemeClr>
                </a:solidFill>
              </a:rPr>
              <a:t> de la región y en Colombia, en particular requiere encontrar</a:t>
            </a:r>
            <a:r>
              <a:rPr lang="es-ES" b="1" dirty="0" smtClean="0">
                <a:solidFill>
                  <a:schemeClr val="tx2">
                    <a:lumMod val="50000"/>
                  </a:schemeClr>
                </a:solidFill>
              </a:rPr>
              <a:t> políticas sostenibles </a:t>
            </a:r>
            <a:r>
              <a:rPr lang="es-ES" dirty="0" smtClean="0">
                <a:solidFill>
                  <a:schemeClr val="tx2">
                    <a:lumMod val="50000"/>
                  </a:schemeClr>
                </a:solidFill>
              </a:rPr>
              <a:t>para que la comunidad acceda a condiciones dignas de servicios públicos</a:t>
            </a:r>
          </a:p>
          <a:p>
            <a:pPr marL="457200" indent="-457200" algn="just" eaLnBrk="1" fontAlgn="auto" hangingPunct="1">
              <a:spcAft>
                <a:spcPts val="0"/>
              </a:spcAft>
              <a:buFont typeface="Arial" pitchFamily="34" charset="0"/>
              <a:buChar char="•"/>
              <a:defRPr/>
            </a:pPr>
            <a:r>
              <a:rPr lang="es-ES" dirty="0">
                <a:solidFill>
                  <a:schemeClr val="tx2">
                    <a:lumMod val="50000"/>
                  </a:schemeClr>
                </a:solidFill>
              </a:rPr>
              <a:t> </a:t>
            </a:r>
            <a:r>
              <a:rPr lang="es-ES" b="1" dirty="0" smtClean="0">
                <a:solidFill>
                  <a:schemeClr val="tx2">
                    <a:lumMod val="50000"/>
                  </a:schemeClr>
                </a:solidFill>
              </a:rPr>
              <a:t>Alianzas Público Privadas </a:t>
            </a:r>
            <a:r>
              <a:rPr lang="es-ES" dirty="0" smtClean="0">
                <a:solidFill>
                  <a:schemeClr val="tx2">
                    <a:lumMod val="50000"/>
                  </a:schemeClr>
                </a:solidFill>
              </a:rPr>
              <a:t>(Ley 1508 de 2012). Para los servicios públicos y transporte la ley condiciona la participación privada a la expedición de reglamentación para cada sector. La futura normativa deberá permitir aplicar la ley de APP a estos sectores</a:t>
            </a:r>
            <a:endParaRPr lang="es-ES" b="1" dirty="0" smtClean="0">
              <a:solidFill>
                <a:schemeClr val="tx1"/>
              </a:solidFill>
            </a:endParaRPr>
          </a:p>
          <a:p>
            <a:pPr algn="just" eaLnBrk="1" fontAlgn="auto" hangingPunct="1">
              <a:spcAft>
                <a:spcPts val="0"/>
              </a:spcAft>
              <a:defRPr/>
            </a:pPr>
            <a:endParaRPr lang="es-ES" dirty="0"/>
          </a:p>
        </p:txBody>
      </p:sp>
      <p:sp>
        <p:nvSpPr>
          <p:cNvPr id="7" name="6 CuadroTexto"/>
          <p:cNvSpPr txBox="1"/>
          <p:nvPr/>
        </p:nvSpPr>
        <p:spPr>
          <a:xfrm>
            <a:off x="395536" y="284455"/>
            <a:ext cx="6336704" cy="1200329"/>
          </a:xfrm>
          <a:prstGeom prst="rect">
            <a:avLst/>
          </a:prstGeom>
          <a:noFill/>
        </p:spPr>
        <p:txBody>
          <a:bodyPr wrap="square">
            <a:spAutoFit/>
          </a:bodyPr>
          <a:lstStyle/>
          <a:p>
            <a:pPr fontAlgn="auto">
              <a:spcBef>
                <a:spcPts val="0"/>
              </a:spcBef>
              <a:spcAft>
                <a:spcPts val="0"/>
              </a:spcAft>
              <a:defRPr/>
            </a:pPr>
            <a:r>
              <a:rPr lang="es-ES" sz="3600" b="1" dirty="0" smtClean="0">
                <a:solidFill>
                  <a:schemeClr val="hlink"/>
                </a:solidFill>
                <a:latin typeface="+mj-lt"/>
                <a:ea typeface="+mj-ea"/>
                <a:cs typeface="+mj-cs"/>
              </a:rPr>
              <a:t> </a:t>
            </a:r>
            <a:r>
              <a:rPr lang="es-ES" sz="3600" b="1" dirty="0">
                <a:solidFill>
                  <a:schemeClr val="bg1">
                    <a:lumMod val="50000"/>
                  </a:schemeClr>
                </a:solidFill>
              </a:rPr>
              <a:t>Recomendaciones: el caso de Colombia </a:t>
            </a:r>
          </a:p>
        </p:txBody>
      </p:sp>
      <p:pic>
        <p:nvPicPr>
          <p:cNvPr id="10" name="Picture 2"/>
          <p:cNvPicPr>
            <a:picLocks noChangeAspect="1" noChangeArrowheads="1"/>
          </p:cNvPicPr>
          <p:nvPr/>
        </p:nvPicPr>
        <p:blipFill>
          <a:blip r:embed="rId3" cstate="print"/>
          <a:srcRect/>
          <a:stretch>
            <a:fillRect/>
          </a:stretch>
        </p:blipFill>
        <p:spPr bwMode="auto">
          <a:xfrm>
            <a:off x="6500826" y="308261"/>
            <a:ext cx="2304256" cy="103250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970315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80528" y="1340694"/>
            <a:ext cx="8351837" cy="792162"/>
          </a:xfrm>
        </p:spPr>
        <p:txBody>
          <a:bodyPr rtlCol="0">
            <a:normAutofit fontScale="90000"/>
          </a:bodyPr>
          <a:lstStyle/>
          <a:p>
            <a:pPr eaLnBrk="1" fontAlgn="auto" hangingPunct="1">
              <a:spcAft>
                <a:spcPts val="0"/>
              </a:spcAft>
              <a:defRPr/>
            </a:pPr>
            <a:r>
              <a:rPr lang="es-ES" dirty="0" smtClean="0">
                <a:solidFill>
                  <a:srgbClr val="413AD2"/>
                </a:solidFill>
              </a:rPr>
              <a:t>_____________________________</a:t>
            </a:r>
            <a:br>
              <a:rPr lang="es-ES" dirty="0" smtClean="0">
                <a:solidFill>
                  <a:srgbClr val="413AD2"/>
                </a:solidFill>
              </a:rPr>
            </a:br>
            <a:endParaRPr lang="es-ES" dirty="0">
              <a:solidFill>
                <a:srgbClr val="413AD2"/>
              </a:solidFill>
            </a:endParaRPr>
          </a:p>
        </p:txBody>
      </p:sp>
      <p:sp>
        <p:nvSpPr>
          <p:cNvPr id="6" name="5 Subtítulo"/>
          <p:cNvSpPr>
            <a:spLocks noGrp="1"/>
          </p:cNvSpPr>
          <p:nvPr>
            <p:ph type="subTitle" idx="1"/>
          </p:nvPr>
        </p:nvSpPr>
        <p:spPr>
          <a:xfrm>
            <a:off x="395536" y="1772816"/>
            <a:ext cx="8424936" cy="4896544"/>
          </a:xfrm>
        </p:spPr>
        <p:txBody>
          <a:bodyPr rtlCol="0">
            <a:normAutofit lnSpcReduction="10000"/>
          </a:bodyPr>
          <a:lstStyle/>
          <a:p>
            <a:pPr marL="457200" indent="-457200" algn="just" eaLnBrk="1" fontAlgn="auto" hangingPunct="1">
              <a:spcAft>
                <a:spcPts val="0"/>
              </a:spcAft>
              <a:buFont typeface="Arial" pitchFamily="34" charset="0"/>
              <a:buChar char="•"/>
              <a:defRPr/>
            </a:pPr>
            <a:r>
              <a:rPr lang="es-ES" b="1" dirty="0">
                <a:solidFill>
                  <a:schemeClr val="tx2">
                    <a:lumMod val="50000"/>
                  </a:schemeClr>
                </a:solidFill>
              </a:rPr>
              <a:t> </a:t>
            </a:r>
            <a:r>
              <a:rPr lang="es-ES" b="1" dirty="0" smtClean="0">
                <a:solidFill>
                  <a:schemeClr val="tx2">
                    <a:lumMod val="50000"/>
                  </a:schemeClr>
                </a:solidFill>
              </a:rPr>
              <a:t>Cambio climático: </a:t>
            </a:r>
            <a:r>
              <a:rPr lang="es-ES" dirty="0" smtClean="0">
                <a:solidFill>
                  <a:schemeClr val="tx2">
                    <a:lumMod val="50000"/>
                  </a:schemeClr>
                </a:solidFill>
              </a:rPr>
              <a:t>Colombia sigue dependiendo de redes únicas de servicios (monopolio), sin alternativa de reemplazo </a:t>
            </a:r>
          </a:p>
          <a:p>
            <a:pPr lvl="1" algn="just">
              <a:buFont typeface="Wingdings" pitchFamily="2" charset="2"/>
              <a:buChar char="§"/>
              <a:defRPr/>
            </a:pPr>
            <a:r>
              <a:rPr lang="es-ES" u="sng" dirty="0" smtClean="0">
                <a:solidFill>
                  <a:schemeClr val="tx2">
                    <a:lumMod val="50000"/>
                  </a:schemeClr>
                </a:solidFill>
              </a:rPr>
              <a:t>Pacto social para el cambio</a:t>
            </a:r>
            <a:r>
              <a:rPr lang="es-ES" dirty="0" smtClean="0">
                <a:solidFill>
                  <a:schemeClr val="tx2">
                    <a:lumMod val="50000"/>
                  </a:schemeClr>
                </a:solidFill>
              </a:rPr>
              <a:t>: inversión publica (estado), tarifas (usuarios), inversiones no transferibles (empresas públicas), APP</a:t>
            </a:r>
          </a:p>
          <a:p>
            <a:pPr marL="457200" indent="-457200" algn="just">
              <a:buFont typeface="Arial" pitchFamily="34" charset="0"/>
              <a:buChar char="•"/>
              <a:defRPr/>
            </a:pPr>
            <a:r>
              <a:rPr lang="es-ES" dirty="0" smtClean="0">
                <a:solidFill>
                  <a:schemeClr val="tx2">
                    <a:lumMod val="50000"/>
                  </a:schemeClr>
                </a:solidFill>
              </a:rPr>
              <a:t> </a:t>
            </a:r>
            <a:r>
              <a:rPr lang="es-ES" b="1" dirty="0" smtClean="0">
                <a:solidFill>
                  <a:schemeClr val="tx2">
                    <a:lumMod val="50000"/>
                  </a:schemeClr>
                </a:solidFill>
              </a:rPr>
              <a:t>Brecha entre zona rural y urbana </a:t>
            </a:r>
            <a:r>
              <a:rPr lang="es-ES" dirty="0" smtClean="0">
                <a:solidFill>
                  <a:schemeClr val="tx2">
                    <a:lumMod val="50000"/>
                  </a:schemeClr>
                </a:solidFill>
              </a:rPr>
              <a:t>(acueducto, alcantarillado y gas natural)</a:t>
            </a:r>
          </a:p>
          <a:p>
            <a:pPr marL="457200" indent="-457200" algn="just">
              <a:buFont typeface="Arial" pitchFamily="34" charset="0"/>
              <a:buChar char="•"/>
              <a:defRPr/>
            </a:pPr>
            <a:r>
              <a:rPr lang="es-ES" dirty="0">
                <a:solidFill>
                  <a:schemeClr val="tx2">
                    <a:lumMod val="50000"/>
                  </a:schemeClr>
                </a:solidFill>
              </a:rPr>
              <a:t> </a:t>
            </a:r>
            <a:r>
              <a:rPr lang="es-ES" b="1" dirty="0" smtClean="0">
                <a:solidFill>
                  <a:schemeClr val="tx2">
                    <a:lumMod val="50000"/>
                  </a:schemeClr>
                </a:solidFill>
              </a:rPr>
              <a:t>Enfoque diferencial</a:t>
            </a:r>
            <a:r>
              <a:rPr lang="es-ES" dirty="0" smtClean="0">
                <a:solidFill>
                  <a:schemeClr val="tx2">
                    <a:lumMod val="50000"/>
                  </a:schemeClr>
                </a:solidFill>
              </a:rPr>
              <a:t>: género//pueblos indígenas//población afrodescendiente </a:t>
            </a:r>
          </a:p>
          <a:p>
            <a:pPr algn="just">
              <a:buFont typeface="Wingdings" pitchFamily="2" charset="2"/>
              <a:buChar char="§"/>
              <a:defRPr/>
            </a:pPr>
            <a:endParaRPr lang="es-ES" dirty="0"/>
          </a:p>
        </p:txBody>
      </p:sp>
      <p:sp>
        <p:nvSpPr>
          <p:cNvPr id="7" name="6 CuadroTexto"/>
          <p:cNvSpPr txBox="1"/>
          <p:nvPr/>
        </p:nvSpPr>
        <p:spPr>
          <a:xfrm>
            <a:off x="395536" y="332656"/>
            <a:ext cx="6408712" cy="1200329"/>
          </a:xfrm>
          <a:prstGeom prst="rect">
            <a:avLst/>
          </a:prstGeom>
          <a:noFill/>
        </p:spPr>
        <p:txBody>
          <a:bodyPr wrap="square">
            <a:spAutoFit/>
          </a:bodyPr>
          <a:lstStyle/>
          <a:p>
            <a:pPr fontAlgn="auto">
              <a:spcBef>
                <a:spcPts val="0"/>
              </a:spcBef>
              <a:spcAft>
                <a:spcPts val="0"/>
              </a:spcAft>
              <a:defRPr/>
            </a:pPr>
            <a:r>
              <a:rPr lang="es-ES" sz="3600" b="1" dirty="0">
                <a:solidFill>
                  <a:schemeClr val="hlink"/>
                </a:solidFill>
              </a:rPr>
              <a:t> </a:t>
            </a:r>
            <a:r>
              <a:rPr lang="es-ES" sz="3600" b="1" dirty="0">
                <a:solidFill>
                  <a:schemeClr val="bg1">
                    <a:lumMod val="50000"/>
                  </a:schemeClr>
                </a:solidFill>
              </a:rPr>
              <a:t>Recomendaciones: el caso de Colombia </a:t>
            </a:r>
          </a:p>
        </p:txBody>
      </p:sp>
      <p:pic>
        <p:nvPicPr>
          <p:cNvPr id="10" name="Picture 2"/>
          <p:cNvPicPr>
            <a:picLocks noChangeAspect="1" noChangeArrowheads="1"/>
          </p:cNvPicPr>
          <p:nvPr/>
        </p:nvPicPr>
        <p:blipFill>
          <a:blip r:embed="rId3" cstate="print"/>
          <a:srcRect/>
          <a:stretch>
            <a:fillRect/>
          </a:stretch>
        </p:blipFill>
        <p:spPr bwMode="auto">
          <a:xfrm>
            <a:off x="6500826" y="308261"/>
            <a:ext cx="2304256" cy="103250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1614083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5215218" y="236253"/>
            <a:ext cx="3589864" cy="16085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4 CuadroTexto"/>
          <p:cNvSpPr txBox="1"/>
          <p:nvPr/>
        </p:nvSpPr>
        <p:spPr>
          <a:xfrm>
            <a:off x="2263439" y="2276872"/>
            <a:ext cx="5184576" cy="1277273"/>
          </a:xfrm>
          <a:prstGeom prst="rect">
            <a:avLst/>
          </a:prstGeom>
          <a:noFill/>
        </p:spPr>
        <p:txBody>
          <a:bodyPr wrap="square" rtlCol="0">
            <a:spAutoFit/>
          </a:bodyPr>
          <a:lstStyle/>
          <a:p>
            <a:pPr algn="ctr"/>
            <a:r>
              <a:rPr lang="es-MX" sz="7700" dirty="0" smtClean="0">
                <a:solidFill>
                  <a:schemeClr val="tx2">
                    <a:lumMod val="75000"/>
                  </a:schemeClr>
                </a:solidFill>
                <a:latin typeface="+mj-lt"/>
              </a:rPr>
              <a:t>GRACIAS</a:t>
            </a:r>
            <a:endParaRPr lang="es-MX" sz="7700" dirty="0">
              <a:solidFill>
                <a:schemeClr val="tx2">
                  <a:lumMod val="75000"/>
                </a:schemeClr>
              </a:solidFill>
              <a:latin typeface="+mj-lt"/>
            </a:endParaRPr>
          </a:p>
        </p:txBody>
      </p:sp>
      <p:sp>
        <p:nvSpPr>
          <p:cNvPr id="57346" name="AutoShape 2" descr="data:image/jpeg;base64,/9j/4AAQSkZJRgABAQAAAQABAAD/2wBDAAkGBwgHBgkIBwgKCgkLDRYPDQwMDRsUFRAWIB0iIiAdHx8kKDQsJCYxJx8fLT0tMTU3Ojo6Iys/RD84QzQ5Ojf/2wBDAQoKCg0MDRoPDxo3JR8lNzc3Nzc3Nzc3Nzc3Nzc3Nzc3Nzc3Nzc3Nzc3Nzc3Nzc3Nzc3Nzc3Nzc3Nzc3Nzc3Nzf/wAARCACxAR0DASIAAhEBAxEB/8QAHAABAAIDAQEBAAAAAAAAAAAAAAMGAgQFBwEI/8QAPRAAAQMCAwIKCAYCAgMAAAAAAQACAwQRBRIhBjETFBUiQVFTkqHRMjVUYWJxcpEHI0KBwcIWUkOxM4Lx/8QAGwEBAAIDAQEAAAAAAAAAAAAAAAIFAwQGAQf/xAA2EQABAgMEBwUHBQEAAAAAAAAAAQIDBBESE1GRFCExQVJx0QUWU8HwBiIyMzRhgRVCobHh8f/aAAwDAQACEQMRAD8A9xREQBERAEREAREQBERAEREAREQBERAEREAREQBERAEREAREQBERAEREAREQBERAEREAREQBERAEREAREQBERAEREAREQBERAEREAREQBERAEREAREQBERAEREAREQBERAEREAREQBERAEREAREQBERAEREAREQBERAEREAREQBERAEREAREQBERAEREAREQBERAEREARYSyMijdJI4Na3Uk9C1uVKL2hnisUSPChrR7kTmpJrHO2IbiLT5UovaGeKcqUXtDPFQ0uX8RM0JXUThXI3EWnypRe0M8U5UovaGeKaXL+ImaC6icK5G4i0+VKL2hninKlF7QzxTS5fxEzQXUThXI3EWnypRe0M8U5UovaGeKaXL+ImaC6icK5G4i0+VKL2hninKlF7QzxTS5fxEzQXUThXI3EWnypRe0M8U5UovaGeKaXL+ImaC6icK5G4i0+VKL2hninKlF7QzxTS5fxEzQXUThXI3EWnypRe0M8U5UovaGeKaXL+ImaC6icK5G4i0+VKL2hniso8QpZHZY5g93U0ElEmpdVoj0zQ8unp+1TaRRcYj+PuO8k4xH8fcd5LJew+JMzyy7AlRRcYj+PuO8k4xH8fcd5Jew+JMxZdgSoouMR/H3HeScYj+PuO8kvYfEmYsuwJUUXGI/j7jvJOMR/H3HeSXsPiTMWXYEqKLjEfx9x3knGI/j7jvJL2HxJmLLsCVFFxiP4+47yTjEfx9x3kl7D4kzFl2BKii4xH8fcd5JxiP4+47yS9h8SZiy7AlRRNnjc4NBcCd12kfwpVJrmu2LU8VFTaaeL+rZ/p/lVNWzF/Vs/wBP8qprkfaL6hvLzUtZD5a8wsXPaz0nBvzNlkqbtDiGI0Ve6Dg4RA85uEczM5zeodVt2n771US0usd9lFLBrHPWjSyT4iyOopo2Xc2Vzg52XcALhbTJo5PReCb2tuP2XnpxTFZOFfLWSukd/wCN4aRwet7i269radHuUkGOYrwsbXCGqkdZr2yxWLuodB692unyVg7sz3UoqVT7/wCdDIks+q0cnpKnoSKKlbI2mibMbyBoDrnpUqqHJRVQwJrQIiLw9CIiAIiIAiIgCIiALo4B6xb9Dlzl0cA9Yt+hy3Ozvq4fNDDMfKdyLOiIvoZQhRVVTBRwPnqpo4YWC7pJHBrW/MlQYxidNg+Gz19a/JBC3M6289QHvJsAvz1tZtViG09aZat5ZTtP5NM08yMfyes/xosMWMkNPuWXZ/Zr5xyrWjU2r0PXK/8AFDZmkkLI556ojeYIbj7utdfKH8UdmaqQMkmqKW/TPDp92krwdrXONmgknoAujmuYbOaWnqIstTS31Og/QZWlKrXn/h+qKSqp62BlRSTxzwvF2yRuDmn9wpl4l+EFHjsmLGooJnQ4Wx1qovF2S/CB/t7+jwPtq3YT7ba0Oan5VJWMsNHV9bwiIshpBERAEREBFN6cP1/1KlUU3pw/X/UqVQZ8TufkhJdiGni/q2f6f5VTVsxf1bP9P8qpE2BIBNhuG8rkvaH6hvLzUtJD5a8yvSR1H+TNeJ6jg84/LznLa17dVum1v3XO2hx+U18+GNpI3cHIAyXMbtOmu4jpWTMXrq2qZWUlNBHGX2bw8gGtrWOo/wDq5D55WbQVtRiTIoHtF5mXDh0aN11OnQsjZNGvar0qqMTVvrX7bS1gQ/diLFotmuqvLBTVwx9TU1nBy1ckTWNdIDkaS3p00CsmFSx0E9gXzvAsHujtluRut+2qrra6KkxySZ5zxuZlzwAWbdo1t7rLvUrQKhhY0hkmrXHXMBrcdV1eQ5SDGhJeM2/g1Jx7LXuUREampKbdqpjs3HT2gfUy0tJJTzzQXGZxi1HQV26bNxeIPLi7I25cbm9ulVarqcVdDHG6npmxhpLGiQF5ZuzWzLu4FiHKdAyfgjHZ2Qi9wSLXIPV5FcrOSt3Ltcmyq/3q17yTUfrqqUSm/E5cO00z20Zkwx8QqI2PzPk0Jc+JvN05wtKDfTXTeDbKPaZ0sdM1tFaplja58BlALS4ty2NrFpzXDv8AoggaLsZkFFROMGHSvlhifGIorinDnsGUtL/kRzm3LDpot6tr6eGupKZ1DTyM4BrZJXRWZEXD8tpNiGtJBFidMzbXUFhM4Md+Bro9eIz5brMkbxT0paYJpZAZHtcwxEBzSC0WPOtr1FRs2jnbU08M1GAZYeEJtIyxIkIHOYOz6bE30vYqCjxWJlDOw01C2SngAjibGGAufI5r4wLm4u1vokg3B6QsKeuYaZlPDh1DTSvgknDTDmjeyMhzS21ukm4/S73EErlutFZ/P5/oW11e8dKmxuadkVRxaJtK+dlOfzTwge6wvlta1z13tzvcu2qpHWcE/jslNhYqKdsIIbDlmlD2tsI9SRo7KN9y0jQLbONVIwmaotTmpjqo4XNY3M1uZzRvz2fo64IcL3GgNwsMSBVUsJT/AH1t+5NkSm1SwIuHBitVPiAoGGma8tzCoc1xYTlB4PKHemL5iM3o2PXbQ/yHEGU0U0jaVxfh7q0hsRA9FxDbmS49HfY36gsaSz1JLGaha0VaZtDUngonx08Ury6N7pQWiJwkygvbfS4tzb73N1sbr63aCqGIwUro6eSPhuClnjByHnNaHA5ubq61jm5wy3G9NFiC+aWRdHAPWLfocqVheO1VU3DpKgU7I6o65WagkDK0DOTY3POI6LEN3q64B6xb9DlsScJ0Ocho7FP7IRXo6E6mBZ0RF35RnlH44Yo8DD8KY4hrgaiQdf6W/wBl5lhVC/EsQgo4jZ0rrF3+o3k/sLq9fjfE9u0dFMQcj6MNB94e6/8A2FV9ip2QbRU3CEASB0YJ6CRp46fuqede5ttybUQ7js1EhyDVZgq/k9FwzDKTC4BDRxBlhq/9TveSvuJYdSYnAYq2FsgO5x9JvvB6FtouOtutWq6zStOrarrLjgEVHBhFNFh8DYKdjMrY2/pPT8ze+vStbaPajB9mmQuxiqMJmzcGxkT5HODbZjZoJsLi5U2zsbo8MjzaZyXD5Eqt/iCzaCXEcKhwmlrJMOlErK1+HvjZUbhkbneRkYSBcjq+S+gyj3PgMc7aqIczHSkV2vep2KjbLZ+DBaXGH4ix1FVuDKd8bHPdK65GVrAMxNwdLaL7Jtls/Fs/y9JicTMOzZOFcHA592TLbNm+G115RQbI7SR7L7LyS4ViMUuB1VQ2enpqlkc8jJXX4SI30I3WOp6NNV1MQ2SxF+D0uI4RguIOkpcabiMlBilUx81YMrQ5xsSGm4tYkki56gtgxFpq9r6LFpNn6nA8fZTU0+J8Xljko3l1ScoJi1bzTzhqbDW99LHl/iR+I1HQYfU0Wz+LZcYgqo4n5IC9redzm5i0sva+l77+pSY5FjW01bstX/4/V0LaPGRJLHM9hcIg1v5hsdBe4tv5vvVVxDZzaal2XxLZWHZ+pqnOxbjbK+KRnByxlwNzc3zabvJAe5IgRARTenD9f9SpVFN6cP1/1KlUGfE7n5ISXYhp4v6tn+n+VU1bMX9Wz/T/ACqmuS9ovqG8vNS0kPlrzKfFSVeLV8TsTLYIXyZjSwtLTca84nXeFo7QwRP2hnLo2kukhvcb7vIPgt+XH4Ri5lLZMjJLWs3cOaelfdo8OqG4pxtkbnwPdDdzRfKQ83v1DXetiKsRkSHbRWpYonOqVp/BuSs0j3OoqUru1badCnGlmDAITzZWtJ1Iyl1xp16Aj9104nTRQtY2eoAa2wDZHjLppp0L6ync2naZHMje2OMsjkdlLi3Pca+4/eyypqGrqpBBT08rn6gZoS1rOi5J0Fh1b1YRYkZGIr1oifjM3oKSzoj1aqVVde/d1O7W0Mk2G4dX09Q+KqNGxjyec17coNiPmTqu7gstRLh7TVwshka5zLRghpANswB6CuLjlbFhzKXDRnIhhaC4Aai1hvPuXewqrbXYfDUNBGYWIPWDY/8ASop28WRhuc1aVXWv32U/BXJMNfFcyqfbE47p5osExWaWGhbxdzmBrYeY5zDYyOB699ui28qE4vK2ugpGT0ktK+Ys4zHGxrZbCOzRmeBcZiOaT0WFwVaUVckduurRdriV+pqxBWzRt4nG6k1paIwjhKi7M12G4td1280HVpvfcNcYxKA1sdXQ1ELms4SqZDZlJmNiHDN09AJBH6tFaEXiRm01t9Zet9UF2uJUpMTxCSozUkdJUtpo5HNqRCMr2NtdzTmuN7hzbglvQDp8o8XkL6Vk7aV2HvY19VJwUZY0uMm8scRe7Ggb9TrYkK3Ip6QylLB5dLXaVWmxqd7I4KmODCrvdIJJ4bNYwi8YAJADjzxcn/jdYahfKjEOFlLZqmgpo4MxhqZILtmtbmN526xuQDchwA6b2tP3XmkMrVG+shduptK1Bi1VLJG2roI4xVVTIQeDvYFoL43/ABDoO4gWtca2JsMQYGCJgaBlDQ0WA6rdSzRYokRHfClCbWqm1akTKWnjcHR08LXAkgtjAIJ3ldbAPWLfocucujgHrFv0OWx2eqrNw64oQjpSE7kWdERfQihKR+K+zsmN4AKmlYX1VCTI1oFy9hHOA9+gP7e9eEAlpBaSCNQQv1cvNNtvwxZiM0mIYA6OCoec0lM/Rjz0lp/Sfdu+S1JiArltNOh7H7TZBbcRlom5fIp2FbdPihbHidO6ZzRbhYyA53zB6fevuJ7dufEWYbTGJx/5ZSCR8m7vuuHX7LY9h8hZVYTWNt+psRe0/wDs24Xyh2Xx6vkDKXCaxxP6jCWt7xsFT/p0G3asa/W4vrEp8dUpz1HtWwO2dNtNRiCXJDiMLfzYRoHD/Zvu93R9lbl5tsH+G8mEVkOKYxPeqiOaKCFxsw9bnDf8hp816Sr6Fas+8cbPtl2x10dat9bAiIsppBERAEREBFN6cP1/1KlUU3pw/X/UqVQZ8TufkhJdiGtiMT56KWOMXe5tgL2Vf5HruyHfCtKLRnOy4M29HxFWqJTV/wAM0GZfCSjSqciVfYM3W9Ju5Zcj13ZDvhWlFp935XidmnQy6dEwQqZwKqJuaaMnru1ZDBq0CwhaB1B4VqRer2BLLtc7NOg06JghVTgtYd8DT83BfRg1aN0Le+FaUXnd+V4nZp0GnRMEKtyPXdkO+E5HruyHfCtKJ3elcXZp0GnxcEKtyPXdkO+E5HruyHfCtKJ3elcXZp0GnxcEKtyPXdkO+E5HruyHfCtKJ3elcXZp0GnxcEKtyPXdkO+E5HruyHfCtKJ3elcXZp0GnxcEKtyPXdkO+E5HruyHfCtKJ3elcXZp0GnxcEKtyPXdkO+FuYVh9VS1glli5oaRo4H+V3UWSD2HLQoiRGqtU17U6EXzsRzVaqJrMM7uzd9x5pnd2bvuPNZoreyuJq1MM7uzd9x5pnd2bvuPNZollcRUwzu7N33Hmmd3Zu+481miWVxFTDO7s3fceaZ3dm77jzWaJZXEVMM7uzd9x5pnd2bvuPNZollcRUwzu7N33Hmmd3Zu+481miWVxFTDO7s3fceaZ3dm77jzWaJZXEVIX5nvj5hAa65JI6j7/epkRGtpUKtQiIpHgREQBERAEREAREQBERAEREAREQBERAEREAREQBERAEREAREQBERAEREAREQBERAEREAREQBERAEREAREQBERAEREAREQBERAEREAREQBERAEREAREQBERAEREAREQBERAEREAREQBERAEREAREQBERAEREAREQBERAEREAREQBERAEREAREQBERAEREAREQBERAEREAREQBERAEREAREQBERAEREAREQBERAEREAREQBERAEREAREQBERAEREAREQBERAf/Z"/>
          <p:cNvSpPr>
            <a:spLocks noChangeAspect="1" noChangeArrowheads="1"/>
          </p:cNvSpPr>
          <p:nvPr/>
        </p:nvSpPr>
        <p:spPr bwMode="auto">
          <a:xfrm>
            <a:off x="144463"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6" name="5 CuadroTexto"/>
          <p:cNvSpPr txBox="1"/>
          <p:nvPr/>
        </p:nvSpPr>
        <p:spPr>
          <a:xfrm>
            <a:off x="2024774" y="3789040"/>
            <a:ext cx="5787586" cy="1569660"/>
          </a:xfrm>
          <a:prstGeom prst="rect">
            <a:avLst/>
          </a:prstGeom>
          <a:noFill/>
        </p:spPr>
        <p:txBody>
          <a:bodyPr wrap="square" rtlCol="0">
            <a:spAutoFit/>
          </a:bodyPr>
          <a:lstStyle/>
          <a:p>
            <a:pPr algn="ctr"/>
            <a:r>
              <a:rPr lang="es-MX" sz="4000" b="1" dirty="0" smtClean="0">
                <a:solidFill>
                  <a:schemeClr val="tx2">
                    <a:lumMod val="75000"/>
                  </a:schemeClr>
                </a:solidFill>
                <a:latin typeface="+mj-lt"/>
              </a:rPr>
              <a:t>Gilberto Toro Giraldo </a:t>
            </a:r>
          </a:p>
          <a:p>
            <a:pPr algn="ctr"/>
            <a:r>
              <a:rPr lang="es-MX" sz="2800" dirty="0" smtClean="0">
                <a:solidFill>
                  <a:schemeClr val="tx2">
                    <a:lumMod val="75000"/>
                  </a:schemeClr>
                </a:solidFill>
                <a:latin typeface="+mj-lt"/>
              </a:rPr>
              <a:t>Director Ejecutivo</a:t>
            </a:r>
          </a:p>
          <a:p>
            <a:pPr algn="ctr"/>
            <a:r>
              <a:rPr lang="es-MX" sz="2800" dirty="0" smtClean="0">
                <a:solidFill>
                  <a:schemeClr val="tx2">
                    <a:lumMod val="75000"/>
                  </a:schemeClr>
                </a:solidFill>
                <a:latin typeface="+mj-lt"/>
              </a:rPr>
              <a:t>gilberto.toro@fcm.org.co</a:t>
            </a:r>
            <a:endParaRPr lang="es-MX" sz="2800" dirty="0">
              <a:solidFill>
                <a:schemeClr val="tx2">
                  <a:lumMod val="75000"/>
                </a:schemeClr>
              </a:solidFill>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8313" y="1341438"/>
            <a:ext cx="8351837" cy="792162"/>
          </a:xfrm>
        </p:spPr>
        <p:txBody>
          <a:bodyPr rtlCol="0">
            <a:normAutofit fontScale="90000"/>
          </a:bodyPr>
          <a:lstStyle/>
          <a:p>
            <a:pPr fontAlgn="auto">
              <a:spcAft>
                <a:spcPts val="0"/>
              </a:spcAft>
              <a:defRPr/>
            </a:pPr>
            <a:r>
              <a:rPr lang="es-ES" dirty="0" smtClean="0">
                <a:solidFill>
                  <a:srgbClr val="413AD2"/>
                </a:solidFill>
              </a:rPr>
              <a:t>_____________________________</a:t>
            </a:r>
            <a:br>
              <a:rPr lang="es-ES" dirty="0" smtClean="0">
                <a:solidFill>
                  <a:srgbClr val="413AD2"/>
                </a:solidFill>
              </a:rPr>
            </a:br>
            <a:endParaRPr lang="es-ES" dirty="0">
              <a:solidFill>
                <a:srgbClr val="413AD2"/>
              </a:solidFill>
            </a:endParaRPr>
          </a:p>
        </p:txBody>
      </p:sp>
      <p:sp>
        <p:nvSpPr>
          <p:cNvPr id="4" name="3 Marcador de pie de página"/>
          <p:cNvSpPr>
            <a:spLocks noGrp="1"/>
          </p:cNvSpPr>
          <p:nvPr>
            <p:ph type="ftr" sz="quarter" idx="11"/>
          </p:nvPr>
        </p:nvSpPr>
        <p:spPr>
          <a:xfrm>
            <a:off x="503238" y="6021388"/>
            <a:ext cx="8640762" cy="581025"/>
          </a:xfrm>
        </p:spPr>
        <p:txBody>
          <a:bodyPr/>
          <a:lstStyle/>
          <a:p>
            <a:pPr>
              <a:defRPr/>
            </a:pPr>
            <a:r>
              <a:rPr lang="es-ES" sz="1800" i="1" dirty="0" smtClean="0"/>
              <a:t>24 </a:t>
            </a:r>
            <a:r>
              <a:rPr lang="es-ES" sz="1800" i="1" dirty="0"/>
              <a:t>años en defensa de la descentralización y el fortalecimiento de la autonomía municipal.</a:t>
            </a:r>
          </a:p>
        </p:txBody>
      </p:sp>
      <p:sp>
        <p:nvSpPr>
          <p:cNvPr id="6" name="5 Subtítulo"/>
          <p:cNvSpPr>
            <a:spLocks noGrp="1"/>
          </p:cNvSpPr>
          <p:nvPr>
            <p:ph type="subTitle" idx="1"/>
          </p:nvPr>
        </p:nvSpPr>
        <p:spPr>
          <a:xfrm>
            <a:off x="809625" y="1989138"/>
            <a:ext cx="4194424" cy="3960142"/>
          </a:xfrm>
        </p:spPr>
        <p:txBody>
          <a:bodyPr rtlCol="0">
            <a:normAutofit fontScale="92500" lnSpcReduction="10000"/>
          </a:bodyPr>
          <a:lstStyle/>
          <a:p>
            <a:pPr algn="l" fontAlgn="auto">
              <a:spcAft>
                <a:spcPts val="0"/>
              </a:spcAft>
              <a:buFont typeface="Arial" pitchFamily="34" charset="0"/>
              <a:buNone/>
              <a:defRPr/>
            </a:pPr>
            <a:r>
              <a:rPr lang="es-ES" sz="2400" dirty="0" smtClean="0">
                <a:solidFill>
                  <a:schemeClr val="tx1"/>
                </a:solidFill>
              </a:rPr>
              <a:t>Es una Institución de carácter gremial, privada y sin ánimo de lucro que representa a los municipios, distritos y sus asociaciones en la formulación, concertación y evaluación de políticas públicas que contribuyan al Desarrollo Territorial. </a:t>
            </a:r>
          </a:p>
          <a:p>
            <a:pPr algn="just" fontAlgn="auto">
              <a:spcAft>
                <a:spcPts val="0"/>
              </a:spcAft>
              <a:buFont typeface="Arial" pitchFamily="34" charset="0"/>
              <a:buNone/>
              <a:defRPr/>
            </a:pPr>
            <a:endParaRPr lang="es-ES" sz="2400" dirty="0" smtClean="0">
              <a:solidFill>
                <a:schemeClr val="tx1"/>
              </a:solidFill>
            </a:endParaRPr>
          </a:p>
          <a:p>
            <a:pPr algn="l" fontAlgn="auto">
              <a:spcAft>
                <a:spcPts val="0"/>
              </a:spcAft>
              <a:defRPr/>
            </a:pPr>
            <a:r>
              <a:rPr lang="es-ES" sz="2400" dirty="0">
                <a:solidFill>
                  <a:schemeClr val="tx1"/>
                </a:solidFill>
              </a:rPr>
              <a:t>Son asociados por derecho los 1.097 municipios y 5 distritos </a:t>
            </a:r>
            <a:r>
              <a:rPr lang="es-ES" sz="2400" dirty="0" smtClean="0">
                <a:solidFill>
                  <a:schemeClr val="tx1"/>
                </a:solidFill>
              </a:rPr>
              <a:t>y sus asociaciones </a:t>
            </a:r>
            <a:r>
              <a:rPr lang="es-ES" sz="2400" dirty="0" err="1" smtClean="0">
                <a:solidFill>
                  <a:schemeClr val="tx1"/>
                </a:solidFill>
              </a:rPr>
              <a:t>subnacionales</a:t>
            </a:r>
            <a:r>
              <a:rPr lang="es-ES" sz="2400" dirty="0" smtClean="0">
                <a:solidFill>
                  <a:schemeClr val="tx1"/>
                </a:solidFill>
              </a:rPr>
              <a:t>.</a:t>
            </a:r>
          </a:p>
          <a:p>
            <a:pPr algn="just" fontAlgn="auto">
              <a:spcAft>
                <a:spcPts val="0"/>
              </a:spcAft>
              <a:buFont typeface="Arial" pitchFamily="34" charset="0"/>
              <a:buNone/>
              <a:defRPr/>
            </a:pPr>
            <a:endParaRPr lang="es-ES" sz="2400" dirty="0" smtClean="0">
              <a:solidFill>
                <a:schemeClr val="tx1"/>
              </a:solidFill>
            </a:endParaRPr>
          </a:p>
          <a:p>
            <a:pPr algn="just" fontAlgn="auto">
              <a:spcAft>
                <a:spcPts val="0"/>
              </a:spcAft>
              <a:buFont typeface="Arial" pitchFamily="34" charset="0"/>
              <a:buNone/>
              <a:defRPr/>
            </a:pPr>
            <a:endParaRPr lang="es-ES" sz="2400" dirty="0"/>
          </a:p>
        </p:txBody>
      </p:sp>
      <p:sp>
        <p:nvSpPr>
          <p:cNvPr id="7" name="6 CuadroTexto"/>
          <p:cNvSpPr txBox="1"/>
          <p:nvPr/>
        </p:nvSpPr>
        <p:spPr>
          <a:xfrm>
            <a:off x="971550" y="188913"/>
            <a:ext cx="5545138" cy="1570037"/>
          </a:xfrm>
          <a:prstGeom prst="rect">
            <a:avLst/>
          </a:prstGeom>
          <a:noFill/>
        </p:spPr>
        <p:txBody>
          <a:bodyPr>
            <a:spAutoFit/>
          </a:bodyPr>
          <a:lstStyle/>
          <a:p>
            <a:pPr fontAlgn="auto">
              <a:spcBef>
                <a:spcPts val="0"/>
              </a:spcBef>
              <a:spcAft>
                <a:spcPts val="0"/>
              </a:spcAft>
              <a:defRPr/>
            </a:pPr>
            <a:r>
              <a:rPr lang="es-ES" sz="3200" b="1" dirty="0">
                <a:solidFill>
                  <a:schemeClr val="bg1">
                    <a:lumMod val="50000"/>
                  </a:schemeClr>
                </a:solidFill>
                <a:latin typeface="+mn-lt"/>
              </a:rPr>
              <a:t>¿Qué es y qué hace la Federación Colombiana de Municipios?  </a:t>
            </a:r>
          </a:p>
        </p:txBody>
      </p:sp>
      <p:pic>
        <p:nvPicPr>
          <p:cNvPr id="17413" name="Picture 2"/>
          <p:cNvPicPr>
            <a:picLocks noChangeAspect="1" noChangeArrowheads="1"/>
          </p:cNvPicPr>
          <p:nvPr/>
        </p:nvPicPr>
        <p:blipFill>
          <a:blip r:embed="rId3" cstate="print"/>
          <a:srcRect/>
          <a:stretch>
            <a:fillRect/>
          </a:stretch>
        </p:blipFill>
        <p:spPr bwMode="auto">
          <a:xfrm>
            <a:off x="468313" y="2060848"/>
            <a:ext cx="341312" cy="404812"/>
          </a:xfrm>
          <a:prstGeom prst="rect">
            <a:avLst/>
          </a:prstGeom>
          <a:noFill/>
          <a:ln w="9525">
            <a:noFill/>
            <a:miter lim="800000"/>
            <a:headEnd/>
            <a:tailEnd/>
          </a:ln>
        </p:spPr>
      </p:pic>
      <p:pic>
        <p:nvPicPr>
          <p:cNvPr id="10" name="Picture 2"/>
          <p:cNvPicPr>
            <a:picLocks noChangeAspect="1" noChangeArrowheads="1"/>
          </p:cNvPicPr>
          <p:nvPr/>
        </p:nvPicPr>
        <p:blipFill>
          <a:blip r:embed="rId4" cstate="print"/>
          <a:srcRect/>
          <a:stretch>
            <a:fillRect/>
          </a:stretch>
        </p:blipFill>
        <p:spPr bwMode="auto">
          <a:xfrm>
            <a:off x="6500826" y="236253"/>
            <a:ext cx="2304256" cy="103250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Picture 2"/>
          <p:cNvPicPr>
            <a:picLocks noChangeAspect="1" noChangeArrowheads="1"/>
          </p:cNvPicPr>
          <p:nvPr/>
        </p:nvPicPr>
        <p:blipFill>
          <a:blip r:embed="rId3" cstate="print"/>
          <a:srcRect/>
          <a:stretch>
            <a:fillRect/>
          </a:stretch>
        </p:blipFill>
        <p:spPr bwMode="auto">
          <a:xfrm>
            <a:off x="468313" y="4869160"/>
            <a:ext cx="342900" cy="404813"/>
          </a:xfrm>
          <a:prstGeom prst="rect">
            <a:avLst/>
          </a:prstGeom>
          <a:noFill/>
          <a:ln w="9525">
            <a:noFill/>
            <a:miter lim="800000"/>
            <a:headEnd/>
            <a:tailEnd/>
          </a:ln>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08104" y="1772816"/>
            <a:ext cx="3080954" cy="42815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369437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8313" y="1341438"/>
            <a:ext cx="8351837" cy="792162"/>
          </a:xfrm>
        </p:spPr>
        <p:txBody>
          <a:bodyPr rtlCol="0">
            <a:normAutofit fontScale="90000"/>
          </a:bodyPr>
          <a:lstStyle/>
          <a:p>
            <a:pPr fontAlgn="auto">
              <a:spcAft>
                <a:spcPts val="0"/>
              </a:spcAft>
              <a:defRPr/>
            </a:pPr>
            <a:r>
              <a:rPr lang="es-ES" dirty="0" smtClean="0">
                <a:solidFill>
                  <a:srgbClr val="413AD2"/>
                </a:solidFill>
              </a:rPr>
              <a:t>_____________________________</a:t>
            </a:r>
            <a:br>
              <a:rPr lang="es-ES" dirty="0" smtClean="0">
                <a:solidFill>
                  <a:srgbClr val="413AD2"/>
                </a:solidFill>
              </a:rPr>
            </a:br>
            <a:endParaRPr lang="es-ES" dirty="0">
              <a:solidFill>
                <a:srgbClr val="413AD2"/>
              </a:solidFill>
            </a:endParaRPr>
          </a:p>
        </p:txBody>
      </p:sp>
      <p:sp>
        <p:nvSpPr>
          <p:cNvPr id="4" name="3 Marcador de pie de página"/>
          <p:cNvSpPr>
            <a:spLocks noGrp="1"/>
          </p:cNvSpPr>
          <p:nvPr>
            <p:ph type="ftr" sz="quarter" idx="11"/>
          </p:nvPr>
        </p:nvSpPr>
        <p:spPr>
          <a:xfrm>
            <a:off x="503238" y="6021388"/>
            <a:ext cx="8640762" cy="581025"/>
          </a:xfrm>
        </p:spPr>
        <p:txBody>
          <a:bodyPr/>
          <a:lstStyle/>
          <a:p>
            <a:pPr>
              <a:defRPr/>
            </a:pPr>
            <a:r>
              <a:rPr lang="es-ES" sz="1800" i="1" dirty="0" smtClean="0"/>
              <a:t>24 </a:t>
            </a:r>
            <a:r>
              <a:rPr lang="es-ES" sz="1800" i="1" dirty="0"/>
              <a:t>años en defensa de la descentralización y el fortalecimiento de la autonomía municipal.</a:t>
            </a:r>
          </a:p>
        </p:txBody>
      </p:sp>
      <p:sp>
        <p:nvSpPr>
          <p:cNvPr id="6" name="5 Subtítulo"/>
          <p:cNvSpPr>
            <a:spLocks noGrp="1"/>
          </p:cNvSpPr>
          <p:nvPr>
            <p:ph type="subTitle" idx="1"/>
          </p:nvPr>
        </p:nvSpPr>
        <p:spPr>
          <a:xfrm>
            <a:off x="4211960" y="2045681"/>
            <a:ext cx="4241603" cy="3960142"/>
          </a:xfrm>
          <a:noFill/>
          <a:ln w="9525">
            <a:noFill/>
            <a:miter lim="800000"/>
            <a:headEnd/>
            <a:tailEnd/>
          </a:ln>
        </p:spPr>
        <p:txBody>
          <a:bodyPr vert="horz" wrap="square" lIns="91440" tIns="45720" rIns="91440" bIns="45720" numCol="1" rtlCol="0" anchor="t" anchorCtr="0" compatLnSpc="1">
            <a:prstTxWarp prst="textNoShape">
              <a:avLst/>
            </a:prstTxWarp>
            <a:normAutofit lnSpcReduction="10000"/>
          </a:bodyPr>
          <a:lstStyle/>
          <a:p>
            <a:pPr algn="r" fontAlgn="auto">
              <a:spcAft>
                <a:spcPts val="0"/>
              </a:spcAft>
              <a:buFont typeface="Arial" pitchFamily="34" charset="0"/>
            </a:pPr>
            <a:r>
              <a:rPr lang="es-ES" sz="2400" b="1" dirty="0">
                <a:solidFill>
                  <a:schemeClr val="tx1"/>
                </a:solidFill>
              </a:rPr>
              <a:t>Población </a:t>
            </a:r>
            <a:r>
              <a:rPr lang="es-ES" sz="2400" b="1" dirty="0" smtClean="0">
                <a:solidFill>
                  <a:schemeClr val="tx1"/>
                </a:solidFill>
              </a:rPr>
              <a:t>total: </a:t>
            </a:r>
          </a:p>
          <a:p>
            <a:pPr algn="r" fontAlgn="auto">
              <a:spcAft>
                <a:spcPts val="0"/>
              </a:spcAft>
              <a:buFont typeface="Arial" pitchFamily="34" charset="0"/>
            </a:pPr>
            <a:r>
              <a:rPr lang="es-CO" sz="2400" dirty="0" smtClean="0">
                <a:solidFill>
                  <a:schemeClr val="tx1"/>
                </a:solidFill>
              </a:rPr>
              <a:t>47.066.861 </a:t>
            </a:r>
            <a:r>
              <a:rPr lang="es-CO" sz="2400" dirty="0">
                <a:solidFill>
                  <a:schemeClr val="tx1"/>
                </a:solidFill>
              </a:rPr>
              <a:t>hab. </a:t>
            </a:r>
          </a:p>
          <a:p>
            <a:pPr algn="r" fontAlgn="auto">
              <a:spcAft>
                <a:spcPts val="0"/>
              </a:spcAft>
              <a:buFont typeface="Arial" pitchFamily="34" charset="0"/>
            </a:pPr>
            <a:r>
              <a:rPr lang="es-ES" sz="2400" b="1" dirty="0">
                <a:solidFill>
                  <a:schemeClr val="tx1"/>
                </a:solidFill>
              </a:rPr>
              <a:t>Población urbana: </a:t>
            </a:r>
            <a:endParaRPr lang="es-ES" sz="2400" b="1" dirty="0" smtClean="0">
              <a:solidFill>
                <a:schemeClr val="tx1"/>
              </a:solidFill>
            </a:endParaRPr>
          </a:p>
          <a:p>
            <a:pPr algn="r" fontAlgn="auto">
              <a:spcAft>
                <a:spcPts val="0"/>
              </a:spcAft>
              <a:buFont typeface="Arial" pitchFamily="34" charset="0"/>
            </a:pPr>
            <a:r>
              <a:rPr lang="es-CO" sz="2400" dirty="0" smtClean="0">
                <a:solidFill>
                  <a:schemeClr val="tx1"/>
                </a:solidFill>
              </a:rPr>
              <a:t>75%</a:t>
            </a:r>
            <a:endParaRPr lang="es-ES" sz="900" dirty="0">
              <a:solidFill>
                <a:schemeClr val="tx1"/>
              </a:solidFill>
            </a:endParaRPr>
          </a:p>
          <a:p>
            <a:pPr algn="r" fontAlgn="auto">
              <a:spcAft>
                <a:spcPts val="0"/>
              </a:spcAft>
              <a:buFont typeface="Arial" pitchFamily="34" charset="0"/>
            </a:pPr>
            <a:r>
              <a:rPr lang="es-ES" sz="2400" b="1" dirty="0">
                <a:solidFill>
                  <a:schemeClr val="tx1"/>
                </a:solidFill>
              </a:rPr>
              <a:t>Superficie total</a:t>
            </a:r>
            <a:r>
              <a:rPr lang="es-ES" sz="2400" dirty="0">
                <a:solidFill>
                  <a:schemeClr val="tx1"/>
                </a:solidFill>
              </a:rPr>
              <a:t>: </a:t>
            </a:r>
            <a:endParaRPr lang="es-ES" sz="2400" dirty="0" smtClean="0">
              <a:solidFill>
                <a:schemeClr val="tx1"/>
              </a:solidFill>
            </a:endParaRPr>
          </a:p>
          <a:p>
            <a:pPr algn="r" fontAlgn="auto">
              <a:spcAft>
                <a:spcPts val="0"/>
              </a:spcAft>
              <a:buFont typeface="Arial" pitchFamily="34" charset="0"/>
            </a:pPr>
            <a:r>
              <a:rPr lang="es-CO" sz="2400" dirty="0" smtClean="0">
                <a:solidFill>
                  <a:schemeClr val="tx1"/>
                </a:solidFill>
              </a:rPr>
              <a:t>2.070.408 km²</a:t>
            </a:r>
            <a:endParaRPr lang="es-ES" sz="900" dirty="0">
              <a:solidFill>
                <a:schemeClr val="tx1"/>
              </a:solidFill>
            </a:endParaRPr>
          </a:p>
          <a:p>
            <a:pPr algn="r" fontAlgn="auto">
              <a:spcAft>
                <a:spcPts val="0"/>
              </a:spcAft>
              <a:buFont typeface="Arial" pitchFamily="34" charset="0"/>
            </a:pPr>
            <a:r>
              <a:rPr lang="es-ES" sz="2400" b="1" dirty="0">
                <a:solidFill>
                  <a:schemeClr val="tx1"/>
                </a:solidFill>
              </a:rPr>
              <a:t>Densidad demográfica: </a:t>
            </a:r>
            <a:endParaRPr lang="es-ES" sz="2400" b="1" dirty="0" smtClean="0">
              <a:solidFill>
                <a:schemeClr val="tx1"/>
              </a:solidFill>
            </a:endParaRPr>
          </a:p>
          <a:p>
            <a:pPr algn="r" fontAlgn="auto">
              <a:spcAft>
                <a:spcPts val="0"/>
              </a:spcAft>
              <a:buFont typeface="Arial" pitchFamily="34" charset="0"/>
            </a:pPr>
            <a:r>
              <a:rPr lang="es-ES" sz="2400" dirty="0" smtClean="0">
                <a:solidFill>
                  <a:schemeClr val="tx1"/>
                </a:solidFill>
              </a:rPr>
              <a:t>38 </a:t>
            </a:r>
            <a:r>
              <a:rPr lang="es-ES" sz="2400" dirty="0" err="1">
                <a:solidFill>
                  <a:schemeClr val="tx1"/>
                </a:solidFill>
              </a:rPr>
              <a:t>hab</a:t>
            </a:r>
            <a:r>
              <a:rPr lang="es-ES" sz="2400" dirty="0">
                <a:solidFill>
                  <a:schemeClr val="tx1"/>
                </a:solidFill>
              </a:rPr>
              <a:t>/Km²</a:t>
            </a:r>
          </a:p>
          <a:p>
            <a:pPr algn="r" fontAlgn="auto">
              <a:spcAft>
                <a:spcPts val="0"/>
              </a:spcAft>
              <a:buFont typeface="Arial" pitchFamily="34" charset="0"/>
            </a:pPr>
            <a:endParaRPr lang="es-CO" sz="800" dirty="0">
              <a:solidFill>
                <a:schemeClr val="tx1"/>
              </a:solidFill>
            </a:endParaRPr>
          </a:p>
          <a:p>
            <a:pPr algn="r" fontAlgn="auto">
              <a:spcAft>
                <a:spcPts val="0"/>
              </a:spcAft>
              <a:buFont typeface="Arial" pitchFamily="34" charset="0"/>
            </a:pPr>
            <a:r>
              <a:rPr lang="es-CO" sz="1700" dirty="0">
                <a:solidFill>
                  <a:schemeClr val="tx1"/>
                </a:solidFill>
              </a:rPr>
              <a:t>FUENTE: DANE, </a:t>
            </a:r>
            <a:r>
              <a:rPr lang="es-CO" sz="1700" dirty="0" smtClean="0">
                <a:solidFill>
                  <a:schemeClr val="tx1"/>
                </a:solidFill>
              </a:rPr>
              <a:t>IGAC</a:t>
            </a:r>
            <a:endParaRPr lang="es-ES" sz="2400" dirty="0">
              <a:solidFill>
                <a:schemeClr val="tx1"/>
              </a:solidFill>
            </a:endParaRPr>
          </a:p>
          <a:p>
            <a:pPr algn="r" fontAlgn="auto">
              <a:spcAft>
                <a:spcPts val="0"/>
              </a:spcAft>
              <a:buFont typeface="Arial" pitchFamily="34" charset="0"/>
            </a:pPr>
            <a:endParaRPr lang="es-ES" sz="2400" dirty="0">
              <a:solidFill>
                <a:schemeClr val="tx1"/>
              </a:solidFill>
            </a:endParaRPr>
          </a:p>
        </p:txBody>
      </p:sp>
      <p:sp>
        <p:nvSpPr>
          <p:cNvPr id="7" name="6 CuadroTexto"/>
          <p:cNvSpPr txBox="1"/>
          <p:nvPr/>
        </p:nvSpPr>
        <p:spPr>
          <a:xfrm>
            <a:off x="811213" y="683985"/>
            <a:ext cx="5545138" cy="584775"/>
          </a:xfrm>
          <a:prstGeom prst="rect">
            <a:avLst/>
          </a:prstGeom>
          <a:noFill/>
        </p:spPr>
        <p:txBody>
          <a:bodyPr>
            <a:spAutoFit/>
          </a:bodyPr>
          <a:lstStyle/>
          <a:p>
            <a:pPr fontAlgn="auto">
              <a:spcBef>
                <a:spcPts val="0"/>
              </a:spcBef>
              <a:spcAft>
                <a:spcPts val="0"/>
              </a:spcAft>
              <a:defRPr/>
            </a:pPr>
            <a:r>
              <a:rPr lang="es-ES" sz="3200" b="1" dirty="0" smtClean="0">
                <a:solidFill>
                  <a:schemeClr val="bg1">
                    <a:lumMod val="50000"/>
                  </a:schemeClr>
                </a:solidFill>
                <a:latin typeface="+mn-lt"/>
              </a:rPr>
              <a:t>Datos Generales de Colombia</a:t>
            </a:r>
            <a:endParaRPr lang="es-ES" sz="3200" b="1" dirty="0">
              <a:solidFill>
                <a:schemeClr val="bg1">
                  <a:lumMod val="50000"/>
                </a:schemeClr>
              </a:solidFill>
              <a:latin typeface="+mn-lt"/>
            </a:endParaRPr>
          </a:p>
        </p:txBody>
      </p:sp>
      <p:pic>
        <p:nvPicPr>
          <p:cNvPr id="10" name="Picture 2"/>
          <p:cNvPicPr>
            <a:picLocks noChangeAspect="1" noChangeArrowheads="1"/>
          </p:cNvPicPr>
          <p:nvPr/>
        </p:nvPicPr>
        <p:blipFill>
          <a:blip r:embed="rId3" cstate="print"/>
          <a:srcRect/>
          <a:stretch>
            <a:fillRect/>
          </a:stretch>
        </p:blipFill>
        <p:spPr bwMode="auto">
          <a:xfrm>
            <a:off x="6500826" y="236253"/>
            <a:ext cx="2304256" cy="103250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pSp>
        <p:nvGrpSpPr>
          <p:cNvPr id="12" name="Group 10"/>
          <p:cNvGrpSpPr>
            <a:grpSpLocks/>
          </p:cNvGrpSpPr>
          <p:nvPr/>
        </p:nvGrpSpPr>
        <p:grpSpPr bwMode="auto">
          <a:xfrm>
            <a:off x="395536" y="1844824"/>
            <a:ext cx="3339853" cy="4316265"/>
            <a:chOff x="567" y="1026"/>
            <a:chExt cx="2167" cy="2994"/>
          </a:xfrm>
        </p:grpSpPr>
        <p:pic>
          <p:nvPicPr>
            <p:cNvPr id="13" name="Picture 6" descr="colombia_mapa"/>
            <p:cNvPicPr>
              <a:picLocks noChangeAspect="1" noChangeArrowheads="1"/>
            </p:cNvPicPr>
            <p:nvPr/>
          </p:nvPicPr>
          <p:blipFill>
            <a:blip r:embed="rId4">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567" y="1071"/>
              <a:ext cx="2167" cy="2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l="5833" t="29086" r="65128" b="27324"/>
            <a:stretch>
              <a:fillRect/>
            </a:stretch>
          </p:blipFill>
          <p:spPr bwMode="auto">
            <a:xfrm>
              <a:off x="567" y="1026"/>
              <a:ext cx="453" cy="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6999827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8313" y="1341438"/>
            <a:ext cx="8351837" cy="792162"/>
          </a:xfrm>
        </p:spPr>
        <p:txBody>
          <a:bodyPr rtlCol="0">
            <a:normAutofit fontScale="90000"/>
          </a:bodyPr>
          <a:lstStyle/>
          <a:p>
            <a:pPr fontAlgn="auto">
              <a:spcAft>
                <a:spcPts val="0"/>
              </a:spcAft>
              <a:defRPr/>
            </a:pPr>
            <a:r>
              <a:rPr lang="es-ES" dirty="0" smtClean="0">
                <a:solidFill>
                  <a:srgbClr val="413AD2"/>
                </a:solidFill>
              </a:rPr>
              <a:t>_____________________________</a:t>
            </a:r>
            <a:br>
              <a:rPr lang="es-ES" dirty="0" smtClean="0">
                <a:solidFill>
                  <a:srgbClr val="413AD2"/>
                </a:solidFill>
              </a:rPr>
            </a:br>
            <a:endParaRPr lang="es-ES" dirty="0">
              <a:solidFill>
                <a:srgbClr val="413AD2"/>
              </a:solidFill>
            </a:endParaRPr>
          </a:p>
        </p:txBody>
      </p:sp>
      <p:sp>
        <p:nvSpPr>
          <p:cNvPr id="4" name="3 Marcador de pie de página"/>
          <p:cNvSpPr>
            <a:spLocks noGrp="1"/>
          </p:cNvSpPr>
          <p:nvPr>
            <p:ph type="ftr" sz="quarter" idx="11"/>
          </p:nvPr>
        </p:nvSpPr>
        <p:spPr>
          <a:xfrm>
            <a:off x="503238" y="6021388"/>
            <a:ext cx="8640762" cy="581025"/>
          </a:xfrm>
        </p:spPr>
        <p:txBody>
          <a:bodyPr/>
          <a:lstStyle/>
          <a:p>
            <a:pPr>
              <a:defRPr/>
            </a:pPr>
            <a:r>
              <a:rPr lang="es-ES" sz="1800" i="1" dirty="0" smtClean="0"/>
              <a:t>24 </a:t>
            </a:r>
            <a:r>
              <a:rPr lang="es-ES" sz="1800" i="1" dirty="0"/>
              <a:t>años en defensa de la descentralización y el fortalecimiento de la autonomía municipal.</a:t>
            </a:r>
          </a:p>
        </p:txBody>
      </p:sp>
      <p:sp>
        <p:nvSpPr>
          <p:cNvPr id="6" name="5 Subtítulo"/>
          <p:cNvSpPr>
            <a:spLocks noGrp="1"/>
          </p:cNvSpPr>
          <p:nvPr>
            <p:ph type="subTitle" idx="1"/>
          </p:nvPr>
        </p:nvSpPr>
        <p:spPr>
          <a:xfrm>
            <a:off x="683568" y="2045681"/>
            <a:ext cx="7769996" cy="3960142"/>
          </a:xfrm>
          <a:noFill/>
          <a:ln w="9525">
            <a:noFill/>
            <a:miter lim="800000"/>
            <a:headEnd/>
            <a:tailEnd/>
          </a:ln>
        </p:spPr>
        <p:txBody>
          <a:bodyPr vert="horz" wrap="square" lIns="91440" tIns="45720" rIns="91440" bIns="45720" numCol="1" rtlCol="0" anchor="t" anchorCtr="0" compatLnSpc="1">
            <a:prstTxWarp prst="textNoShape">
              <a:avLst/>
            </a:prstTxWarp>
            <a:normAutofit fontScale="92500" lnSpcReduction="10000"/>
          </a:bodyPr>
          <a:lstStyle/>
          <a:p>
            <a:pPr algn="just" fontAlgn="auto">
              <a:spcAft>
                <a:spcPts val="0"/>
              </a:spcAft>
              <a:buFont typeface="Arial" pitchFamily="34" charset="0"/>
            </a:pPr>
            <a:r>
              <a:rPr lang="es-ES" sz="2400" dirty="0" smtClean="0">
                <a:solidFill>
                  <a:schemeClr val="tx1"/>
                </a:solidFill>
              </a:rPr>
              <a:t>Colombia es un Estado </a:t>
            </a:r>
            <a:r>
              <a:rPr lang="es-ES" sz="2400" dirty="0">
                <a:solidFill>
                  <a:schemeClr val="tx1"/>
                </a:solidFill>
              </a:rPr>
              <a:t>social de </a:t>
            </a:r>
            <a:r>
              <a:rPr lang="es-ES" sz="2400" dirty="0" smtClean="0">
                <a:solidFill>
                  <a:schemeClr val="tx1"/>
                </a:solidFill>
              </a:rPr>
              <a:t>derecho organizado como una República </a:t>
            </a:r>
            <a:r>
              <a:rPr lang="es-ES" sz="2400" dirty="0">
                <a:solidFill>
                  <a:schemeClr val="tx1"/>
                </a:solidFill>
              </a:rPr>
              <a:t>unitaria, Descentralizada, con Autonomía de sus Entidades </a:t>
            </a:r>
            <a:r>
              <a:rPr lang="es-ES" sz="2400" dirty="0" smtClean="0">
                <a:solidFill>
                  <a:schemeClr val="tx1"/>
                </a:solidFill>
              </a:rPr>
              <a:t>Territoriales.</a:t>
            </a:r>
          </a:p>
          <a:p>
            <a:pPr algn="just" fontAlgn="auto">
              <a:spcAft>
                <a:spcPts val="0"/>
              </a:spcAft>
              <a:buFont typeface="Arial" pitchFamily="34" charset="0"/>
            </a:pPr>
            <a:endParaRPr lang="es-ES" sz="1000" dirty="0" smtClean="0">
              <a:solidFill>
                <a:schemeClr val="tx1"/>
              </a:solidFill>
            </a:endParaRPr>
          </a:p>
          <a:p>
            <a:pPr algn="just" fontAlgn="auto">
              <a:spcAft>
                <a:spcPts val="0"/>
              </a:spcAft>
              <a:buFont typeface="Arial" pitchFamily="34" charset="0"/>
            </a:pPr>
            <a:r>
              <a:rPr lang="es-ES" sz="2400" dirty="0" smtClean="0">
                <a:solidFill>
                  <a:schemeClr val="tx1"/>
                </a:solidFill>
              </a:rPr>
              <a:t>Las </a:t>
            </a:r>
            <a:r>
              <a:rPr lang="es-ES" sz="2400" dirty="0">
                <a:solidFill>
                  <a:schemeClr val="tx1"/>
                </a:solidFill>
              </a:rPr>
              <a:t>entidades territoriales gozan de autonomía dentro de los límites de la Constitución y la ley</a:t>
            </a:r>
            <a:r>
              <a:rPr lang="es-ES" sz="2400" dirty="0" smtClean="0">
                <a:solidFill>
                  <a:schemeClr val="tx1"/>
                </a:solidFill>
              </a:rPr>
              <a:t>.</a:t>
            </a:r>
          </a:p>
          <a:p>
            <a:pPr algn="just" fontAlgn="auto">
              <a:spcAft>
                <a:spcPts val="0"/>
              </a:spcAft>
              <a:buFont typeface="Arial" pitchFamily="34" charset="0"/>
            </a:pPr>
            <a:endParaRPr lang="es-ES" sz="1000" dirty="0" smtClean="0">
              <a:solidFill>
                <a:schemeClr val="tx1"/>
              </a:solidFill>
            </a:endParaRPr>
          </a:p>
          <a:p>
            <a:pPr algn="just">
              <a:lnSpc>
                <a:spcPct val="80000"/>
              </a:lnSpc>
              <a:spcBef>
                <a:spcPts val="400"/>
              </a:spcBef>
              <a:buClr>
                <a:schemeClr val="accent1"/>
              </a:buClr>
              <a:buSzPct val="68000"/>
              <a:defRPr/>
            </a:pPr>
            <a:r>
              <a:rPr lang="es-ES" sz="2400" dirty="0">
                <a:solidFill>
                  <a:schemeClr val="tx1"/>
                </a:solidFill>
              </a:rPr>
              <a:t>El municipio es la entidad fundamental del Estado. Le compete:</a:t>
            </a:r>
          </a:p>
          <a:p>
            <a:pPr marL="342900" indent="-342900" algn="just">
              <a:lnSpc>
                <a:spcPct val="80000"/>
              </a:lnSpc>
              <a:spcBef>
                <a:spcPts val="400"/>
              </a:spcBef>
              <a:buClr>
                <a:schemeClr val="accent1"/>
              </a:buClr>
              <a:buSzPct val="68000"/>
              <a:buFont typeface="Arial" pitchFamily="34" charset="0"/>
              <a:buChar char="•"/>
              <a:defRPr/>
            </a:pPr>
            <a:r>
              <a:rPr lang="es-ES_tradnl" sz="2400" dirty="0" smtClean="0">
                <a:solidFill>
                  <a:schemeClr val="tx1"/>
                </a:solidFill>
              </a:rPr>
              <a:t>Prestar </a:t>
            </a:r>
            <a:r>
              <a:rPr lang="es-ES_tradnl" sz="2400" dirty="0">
                <a:solidFill>
                  <a:schemeClr val="tx1"/>
                </a:solidFill>
              </a:rPr>
              <a:t>los servicios públicos y sociales</a:t>
            </a:r>
          </a:p>
          <a:p>
            <a:pPr marL="342900" indent="-342900" algn="just">
              <a:lnSpc>
                <a:spcPct val="80000"/>
              </a:lnSpc>
              <a:spcBef>
                <a:spcPts val="400"/>
              </a:spcBef>
              <a:buClr>
                <a:schemeClr val="accent1"/>
              </a:buClr>
              <a:buSzPct val="68000"/>
              <a:buFont typeface="Arial" pitchFamily="34" charset="0"/>
              <a:buChar char="•"/>
              <a:defRPr/>
            </a:pPr>
            <a:r>
              <a:rPr lang="es-ES_tradnl" sz="2400" dirty="0" smtClean="0">
                <a:solidFill>
                  <a:schemeClr val="tx1"/>
                </a:solidFill>
              </a:rPr>
              <a:t>Construir </a:t>
            </a:r>
            <a:r>
              <a:rPr lang="es-ES_tradnl" sz="2400" dirty="0">
                <a:solidFill>
                  <a:schemeClr val="tx1"/>
                </a:solidFill>
              </a:rPr>
              <a:t>las obras que demande el progreso</a:t>
            </a:r>
          </a:p>
          <a:p>
            <a:pPr marL="342900" indent="-342900" algn="just">
              <a:lnSpc>
                <a:spcPct val="80000"/>
              </a:lnSpc>
              <a:spcBef>
                <a:spcPts val="400"/>
              </a:spcBef>
              <a:buClr>
                <a:schemeClr val="accent1"/>
              </a:buClr>
              <a:buSzPct val="68000"/>
              <a:buFont typeface="Arial" pitchFamily="34" charset="0"/>
              <a:buChar char="•"/>
              <a:defRPr/>
            </a:pPr>
            <a:r>
              <a:rPr lang="es-ES_tradnl" sz="2400" dirty="0" smtClean="0">
                <a:solidFill>
                  <a:schemeClr val="tx1"/>
                </a:solidFill>
              </a:rPr>
              <a:t>Ordenar </a:t>
            </a:r>
            <a:r>
              <a:rPr lang="es-ES_tradnl" sz="2400" dirty="0">
                <a:solidFill>
                  <a:schemeClr val="tx1"/>
                </a:solidFill>
              </a:rPr>
              <a:t>el territorio</a:t>
            </a:r>
          </a:p>
          <a:p>
            <a:pPr marL="342900" indent="-342900" algn="just">
              <a:lnSpc>
                <a:spcPct val="80000"/>
              </a:lnSpc>
              <a:spcBef>
                <a:spcPts val="400"/>
              </a:spcBef>
              <a:buClr>
                <a:schemeClr val="accent1"/>
              </a:buClr>
              <a:buSzPct val="68000"/>
              <a:buFont typeface="Arial" pitchFamily="34" charset="0"/>
              <a:buChar char="•"/>
              <a:defRPr/>
            </a:pPr>
            <a:r>
              <a:rPr lang="es-ES_tradnl" sz="2400" dirty="0" smtClean="0">
                <a:solidFill>
                  <a:schemeClr val="tx1"/>
                </a:solidFill>
              </a:rPr>
              <a:t>Promover </a:t>
            </a:r>
            <a:r>
              <a:rPr lang="es-ES_tradnl" sz="2400" dirty="0">
                <a:solidFill>
                  <a:schemeClr val="tx1"/>
                </a:solidFill>
              </a:rPr>
              <a:t>la participación ciudadana</a:t>
            </a:r>
          </a:p>
          <a:p>
            <a:pPr marL="342900" indent="-342900" algn="just">
              <a:lnSpc>
                <a:spcPct val="80000"/>
              </a:lnSpc>
              <a:spcBef>
                <a:spcPts val="400"/>
              </a:spcBef>
              <a:buClr>
                <a:schemeClr val="accent1"/>
              </a:buClr>
              <a:buSzPct val="68000"/>
              <a:buFont typeface="Arial" pitchFamily="34" charset="0"/>
              <a:buChar char="•"/>
              <a:defRPr/>
            </a:pPr>
            <a:r>
              <a:rPr lang="es-ES_tradnl" sz="2400" dirty="0" smtClean="0">
                <a:solidFill>
                  <a:schemeClr val="tx1"/>
                </a:solidFill>
              </a:rPr>
              <a:t>Mejorar </a:t>
            </a:r>
            <a:r>
              <a:rPr lang="es-ES_tradnl" sz="2400" dirty="0">
                <a:solidFill>
                  <a:schemeClr val="tx1"/>
                </a:solidFill>
              </a:rPr>
              <a:t>la calidad de vida de la población</a:t>
            </a:r>
          </a:p>
          <a:p>
            <a:pPr algn="just" fontAlgn="auto">
              <a:spcAft>
                <a:spcPts val="0"/>
              </a:spcAft>
              <a:buFont typeface="Arial" pitchFamily="34" charset="0"/>
            </a:pPr>
            <a:endParaRPr lang="es-ES" sz="2400" dirty="0">
              <a:solidFill>
                <a:schemeClr val="tx1"/>
              </a:solidFill>
            </a:endParaRPr>
          </a:p>
        </p:txBody>
      </p:sp>
      <p:sp>
        <p:nvSpPr>
          <p:cNvPr id="7" name="6 CuadroTexto"/>
          <p:cNvSpPr txBox="1"/>
          <p:nvPr/>
        </p:nvSpPr>
        <p:spPr>
          <a:xfrm>
            <a:off x="811213" y="683985"/>
            <a:ext cx="5545138" cy="584775"/>
          </a:xfrm>
          <a:prstGeom prst="rect">
            <a:avLst/>
          </a:prstGeom>
          <a:noFill/>
        </p:spPr>
        <p:txBody>
          <a:bodyPr>
            <a:spAutoFit/>
          </a:bodyPr>
          <a:lstStyle/>
          <a:p>
            <a:pPr fontAlgn="auto">
              <a:spcBef>
                <a:spcPts val="0"/>
              </a:spcBef>
              <a:spcAft>
                <a:spcPts val="0"/>
              </a:spcAft>
              <a:defRPr/>
            </a:pPr>
            <a:r>
              <a:rPr lang="es-ES" sz="3200" b="1" dirty="0" smtClean="0">
                <a:solidFill>
                  <a:schemeClr val="bg1">
                    <a:lumMod val="50000"/>
                  </a:schemeClr>
                </a:solidFill>
                <a:latin typeface="+mn-lt"/>
              </a:rPr>
              <a:t>Principios Constitucionales</a:t>
            </a:r>
            <a:endParaRPr lang="es-ES" sz="3200" b="1" dirty="0">
              <a:solidFill>
                <a:schemeClr val="bg1">
                  <a:lumMod val="50000"/>
                </a:schemeClr>
              </a:solidFill>
              <a:latin typeface="+mn-lt"/>
            </a:endParaRPr>
          </a:p>
        </p:txBody>
      </p:sp>
      <p:pic>
        <p:nvPicPr>
          <p:cNvPr id="10" name="Picture 2"/>
          <p:cNvPicPr>
            <a:picLocks noChangeAspect="1" noChangeArrowheads="1"/>
          </p:cNvPicPr>
          <p:nvPr/>
        </p:nvPicPr>
        <p:blipFill>
          <a:blip r:embed="rId3" cstate="print"/>
          <a:srcRect/>
          <a:stretch>
            <a:fillRect/>
          </a:stretch>
        </p:blipFill>
        <p:spPr bwMode="auto">
          <a:xfrm>
            <a:off x="6500826" y="236253"/>
            <a:ext cx="2304256" cy="103250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Picture 2"/>
          <p:cNvPicPr>
            <a:picLocks noChangeAspect="1" noChangeArrowheads="1"/>
          </p:cNvPicPr>
          <p:nvPr/>
        </p:nvPicPr>
        <p:blipFill>
          <a:blip r:embed="rId4" cstate="print"/>
          <a:srcRect/>
          <a:stretch>
            <a:fillRect/>
          </a:stretch>
        </p:blipFill>
        <p:spPr bwMode="auto">
          <a:xfrm>
            <a:off x="297657" y="2060848"/>
            <a:ext cx="341312" cy="404812"/>
          </a:xfrm>
          <a:prstGeom prst="rect">
            <a:avLst/>
          </a:prstGeom>
          <a:noFill/>
          <a:ln w="9525">
            <a:noFill/>
            <a:miter lim="800000"/>
            <a:headEnd/>
            <a:tailEnd/>
          </a:ln>
        </p:spPr>
      </p:pic>
      <p:pic>
        <p:nvPicPr>
          <p:cNvPr id="15" name="Picture 2"/>
          <p:cNvPicPr>
            <a:picLocks noChangeAspect="1" noChangeArrowheads="1"/>
          </p:cNvPicPr>
          <p:nvPr/>
        </p:nvPicPr>
        <p:blipFill>
          <a:blip r:embed="rId4" cstate="print"/>
          <a:srcRect/>
          <a:stretch>
            <a:fillRect/>
          </a:stretch>
        </p:blipFill>
        <p:spPr bwMode="auto">
          <a:xfrm>
            <a:off x="251520" y="3246633"/>
            <a:ext cx="341312" cy="404812"/>
          </a:xfrm>
          <a:prstGeom prst="rect">
            <a:avLst/>
          </a:prstGeom>
          <a:noFill/>
          <a:ln w="9525">
            <a:noFill/>
            <a:miter lim="800000"/>
            <a:headEnd/>
            <a:tailEnd/>
          </a:ln>
        </p:spPr>
      </p:pic>
      <p:pic>
        <p:nvPicPr>
          <p:cNvPr id="16" name="Picture 2"/>
          <p:cNvPicPr>
            <a:picLocks noChangeAspect="1" noChangeArrowheads="1"/>
          </p:cNvPicPr>
          <p:nvPr/>
        </p:nvPicPr>
        <p:blipFill>
          <a:blip r:embed="rId4" cstate="print"/>
          <a:srcRect/>
          <a:stretch>
            <a:fillRect/>
          </a:stretch>
        </p:blipFill>
        <p:spPr bwMode="auto">
          <a:xfrm>
            <a:off x="251520" y="3933056"/>
            <a:ext cx="341312" cy="404812"/>
          </a:xfrm>
          <a:prstGeom prst="rect">
            <a:avLst/>
          </a:prstGeom>
          <a:noFill/>
          <a:ln w="9525">
            <a:noFill/>
            <a:miter lim="800000"/>
            <a:headEnd/>
            <a:tailEnd/>
          </a:ln>
        </p:spPr>
      </p:pic>
    </p:spTree>
    <p:extLst>
      <p:ext uri="{BB962C8B-B14F-4D97-AF65-F5344CB8AC3E}">
        <p14:creationId xmlns:p14="http://schemas.microsoft.com/office/powerpoint/2010/main" val="36694641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8313" y="1341438"/>
            <a:ext cx="8351837" cy="792162"/>
          </a:xfrm>
        </p:spPr>
        <p:txBody>
          <a:bodyPr rtlCol="0">
            <a:normAutofit fontScale="90000"/>
          </a:bodyPr>
          <a:lstStyle/>
          <a:p>
            <a:pPr fontAlgn="auto">
              <a:spcAft>
                <a:spcPts val="0"/>
              </a:spcAft>
              <a:defRPr/>
            </a:pPr>
            <a:r>
              <a:rPr lang="es-ES" dirty="0" smtClean="0">
                <a:solidFill>
                  <a:srgbClr val="413AD2"/>
                </a:solidFill>
              </a:rPr>
              <a:t>_____________________________</a:t>
            </a:r>
            <a:br>
              <a:rPr lang="es-ES" dirty="0" smtClean="0">
                <a:solidFill>
                  <a:srgbClr val="413AD2"/>
                </a:solidFill>
              </a:rPr>
            </a:br>
            <a:endParaRPr lang="es-ES" dirty="0">
              <a:solidFill>
                <a:srgbClr val="413AD2"/>
              </a:solidFill>
            </a:endParaRPr>
          </a:p>
        </p:txBody>
      </p:sp>
      <p:sp>
        <p:nvSpPr>
          <p:cNvPr id="4" name="3 Marcador de pie de página"/>
          <p:cNvSpPr>
            <a:spLocks noGrp="1"/>
          </p:cNvSpPr>
          <p:nvPr>
            <p:ph type="ftr" sz="quarter" idx="11"/>
          </p:nvPr>
        </p:nvSpPr>
        <p:spPr>
          <a:xfrm>
            <a:off x="503238" y="6021388"/>
            <a:ext cx="8640762" cy="581025"/>
          </a:xfrm>
        </p:spPr>
        <p:txBody>
          <a:bodyPr/>
          <a:lstStyle/>
          <a:p>
            <a:pPr>
              <a:defRPr/>
            </a:pPr>
            <a:r>
              <a:rPr lang="es-ES" sz="1800" i="1" dirty="0" smtClean="0"/>
              <a:t>24 </a:t>
            </a:r>
            <a:r>
              <a:rPr lang="es-ES" sz="1800" i="1" dirty="0"/>
              <a:t>años en defensa de la descentralización y el fortalecimiento de la autonomía municipal.</a:t>
            </a:r>
          </a:p>
        </p:txBody>
      </p:sp>
      <p:sp>
        <p:nvSpPr>
          <p:cNvPr id="6" name="5 Subtítulo"/>
          <p:cNvSpPr>
            <a:spLocks noGrp="1"/>
          </p:cNvSpPr>
          <p:nvPr>
            <p:ph type="subTitle" idx="1"/>
          </p:nvPr>
        </p:nvSpPr>
        <p:spPr>
          <a:xfrm>
            <a:off x="4211960" y="1772816"/>
            <a:ext cx="4680520" cy="5544616"/>
          </a:xfrm>
          <a:noFill/>
          <a:ln w="9525">
            <a:noFill/>
            <a:miter lim="800000"/>
            <a:headEnd/>
            <a:tailEnd/>
          </a:ln>
        </p:spPr>
        <p:txBody>
          <a:bodyPr vert="horz" wrap="square" lIns="91440" tIns="45720" rIns="91440" bIns="45720" numCol="1" rtlCol="0" anchor="t" anchorCtr="0" compatLnSpc="1">
            <a:prstTxWarp prst="textNoShape">
              <a:avLst/>
            </a:prstTxWarp>
            <a:noAutofit/>
          </a:bodyPr>
          <a:lstStyle/>
          <a:p>
            <a:pPr algn="just" fontAlgn="auto">
              <a:spcAft>
                <a:spcPts val="0"/>
              </a:spcAft>
              <a:buFont typeface="Arial" pitchFamily="34" charset="0"/>
            </a:pPr>
            <a:r>
              <a:rPr lang="es-ES" sz="2100" dirty="0" smtClean="0">
                <a:solidFill>
                  <a:schemeClr val="tx1"/>
                </a:solidFill>
              </a:rPr>
              <a:t>El 89% de los municipios es de categoría 6</a:t>
            </a:r>
          </a:p>
          <a:p>
            <a:pPr algn="just" fontAlgn="auto">
              <a:spcAft>
                <a:spcPts val="0"/>
              </a:spcAft>
              <a:buFont typeface="Arial" pitchFamily="34" charset="0"/>
            </a:pPr>
            <a:r>
              <a:rPr lang="es-ES" sz="2100" dirty="0" smtClean="0">
                <a:solidFill>
                  <a:schemeClr val="tx1"/>
                </a:solidFill>
              </a:rPr>
              <a:t>427 Municipios (38%) Tienen menos de diez mil habitantes. 9 Municipios (incluido Bogotá) tienen más de quinientos mil habitantes</a:t>
            </a:r>
            <a:endParaRPr lang="es-ES" sz="2100" dirty="0">
              <a:solidFill>
                <a:schemeClr val="tx1"/>
              </a:solidFill>
            </a:endParaRPr>
          </a:p>
          <a:p>
            <a:pPr algn="just" fontAlgn="auto">
              <a:spcAft>
                <a:spcPts val="0"/>
              </a:spcAft>
              <a:buFont typeface="Arial" pitchFamily="34" charset="0"/>
            </a:pPr>
            <a:r>
              <a:rPr lang="es-ES" sz="2100" dirty="0" smtClean="0">
                <a:solidFill>
                  <a:schemeClr val="tx1"/>
                </a:solidFill>
              </a:rPr>
              <a:t>El NBI (necesidades básicas insatisfechas) promedio por municipio es de 44%</a:t>
            </a:r>
            <a:endParaRPr lang="es-ES" sz="2100" dirty="0">
              <a:solidFill>
                <a:schemeClr val="tx1"/>
              </a:solidFill>
            </a:endParaRPr>
          </a:p>
          <a:p>
            <a:pPr algn="just" fontAlgn="auto">
              <a:spcAft>
                <a:spcPts val="0"/>
              </a:spcAft>
            </a:pPr>
            <a:r>
              <a:rPr lang="es-CO" sz="2100" dirty="0">
                <a:solidFill>
                  <a:schemeClr val="tx1"/>
                </a:solidFill>
              </a:rPr>
              <a:t>EL 60% del recaudo de impuestos municipales se concentra en 5 </a:t>
            </a:r>
            <a:r>
              <a:rPr lang="es-CO" sz="2100" dirty="0" smtClean="0">
                <a:solidFill>
                  <a:schemeClr val="tx1"/>
                </a:solidFill>
              </a:rPr>
              <a:t>municipios</a:t>
            </a:r>
            <a:endParaRPr lang="es-ES" sz="2100" dirty="0" smtClean="0"/>
          </a:p>
          <a:p>
            <a:pPr algn="just" fontAlgn="auto">
              <a:spcAft>
                <a:spcPts val="0"/>
              </a:spcAft>
            </a:pPr>
            <a:r>
              <a:rPr lang="es-ES" sz="2100" dirty="0">
                <a:solidFill>
                  <a:schemeClr val="tx1"/>
                </a:solidFill>
              </a:rPr>
              <a:t>EL 75,5% de los municipios son rurales y ellos representan el 94% del </a:t>
            </a:r>
            <a:r>
              <a:rPr lang="es-ES" sz="2100" dirty="0" smtClean="0">
                <a:solidFill>
                  <a:schemeClr val="tx1"/>
                </a:solidFill>
              </a:rPr>
              <a:t>territorio</a:t>
            </a:r>
          </a:p>
          <a:p>
            <a:pPr algn="just" fontAlgn="auto">
              <a:spcAft>
                <a:spcPts val="0"/>
              </a:spcAft>
              <a:buFont typeface="Arial" pitchFamily="34" charset="0"/>
            </a:pPr>
            <a:endParaRPr lang="es-ES" sz="2100" dirty="0">
              <a:solidFill>
                <a:schemeClr val="tx1"/>
              </a:solidFill>
            </a:endParaRPr>
          </a:p>
        </p:txBody>
      </p:sp>
      <p:sp>
        <p:nvSpPr>
          <p:cNvPr id="7" name="6 CuadroTexto"/>
          <p:cNvSpPr txBox="1"/>
          <p:nvPr/>
        </p:nvSpPr>
        <p:spPr>
          <a:xfrm>
            <a:off x="755576" y="404664"/>
            <a:ext cx="5545138" cy="1077218"/>
          </a:xfrm>
          <a:prstGeom prst="rect">
            <a:avLst/>
          </a:prstGeom>
          <a:noFill/>
        </p:spPr>
        <p:txBody>
          <a:bodyPr>
            <a:spAutoFit/>
          </a:bodyPr>
          <a:lstStyle/>
          <a:p>
            <a:pPr fontAlgn="auto">
              <a:spcBef>
                <a:spcPts val="0"/>
              </a:spcBef>
              <a:spcAft>
                <a:spcPts val="0"/>
              </a:spcAft>
              <a:defRPr/>
            </a:pPr>
            <a:r>
              <a:rPr lang="es-ES" sz="3200" b="1" dirty="0" smtClean="0">
                <a:solidFill>
                  <a:schemeClr val="bg1">
                    <a:lumMod val="50000"/>
                  </a:schemeClr>
                </a:solidFill>
                <a:latin typeface="+mn-lt"/>
              </a:rPr>
              <a:t>Características generales de los municipios colombianos</a:t>
            </a:r>
            <a:endParaRPr lang="es-ES" sz="3200" b="1" dirty="0">
              <a:solidFill>
                <a:schemeClr val="bg1">
                  <a:lumMod val="50000"/>
                </a:schemeClr>
              </a:solidFill>
              <a:latin typeface="+mn-lt"/>
            </a:endParaRPr>
          </a:p>
        </p:txBody>
      </p:sp>
      <p:pic>
        <p:nvPicPr>
          <p:cNvPr id="10" name="Picture 2"/>
          <p:cNvPicPr>
            <a:picLocks noChangeAspect="1" noChangeArrowheads="1"/>
          </p:cNvPicPr>
          <p:nvPr/>
        </p:nvPicPr>
        <p:blipFill>
          <a:blip r:embed="rId3" cstate="print"/>
          <a:srcRect/>
          <a:stretch>
            <a:fillRect/>
          </a:stretch>
        </p:blipFill>
        <p:spPr bwMode="auto">
          <a:xfrm>
            <a:off x="6500826" y="236253"/>
            <a:ext cx="2304256" cy="103250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12" name="3 Gráfico"/>
          <p:cNvGraphicFramePr>
            <a:graphicFrameLocks/>
          </p:cNvGraphicFramePr>
          <p:nvPr>
            <p:extLst>
              <p:ext uri="{D42A27DB-BD31-4B8C-83A1-F6EECF244321}">
                <p14:modId xmlns:p14="http://schemas.microsoft.com/office/powerpoint/2010/main" val="488794223"/>
              </p:ext>
            </p:extLst>
          </p:nvPr>
        </p:nvGraphicFramePr>
        <p:xfrm>
          <a:off x="-540568" y="1844824"/>
          <a:ext cx="5328592" cy="367240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59790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8313" y="1341438"/>
            <a:ext cx="8351837" cy="792162"/>
          </a:xfrm>
        </p:spPr>
        <p:txBody>
          <a:bodyPr rtlCol="0">
            <a:normAutofit fontScale="90000"/>
          </a:bodyPr>
          <a:lstStyle/>
          <a:p>
            <a:pPr fontAlgn="auto">
              <a:spcAft>
                <a:spcPts val="0"/>
              </a:spcAft>
              <a:defRPr/>
            </a:pPr>
            <a:r>
              <a:rPr lang="es-ES" dirty="0" smtClean="0">
                <a:solidFill>
                  <a:srgbClr val="413AD2"/>
                </a:solidFill>
              </a:rPr>
              <a:t>_____________________________</a:t>
            </a:r>
            <a:br>
              <a:rPr lang="es-ES" dirty="0" smtClean="0">
                <a:solidFill>
                  <a:srgbClr val="413AD2"/>
                </a:solidFill>
              </a:rPr>
            </a:br>
            <a:endParaRPr lang="es-ES" dirty="0">
              <a:solidFill>
                <a:srgbClr val="413AD2"/>
              </a:solidFill>
            </a:endParaRPr>
          </a:p>
        </p:txBody>
      </p:sp>
      <p:sp>
        <p:nvSpPr>
          <p:cNvPr id="4" name="3 Marcador de pie de página"/>
          <p:cNvSpPr>
            <a:spLocks noGrp="1"/>
          </p:cNvSpPr>
          <p:nvPr>
            <p:ph type="ftr" sz="quarter" idx="11"/>
          </p:nvPr>
        </p:nvSpPr>
        <p:spPr>
          <a:xfrm>
            <a:off x="503238" y="6021388"/>
            <a:ext cx="8640762" cy="581025"/>
          </a:xfrm>
        </p:spPr>
        <p:txBody>
          <a:bodyPr/>
          <a:lstStyle/>
          <a:p>
            <a:pPr>
              <a:defRPr/>
            </a:pPr>
            <a:r>
              <a:rPr lang="es-ES" sz="1800" i="1" dirty="0" smtClean="0"/>
              <a:t>24 </a:t>
            </a:r>
            <a:r>
              <a:rPr lang="es-ES" sz="1800" i="1" dirty="0"/>
              <a:t>años en defensa de la descentralización y el fortalecimiento de la autonomía municipal.</a:t>
            </a:r>
          </a:p>
        </p:txBody>
      </p:sp>
      <p:sp>
        <p:nvSpPr>
          <p:cNvPr id="6" name="5 Subtítulo"/>
          <p:cNvSpPr>
            <a:spLocks noGrp="1"/>
          </p:cNvSpPr>
          <p:nvPr>
            <p:ph type="subTitle" idx="1"/>
          </p:nvPr>
        </p:nvSpPr>
        <p:spPr>
          <a:xfrm>
            <a:off x="1331640" y="2458631"/>
            <a:ext cx="6642695" cy="3170099"/>
          </a:xfrm>
          <a:noFill/>
        </p:spPr>
        <p:txBody>
          <a:bodyPr wrap="square">
            <a:spAutoFit/>
          </a:bodyPr>
          <a:lstStyle/>
          <a:p>
            <a:pPr fontAlgn="auto">
              <a:spcBef>
                <a:spcPts val="0"/>
              </a:spcBef>
              <a:spcAft>
                <a:spcPts val="0"/>
              </a:spcAft>
            </a:pPr>
            <a:r>
              <a:rPr lang="es-ES" sz="4000" b="1" dirty="0" smtClean="0">
                <a:solidFill>
                  <a:schemeClr val="bg1">
                    <a:lumMod val="50000"/>
                  </a:schemeClr>
                </a:solidFill>
              </a:rPr>
              <a:t>Paipa – Boyacá</a:t>
            </a:r>
          </a:p>
          <a:p>
            <a:pPr fontAlgn="auto">
              <a:spcBef>
                <a:spcPts val="0"/>
              </a:spcBef>
              <a:spcAft>
                <a:spcPts val="0"/>
              </a:spcAft>
            </a:pPr>
            <a:endParaRPr lang="es-ES" sz="4000" b="1" dirty="0">
              <a:solidFill>
                <a:schemeClr val="bg1">
                  <a:lumMod val="50000"/>
                </a:schemeClr>
              </a:solidFill>
            </a:endParaRPr>
          </a:p>
          <a:p>
            <a:pPr fontAlgn="auto">
              <a:spcBef>
                <a:spcPts val="0"/>
              </a:spcBef>
              <a:spcAft>
                <a:spcPts val="0"/>
              </a:spcAft>
            </a:pPr>
            <a:r>
              <a:rPr lang="es-ES" sz="4000" b="1" dirty="0" smtClean="0">
                <a:solidFill>
                  <a:schemeClr val="bg1">
                    <a:lumMod val="50000"/>
                  </a:schemeClr>
                </a:solidFill>
              </a:rPr>
              <a:t>Ejemplo de Prestación Efectiva de Servicios</a:t>
            </a:r>
            <a:endParaRPr lang="es-ES" sz="4000" b="1" dirty="0">
              <a:solidFill>
                <a:schemeClr val="bg1">
                  <a:lumMod val="50000"/>
                </a:schemeClr>
              </a:solidFill>
            </a:endParaRPr>
          </a:p>
          <a:p>
            <a:pPr fontAlgn="auto">
              <a:spcBef>
                <a:spcPts val="0"/>
              </a:spcBef>
              <a:spcAft>
                <a:spcPts val="0"/>
              </a:spcAft>
            </a:pPr>
            <a:endParaRPr lang="es-ES" sz="4000" b="1" dirty="0">
              <a:solidFill>
                <a:schemeClr val="bg1">
                  <a:lumMod val="50000"/>
                </a:schemeClr>
              </a:solidFill>
            </a:endParaRPr>
          </a:p>
        </p:txBody>
      </p:sp>
      <p:pic>
        <p:nvPicPr>
          <p:cNvPr id="10" name="Picture 2"/>
          <p:cNvPicPr>
            <a:picLocks noChangeAspect="1" noChangeArrowheads="1"/>
          </p:cNvPicPr>
          <p:nvPr/>
        </p:nvPicPr>
        <p:blipFill>
          <a:blip r:embed="rId3" cstate="print"/>
          <a:srcRect/>
          <a:stretch>
            <a:fillRect/>
          </a:stretch>
        </p:blipFill>
        <p:spPr bwMode="auto">
          <a:xfrm>
            <a:off x="6500826" y="236253"/>
            <a:ext cx="2304256" cy="103250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2488798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mapa de paipa.JPG"/>
          <p:cNvPicPr>
            <a:picLocks noChangeAspect="1"/>
          </p:cNvPicPr>
          <p:nvPr/>
        </p:nvPicPr>
        <p:blipFill>
          <a:blip r:embed="rId3" cstate="print"/>
          <a:stretch>
            <a:fillRect/>
          </a:stretch>
        </p:blipFill>
        <p:spPr>
          <a:xfrm>
            <a:off x="1791728" y="0"/>
            <a:ext cx="9077586" cy="6858000"/>
          </a:xfrm>
          <a:prstGeom prst="rect">
            <a:avLst/>
          </a:prstGeom>
        </p:spPr>
      </p:pic>
      <p:grpSp>
        <p:nvGrpSpPr>
          <p:cNvPr id="8" name="Group 10"/>
          <p:cNvGrpSpPr>
            <a:grpSpLocks/>
          </p:cNvGrpSpPr>
          <p:nvPr/>
        </p:nvGrpSpPr>
        <p:grpSpPr bwMode="auto">
          <a:xfrm>
            <a:off x="379609" y="116633"/>
            <a:ext cx="2896247" cy="3960440"/>
            <a:chOff x="567" y="1026"/>
            <a:chExt cx="2167" cy="2994"/>
          </a:xfrm>
        </p:grpSpPr>
        <p:pic>
          <p:nvPicPr>
            <p:cNvPr id="11" name="Picture 6" descr="colombia_mapa"/>
            <p:cNvPicPr>
              <a:picLocks noChangeAspect="1" noChangeArrowheads="1"/>
            </p:cNvPicPr>
            <p:nvPr/>
          </p:nvPicPr>
          <p:blipFill>
            <a:blip r:embed="rId4">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567" y="1071"/>
              <a:ext cx="2167" cy="2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l="5833" t="29086" r="65128" b="27324"/>
            <a:stretch>
              <a:fillRect/>
            </a:stretch>
          </p:blipFill>
          <p:spPr bwMode="auto">
            <a:xfrm>
              <a:off x="567" y="1026"/>
              <a:ext cx="453" cy="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 name="3 Elipse"/>
          <p:cNvSpPr/>
          <p:nvPr/>
        </p:nvSpPr>
        <p:spPr>
          <a:xfrm>
            <a:off x="1791728" y="1684520"/>
            <a:ext cx="72008" cy="5886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cxnSp>
        <p:nvCxnSpPr>
          <p:cNvPr id="13" name="12 Conector recto"/>
          <p:cNvCxnSpPr/>
          <p:nvPr/>
        </p:nvCxnSpPr>
        <p:spPr>
          <a:xfrm flipV="1">
            <a:off x="1835696" y="492720"/>
            <a:ext cx="2888284" cy="1208088"/>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4" name="13 Conector recto"/>
          <p:cNvCxnSpPr/>
          <p:nvPr/>
        </p:nvCxnSpPr>
        <p:spPr>
          <a:xfrm>
            <a:off x="1827732" y="1743384"/>
            <a:ext cx="4502789" cy="4565936"/>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3974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2536" y="1340694"/>
            <a:ext cx="8351837" cy="792162"/>
          </a:xfrm>
        </p:spPr>
        <p:txBody>
          <a:bodyPr rtlCol="0">
            <a:normAutofit fontScale="90000"/>
          </a:bodyPr>
          <a:lstStyle/>
          <a:p>
            <a:pPr eaLnBrk="1" fontAlgn="auto" hangingPunct="1">
              <a:spcAft>
                <a:spcPts val="0"/>
              </a:spcAft>
              <a:defRPr/>
            </a:pPr>
            <a:r>
              <a:rPr lang="es-ES" dirty="0" smtClean="0">
                <a:solidFill>
                  <a:srgbClr val="413AD2"/>
                </a:solidFill>
              </a:rPr>
              <a:t>_____________________________</a:t>
            </a:r>
            <a:br>
              <a:rPr lang="es-ES" dirty="0" smtClean="0">
                <a:solidFill>
                  <a:srgbClr val="413AD2"/>
                </a:solidFill>
              </a:rPr>
            </a:br>
            <a:endParaRPr lang="es-ES" dirty="0">
              <a:solidFill>
                <a:srgbClr val="413AD2"/>
              </a:solidFill>
            </a:endParaRPr>
          </a:p>
        </p:txBody>
      </p:sp>
      <p:sp>
        <p:nvSpPr>
          <p:cNvPr id="6" name="5 Subtítulo"/>
          <p:cNvSpPr>
            <a:spLocks noGrp="1"/>
          </p:cNvSpPr>
          <p:nvPr>
            <p:ph type="subTitle" idx="1"/>
          </p:nvPr>
        </p:nvSpPr>
        <p:spPr>
          <a:xfrm>
            <a:off x="323528" y="1844824"/>
            <a:ext cx="8424936" cy="4536504"/>
          </a:xfrm>
        </p:spPr>
        <p:txBody>
          <a:bodyPr rtlCol="0">
            <a:normAutofit/>
          </a:bodyPr>
          <a:lstStyle/>
          <a:p>
            <a:pPr marL="457200" indent="-457200" algn="just" eaLnBrk="1" fontAlgn="auto" hangingPunct="1">
              <a:spcAft>
                <a:spcPts val="0"/>
              </a:spcAft>
              <a:buFont typeface="Arial" pitchFamily="34" charset="0"/>
              <a:buChar char="•"/>
              <a:defRPr/>
            </a:pPr>
            <a:r>
              <a:rPr lang="es-ES" sz="2400" b="1" dirty="0" smtClean="0">
                <a:solidFill>
                  <a:schemeClr val="tx2"/>
                </a:solidFill>
              </a:rPr>
              <a:t>Extensión</a:t>
            </a:r>
            <a:r>
              <a:rPr lang="es-ES" sz="2400" b="1" dirty="0">
                <a:solidFill>
                  <a:schemeClr val="tx2"/>
                </a:solidFill>
              </a:rPr>
              <a:t>: 395 km</a:t>
            </a:r>
          </a:p>
          <a:p>
            <a:pPr marL="457200" indent="-457200" algn="just" fontAlgn="auto">
              <a:spcAft>
                <a:spcPts val="0"/>
              </a:spcAft>
              <a:buFont typeface="Arial" pitchFamily="34" charset="0"/>
              <a:buChar char="•"/>
              <a:defRPr/>
            </a:pPr>
            <a:r>
              <a:rPr lang="es-ES" sz="2400" b="1" dirty="0" smtClean="0">
                <a:solidFill>
                  <a:schemeClr val="tx2"/>
                </a:solidFill>
              </a:rPr>
              <a:t>Categoría </a:t>
            </a:r>
            <a:r>
              <a:rPr lang="es-ES" sz="2400" b="1" dirty="0">
                <a:solidFill>
                  <a:schemeClr val="tx2"/>
                </a:solidFill>
              </a:rPr>
              <a:t>5: </a:t>
            </a:r>
          </a:p>
          <a:p>
            <a:pPr marL="457200" indent="-457200" algn="just" fontAlgn="auto">
              <a:spcAft>
                <a:spcPts val="0"/>
              </a:spcAft>
              <a:buFont typeface="Arial" pitchFamily="34" charset="0"/>
              <a:buChar char="•"/>
              <a:defRPr/>
            </a:pPr>
            <a:r>
              <a:rPr lang="es-ES" sz="2400" b="1" dirty="0">
                <a:solidFill>
                  <a:schemeClr val="tx2"/>
                </a:solidFill>
              </a:rPr>
              <a:t>Población: 29.606 habitantes</a:t>
            </a:r>
          </a:p>
          <a:p>
            <a:pPr lvl="1" algn="just">
              <a:defRPr/>
            </a:pPr>
            <a:r>
              <a:rPr lang="es-ES" b="1" dirty="0" smtClean="0">
                <a:solidFill>
                  <a:schemeClr val="tx2">
                    <a:lumMod val="50000"/>
                  </a:schemeClr>
                </a:solidFill>
              </a:rPr>
              <a:t> </a:t>
            </a:r>
            <a:endParaRPr lang="es-ES" dirty="0" smtClean="0">
              <a:solidFill>
                <a:schemeClr val="tx1"/>
              </a:solidFill>
            </a:endParaRPr>
          </a:p>
          <a:p>
            <a:pPr algn="just" eaLnBrk="1" fontAlgn="auto" hangingPunct="1">
              <a:spcAft>
                <a:spcPts val="0"/>
              </a:spcAft>
              <a:defRPr/>
            </a:pPr>
            <a:endParaRPr lang="es-ES" dirty="0"/>
          </a:p>
        </p:txBody>
      </p:sp>
      <p:pic>
        <p:nvPicPr>
          <p:cNvPr id="10" name="Picture 2"/>
          <p:cNvPicPr>
            <a:picLocks noChangeAspect="1" noChangeArrowheads="1"/>
          </p:cNvPicPr>
          <p:nvPr/>
        </p:nvPicPr>
        <p:blipFill>
          <a:blip r:embed="rId3" cstate="print"/>
          <a:srcRect/>
          <a:stretch>
            <a:fillRect/>
          </a:stretch>
        </p:blipFill>
        <p:spPr bwMode="auto">
          <a:xfrm>
            <a:off x="6500826" y="308261"/>
            <a:ext cx="2304256" cy="103250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8" name="Chart 7"/>
          <p:cNvGraphicFramePr/>
          <p:nvPr>
            <p:extLst>
              <p:ext uri="{D42A27DB-BD31-4B8C-83A1-F6EECF244321}">
                <p14:modId xmlns:p14="http://schemas.microsoft.com/office/powerpoint/2010/main" val="3180446241"/>
              </p:ext>
            </p:extLst>
          </p:nvPr>
        </p:nvGraphicFramePr>
        <p:xfrm>
          <a:off x="5075336" y="3645024"/>
          <a:ext cx="3696072" cy="246404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p:cNvGraphicFramePr/>
          <p:nvPr/>
        </p:nvGraphicFramePr>
        <p:xfrm>
          <a:off x="251520" y="3501008"/>
          <a:ext cx="4704184" cy="2896096"/>
        </p:xfrm>
        <a:graphic>
          <a:graphicData uri="http://schemas.openxmlformats.org/drawingml/2006/chart">
            <c:chart xmlns:c="http://schemas.openxmlformats.org/drawingml/2006/chart" xmlns:r="http://schemas.openxmlformats.org/officeDocument/2006/relationships" r:id="rId5"/>
          </a:graphicData>
        </a:graphic>
      </p:graphicFrame>
      <p:sp>
        <p:nvSpPr>
          <p:cNvPr id="11" name="10 CuadroTexto"/>
          <p:cNvSpPr txBox="1"/>
          <p:nvPr/>
        </p:nvSpPr>
        <p:spPr>
          <a:xfrm>
            <a:off x="755576" y="404664"/>
            <a:ext cx="5545138" cy="584775"/>
          </a:xfrm>
          <a:prstGeom prst="rect">
            <a:avLst/>
          </a:prstGeom>
          <a:noFill/>
        </p:spPr>
        <p:txBody>
          <a:bodyPr>
            <a:spAutoFit/>
          </a:bodyPr>
          <a:lstStyle/>
          <a:p>
            <a:pPr fontAlgn="auto">
              <a:spcBef>
                <a:spcPts val="0"/>
              </a:spcBef>
              <a:spcAft>
                <a:spcPts val="0"/>
              </a:spcAft>
              <a:defRPr/>
            </a:pPr>
            <a:r>
              <a:rPr lang="es-ES" sz="3200" b="1" dirty="0" smtClean="0">
                <a:solidFill>
                  <a:schemeClr val="bg1">
                    <a:lumMod val="50000"/>
                  </a:schemeClr>
                </a:solidFill>
                <a:latin typeface="+mn-lt"/>
              </a:rPr>
              <a:t>Caso de Paipa - Boyacá</a:t>
            </a:r>
            <a:endParaRPr lang="es-ES" sz="3200" b="1" dirty="0">
              <a:solidFill>
                <a:schemeClr val="bg1">
                  <a:lumMod val="50000"/>
                </a:schemeClr>
              </a:solidFill>
              <a:latin typeface="+mn-lt"/>
            </a:endParaRPr>
          </a:p>
        </p:txBody>
      </p:sp>
    </p:spTree>
    <p:extLst>
      <p:ext uri="{BB962C8B-B14F-4D97-AF65-F5344CB8AC3E}">
        <p14:creationId xmlns:p14="http://schemas.microsoft.com/office/powerpoint/2010/main" val="3077794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2536" y="1340768"/>
            <a:ext cx="8351837" cy="792162"/>
          </a:xfrm>
        </p:spPr>
        <p:txBody>
          <a:bodyPr rtlCol="0">
            <a:normAutofit fontScale="90000"/>
          </a:bodyPr>
          <a:lstStyle/>
          <a:p>
            <a:pPr eaLnBrk="1" fontAlgn="auto" hangingPunct="1">
              <a:spcAft>
                <a:spcPts val="0"/>
              </a:spcAft>
              <a:defRPr/>
            </a:pPr>
            <a:r>
              <a:rPr lang="es-ES" dirty="0" smtClean="0">
                <a:solidFill>
                  <a:srgbClr val="413AD2"/>
                </a:solidFill>
              </a:rPr>
              <a:t>_____________________________</a:t>
            </a:r>
            <a:br>
              <a:rPr lang="es-ES" dirty="0" smtClean="0">
                <a:solidFill>
                  <a:srgbClr val="413AD2"/>
                </a:solidFill>
              </a:rPr>
            </a:br>
            <a:endParaRPr lang="es-ES" dirty="0">
              <a:solidFill>
                <a:srgbClr val="413AD2"/>
              </a:solidFill>
            </a:endParaRPr>
          </a:p>
        </p:txBody>
      </p:sp>
      <p:sp>
        <p:nvSpPr>
          <p:cNvPr id="6" name="5 Subtítulo"/>
          <p:cNvSpPr>
            <a:spLocks noGrp="1"/>
          </p:cNvSpPr>
          <p:nvPr>
            <p:ph type="subTitle" idx="1"/>
          </p:nvPr>
        </p:nvSpPr>
        <p:spPr>
          <a:xfrm>
            <a:off x="395536" y="1916832"/>
            <a:ext cx="8424936" cy="4536504"/>
          </a:xfrm>
        </p:spPr>
        <p:txBody>
          <a:bodyPr rtlCol="0">
            <a:normAutofit/>
          </a:bodyPr>
          <a:lstStyle/>
          <a:p>
            <a:pPr marL="457200" indent="-457200" algn="just" eaLnBrk="1" fontAlgn="auto" hangingPunct="1">
              <a:spcAft>
                <a:spcPts val="0"/>
              </a:spcAft>
              <a:buFont typeface="Arial" pitchFamily="34" charset="0"/>
              <a:buChar char="•"/>
              <a:defRPr/>
            </a:pPr>
            <a:r>
              <a:rPr lang="es-ES" b="1" dirty="0">
                <a:solidFill>
                  <a:schemeClr val="tx2">
                    <a:lumMod val="50000"/>
                  </a:schemeClr>
                </a:solidFill>
              </a:rPr>
              <a:t> </a:t>
            </a:r>
            <a:r>
              <a:rPr lang="es-ES" b="1" dirty="0" smtClean="0">
                <a:solidFill>
                  <a:schemeClr val="tx2">
                    <a:lumMod val="50000"/>
                  </a:schemeClr>
                </a:solidFill>
              </a:rPr>
              <a:t>Agua Potable y Saneamiento básico</a:t>
            </a:r>
          </a:p>
          <a:p>
            <a:pPr marL="914400" lvl="1" indent="-457200" algn="just">
              <a:buFont typeface="Arial" pitchFamily="34" charset="0"/>
              <a:buChar char="•"/>
              <a:defRPr/>
            </a:pPr>
            <a:r>
              <a:rPr lang="es-ES" b="1" dirty="0">
                <a:solidFill>
                  <a:schemeClr val="tx2">
                    <a:lumMod val="50000"/>
                  </a:schemeClr>
                </a:solidFill>
              </a:rPr>
              <a:t> </a:t>
            </a:r>
            <a:r>
              <a:rPr lang="es-ES" b="1" dirty="0" smtClean="0">
                <a:solidFill>
                  <a:schemeClr val="tx2">
                    <a:lumMod val="50000"/>
                  </a:schemeClr>
                </a:solidFill>
              </a:rPr>
              <a:t>Cobertura de acueducto del 89, 14 %</a:t>
            </a:r>
          </a:p>
          <a:p>
            <a:pPr marL="914400" lvl="1" indent="-457200" algn="just">
              <a:buFont typeface="Arial" pitchFamily="34" charset="0"/>
              <a:buChar char="•"/>
              <a:defRPr/>
            </a:pPr>
            <a:r>
              <a:rPr lang="es-ES" b="1" dirty="0">
                <a:solidFill>
                  <a:schemeClr val="tx2">
                    <a:lumMod val="50000"/>
                  </a:schemeClr>
                </a:solidFill>
              </a:rPr>
              <a:t> </a:t>
            </a:r>
            <a:r>
              <a:rPr lang="es-ES" b="1" dirty="0" smtClean="0">
                <a:solidFill>
                  <a:schemeClr val="tx2">
                    <a:lumMod val="50000"/>
                  </a:schemeClr>
                </a:solidFill>
              </a:rPr>
              <a:t>en zona rural 77,46%</a:t>
            </a:r>
          </a:p>
          <a:p>
            <a:pPr marL="914400" lvl="1" indent="-457200" algn="just">
              <a:buFont typeface="Arial" pitchFamily="34" charset="0"/>
              <a:buChar char="•"/>
              <a:defRPr/>
            </a:pPr>
            <a:r>
              <a:rPr lang="es-ES" b="1" dirty="0">
                <a:solidFill>
                  <a:schemeClr val="tx2">
                    <a:lumMod val="50000"/>
                  </a:schemeClr>
                </a:solidFill>
              </a:rPr>
              <a:t> </a:t>
            </a:r>
            <a:r>
              <a:rPr lang="es-ES" b="1" dirty="0" smtClean="0">
                <a:solidFill>
                  <a:schemeClr val="tx2">
                    <a:lumMod val="50000"/>
                  </a:schemeClr>
                </a:solidFill>
              </a:rPr>
              <a:t>zona urbana 96,54 %</a:t>
            </a:r>
          </a:p>
          <a:p>
            <a:pPr lvl="1" algn="just">
              <a:defRPr/>
            </a:pPr>
            <a:endParaRPr lang="es-ES" b="1" dirty="0" smtClean="0">
              <a:solidFill>
                <a:schemeClr val="tx2">
                  <a:lumMod val="50000"/>
                </a:schemeClr>
              </a:solidFill>
            </a:endParaRPr>
          </a:p>
          <a:p>
            <a:pPr marL="457200" indent="-457200" algn="just">
              <a:buFont typeface="Arial" pitchFamily="34" charset="0"/>
              <a:buChar char="•"/>
              <a:defRPr/>
            </a:pPr>
            <a:r>
              <a:rPr lang="es-ES" b="1" dirty="0">
                <a:solidFill>
                  <a:schemeClr val="tx2">
                    <a:lumMod val="50000"/>
                  </a:schemeClr>
                </a:solidFill>
              </a:rPr>
              <a:t> </a:t>
            </a:r>
            <a:r>
              <a:rPr lang="es-ES" b="1" dirty="0" smtClean="0">
                <a:solidFill>
                  <a:schemeClr val="tx2">
                    <a:lumMod val="50000"/>
                  </a:schemeClr>
                </a:solidFill>
              </a:rPr>
              <a:t>n° de sitios de disposición final de residuos sólidos: 1 (2007)</a:t>
            </a:r>
          </a:p>
          <a:p>
            <a:pPr lvl="1" algn="just">
              <a:buFont typeface="Wingdings" pitchFamily="2" charset="2"/>
              <a:buChar char="§"/>
              <a:defRPr/>
            </a:pPr>
            <a:endParaRPr lang="es-ES" dirty="0" smtClean="0">
              <a:solidFill>
                <a:schemeClr val="tx1"/>
              </a:solidFill>
            </a:endParaRPr>
          </a:p>
          <a:p>
            <a:pPr algn="just" eaLnBrk="1" fontAlgn="auto" hangingPunct="1">
              <a:spcAft>
                <a:spcPts val="0"/>
              </a:spcAft>
              <a:defRPr/>
            </a:pPr>
            <a:endParaRPr lang="es-ES" dirty="0"/>
          </a:p>
        </p:txBody>
      </p:sp>
      <p:sp>
        <p:nvSpPr>
          <p:cNvPr id="7" name="6 CuadroTexto"/>
          <p:cNvSpPr txBox="1"/>
          <p:nvPr/>
        </p:nvSpPr>
        <p:spPr>
          <a:xfrm>
            <a:off x="539552" y="478413"/>
            <a:ext cx="5545138" cy="646331"/>
          </a:xfrm>
          <a:prstGeom prst="rect">
            <a:avLst/>
          </a:prstGeom>
          <a:noFill/>
        </p:spPr>
        <p:txBody>
          <a:bodyPr>
            <a:spAutoFit/>
          </a:bodyPr>
          <a:lstStyle/>
          <a:p>
            <a:pPr fontAlgn="auto">
              <a:spcBef>
                <a:spcPts val="0"/>
              </a:spcBef>
              <a:spcAft>
                <a:spcPts val="0"/>
              </a:spcAft>
              <a:defRPr/>
            </a:pPr>
            <a:r>
              <a:rPr lang="es-ES" sz="3600" b="1" dirty="0">
                <a:solidFill>
                  <a:schemeClr val="bg1">
                    <a:lumMod val="50000"/>
                  </a:schemeClr>
                </a:solidFill>
              </a:rPr>
              <a:t>Caso de Paipa - Boyacá</a:t>
            </a:r>
          </a:p>
        </p:txBody>
      </p:sp>
      <p:pic>
        <p:nvPicPr>
          <p:cNvPr id="10" name="Picture 2"/>
          <p:cNvPicPr>
            <a:picLocks noChangeAspect="1" noChangeArrowheads="1"/>
          </p:cNvPicPr>
          <p:nvPr/>
        </p:nvPicPr>
        <p:blipFill>
          <a:blip r:embed="rId3" cstate="print"/>
          <a:srcRect/>
          <a:stretch>
            <a:fillRect/>
          </a:stretch>
        </p:blipFill>
        <p:spPr bwMode="auto">
          <a:xfrm>
            <a:off x="6500826" y="308261"/>
            <a:ext cx="2304256" cy="103250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1974589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1082</TotalTime>
  <Words>1887</Words>
  <Application>Microsoft Office PowerPoint</Application>
  <PresentationFormat>Presentación en pantalla (4:3)</PresentationFormat>
  <Paragraphs>231</Paragraphs>
  <Slides>15</Slides>
  <Notes>13</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 DEMOCRACIA LOCAL Y GOBIERNOS MUNICIPALES: Estrategias para la prestación Efectiva de Servicios Públicos</vt:lpstr>
      <vt:lpstr>_____________________________ </vt:lpstr>
      <vt:lpstr>_____________________________ </vt:lpstr>
      <vt:lpstr>_____________________________ </vt:lpstr>
      <vt:lpstr>_____________________________ </vt:lpstr>
      <vt:lpstr>_____________________________ </vt:lpstr>
      <vt:lpstr>Presentación de PowerPoint</vt:lpstr>
      <vt:lpstr>_____________________________ </vt:lpstr>
      <vt:lpstr>_____________________________ </vt:lpstr>
      <vt:lpstr>_____________________________ </vt:lpstr>
      <vt:lpstr>_____________________________ </vt:lpstr>
      <vt:lpstr>_____________________________ </vt:lpstr>
      <vt:lpstr>_____________________________ </vt:lpstr>
      <vt:lpstr>_____________________________ </vt:lpstr>
      <vt:lpstr>Presentación de PowerPoint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Esteban</dc:creator>
  <cp:lastModifiedBy>claudia.preciado</cp:lastModifiedBy>
  <cp:revision>130</cp:revision>
  <cp:lastPrinted>2013-06-06T01:12:59Z</cp:lastPrinted>
  <dcterms:created xsi:type="dcterms:W3CDTF">2012-03-16T20:40:28Z</dcterms:created>
  <dcterms:modified xsi:type="dcterms:W3CDTF">2013-06-17T22:15:50Z</dcterms:modified>
</cp:coreProperties>
</file>