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4"/>
  </p:notesMasterIdLst>
  <p:sldIdLst>
    <p:sldId id="536" r:id="rId5"/>
    <p:sldId id="500" r:id="rId6"/>
    <p:sldId id="550" r:id="rId7"/>
    <p:sldId id="520" r:id="rId8"/>
    <p:sldId id="533" r:id="rId9"/>
    <p:sldId id="524" r:id="rId10"/>
    <p:sldId id="544" r:id="rId11"/>
    <p:sldId id="548" r:id="rId12"/>
    <p:sldId id="547" r:id="rId13"/>
    <p:sldId id="554" r:id="rId14"/>
    <p:sldId id="537" r:id="rId15"/>
    <p:sldId id="556" r:id="rId16"/>
    <p:sldId id="538" r:id="rId17"/>
    <p:sldId id="505" r:id="rId18"/>
    <p:sldId id="541" r:id="rId19"/>
    <p:sldId id="557" r:id="rId20"/>
    <p:sldId id="545" r:id="rId21"/>
    <p:sldId id="542" r:id="rId22"/>
    <p:sldId id="543" r:id="rId2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2BF"/>
    <a:srgbClr val="000000"/>
    <a:srgbClr val="FFFFFF"/>
    <a:srgbClr val="009AD0"/>
    <a:srgbClr val="F8F8F8"/>
    <a:srgbClr val="009ED6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2" autoAdjust="0"/>
    <p:restoredTop sz="96803" autoAdjust="0"/>
  </p:normalViewPr>
  <p:slideViewPr>
    <p:cSldViewPr>
      <p:cViewPr varScale="1">
        <p:scale>
          <a:sx n="99" d="100"/>
          <a:sy n="99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olina\Six%20Sigma\Para%20expo%20Enero%20Concejo\vehiculos%20por%20&#225;rea%20y%20estado%20en%20May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 dirty="0"/>
              <a:t>Operatividad de la flota vehicular </a:t>
            </a:r>
            <a:r>
              <a:rPr lang="es-PE" dirty="0" err="1"/>
              <a:t>May</a:t>
            </a:r>
            <a:r>
              <a:rPr lang="es-PE" dirty="0"/>
              <a:t>. 2012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222154759056821"/>
          <c:y val="0.37319225721784782"/>
          <c:w val="0.53173918017952426"/>
          <c:h val="0.59636045494313206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Hoja1!$B$21:$B$22</c:f>
              <c:strCache>
                <c:ptCount val="2"/>
                <c:pt idx="0">
                  <c:v>Total Operativos</c:v>
                </c:pt>
                <c:pt idx="1">
                  <c:v>Total Inoperativos</c:v>
                </c:pt>
              </c:strCache>
            </c:strRef>
          </c:cat>
          <c:val>
            <c:numRef>
              <c:f>Hoja1!$C$21:$C$22</c:f>
              <c:numCache>
                <c:formatCode>General</c:formatCode>
                <c:ptCount val="2"/>
                <c:pt idx="0">
                  <c:v>167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Operatividad de la flota vehicular Dic. 2012</a:t>
            </a:r>
          </a:p>
        </c:rich>
      </c:tx>
      <c:layout>
        <c:manualLayout>
          <c:xMode val="edge"/>
          <c:yMode val="edge"/>
          <c:x val="0.14290806312526122"/>
          <c:y val="4.5352103734505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617409743819104"/>
          <c:y val="0.37319225721784782"/>
          <c:w val="0.59778663033190149"/>
          <c:h val="0.54341952549007555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Hoja1!$B$29:$B$30</c:f>
              <c:strCache>
                <c:ptCount val="2"/>
                <c:pt idx="0">
                  <c:v>Total Operativos</c:v>
                </c:pt>
                <c:pt idx="1">
                  <c:v>Total Inoperativos</c:v>
                </c:pt>
              </c:strCache>
            </c:strRef>
          </c:cat>
          <c:val>
            <c:numRef>
              <c:f>Hoja1!$C$29:$C$30</c:f>
              <c:numCache>
                <c:formatCode>General</c:formatCode>
                <c:ptCount val="2"/>
                <c:pt idx="0">
                  <c:v>80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2951-580B-4AA8-9DD6-182C2C0560A5}" type="datetimeFigureOut">
              <a:rPr lang="es-PE" smtClean="0"/>
              <a:t>18/06/2014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E0809-89B2-48C8-96C4-E1DC6F12BB41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933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30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8493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396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303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625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18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09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2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0526-73C7-46E7-BDFB-12F92B55A165}" type="datetimeFigureOut">
              <a:rPr lang="es-PE" smtClean="0"/>
              <a:pPr/>
              <a:t>18/06/2014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6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Picture 3" descr="D:\MMolina\Six Sigma\DSC_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594"/>
            <a:ext cx="9144000" cy="68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807" y="4037726"/>
            <a:ext cx="3289155" cy="2075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99" y="4265510"/>
            <a:ext cx="3105062" cy="2101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075" y="4046890"/>
            <a:ext cx="2898524" cy="1785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Gina\Downloads\LOGO MARCA CIUDAD.jp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8" t="2463" r="5078" b="3186"/>
          <a:stretch/>
        </p:blipFill>
        <p:spPr bwMode="auto">
          <a:xfrm>
            <a:off x="179512" y="117109"/>
            <a:ext cx="1250320" cy="12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 CuadroTexto"/>
          <p:cNvSpPr txBox="1"/>
          <p:nvPr/>
        </p:nvSpPr>
        <p:spPr>
          <a:xfrm>
            <a:off x="3963886" y="5874425"/>
            <a:ext cx="4657044" cy="1046440"/>
          </a:xfrm>
          <a:prstGeom prst="rect">
            <a:avLst/>
          </a:prstGeom>
          <a:solidFill>
            <a:srgbClr val="0152BF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MBA Gustavo Espinoza Gómez</a:t>
            </a:r>
          </a:p>
          <a:p>
            <a:pPr algn="ctr"/>
            <a:r>
              <a:rPr lang="es-ES_tradnl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Gerente de Administración y Finanzas de La Molina</a:t>
            </a:r>
          </a:p>
          <a:p>
            <a:pPr algn="ctr"/>
            <a:r>
              <a:rPr lang="es-ES_trad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Lima – Perú</a:t>
            </a:r>
          </a:p>
          <a:p>
            <a:pPr algn="ctr"/>
            <a:r>
              <a:rPr lang="es-ES_tradnl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Junio 2014</a:t>
            </a:r>
            <a:endParaRPr lang="es-E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79713" y="671933"/>
            <a:ext cx="570062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b="1" dirty="0"/>
              <a:t>Optimización en la Gestión de la Flota vehicular mediante la modalidad del Renting Vehicular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185892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rco de bloque"/>
          <p:cNvSpPr/>
          <p:nvPr/>
        </p:nvSpPr>
        <p:spPr>
          <a:xfrm>
            <a:off x="2843811" y="908723"/>
            <a:ext cx="1976034" cy="1195290"/>
          </a:xfrm>
          <a:prstGeom prst="blockArc">
            <a:avLst>
              <a:gd name="adj1" fmla="val 10409523"/>
              <a:gd name="adj2" fmla="val 11251"/>
              <a:gd name="adj3" fmla="val 26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5" y="1047201"/>
            <a:ext cx="9096061" cy="568863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0" y="0"/>
            <a:ext cx="6732240" cy="908723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2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3. Implementación Lean Six Sigma Año 2013</a:t>
            </a:r>
            <a:endParaRPr lang="es-PE" sz="3200" b="1" dirty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209" y="70470"/>
            <a:ext cx="933450" cy="10096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680756" y="1506368"/>
            <a:ext cx="3491880" cy="22826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US$ 1’ 485,000.00</a:t>
            </a:r>
          </a:p>
          <a:p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US$ 1´ 190,000.00</a:t>
            </a:r>
          </a:p>
          <a:p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US$      604,000.00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6575" y="1080120"/>
            <a:ext cx="7146359" cy="42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395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0615"/>
            <a:ext cx="8155831" cy="5544616"/>
          </a:xfrm>
          <a:prstGeom prst="rect">
            <a:avLst/>
          </a:prstGeom>
        </p:spPr>
      </p:pic>
      <p:sp>
        <p:nvSpPr>
          <p:cNvPr id="5" name="8 Rectángulo"/>
          <p:cNvSpPr/>
          <p:nvPr/>
        </p:nvSpPr>
        <p:spPr>
          <a:xfrm>
            <a:off x="179512" y="188640"/>
            <a:ext cx="5760640" cy="1152128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3. Gestión del  </a:t>
            </a:r>
            <a:r>
              <a:rPr lang="es-PE" sz="3600" b="1" dirty="0" err="1" smtClean="0">
                <a:latin typeface="Leelawadee" pitchFamily="34" charset="-34"/>
                <a:cs typeface="Leelawadee" pitchFamily="34" charset="-34"/>
              </a:rPr>
              <a:t>Renting</a:t>
            </a:r>
            <a:endParaRPr lang="es-PE" sz="3600" b="1" dirty="0" smtClean="0">
              <a:latin typeface="Leelawadee" pitchFamily="34" charset="-34"/>
              <a:cs typeface="Leelawadee" pitchFamily="34" charset="-34"/>
            </a:endParaRPr>
          </a:p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    Vehicular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70338"/>
            <a:ext cx="9334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77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764704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200" b="1" dirty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3</a:t>
            </a:r>
            <a:r>
              <a:rPr lang="es-PE" sz="32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. Que incluye el RENTING </a:t>
            </a:r>
            <a:endParaRPr lang="es-PE" sz="3200" b="1" dirty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  <a:p>
            <a:pPr lvl="1"/>
            <a:r>
              <a:rPr lang="es-PE" sz="32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    Vehicular</a:t>
            </a:r>
            <a:endParaRPr lang="es-PE" sz="3200" b="1" dirty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49608" y="22768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prstClr val="black"/>
                </a:solidFill>
              </a:rPr>
              <a:t>Se realiza la contratación del </a:t>
            </a:r>
            <a:r>
              <a:rPr lang="es-PE" b="1" dirty="0">
                <a:solidFill>
                  <a:prstClr val="black"/>
                </a:solidFill>
              </a:rPr>
              <a:t>servicio de </a:t>
            </a:r>
            <a:r>
              <a:rPr lang="es-PE" b="1" dirty="0" err="1">
                <a:solidFill>
                  <a:prstClr val="black"/>
                </a:solidFill>
              </a:rPr>
              <a:t>Renting</a:t>
            </a:r>
            <a:r>
              <a:rPr lang="es-PE" b="1" dirty="0">
                <a:solidFill>
                  <a:prstClr val="black"/>
                </a:solidFill>
              </a:rPr>
              <a:t> Vehicular </a:t>
            </a:r>
            <a:r>
              <a:rPr lang="es-PE" dirty="0">
                <a:solidFill>
                  <a:prstClr val="black"/>
                </a:solidFill>
              </a:rPr>
              <a:t>de cincuenta y cinco (55) vehículos, por un periodo de </a:t>
            </a:r>
            <a:r>
              <a:rPr lang="es-PE" b="1" u="sng" dirty="0">
                <a:solidFill>
                  <a:prstClr val="black"/>
                </a:solidFill>
              </a:rPr>
              <a:t>36 </a:t>
            </a:r>
            <a:r>
              <a:rPr lang="es-PE" b="1" u="sng" dirty="0" smtClean="0">
                <a:solidFill>
                  <a:prstClr val="black"/>
                </a:solidFill>
              </a:rPr>
              <a:t>meses</a:t>
            </a:r>
            <a:r>
              <a:rPr lang="es-PE" dirty="0" smtClean="0">
                <a:solidFill>
                  <a:prstClr val="black"/>
                </a:solidFill>
              </a:rPr>
              <a:t>.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1582" y="3267796"/>
            <a:ext cx="453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prstClr val="black"/>
                </a:solidFill>
              </a:rPr>
              <a:t>Treinta y Ocho (38) vehículos </a:t>
            </a:r>
            <a:r>
              <a:rPr lang="es-PE" b="1" dirty="0" smtClean="0">
                <a:solidFill>
                  <a:prstClr val="black"/>
                </a:solidFill>
              </a:rPr>
              <a:t>administrativos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1582" y="38157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>
                <a:solidFill>
                  <a:prstClr val="black"/>
                </a:solidFill>
              </a:rPr>
              <a:t>Diecisiete (17) vehículos operativos, a ser renovados a los veinticuatro (24) meses</a:t>
            </a:r>
            <a:r>
              <a:rPr lang="es-PE" dirty="0">
                <a:solidFill>
                  <a:prstClr val="black"/>
                </a:solidFill>
              </a:rPr>
              <a:t> con unidades de igual o superior característica, de fabricación mínimo año 2013 y  máximo 100 kilómetros de recorrido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9608" y="5373554"/>
            <a:ext cx="83708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solidFill>
                  <a:prstClr val="black"/>
                </a:solidFill>
              </a:rPr>
              <a:t>MONTO </a:t>
            </a:r>
            <a:r>
              <a:rPr lang="es-ES" b="1" u="sng" dirty="0" smtClean="0">
                <a:solidFill>
                  <a:prstClr val="black"/>
                </a:solidFill>
              </a:rPr>
              <a:t>CONTRACTUAL (Servicio por 3 años)</a:t>
            </a:r>
            <a:endParaRPr lang="es-PE" b="1" i="1" u="sng" dirty="0">
              <a:solidFill>
                <a:prstClr val="black"/>
              </a:solidFill>
            </a:endParaRPr>
          </a:p>
          <a:p>
            <a:r>
              <a:rPr lang="es-PE" dirty="0">
                <a:solidFill>
                  <a:prstClr val="black"/>
                </a:solidFill>
              </a:rPr>
              <a:t>El monto total </a:t>
            </a:r>
            <a:r>
              <a:rPr lang="es-PE" dirty="0" smtClean="0">
                <a:solidFill>
                  <a:prstClr val="black"/>
                </a:solidFill>
              </a:rPr>
              <a:t>asciende </a:t>
            </a:r>
            <a:r>
              <a:rPr lang="es-PE" dirty="0">
                <a:solidFill>
                  <a:prstClr val="black"/>
                </a:solidFill>
              </a:rPr>
              <a:t>a </a:t>
            </a:r>
            <a:r>
              <a:rPr lang="es-PE" u="sng" dirty="0">
                <a:solidFill>
                  <a:prstClr val="black"/>
                </a:solidFill>
              </a:rPr>
              <a:t>S/. 9’663,698.06 (Nueve Millones Seiscientos Sesenta y Tres Mil Seiscientos Noventa y Ocho con 06/100 Nuevos Soles)</a:t>
            </a:r>
            <a:r>
              <a:rPr lang="es-PE" dirty="0">
                <a:solidFill>
                  <a:prstClr val="black"/>
                </a:solidFill>
              </a:rPr>
              <a:t>, incluido impuestos de </a:t>
            </a:r>
            <a:r>
              <a:rPr lang="es-PE" dirty="0" smtClean="0">
                <a:solidFill>
                  <a:prstClr val="black"/>
                </a:solidFill>
              </a:rPr>
              <a:t>ley. </a:t>
            </a:r>
            <a:r>
              <a:rPr lang="es-PE" sz="2000" b="1" dirty="0" smtClean="0">
                <a:solidFill>
                  <a:srgbClr val="FF0000"/>
                </a:solidFill>
              </a:rPr>
              <a:t>(Aprox. US$ 3,580,000.00)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148064" y="3267796"/>
            <a:ext cx="3923928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i="1" dirty="0">
                <a:solidFill>
                  <a:srgbClr val="0152BF"/>
                </a:solidFill>
              </a:rPr>
              <a:t>Este monto comprende el </a:t>
            </a:r>
            <a:r>
              <a:rPr lang="es-ES_tradnl" sz="1600" b="1" i="1" dirty="0">
                <a:solidFill>
                  <a:srgbClr val="0152BF"/>
                </a:solidFill>
              </a:rPr>
              <a:t>costo del servicio, seguros e impuestos, transportes y de ser el caso los costos laborales conforme a la legislación vigente</a:t>
            </a:r>
            <a:r>
              <a:rPr lang="es-ES_tradnl" sz="1600" i="1" dirty="0">
                <a:solidFill>
                  <a:srgbClr val="0152BF"/>
                </a:solidFill>
              </a:rPr>
              <a:t>, así como todo aquello que sea necesario para la correcta ejecución de la prestación materia del presente contrato.</a:t>
            </a:r>
            <a:endParaRPr lang="es-PE" sz="1600" i="1" dirty="0">
              <a:solidFill>
                <a:srgbClr val="0152B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764704"/>
            <a:ext cx="1236264" cy="13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5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tángulo"/>
          <p:cNvSpPr/>
          <p:nvPr/>
        </p:nvSpPr>
        <p:spPr>
          <a:xfrm>
            <a:off x="323528" y="224644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>
                <a:latin typeface="Leelawadee" pitchFamily="34" charset="-34"/>
                <a:cs typeface="Leelawadee" pitchFamily="34" charset="-34"/>
              </a:rPr>
              <a:t>3</a:t>
            </a:r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. Flota Vehicular del RENTING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59879"/>
            <a:ext cx="933450" cy="1009650"/>
          </a:xfrm>
          <a:prstGeom prst="rect">
            <a:avLst/>
          </a:prstGeom>
        </p:spPr>
      </p:pic>
      <p:sp>
        <p:nvSpPr>
          <p:cNvPr id="2" name="1 Rectángulo redondeado"/>
          <p:cNvSpPr/>
          <p:nvPr/>
        </p:nvSpPr>
        <p:spPr>
          <a:xfrm>
            <a:off x="899592" y="1669505"/>
            <a:ext cx="30963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VEHICULOS ADMINISTRATIVOS</a:t>
            </a:r>
            <a:endParaRPr lang="es-E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004048" y="1669505"/>
            <a:ext cx="30963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VEHICULOS OPERATIVOS</a:t>
            </a:r>
            <a:endParaRPr lang="es-E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66738"/>
              </p:ext>
            </p:extLst>
          </p:nvPr>
        </p:nvGraphicFramePr>
        <p:xfrm>
          <a:off x="682152" y="2564904"/>
          <a:ext cx="38178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504"/>
                <a:gridCol w="194421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ITEM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TIPO VEHICULO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CANTIDAD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Camioneta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Automoviles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Furgon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Camiones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Volquetes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02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65375"/>
              </p:ext>
            </p:extLst>
          </p:nvPr>
        </p:nvGraphicFramePr>
        <p:xfrm>
          <a:off x="4716016" y="2564904"/>
          <a:ext cx="38178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504"/>
                <a:gridCol w="194421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ITEM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TIPO VEHICULO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CANTIDAD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Camioneta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3419872" y="5301208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91680" y="5435932"/>
            <a:ext cx="82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52320" y="5238056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4788024" y="5779277"/>
            <a:ext cx="1607430" cy="54470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981636" y="6272283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UU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000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" y="1700808"/>
            <a:ext cx="9143244" cy="5157191"/>
          </a:xfrm>
          <a:prstGeom prst="rect">
            <a:avLst/>
          </a:prstGeom>
        </p:spPr>
      </p:pic>
      <p:sp>
        <p:nvSpPr>
          <p:cNvPr id="8" name="8 Rectángulo"/>
          <p:cNvSpPr/>
          <p:nvPr/>
        </p:nvSpPr>
        <p:spPr>
          <a:xfrm>
            <a:off x="323528" y="224644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>
                <a:latin typeface="Leelawadee" pitchFamily="34" charset="-34"/>
                <a:cs typeface="Leelawadee" pitchFamily="34" charset="-34"/>
              </a:rPr>
              <a:t>3</a:t>
            </a:r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. Vista Panorámica de la Flota Vehicular RENTING 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2051" name="Picture 3" descr="F:\FIU 2014\FOTO_4_CAMIONETA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556791"/>
            <a:ext cx="3851920" cy="23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FIU 2014\FOTO_2_CAMINONET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16873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32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" y="992887"/>
            <a:ext cx="7225843" cy="5316433"/>
          </a:xfrm>
          <a:prstGeom prst="rect">
            <a:avLst/>
          </a:prstGeom>
        </p:spPr>
      </p:pic>
      <p:sp>
        <p:nvSpPr>
          <p:cNvPr id="3" name="8 Rectángulo"/>
          <p:cNvSpPr/>
          <p:nvPr/>
        </p:nvSpPr>
        <p:spPr>
          <a:xfrm>
            <a:off x="163919" y="188640"/>
            <a:ext cx="7755852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4. Análisis de Opción de Compra Vs </a:t>
            </a:r>
            <a:r>
              <a:rPr lang="es-PE" sz="3600" b="1" dirty="0" err="1" smtClean="0">
                <a:latin typeface="Leelawadee" pitchFamily="34" charset="-34"/>
                <a:cs typeface="Leelawadee" pitchFamily="34" charset="-34"/>
              </a:rPr>
              <a:t>Renting</a:t>
            </a:r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  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632" y="223875"/>
            <a:ext cx="933450" cy="10096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1849433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</a:rPr>
              <a:t>VAN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51520" y="1556792"/>
            <a:ext cx="504056" cy="2926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208221" y="3933056"/>
            <a:ext cx="504056" cy="2926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3491880" y="3763597"/>
            <a:ext cx="0" cy="31577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491880" y="3717032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491880" y="4079376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932040" y="3717032"/>
            <a:ext cx="0" cy="36234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491880" y="4869160"/>
            <a:ext cx="0" cy="1440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491880" y="5013176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491880" y="4869160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932040" y="4869160"/>
            <a:ext cx="0" cy="1440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Flecha derecha"/>
          <p:cNvSpPr/>
          <p:nvPr/>
        </p:nvSpPr>
        <p:spPr>
          <a:xfrm>
            <a:off x="5508104" y="3763597"/>
            <a:ext cx="1728192" cy="3157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7303432" y="3763597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US$ 3 051,000.00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288120" y="4756502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US$ 2 867,000.00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5559928" y="4756502"/>
            <a:ext cx="1728192" cy="3157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582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163919" y="188640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4. Beneficios del </a:t>
            </a:r>
            <a:r>
              <a:rPr lang="es-PE" sz="3600" b="1" dirty="0" err="1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Renting</a:t>
            </a:r>
            <a:endParaRPr lang="es-PE" sz="3600" b="1" dirty="0" smtClean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  <a:p>
            <a:pPr lvl="1"/>
            <a:r>
              <a:rPr lang="es-PE" sz="3600" b="1" dirty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V</a:t>
            </a:r>
            <a:r>
              <a:rPr lang="es-PE" sz="36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ehicular </a:t>
            </a:r>
            <a:endParaRPr lang="es-PE" sz="3600" b="1" dirty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188640"/>
            <a:ext cx="933450" cy="1009650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533854" y="2140259"/>
            <a:ext cx="1080120" cy="734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2276872"/>
            <a:ext cx="613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OPERATIVIDAD DE LA FLOTA VEHICULAR: 100%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469250" y="3242320"/>
            <a:ext cx="1080120" cy="734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87116" y="3378933"/>
            <a:ext cx="5519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OPTIMO RENDIMIENTO DE COMBUSTIBLE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427058" y="4344381"/>
            <a:ext cx="1080120" cy="734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22512" y="4480994"/>
            <a:ext cx="678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MEJORA DE LOS SERVICIOS PUBLICOS MUNICIPALES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384866" y="5386150"/>
            <a:ext cx="1080120" cy="855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57908" y="5583055"/>
            <a:ext cx="639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REDUCCION DE COSTOS DE LA FLOTA VEHICULAR</a:t>
            </a:r>
            <a:endParaRPr lang="es-E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0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9512" y="2016224"/>
            <a:ext cx="8424936" cy="692696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Impacto de la mayor disponibilidad vehicular en la reducción de la delincuencia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08920"/>
            <a:ext cx="8529749" cy="32190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436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82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163919" y="188640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>
                <a:latin typeface="Leelawadee" pitchFamily="34" charset="-34"/>
                <a:cs typeface="Leelawadee" pitchFamily="34" charset="-34"/>
              </a:rPr>
              <a:t>5</a:t>
            </a:r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.Conclusiones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23875"/>
            <a:ext cx="933450" cy="10096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5536" y="1533465"/>
            <a:ext cx="835196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Gestionar innovativamente,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para dar una solución integral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a un problema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estructural que se enfrentan los Gobiernos Locales, con eficiencia y 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eficacia en las gestión.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Los resultados obtenidos, nos muestran que el </a:t>
            </a:r>
            <a:r>
              <a:rPr lang="es-ES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RENTING VEHICULAR 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fue</a:t>
            </a:r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 la decisión mas adecuada, para mejorar la prestación de los servicios</a:t>
            </a:r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 públicos municipales, con una  flota vehicular nueva y el soporte técnico</a:t>
            </a:r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 respectivo de la empresa que nos brinda los servicios.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Esta es una experiencia única en el Perú, a nivel de Gobiernos Locales y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</a:p>
          <a:p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    aplicación es posible  a otros Gobiernos Locales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con similares problemas.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Se tiene la oportunidad de tener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siempre una flota vehicular nueva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,  de 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continuar con este servicio, sin incrementar los costos, lo cual es una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ventaja competitiva en un Gobierno Local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sz="2000" b="1" i="1" dirty="0" smtClean="0">
                <a:solidFill>
                  <a:srgbClr val="FF0000"/>
                </a:solidFill>
              </a:rPr>
              <a:t>disponer de un flota moderna</a:t>
            </a:r>
          </a:p>
          <a:p>
            <a:r>
              <a:rPr lang="es-ES" sz="2000" b="1" i="1" dirty="0">
                <a:solidFill>
                  <a:srgbClr val="FF0000"/>
                </a:solidFill>
              </a:rPr>
              <a:t> </a:t>
            </a:r>
            <a:r>
              <a:rPr lang="es-ES" sz="2000" b="1" i="1" dirty="0" smtClean="0">
                <a:solidFill>
                  <a:srgbClr val="FF0000"/>
                </a:solidFill>
              </a:rPr>
              <a:t>    de vehículos para brindar servicios públicos de calidad a sus ciudadanos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4184290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Picture 3" descr="D:\MMolina\Six Sigma\DSC_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594"/>
            <a:ext cx="9144000" cy="68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807" y="4037726"/>
            <a:ext cx="3289155" cy="2075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99" y="4265510"/>
            <a:ext cx="3105062" cy="2101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075" y="4046890"/>
            <a:ext cx="2898524" cy="1785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Gina\Downloads\LOGO MARCA CIUDAD.jp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8" t="2463" r="5078" b="3186"/>
          <a:stretch/>
        </p:blipFill>
        <p:spPr bwMode="auto">
          <a:xfrm>
            <a:off x="179512" y="117109"/>
            <a:ext cx="1250320" cy="12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355976" y="3896177"/>
            <a:ext cx="16898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616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82781" y="1835746"/>
            <a:ext cx="8545195" cy="5045075"/>
            <a:chOff x="375879" y="901668"/>
            <a:chExt cx="8545195" cy="5045075"/>
          </a:xfrm>
        </p:grpSpPr>
        <p:pic>
          <p:nvPicPr>
            <p:cNvPr id="4" name="6 Imagen" descr="Descripción: plano la molina trazo copia.jp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79" y="901668"/>
              <a:ext cx="8545195" cy="5045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1187624" y="229582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19,747</a:t>
              </a:r>
              <a:endPara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627784" y="191683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chemeClr val="tx2">
                      <a:lumMod val="75000"/>
                    </a:schemeClr>
                  </a:solidFill>
                </a:rPr>
                <a:t>51,242</a:t>
              </a:r>
              <a:endParaRPr lang="es-P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843808" y="2996952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10,317</a:t>
              </a:r>
              <a:endParaRPr lang="es-PE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355976" y="277839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16,904</a:t>
              </a:r>
              <a:endParaRPr lang="es-PE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156176" y="3210439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10,353</a:t>
              </a:r>
              <a:endParaRPr lang="es-P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948264" y="3642487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8,013</a:t>
              </a:r>
              <a:endParaRPr lang="es-P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059832" y="4600077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45,661</a:t>
              </a:r>
              <a:endParaRPr lang="es-PE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55582" y="5532829"/>
            <a:ext cx="2448272" cy="1323439"/>
          </a:xfrm>
          <a:prstGeom prst="rect">
            <a:avLst/>
          </a:prstGeom>
          <a:solidFill>
            <a:srgbClr val="FFFFFF">
              <a:alpha val="92157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Leelawadee" pitchFamily="34" charset="-34"/>
                <a:cs typeface="Leelawadee" pitchFamily="34" charset="-34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sz="1600" dirty="0" smtClean="0">
                <a:latin typeface="+mj-lt"/>
              </a:rPr>
              <a:t>Ubicación   : </a:t>
            </a:r>
            <a:r>
              <a:rPr lang="es-PE" sz="1600" dirty="0">
                <a:latin typeface="+mj-lt"/>
              </a:rPr>
              <a:t>Este de Lima</a:t>
            </a:r>
          </a:p>
          <a:p>
            <a:r>
              <a:rPr lang="es-PE" sz="1600" dirty="0">
                <a:latin typeface="+mj-lt"/>
              </a:rPr>
              <a:t>	</a:t>
            </a:r>
            <a:r>
              <a:rPr lang="es-PE" sz="1600" dirty="0" smtClean="0">
                <a:latin typeface="+mj-lt"/>
              </a:rPr>
              <a:t>Metropolitana</a:t>
            </a:r>
            <a:endParaRPr lang="es-PE" sz="1600" dirty="0">
              <a:latin typeface="+mj-lt"/>
            </a:endParaRPr>
          </a:p>
          <a:p>
            <a:r>
              <a:rPr lang="es-PE" sz="1600" dirty="0" smtClean="0">
                <a:latin typeface="+mj-lt"/>
              </a:rPr>
              <a:t>Población   : </a:t>
            </a:r>
            <a:r>
              <a:rPr lang="es-PE" sz="1600" dirty="0">
                <a:latin typeface="+mj-lt"/>
              </a:rPr>
              <a:t>162,000 Hab.</a:t>
            </a:r>
          </a:p>
          <a:p>
            <a:r>
              <a:rPr lang="es-PE" sz="1600" dirty="0">
                <a:latin typeface="+mj-lt"/>
              </a:rPr>
              <a:t>Extensión    : 65.75 km2</a:t>
            </a:r>
          </a:p>
          <a:p>
            <a:r>
              <a:rPr lang="es-PE" sz="1600" dirty="0" smtClean="0">
                <a:latin typeface="+mj-lt"/>
              </a:rPr>
              <a:t>Zonas            : 7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56" y="620688"/>
            <a:ext cx="6876256" cy="129614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DISTRITO DE LA MOLINA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2665584" y="3014800"/>
            <a:ext cx="216024" cy="1943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15" name="14 Conector recto de flecha"/>
          <p:cNvCxnSpPr>
            <a:endCxn id="2" idx="1"/>
          </p:cNvCxnSpPr>
          <p:nvPr/>
        </p:nvCxnSpPr>
        <p:spPr>
          <a:xfrm>
            <a:off x="1318150" y="2360460"/>
            <a:ext cx="1379070" cy="682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2081" y="1954460"/>
            <a:ext cx="1332445" cy="830997"/>
          </a:xfrm>
          <a:prstGeom prst="rect">
            <a:avLst/>
          </a:prstGeom>
          <a:solidFill>
            <a:srgbClr val="FFFFFF">
              <a:alpha val="92157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Leelawadee" pitchFamily="34" charset="-34"/>
                <a:cs typeface="Leelawadee" pitchFamily="34" charset="-34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sz="1600" dirty="0" smtClean="0">
                <a:latin typeface="+mj-lt"/>
              </a:rPr>
              <a:t>CSI: Central de Seguridad Integral</a:t>
            </a:r>
            <a:endParaRPr lang="es-PE" sz="1600" dirty="0">
              <a:latin typeface="+mj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9" r="2585"/>
          <a:stretch/>
        </p:blipFill>
        <p:spPr bwMode="auto">
          <a:xfrm>
            <a:off x="-24183" y="366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71" y="830217"/>
            <a:ext cx="1839166" cy="2390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82" y="156601"/>
            <a:ext cx="1209209" cy="7450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40" y="3830783"/>
            <a:ext cx="2121969" cy="305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945897"/>
            <a:ext cx="2555776" cy="19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55582" y="65253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LIMA</a:t>
            </a:r>
            <a:endParaRPr lang="es-ES" b="1" dirty="0"/>
          </a:p>
        </p:txBody>
      </p:sp>
      <p:cxnSp>
        <p:nvCxnSpPr>
          <p:cNvPr id="27" name="26 Conector recto"/>
          <p:cNvCxnSpPr/>
          <p:nvPr/>
        </p:nvCxnSpPr>
        <p:spPr>
          <a:xfrm>
            <a:off x="497983" y="5355802"/>
            <a:ext cx="544061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29" y="5872981"/>
            <a:ext cx="549275" cy="301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30 Conector recto"/>
          <p:cNvCxnSpPr/>
          <p:nvPr/>
        </p:nvCxnSpPr>
        <p:spPr>
          <a:xfrm>
            <a:off x="1042044" y="5355802"/>
            <a:ext cx="28460" cy="54734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1024 Conector recto"/>
          <p:cNvCxnSpPr/>
          <p:nvPr/>
        </p:nvCxnSpPr>
        <p:spPr>
          <a:xfrm>
            <a:off x="497983" y="5355802"/>
            <a:ext cx="0" cy="547685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1029 CuadroTexto"/>
          <p:cNvSpPr txBox="1"/>
          <p:nvPr/>
        </p:nvSpPr>
        <p:spPr>
          <a:xfrm>
            <a:off x="6867134" y="6525344"/>
            <a:ext cx="221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DISTRITO LA MOLINA</a:t>
            </a:r>
            <a:endParaRPr lang="es-ES" b="1" dirty="0"/>
          </a:p>
        </p:txBody>
      </p:sp>
      <p:sp>
        <p:nvSpPr>
          <p:cNvPr id="1032" name="1031 CuadroTexto"/>
          <p:cNvSpPr txBox="1"/>
          <p:nvPr/>
        </p:nvSpPr>
        <p:spPr>
          <a:xfrm>
            <a:off x="7975546" y="609329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Población:</a:t>
            </a:r>
          </a:p>
          <a:p>
            <a:r>
              <a:rPr lang="es-ES" sz="1200" i="1" dirty="0" smtClean="0"/>
              <a:t>162,000 Hab.</a:t>
            </a:r>
            <a:endParaRPr lang="es-ES" sz="1200" i="1" dirty="0"/>
          </a:p>
        </p:txBody>
      </p:sp>
      <p:pic>
        <p:nvPicPr>
          <p:cNvPr id="41" name="Picture 2" descr="D:\lcamposh\lucho campos\PRESENTACIONES\PRESENTACIONES 2013\FOTOS ABRIL\CIMG4294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5166" y="66146"/>
            <a:ext cx="1988834" cy="19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87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132856"/>
            <a:ext cx="7643192" cy="409391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PE" sz="2800" dirty="0" smtClean="0"/>
              <a:t>Situación de la Flota Vehicular al año 2011</a:t>
            </a:r>
          </a:p>
          <a:p>
            <a:pPr marL="514350" indent="-514350">
              <a:buAutoNum type="arabicPeriod"/>
            </a:pPr>
            <a:r>
              <a:rPr lang="es-PE" sz="2800" dirty="0" smtClean="0"/>
              <a:t>El inicio 2011/2012: </a:t>
            </a:r>
            <a:r>
              <a:rPr lang="es-PE" sz="2800" dirty="0"/>
              <a:t>e</a:t>
            </a:r>
            <a:r>
              <a:rPr lang="es-PE" sz="2800" dirty="0" smtClean="0"/>
              <a:t>studio Lean </a:t>
            </a:r>
            <a:r>
              <a:rPr lang="es-PE" sz="2800" dirty="0" err="1" smtClean="0"/>
              <a:t>Six</a:t>
            </a:r>
            <a:r>
              <a:rPr lang="es-PE" sz="2800" dirty="0" smtClean="0"/>
              <a:t> Sigma y Recomendaciones </a:t>
            </a:r>
          </a:p>
          <a:p>
            <a:pPr marL="514350" indent="-514350">
              <a:buAutoNum type="arabicPeriod"/>
            </a:pPr>
            <a:r>
              <a:rPr lang="es-PE" sz="2800" dirty="0" smtClean="0"/>
              <a:t>Implementación del Lean </a:t>
            </a:r>
            <a:r>
              <a:rPr lang="es-PE" sz="2800" dirty="0" err="1" smtClean="0"/>
              <a:t>Six</a:t>
            </a:r>
            <a:r>
              <a:rPr lang="es-PE" sz="2800" dirty="0" smtClean="0"/>
              <a:t> Sigma en el 2012/2013: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s-PE" sz="2400" dirty="0" smtClean="0"/>
              <a:t>Reducción del consumo de combustible y otros gastos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s-PE" sz="2400" dirty="0" smtClean="0"/>
              <a:t>Gestión del </a:t>
            </a:r>
            <a:r>
              <a:rPr lang="es-PE" sz="2400" dirty="0" err="1" smtClean="0"/>
              <a:t>Renting</a:t>
            </a:r>
            <a:r>
              <a:rPr lang="es-PE" sz="2400" dirty="0" smtClean="0"/>
              <a:t> vehicular</a:t>
            </a:r>
            <a:endParaRPr lang="es-PE" sz="2800" dirty="0" smtClean="0"/>
          </a:p>
          <a:p>
            <a:pPr marL="514350" indent="-514350">
              <a:buAutoNum type="arabicPeriod"/>
            </a:pPr>
            <a:r>
              <a:rPr lang="es-PE" sz="2800" dirty="0" smtClean="0"/>
              <a:t>Beneficios del Proyecto: </a:t>
            </a:r>
            <a:r>
              <a:rPr lang="es-PE" sz="2800" dirty="0" err="1" smtClean="0"/>
              <a:t>Renting</a:t>
            </a:r>
            <a:r>
              <a:rPr lang="es-PE" sz="2800" dirty="0" smtClean="0"/>
              <a:t> Vehicular</a:t>
            </a:r>
          </a:p>
          <a:p>
            <a:pPr marL="514350" indent="-514350">
              <a:buAutoNum type="arabicPeriod"/>
            </a:pPr>
            <a:r>
              <a:rPr lang="es-PE" sz="2800" dirty="0" smtClean="0"/>
              <a:t>Conclusiones</a:t>
            </a:r>
            <a:endParaRPr lang="es-PE" sz="2800" dirty="0"/>
          </a:p>
        </p:txBody>
      </p:sp>
      <p:sp>
        <p:nvSpPr>
          <p:cNvPr id="4" name="8 Rectángulo"/>
          <p:cNvSpPr/>
          <p:nvPr/>
        </p:nvSpPr>
        <p:spPr>
          <a:xfrm>
            <a:off x="163919" y="188640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Contenido de la Presentación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0563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764704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200" b="1" dirty="0" smtClean="0">
                <a:latin typeface="Leelawadee" pitchFamily="34" charset="-34"/>
                <a:cs typeface="Leelawadee" pitchFamily="34" charset="-34"/>
              </a:rPr>
              <a:t>1. SITUACIÓN DE LA FLOTA VEHICULAR - 2011</a:t>
            </a:r>
            <a:endParaRPr lang="es-PE" sz="32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2378060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/>
              <a:t>La antigüedad promedio de </a:t>
            </a:r>
            <a:r>
              <a:rPr lang="es-PE" dirty="0" smtClean="0"/>
              <a:t>la flota vehicular (56 </a:t>
            </a:r>
            <a:r>
              <a:rPr lang="es-PE" dirty="0" err="1" smtClean="0"/>
              <a:t>uu</a:t>
            </a:r>
            <a:r>
              <a:rPr lang="es-PE" dirty="0" smtClean="0"/>
              <a:t>), sobrepasaban </a:t>
            </a:r>
            <a:r>
              <a:rPr lang="es-PE" dirty="0"/>
              <a:t>los </a:t>
            </a:r>
            <a:r>
              <a:rPr lang="es-PE" b="1" i="1" dirty="0"/>
              <a:t>06 años y los 150,000 km</a:t>
            </a:r>
            <a:r>
              <a:rPr lang="es-PE" dirty="0"/>
              <a:t>. de recorrido, lo cual nos </a:t>
            </a:r>
            <a:r>
              <a:rPr lang="es-PE" dirty="0" smtClean="0"/>
              <a:t>indicaba </a:t>
            </a:r>
            <a:r>
              <a:rPr lang="es-PE" dirty="0"/>
              <a:t>que de continuar manteniendo la flota en las actuales circunstancias </a:t>
            </a:r>
            <a:r>
              <a:rPr lang="es-PE" dirty="0" smtClean="0"/>
              <a:t>resultaría totalmente </a:t>
            </a:r>
            <a:r>
              <a:rPr lang="es-PE" b="1" i="1" u="sng" dirty="0"/>
              <a:t>ANTIECONOMICO</a:t>
            </a:r>
            <a:r>
              <a:rPr lang="es-PE" i="1" dirty="0"/>
              <a:t>.</a:t>
            </a:r>
            <a:endParaRPr lang="es-PE" dirty="0"/>
          </a:p>
        </p:txBody>
      </p:sp>
      <p:pic>
        <p:nvPicPr>
          <p:cNvPr id="6" name="5 Imagen" descr="D:\MMolina\Six Sigma\Fotos Flota\Zona4 28Mar 4y 30pm Ca\IMG0352A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482" y="2204864"/>
            <a:ext cx="2428875" cy="18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360115" y="3855388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Infraestructura  del taller de mantenimiento nuestro, limitada.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Talleres  externos de mantenimiento poco confiables.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b="1" i="1" dirty="0" smtClean="0"/>
              <a:t>Gastos incrementales anuales, </a:t>
            </a:r>
            <a:r>
              <a:rPr lang="es-PE" dirty="0" smtClean="0"/>
              <a:t>por concepto de mantenimiento y adquisición de repuestos.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Elevado porcentaje de vehículos inoperativos.</a:t>
            </a:r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887" y="4653136"/>
            <a:ext cx="202406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67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6" y="620688"/>
            <a:ext cx="6876256" cy="129614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200" b="1" dirty="0" smtClean="0">
                <a:latin typeface="Leelawadee" pitchFamily="34" charset="-34"/>
                <a:cs typeface="Leelawadee" pitchFamily="34" charset="-34"/>
              </a:rPr>
              <a:t>1. SITUACION DE LA FLOTA VEHICULAR</a:t>
            </a:r>
            <a:endParaRPr lang="es-PE" sz="32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1" y="2626296"/>
            <a:ext cx="2135820" cy="1603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43" y="4401108"/>
            <a:ext cx="2160240" cy="162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758" y="2692544"/>
            <a:ext cx="2023683" cy="1517763"/>
          </a:xfrm>
          <a:prstGeom prst="rect">
            <a:avLst/>
          </a:prstGeom>
        </p:spPr>
      </p:pic>
      <p:pic>
        <p:nvPicPr>
          <p:cNvPr id="2050" name="Imagen 5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145" y="4401108"/>
            <a:ext cx="1979296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366478"/>
              </p:ext>
            </p:extLst>
          </p:nvPr>
        </p:nvGraphicFramePr>
        <p:xfrm>
          <a:off x="5170441" y="1948771"/>
          <a:ext cx="3700899" cy="231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3382"/>
              </p:ext>
            </p:extLst>
          </p:nvPr>
        </p:nvGraphicFramePr>
        <p:xfrm>
          <a:off x="5436985" y="4314861"/>
          <a:ext cx="3672408" cy="260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94701" y="6381328"/>
            <a:ext cx="33194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PROMEDIO: 25%  INOPERATIVOS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96937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60648"/>
            <a:ext cx="7020272" cy="1584176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>
              <a:buAutoNum type="arabicPeriod" startAt="2"/>
            </a:pPr>
            <a:r>
              <a:rPr lang="es-PE" sz="3200" b="1" dirty="0" smtClean="0">
                <a:latin typeface="Leelawadee" pitchFamily="34" charset="-34"/>
                <a:cs typeface="Leelawadee" pitchFamily="34" charset="-34"/>
              </a:rPr>
              <a:t>EL INICIO: ESTUDIO LEAN SIX SIGMA  </a:t>
            </a:r>
            <a:r>
              <a:rPr lang="es-PE" sz="2400" b="1" dirty="0" smtClean="0">
                <a:latin typeface="Leelawadee" pitchFamily="34" charset="-34"/>
                <a:cs typeface="Leelawadee" pitchFamily="34" charset="-34"/>
              </a:rPr>
              <a:t>(DIC 2011- JUN 2012)</a:t>
            </a:r>
            <a:endParaRPr lang="es-PE" sz="32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0" name="9 Imagen" descr="D:\MMolina\Six Sigma\Fotos Flota\Zona1 27Mar 2y30pm Ale\Zona2 26 Mar 2y30pm_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488596"/>
            <a:ext cx="2552700" cy="191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D:\MMolina\Six Sigma\Fotos Flota\Zona1 27Mar 2y30pm Ale\Zona2 26 Mar 2y30pm_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747" y="2204864"/>
            <a:ext cx="2543175" cy="190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3572" y="5645158"/>
            <a:ext cx="558011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152BF"/>
                </a:solidFill>
              </a:rPr>
              <a:t>OBJETIVO: REDUCIR COSTOS DE MANTENIMIENTO EN LA</a:t>
            </a:r>
          </a:p>
          <a:p>
            <a:r>
              <a:rPr lang="es-ES" b="1" dirty="0" smtClean="0">
                <a:solidFill>
                  <a:srgbClr val="0152BF"/>
                </a:solidFill>
              </a:rPr>
              <a:t>FLOTA VEHICULAR Y MEJORAR LA OPERATIVIDAD DE LOS</a:t>
            </a:r>
          </a:p>
          <a:p>
            <a:r>
              <a:rPr lang="es-ES" b="1" dirty="0" smtClean="0">
                <a:solidFill>
                  <a:srgbClr val="0152BF"/>
                </a:solidFill>
              </a:rPr>
              <a:t>MISMOS.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42"/>
          <a:stretch/>
        </p:blipFill>
        <p:spPr>
          <a:xfrm>
            <a:off x="1253734" y="1789723"/>
            <a:ext cx="3079787" cy="3815672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341114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704215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973"/>
            <a:ext cx="2915816" cy="2376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224" y="1844972"/>
            <a:ext cx="3213968" cy="2376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44973"/>
            <a:ext cx="2843808" cy="23761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2986224" y="4041067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 Rectángulo redondeado"/>
          <p:cNvSpPr/>
          <p:nvPr/>
        </p:nvSpPr>
        <p:spPr>
          <a:xfrm>
            <a:off x="6300192" y="4041067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12" y="4392488"/>
            <a:ext cx="3203848" cy="227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17612" y="4041067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 Rectángulo redondeado"/>
          <p:cNvSpPr/>
          <p:nvPr/>
        </p:nvSpPr>
        <p:spPr>
          <a:xfrm>
            <a:off x="338212" y="6466030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240" y="4417888"/>
            <a:ext cx="3960440" cy="2093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 Rectángulo redondeado"/>
          <p:cNvSpPr/>
          <p:nvPr/>
        </p:nvSpPr>
        <p:spPr>
          <a:xfrm>
            <a:off x="4066344" y="6325220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531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2636912"/>
            <a:ext cx="806489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E" sz="2800" dirty="0" smtClean="0"/>
              <a:t>Implementar las Recomendaciones del Estudio Lean Six Sigma para el control y el mejor uso de la asignación de combustibles: 2012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PE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E" sz="2800" dirty="0" smtClean="0"/>
              <a:t>Implementar el Renting Vehicular  2012-2013.</a:t>
            </a:r>
          </a:p>
          <a:p>
            <a:endParaRPr lang="es-PE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0421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69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764704"/>
            <a:ext cx="8604448" cy="5980048"/>
          </a:xfrm>
          <a:prstGeom prst="rect">
            <a:avLst/>
          </a:prstGeom>
        </p:spPr>
      </p:pic>
      <p:sp>
        <p:nvSpPr>
          <p:cNvPr id="5" name="8 Rectángulo"/>
          <p:cNvSpPr/>
          <p:nvPr/>
        </p:nvSpPr>
        <p:spPr>
          <a:xfrm>
            <a:off x="323528" y="44624"/>
            <a:ext cx="6444208" cy="126014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2800" b="1" dirty="0">
                <a:latin typeface="Leelawadee" pitchFamily="34" charset="-34"/>
                <a:cs typeface="Leelawadee" pitchFamily="34" charset="-34"/>
              </a:rPr>
              <a:t>3</a:t>
            </a:r>
            <a:r>
              <a:rPr lang="es-PE" sz="2800" b="1" dirty="0" smtClean="0">
                <a:latin typeface="Leelawadee" pitchFamily="34" charset="-34"/>
                <a:cs typeface="Leelawadee" pitchFamily="34" charset="-34"/>
              </a:rPr>
              <a:t>. Implementación Lean Six Sigma Año 2012: reducción de costos</a:t>
            </a:r>
            <a:endParaRPr lang="es-PE" sz="28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566" y="0"/>
            <a:ext cx="933450" cy="1009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20272" y="2780928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US$ 300,000.00</a:t>
            </a:r>
          </a:p>
          <a:p>
            <a:pPr algn="ctr"/>
            <a:r>
              <a:rPr lang="es-PE" dirty="0"/>
              <a:t>a</a:t>
            </a:r>
            <a:r>
              <a:rPr lang="es-PE" dirty="0" smtClean="0"/>
              <a:t>horro anual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10973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6098</TotalTime>
  <Words>785</Words>
  <Application>Microsoft Office PowerPoint</Application>
  <PresentationFormat>On-screen Show (4:3)</PresentationFormat>
  <Paragraphs>138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Tema de Office</vt:lpstr>
      <vt:lpstr>1_Tema de Office</vt:lpstr>
      <vt:lpstr>2_Tema de Office</vt:lpstr>
      <vt:lpstr>3_Tema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Chávarry</dc:creator>
  <cp:lastModifiedBy>John Lee</cp:lastModifiedBy>
  <cp:revision>312</cp:revision>
  <dcterms:created xsi:type="dcterms:W3CDTF">2012-05-28T15:10:39Z</dcterms:created>
  <dcterms:modified xsi:type="dcterms:W3CDTF">2014-06-18T14:07:07Z</dcterms:modified>
</cp:coreProperties>
</file>