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7" r:id="rId3"/>
    <p:sldId id="310" r:id="rId4"/>
    <p:sldId id="308" r:id="rId5"/>
    <p:sldId id="317" r:id="rId6"/>
    <p:sldId id="331" r:id="rId7"/>
    <p:sldId id="332" r:id="rId8"/>
    <p:sldId id="334" r:id="rId9"/>
    <p:sldId id="335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75F"/>
    <a:srgbClr val="B7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1917" autoAdjust="0"/>
  </p:normalViewPr>
  <p:slideViewPr>
    <p:cSldViewPr snapToGrid="0" snapToObjects="1">
      <p:cViewPr>
        <p:scale>
          <a:sx n="75" d="100"/>
          <a:sy n="75" d="100"/>
        </p:scale>
        <p:origin x="-3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58C3-26FC-4794-8BCC-54BCB8D128E2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502A-9D49-4726-8F4C-335EFCE41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C502A-9D49-4726-8F4C-335EFCE41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2"/>
            <a:ext cx="9144000" cy="68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036" y="77265"/>
            <a:ext cx="911884" cy="844486"/>
          </a:xfrm>
          <a:prstGeom prst="rect">
            <a:avLst/>
          </a:prstGeom>
        </p:spPr>
      </p:pic>
      <p:pic>
        <p:nvPicPr>
          <p:cNvPr id="11" name="1 Imagen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252" y="6722577"/>
            <a:ext cx="715632" cy="1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ector recto 12"/>
          <p:cNvCxnSpPr/>
          <p:nvPr userDrawn="1"/>
        </p:nvCxnSpPr>
        <p:spPr>
          <a:xfrm>
            <a:off x="255717" y="2105645"/>
            <a:ext cx="87881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 userDrawn="1"/>
        </p:nvCxnSpPr>
        <p:spPr>
          <a:xfrm>
            <a:off x="168933" y="5051837"/>
            <a:ext cx="87881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33" y="77265"/>
            <a:ext cx="1758479" cy="8444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18" b="13933"/>
          <a:stretch/>
        </p:blipFill>
        <p:spPr>
          <a:xfrm>
            <a:off x="168933" y="5655845"/>
            <a:ext cx="8788127" cy="87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6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31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60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1648"/>
            <a:ext cx="8229600" cy="44599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250"/>
            <a:ext cx="9144000" cy="68466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5769829" y="40691"/>
            <a:ext cx="2479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CIE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ND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 –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UD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</a:t>
            </a:r>
            <a:endParaRPr lang="es-ES" sz="1050" b="1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690435" y="809706"/>
            <a:ext cx="238669" cy="16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580" y="35859"/>
            <a:ext cx="4941878" cy="412376"/>
          </a:xfrm>
          <a:prstGeom prst="rect">
            <a:avLst/>
          </a:prstGeom>
        </p:spPr>
      </p:pic>
      <p:grpSp>
        <p:nvGrpSpPr>
          <p:cNvPr id="10" name="Agrupar 9"/>
          <p:cNvGrpSpPr/>
          <p:nvPr userDrawn="1"/>
        </p:nvGrpSpPr>
        <p:grpSpPr>
          <a:xfrm>
            <a:off x="457200" y="3263280"/>
            <a:ext cx="8492882" cy="3213255"/>
            <a:chOff x="457200" y="3025744"/>
            <a:chExt cx="8492882" cy="3213255"/>
          </a:xfrm>
        </p:grpSpPr>
        <p:cxnSp>
          <p:nvCxnSpPr>
            <p:cNvPr id="18" name="Conector recto 17"/>
            <p:cNvCxnSpPr/>
            <p:nvPr userDrawn="1"/>
          </p:nvCxnSpPr>
          <p:spPr>
            <a:xfrm flipV="1">
              <a:off x="8950082" y="3025744"/>
              <a:ext cx="0" cy="3213255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 userDrawn="1"/>
          </p:nvCxnSpPr>
          <p:spPr>
            <a:xfrm>
              <a:off x="457200" y="6238999"/>
              <a:ext cx="8492882" cy="0"/>
            </a:xfrm>
            <a:prstGeom prst="line">
              <a:avLst/>
            </a:prstGeom>
            <a:ln w="635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305" y="-8713"/>
            <a:ext cx="574787" cy="532304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6757336" y="6575018"/>
            <a:ext cx="21927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b="1" dirty="0" smtClean="0">
                <a:solidFill>
                  <a:srgbClr val="0D0D0D"/>
                </a:solidFill>
              </a:rPr>
              <a:t>Ing. Eleazar Eduardo García Sánchez</a:t>
            </a:r>
            <a:endParaRPr lang="es-ES" sz="105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3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4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6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93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81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98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6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83B4-D74C-A744-8CC1-D2F1D5958182}" type="datetimeFigureOut">
              <a:rPr lang="es-ES" smtClean="0"/>
              <a:t>10/06/2014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ACB6-F2B1-0645-822F-95CCAA127A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6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95003" y="2460271"/>
            <a:ext cx="7772400" cy="2530735"/>
          </a:xfrm>
        </p:spPr>
        <p:txBody>
          <a:bodyPr>
            <a:noAutofit/>
          </a:bodyPr>
          <a:lstStyle/>
          <a:p>
            <a:r>
              <a:rPr lang="es-ES" sz="1600" b="1" dirty="0"/>
              <a:t>“Construyendo Ciudades Sostenibles, Equitativas e Inteligentes: </a:t>
            </a:r>
            <a:br>
              <a:rPr lang="es-ES" sz="1600" b="1" dirty="0"/>
            </a:br>
            <a:r>
              <a:rPr lang="es-ES" sz="1600" b="1" dirty="0"/>
              <a:t> Nuevos Desafíos para América Latina</a:t>
            </a:r>
            <a:r>
              <a:rPr lang="es-ES" sz="1800" b="1" dirty="0"/>
              <a:t>” </a:t>
            </a:r>
            <a:br>
              <a:rPr lang="es-ES" sz="1800" b="1" dirty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/>
              <a:t/>
            </a:r>
            <a:br>
              <a:rPr lang="es-ES" sz="1800" b="1" dirty="0"/>
            </a:b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CIE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– 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UD</a:t>
            </a: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200" b="1" dirty="0" smtClean="0"/>
              <a:t/>
            </a:r>
            <a:br>
              <a:rPr lang="es-ES" sz="1200" b="1" dirty="0" smtClean="0"/>
            </a:br>
            <a:r>
              <a:rPr lang="es-ES" sz="1200" b="1" dirty="0"/>
              <a:t/>
            </a:r>
            <a:br>
              <a:rPr lang="es-ES" sz="1200" b="1" dirty="0"/>
            </a:br>
            <a:r>
              <a:rPr lang="es-ES" sz="1400" b="1" dirty="0" smtClean="0"/>
              <a:t>Ing. Eleazar Eduardo </a:t>
            </a:r>
            <a:r>
              <a:rPr lang="es-ES" sz="1400" b="1" dirty="0"/>
              <a:t>García </a:t>
            </a:r>
            <a:r>
              <a:rPr lang="es-ES" sz="1400" b="1" dirty="0" smtClean="0"/>
              <a:t>Sánchez</a:t>
            </a:r>
            <a:br>
              <a:rPr lang="es-ES" sz="1400" b="1" dirty="0" smtClean="0"/>
            </a:br>
            <a:r>
              <a:rPr lang="es-ES" sz="1200" dirty="0" smtClean="0"/>
              <a:t>Alcalde del </a:t>
            </a:r>
            <a:r>
              <a:rPr lang="es-ES" sz="1200" dirty="0"/>
              <a:t>Municipio de </a:t>
            </a:r>
            <a:r>
              <a:rPr lang="es-ES" sz="1200" dirty="0" smtClean="0"/>
              <a:t>Pachuca de Soto Hidalgo; </a:t>
            </a:r>
            <a:r>
              <a:rPr lang="es-ES" sz="1200" dirty="0"/>
              <a:t>Presidente Adjunto de la </a:t>
            </a:r>
            <a:br>
              <a:rPr lang="es-ES" sz="1200" dirty="0"/>
            </a:br>
            <a:r>
              <a:rPr lang="es-ES" sz="1200" dirty="0"/>
              <a:t>Federación Nacional de Municipios de México (FENAMM) </a:t>
            </a:r>
            <a:br>
              <a:rPr lang="es-ES" sz="1200" dirty="0"/>
            </a:br>
            <a:endParaRPr lang="es-ES" sz="1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0803" y="1082119"/>
            <a:ext cx="6400800" cy="707351"/>
          </a:xfrm>
        </p:spPr>
        <p:txBody>
          <a:bodyPr>
            <a:noAutofit/>
          </a:bodyPr>
          <a:lstStyle/>
          <a:p>
            <a:r>
              <a:rPr lang="es-ES" sz="2000" b="1" dirty="0"/>
              <a:t>XX Conferencia Interamericana </a:t>
            </a:r>
          </a:p>
          <a:p>
            <a:r>
              <a:rPr lang="es-ES" sz="2000" b="1" dirty="0"/>
              <a:t>de Alcaldes y Autoridades </a:t>
            </a:r>
            <a:r>
              <a:rPr lang="es-ES" sz="2000" b="1" dirty="0" smtClean="0"/>
              <a:t>Locales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789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45" y="1263417"/>
            <a:ext cx="4360334" cy="32702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36445" y="1081331"/>
            <a:ext cx="36848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dirty="0"/>
              <a:t>La </a:t>
            </a:r>
            <a:r>
              <a:rPr lang="es-ES" sz="1400" b="1" dirty="0"/>
              <a:t>mitad de la humanidad vive en ciudades</a:t>
            </a:r>
            <a:r>
              <a:rPr lang="es-ES" sz="1400" dirty="0"/>
              <a:t>; en dos décadas se incrementará al 60% de la población</a:t>
            </a:r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Las ciudades ganan en promedio </a:t>
            </a:r>
            <a:r>
              <a:rPr lang="es-ES" sz="1400" b="1" dirty="0"/>
              <a:t>5 millones de residentes</a:t>
            </a:r>
            <a:r>
              <a:rPr lang="es-ES" sz="1400" dirty="0"/>
              <a:t> cada mes.</a:t>
            </a:r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dirty="0"/>
              <a:t>Necesario armonizar los </a:t>
            </a:r>
            <a:r>
              <a:rPr lang="es-ES" sz="1400" b="1" dirty="0"/>
              <a:t>aspectos espaciales, sociales y ambientales de </a:t>
            </a:r>
            <a:r>
              <a:rPr lang="es-ES" sz="1400" dirty="0"/>
              <a:t>la ciudad con sus habitantes</a:t>
            </a:r>
          </a:p>
          <a:p>
            <a:pPr algn="just">
              <a:defRPr/>
            </a:pPr>
            <a:endParaRPr lang="es-ES" sz="1400" dirty="0"/>
          </a:p>
          <a:p>
            <a:pPr algn="just">
              <a:defRPr/>
            </a:pPr>
            <a:r>
              <a:rPr lang="es-ES" sz="1400" b="1" dirty="0"/>
              <a:t>Equidad-Participación y sustentabilidad </a:t>
            </a:r>
            <a:r>
              <a:rPr lang="es-ES" sz="1400" dirty="0"/>
              <a:t>son los pilares de esta armonía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4445" y="4533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El fenómeno de la </a:t>
            </a:r>
            <a:r>
              <a:rPr lang="es-ES_tradnl" b="1" dirty="0" smtClean="0"/>
              <a:t>urbanización es universal</a:t>
            </a:r>
            <a:r>
              <a:rPr lang="es-ES_tradnl" dirty="0" smtClean="0"/>
              <a:t>, </a:t>
            </a:r>
            <a:r>
              <a:rPr lang="es-ES_tradnl" dirty="0"/>
              <a:t>presentado retos y oportunidades. 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453445" y="5539635"/>
            <a:ext cx="382411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b="1" dirty="0" smtClean="0"/>
              <a:t>Las naciones mas desarrolladas, son también las mas urbanizada</a:t>
            </a:r>
            <a:endParaRPr lang="es-ES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6383" y="887444"/>
            <a:ext cx="2292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srgbClr val="262626"/>
                </a:solidFill>
                <a:latin typeface="Arial Black"/>
                <a:cs typeface="Arial Black"/>
              </a:rPr>
              <a:t>C</a:t>
            </a:r>
            <a:r>
              <a:rPr lang="es-ES_tradnl" sz="1400" b="1" dirty="0" smtClean="0">
                <a:solidFill>
                  <a:srgbClr val="262626"/>
                </a:solidFill>
                <a:latin typeface="Arial Black"/>
                <a:cs typeface="Arial Black"/>
              </a:rPr>
              <a:t>ONTEXTO MUNDIAL</a:t>
            </a:r>
            <a:endParaRPr lang="es-ES" sz="1400" b="1" dirty="0">
              <a:solidFill>
                <a:srgbClr val="262626"/>
              </a:solidFill>
              <a:latin typeface="Arial Black"/>
              <a:cs typeface="Arial Black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556" y="4209682"/>
            <a:ext cx="3397497" cy="19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07001" y="1076944"/>
            <a:ext cx="3614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b="1" dirty="0" smtClean="0"/>
              <a:t>ENTORNO MUNDIAL</a:t>
            </a:r>
          </a:p>
          <a:p>
            <a:endParaRPr lang="es-ES" sz="1600" dirty="0" smtClean="0"/>
          </a:p>
          <a:p>
            <a:pPr marL="171450" indent="-171450">
              <a:buFont typeface="Arial"/>
              <a:buChar char="•"/>
            </a:pPr>
            <a:r>
              <a:rPr lang="es-ES" sz="1600" dirty="0" smtClean="0"/>
              <a:t>7,000 millones de personas </a:t>
            </a:r>
          </a:p>
          <a:p>
            <a:pPr marL="171450" indent="-171450">
              <a:buFont typeface="Arial"/>
              <a:buChar char="•"/>
            </a:pPr>
            <a:endParaRPr lang="es-ES" sz="1600" dirty="0" smtClean="0"/>
          </a:p>
          <a:p>
            <a:pPr marL="171450" indent="-171450">
              <a:buFont typeface="Arial"/>
              <a:buChar char="•"/>
            </a:pPr>
            <a:r>
              <a:rPr lang="es-ES" sz="1600" dirty="0" smtClean="0"/>
              <a:t>1,015 millones de vehículos</a:t>
            </a:r>
          </a:p>
          <a:p>
            <a:pPr marL="171450" indent="-171450">
              <a:buFont typeface="Arial"/>
              <a:buChar char="•"/>
            </a:pPr>
            <a:endParaRPr lang="es-ES" sz="1600" dirty="0" smtClean="0"/>
          </a:p>
          <a:p>
            <a:pPr marL="171450" indent="-171450">
              <a:buFont typeface="Arial"/>
              <a:buChar char="•"/>
            </a:pPr>
            <a:r>
              <a:rPr lang="es-ES" sz="1600" dirty="0" smtClean="0"/>
              <a:t>EUA: 239.8 millones de vehículos</a:t>
            </a:r>
          </a:p>
          <a:p>
            <a:pPr marL="171450" indent="-171450">
              <a:buFont typeface="Arial"/>
              <a:buChar char="•"/>
            </a:pPr>
            <a:endParaRPr lang="es-ES" sz="1600" dirty="0" smtClean="0"/>
          </a:p>
          <a:p>
            <a:pPr marL="171450" indent="-171450">
              <a:buFont typeface="Arial"/>
              <a:buChar char="•"/>
            </a:pPr>
            <a:r>
              <a:rPr lang="es-ES" sz="1600" dirty="0" smtClean="0"/>
              <a:t>China: 78 millones </a:t>
            </a:r>
          </a:p>
          <a:p>
            <a:pPr marL="171450" indent="-171450">
              <a:buFont typeface="Arial"/>
              <a:buChar char="•"/>
            </a:pPr>
            <a:endParaRPr lang="es-ES" sz="1600" dirty="0" smtClean="0"/>
          </a:p>
          <a:p>
            <a:pPr marL="171450" indent="-171450">
              <a:buFont typeface="Arial"/>
              <a:buChar char="•"/>
            </a:pPr>
            <a:r>
              <a:rPr lang="es-ES" sz="1600" dirty="0" smtClean="0"/>
              <a:t>En 2013 se vendieron 87 millones de vehículos</a:t>
            </a:r>
            <a:endParaRPr lang="es-ES" sz="1600" dirty="0"/>
          </a:p>
        </p:txBody>
      </p:sp>
      <p:sp>
        <p:nvSpPr>
          <p:cNvPr id="10" name="Rectángulo 9"/>
          <p:cNvSpPr/>
          <p:nvPr/>
        </p:nvSpPr>
        <p:spPr>
          <a:xfrm>
            <a:off x="493889" y="3953386"/>
            <a:ext cx="4572000" cy="21467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Proporción de personas por vehículos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E.U.A:  1.3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Francia, Japón, Inglaterra: 1.7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/>
              <a:t>América Latina: 6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4529668" y="4514053"/>
            <a:ext cx="4291364" cy="15860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ES_tradnl" sz="1400" dirty="0" smtClean="0">
                <a:solidFill>
                  <a:schemeClr val="tx1"/>
                </a:solidFill>
              </a:rPr>
              <a:t>El </a:t>
            </a:r>
            <a:r>
              <a:rPr lang="es-ES_tradnl" sz="1400" dirty="0">
                <a:solidFill>
                  <a:schemeClr val="tx1"/>
                </a:solidFill>
              </a:rPr>
              <a:t>automóvil ha traído consigo mayores velocidades en el desplazamiento de los ciudadanos, </a:t>
            </a:r>
            <a:r>
              <a:rPr lang="es-ES_tradnl" sz="1400" dirty="0" smtClean="0">
                <a:solidFill>
                  <a:schemeClr val="tx1"/>
                </a:solidFill>
              </a:rPr>
              <a:t>pero </a:t>
            </a:r>
            <a:r>
              <a:rPr lang="es-ES_tradnl" sz="1400" dirty="0">
                <a:solidFill>
                  <a:schemeClr val="tx1"/>
                </a:solidFill>
              </a:rPr>
              <a:t>en ironía, mayor congestionamiento, recorridos más largos, ciudades mas expandidas con modelos no sustentables, </a:t>
            </a:r>
            <a:r>
              <a:rPr lang="es-ES_tradnl" sz="1400" dirty="0" smtClean="0">
                <a:solidFill>
                  <a:schemeClr val="tx1"/>
                </a:solidFill>
              </a:rPr>
              <a:t>contaminación </a:t>
            </a:r>
            <a:r>
              <a:rPr lang="es-ES_tradnl" sz="1400" dirty="0">
                <a:solidFill>
                  <a:schemeClr val="tx1"/>
                </a:solidFill>
              </a:rPr>
              <a:t>y desorden urbano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4" y="851166"/>
            <a:ext cx="4755445" cy="3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89000"/>
            <a:ext cx="6090356" cy="600251"/>
          </a:xfrm>
        </p:spPr>
        <p:txBody>
          <a:bodyPr>
            <a:normAutofit/>
          </a:bodyPr>
          <a:lstStyle/>
          <a:p>
            <a:pPr algn="l"/>
            <a:r>
              <a:rPr lang="es-ES" sz="1800" b="1" dirty="0" smtClean="0"/>
              <a:t>LATINOAMERICA</a:t>
            </a:r>
            <a:endParaRPr lang="es-ES" sz="1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9251"/>
            <a:ext cx="439280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400" b="1" dirty="0"/>
              <a:t>América Latina es el hogar de 36 países y una población de alrededor de 550 millones.</a:t>
            </a:r>
          </a:p>
          <a:p>
            <a:pPr marL="0" indent="0" algn="just">
              <a:buNone/>
            </a:pPr>
            <a:endParaRPr lang="es-ES_tradnl" sz="1400" dirty="0"/>
          </a:p>
          <a:p>
            <a:pPr algn="just"/>
            <a:r>
              <a:rPr lang="es-ES_tradnl" sz="1400" dirty="0" smtClean="0"/>
              <a:t>Tiene </a:t>
            </a:r>
            <a:r>
              <a:rPr lang="es-ES_tradnl" sz="1400" b="1" dirty="0"/>
              <a:t>389 millones de habitantes </a:t>
            </a:r>
            <a:r>
              <a:rPr lang="es-ES_tradnl" sz="1400" dirty="0"/>
              <a:t>en</a:t>
            </a:r>
            <a:r>
              <a:rPr lang="es-ES_tradnl" sz="1400" b="1" dirty="0"/>
              <a:t> </a:t>
            </a:r>
            <a:r>
              <a:rPr lang="es-ES_tradnl" sz="1400" dirty="0"/>
              <a:t>las zonas urbanas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_tradnl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_tradnl" sz="1400" dirty="0" smtClean="0">
                <a:solidFill>
                  <a:srgbClr val="000000"/>
                </a:solidFill>
              </a:rPr>
              <a:t>Se </a:t>
            </a:r>
            <a:r>
              <a:rPr lang="es-ES_tradnl" sz="1400" dirty="0">
                <a:solidFill>
                  <a:srgbClr val="000000"/>
                </a:solidFill>
              </a:rPr>
              <a:t>encuentran </a:t>
            </a:r>
            <a:r>
              <a:rPr lang="es-ES_tradnl" sz="1400" b="1" dirty="0">
                <a:solidFill>
                  <a:srgbClr val="000000"/>
                </a:solidFill>
              </a:rPr>
              <a:t>4 </a:t>
            </a:r>
            <a:r>
              <a:rPr lang="es-ES_tradnl" sz="1400" dirty="0">
                <a:solidFill>
                  <a:srgbClr val="000000"/>
                </a:solidFill>
              </a:rPr>
              <a:t>de las 20 ciudades con </a:t>
            </a:r>
            <a:r>
              <a:rPr lang="es-ES_tradnl" sz="1400" b="1" dirty="0">
                <a:solidFill>
                  <a:srgbClr val="000000"/>
                </a:solidFill>
              </a:rPr>
              <a:t>más de 10 millones </a:t>
            </a:r>
            <a:r>
              <a:rPr lang="es-ES_tradnl" sz="1400" dirty="0">
                <a:solidFill>
                  <a:srgbClr val="000000"/>
                </a:solidFill>
              </a:rPr>
              <a:t>de habitantes del mundo: </a:t>
            </a:r>
            <a:r>
              <a:rPr lang="es-ES_tradnl" sz="1400" b="1" dirty="0">
                <a:solidFill>
                  <a:srgbClr val="000000"/>
                </a:solidFill>
              </a:rPr>
              <a:t>Zona Metropolitana de la Ciudad de México, </a:t>
            </a:r>
            <a:r>
              <a:rPr lang="es-ES_tradnl" sz="1400" b="1" dirty="0" err="1">
                <a:solidFill>
                  <a:srgbClr val="000000"/>
                </a:solidFill>
              </a:rPr>
              <a:t>Sau</a:t>
            </a:r>
            <a:r>
              <a:rPr lang="es-ES_tradnl" sz="1400" b="1" dirty="0">
                <a:solidFill>
                  <a:srgbClr val="000000"/>
                </a:solidFill>
              </a:rPr>
              <a:t> Paulo, Buenos Aires, Rio de Janeiro </a:t>
            </a:r>
            <a:endParaRPr lang="es-ES_tradnl" sz="14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es-ES_tradnl" sz="1400" b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_tradnl" sz="1400" b="1" dirty="0" smtClean="0">
                <a:solidFill>
                  <a:srgbClr val="000000"/>
                </a:solidFill>
              </a:rPr>
              <a:t>64 </a:t>
            </a:r>
            <a:r>
              <a:rPr lang="es-ES_tradnl" sz="1400" dirty="0" smtClean="0">
                <a:solidFill>
                  <a:srgbClr val="000000"/>
                </a:solidFill>
              </a:rPr>
              <a:t>Ciudades </a:t>
            </a:r>
            <a:r>
              <a:rPr lang="es-ES_tradnl" sz="1400" dirty="0">
                <a:solidFill>
                  <a:srgbClr val="000000"/>
                </a:solidFill>
              </a:rPr>
              <a:t>con mas de </a:t>
            </a:r>
            <a:r>
              <a:rPr lang="es-ES_tradnl" sz="1400" b="1" dirty="0" smtClean="0">
                <a:solidFill>
                  <a:srgbClr val="000000"/>
                </a:solidFill>
              </a:rPr>
              <a:t>1 millón de habitantes</a:t>
            </a:r>
          </a:p>
          <a:p>
            <a:pPr algn="just">
              <a:lnSpc>
                <a:spcPct val="150000"/>
              </a:lnSpc>
            </a:pPr>
            <a:endParaRPr lang="es-ES_tradnl" sz="1400" b="1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_tradnl" sz="1400" dirty="0">
                <a:solidFill>
                  <a:srgbClr val="000000"/>
                </a:solidFill>
              </a:rPr>
              <a:t>Estas ciudades albergan un total de </a:t>
            </a:r>
            <a:r>
              <a:rPr lang="es-ES_tradnl" sz="1400" b="1" dirty="0">
                <a:solidFill>
                  <a:srgbClr val="000000"/>
                </a:solidFill>
              </a:rPr>
              <a:t>217 millones de personas</a:t>
            </a:r>
            <a:r>
              <a:rPr lang="es-ES_tradnl" sz="1400" dirty="0">
                <a:solidFill>
                  <a:srgbClr val="000000"/>
                </a:solidFill>
              </a:rPr>
              <a:t>, un tercio de todos los latinoamericanos </a:t>
            </a: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50" y="1030113"/>
            <a:ext cx="2012346" cy="2906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02" y="3360555"/>
            <a:ext cx="1913748" cy="2817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3" y="3501657"/>
            <a:ext cx="2115364" cy="26759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647" y="1030113"/>
            <a:ext cx="1880703" cy="24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73103" y="891190"/>
            <a:ext cx="4540908" cy="265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400" b="1" dirty="0" smtClean="0">
                <a:solidFill>
                  <a:srgbClr val="262626"/>
                </a:solidFill>
                <a:latin typeface="Arial Black"/>
                <a:cs typeface="Arial Black"/>
              </a:rPr>
              <a:t>CONTEXTO LOCAL</a:t>
            </a:r>
          </a:p>
          <a:p>
            <a:pPr lvl="0"/>
            <a:endParaRPr lang="es-ES" sz="1400" b="1" dirty="0">
              <a:solidFill>
                <a:srgbClr val="262626"/>
              </a:solidFill>
              <a:latin typeface="Arial Black"/>
              <a:cs typeface="Arial Black"/>
            </a:endParaRPr>
          </a:p>
          <a:p>
            <a:pPr algn="just"/>
            <a:r>
              <a:rPr lang="es-MX" sz="1400" b="1" dirty="0" smtClean="0"/>
              <a:t>PACHUCA DE SOTO</a:t>
            </a:r>
            <a:endParaRPr lang="es-ES" sz="1400" dirty="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400" u="sng" dirty="0" smtClean="0"/>
              <a:t>S</a:t>
            </a:r>
            <a:r>
              <a:rPr lang="es-ES" sz="1400" dirty="0" smtClean="0"/>
              <a:t>uperficie </a:t>
            </a:r>
            <a:r>
              <a:rPr lang="es-ES" sz="1400" dirty="0"/>
              <a:t>total de 163.73 </a:t>
            </a:r>
            <a:r>
              <a:rPr lang="es-ES" sz="1400" dirty="0" smtClean="0"/>
              <a:t>km2</a:t>
            </a:r>
            <a:endParaRPr lang="es-ES" sz="1400" dirty="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400" dirty="0" smtClean="0"/>
              <a:t>256</a:t>
            </a:r>
            <a:r>
              <a:rPr lang="es-ES" sz="1400" dirty="0"/>
              <a:t> 584 </a:t>
            </a:r>
            <a:r>
              <a:rPr lang="es-ES" sz="1400" dirty="0" smtClean="0"/>
              <a:t>habitantes (</a:t>
            </a:r>
            <a:r>
              <a:rPr lang="es-ES" sz="1400" dirty="0" err="1" smtClean="0"/>
              <a:t>inegi</a:t>
            </a:r>
            <a:r>
              <a:rPr lang="es-ES" sz="1400" dirty="0" smtClean="0"/>
              <a:t> 2010)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400" dirty="0" smtClean="0"/>
              <a:t>Densidad </a:t>
            </a:r>
            <a:r>
              <a:rPr lang="es-ES" sz="1400" dirty="0"/>
              <a:t>de población de 1738.2 habitantes por </a:t>
            </a:r>
            <a:r>
              <a:rPr lang="es-ES" sz="1400" dirty="0" smtClean="0"/>
              <a:t>km2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400" dirty="0" smtClean="0"/>
              <a:t>Índice </a:t>
            </a:r>
            <a:r>
              <a:rPr lang="es-ES" sz="1400" dirty="0"/>
              <a:t>de desarrollo humano de 0.9022 (Alto</a:t>
            </a:r>
            <a:r>
              <a:rPr lang="es-ES" sz="1400" dirty="0" smtClean="0"/>
              <a:t>)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400" dirty="0" smtClean="0"/>
              <a:t>Aporta </a:t>
            </a:r>
            <a:r>
              <a:rPr lang="es-ES" sz="1400" dirty="0"/>
              <a:t>el 13.6 por ciento del producto interno bruto estatal de </a:t>
            </a:r>
            <a:r>
              <a:rPr lang="es-ES" sz="1400" dirty="0" smtClean="0"/>
              <a:t>Hidalgo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278399" y="3469452"/>
            <a:ext cx="3951122" cy="285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400" b="1" dirty="0"/>
              <a:t>La Zona Metropolitana de Pachuca </a:t>
            </a:r>
            <a:endParaRPr lang="es-ES" sz="1400" b="1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Población </a:t>
            </a:r>
            <a:r>
              <a:rPr lang="es-ES" sz="1200" dirty="0"/>
              <a:t>de 511 981 habitantes </a:t>
            </a:r>
            <a:endParaRPr lang="es-ES" sz="12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S</a:t>
            </a:r>
            <a:r>
              <a:rPr lang="es-ES" sz="1200" dirty="0" smtClean="0"/>
              <a:t>uperficie </a:t>
            </a:r>
            <a:r>
              <a:rPr lang="es-ES" sz="1200" dirty="0"/>
              <a:t>de 1358.8 </a:t>
            </a:r>
            <a:r>
              <a:rPr lang="es-ES" sz="1200" dirty="0" smtClean="0"/>
              <a:t>km2</a:t>
            </a:r>
          </a:p>
          <a:p>
            <a:pPr>
              <a:lnSpc>
                <a:spcPct val="120000"/>
              </a:lnSpc>
            </a:pPr>
            <a:endParaRPr lang="es-ES" sz="1400" dirty="0" smtClean="0"/>
          </a:p>
          <a:p>
            <a:pPr>
              <a:lnSpc>
                <a:spcPct val="120000"/>
              </a:lnSpc>
            </a:pPr>
            <a:r>
              <a:rPr lang="es-ES" sz="1400" dirty="0" smtClean="0"/>
              <a:t>Conformada </a:t>
            </a:r>
            <a:r>
              <a:rPr lang="es-ES" sz="1400" dirty="0"/>
              <a:t>por 7 municipios </a:t>
            </a:r>
            <a:r>
              <a:rPr lang="es-ES" sz="1400" dirty="0" smtClean="0"/>
              <a:t>de Hidalgo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Pachuca de Soto,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Mineral </a:t>
            </a:r>
            <a:r>
              <a:rPr lang="es-ES" sz="1200" dirty="0"/>
              <a:t>del Monte, </a:t>
            </a:r>
            <a:endParaRPr lang="es-E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Mineral </a:t>
            </a:r>
            <a:r>
              <a:rPr lang="es-ES" sz="1200" dirty="0"/>
              <a:t>de la Reforma, </a:t>
            </a:r>
            <a:endParaRPr lang="es-E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San </a:t>
            </a:r>
            <a:r>
              <a:rPr lang="es-ES" sz="1200" dirty="0"/>
              <a:t>Agustín </a:t>
            </a:r>
            <a:r>
              <a:rPr lang="es-ES" sz="1200" dirty="0" err="1"/>
              <a:t>Tlaxiaca</a:t>
            </a:r>
            <a:r>
              <a:rPr lang="es-ES" sz="1200" dirty="0"/>
              <a:t>, </a:t>
            </a:r>
            <a:endParaRPr lang="es-E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err="1" smtClean="0"/>
              <a:t>Epazoyucan</a:t>
            </a:r>
            <a:r>
              <a:rPr lang="es-ES" sz="1200" dirty="0"/>
              <a:t>, </a:t>
            </a:r>
            <a:endParaRPr lang="es-E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Zapotlán </a:t>
            </a:r>
            <a:r>
              <a:rPr lang="es-ES" sz="1200" dirty="0"/>
              <a:t>y </a:t>
            </a:r>
            <a:endParaRPr lang="es-ES" sz="1200" dirty="0" smtClean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200" dirty="0" smtClean="0"/>
              <a:t>Zempoala.</a:t>
            </a:r>
            <a:endParaRPr lang="es-ES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136" y="891190"/>
            <a:ext cx="2835432" cy="260016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Agrupar 4"/>
          <p:cNvGrpSpPr/>
          <p:nvPr/>
        </p:nvGrpSpPr>
        <p:grpSpPr>
          <a:xfrm>
            <a:off x="664986" y="3766336"/>
            <a:ext cx="3104130" cy="2397768"/>
            <a:chOff x="837602" y="3766336"/>
            <a:chExt cx="3104130" cy="239776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602" y="3766336"/>
              <a:ext cx="3104130" cy="2397768"/>
            </a:xfrm>
            <a:prstGeom prst="rect">
              <a:avLst/>
            </a:prstGeom>
          </p:spPr>
        </p:pic>
        <p:sp>
          <p:nvSpPr>
            <p:cNvPr id="4" name="Forma libre 3"/>
            <p:cNvSpPr/>
            <p:nvPr/>
          </p:nvSpPr>
          <p:spPr>
            <a:xfrm>
              <a:off x="2059732" y="4313825"/>
              <a:ext cx="730114" cy="733051"/>
            </a:xfrm>
            <a:custGeom>
              <a:avLst/>
              <a:gdLst>
                <a:gd name="connsiteX0" fmla="*/ 220969 w 730114"/>
                <a:gd name="connsiteY0" fmla="*/ 706454 h 733051"/>
                <a:gd name="connsiteX1" fmla="*/ 270839 w 730114"/>
                <a:gd name="connsiteY1" fmla="*/ 696480 h 733051"/>
                <a:gd name="connsiteX2" fmla="*/ 324033 w 730114"/>
                <a:gd name="connsiteY2" fmla="*/ 723077 h 733051"/>
                <a:gd name="connsiteX3" fmla="*/ 350630 w 730114"/>
                <a:gd name="connsiteY3" fmla="*/ 733051 h 733051"/>
                <a:gd name="connsiteX4" fmla="*/ 357279 w 730114"/>
                <a:gd name="connsiteY4" fmla="*/ 723077 h 733051"/>
                <a:gd name="connsiteX5" fmla="*/ 377227 w 730114"/>
                <a:gd name="connsiteY5" fmla="*/ 723077 h 733051"/>
                <a:gd name="connsiteX6" fmla="*/ 390526 w 730114"/>
                <a:gd name="connsiteY6" fmla="*/ 723077 h 733051"/>
                <a:gd name="connsiteX7" fmla="*/ 410474 w 730114"/>
                <a:gd name="connsiteY7" fmla="*/ 726402 h 733051"/>
                <a:gd name="connsiteX8" fmla="*/ 407149 w 730114"/>
                <a:gd name="connsiteY8" fmla="*/ 719753 h 733051"/>
                <a:gd name="connsiteX9" fmla="*/ 387201 w 730114"/>
                <a:gd name="connsiteY9" fmla="*/ 696480 h 733051"/>
                <a:gd name="connsiteX10" fmla="*/ 410474 w 730114"/>
                <a:gd name="connsiteY10" fmla="*/ 649934 h 733051"/>
                <a:gd name="connsiteX11" fmla="*/ 417123 w 730114"/>
                <a:gd name="connsiteY11" fmla="*/ 613362 h 733051"/>
                <a:gd name="connsiteX12" fmla="*/ 423772 w 730114"/>
                <a:gd name="connsiteY12" fmla="*/ 586765 h 733051"/>
                <a:gd name="connsiteX13" fmla="*/ 420448 w 730114"/>
                <a:gd name="connsiteY13" fmla="*/ 556843 h 733051"/>
                <a:gd name="connsiteX14" fmla="*/ 423772 w 730114"/>
                <a:gd name="connsiteY14" fmla="*/ 543544 h 733051"/>
                <a:gd name="connsiteX15" fmla="*/ 466993 w 730114"/>
                <a:gd name="connsiteY15" fmla="*/ 523596 h 733051"/>
                <a:gd name="connsiteX16" fmla="*/ 470317 w 730114"/>
                <a:gd name="connsiteY16" fmla="*/ 493674 h 733051"/>
                <a:gd name="connsiteX17" fmla="*/ 476966 w 730114"/>
                <a:gd name="connsiteY17" fmla="*/ 480375 h 733051"/>
                <a:gd name="connsiteX18" fmla="*/ 496914 w 730114"/>
                <a:gd name="connsiteY18" fmla="*/ 470401 h 733051"/>
                <a:gd name="connsiteX19" fmla="*/ 553433 w 730114"/>
                <a:gd name="connsiteY19" fmla="*/ 467076 h 733051"/>
                <a:gd name="connsiteX20" fmla="*/ 560082 w 730114"/>
                <a:gd name="connsiteY20" fmla="*/ 447128 h 733051"/>
                <a:gd name="connsiteX21" fmla="*/ 563407 w 730114"/>
                <a:gd name="connsiteY21" fmla="*/ 420531 h 733051"/>
                <a:gd name="connsiteX22" fmla="*/ 560082 w 730114"/>
                <a:gd name="connsiteY22" fmla="*/ 407232 h 733051"/>
                <a:gd name="connsiteX23" fmla="*/ 540135 w 730114"/>
                <a:gd name="connsiteY23" fmla="*/ 403907 h 733051"/>
                <a:gd name="connsiteX24" fmla="*/ 530161 w 730114"/>
                <a:gd name="connsiteY24" fmla="*/ 387284 h 733051"/>
                <a:gd name="connsiteX25" fmla="*/ 550108 w 730114"/>
                <a:gd name="connsiteY25" fmla="*/ 367336 h 733051"/>
                <a:gd name="connsiteX26" fmla="*/ 563407 w 730114"/>
                <a:gd name="connsiteY26" fmla="*/ 373985 h 733051"/>
                <a:gd name="connsiteX27" fmla="*/ 586679 w 730114"/>
                <a:gd name="connsiteY27" fmla="*/ 347387 h 733051"/>
                <a:gd name="connsiteX28" fmla="*/ 613277 w 730114"/>
                <a:gd name="connsiteY28" fmla="*/ 314141 h 733051"/>
                <a:gd name="connsiteX29" fmla="*/ 639874 w 730114"/>
                <a:gd name="connsiteY29" fmla="*/ 294192 h 733051"/>
                <a:gd name="connsiteX30" fmla="*/ 666471 w 730114"/>
                <a:gd name="connsiteY30" fmla="*/ 270920 h 733051"/>
                <a:gd name="connsiteX31" fmla="*/ 709691 w 730114"/>
                <a:gd name="connsiteY31" fmla="*/ 270920 h 733051"/>
                <a:gd name="connsiteX32" fmla="*/ 729639 w 730114"/>
                <a:gd name="connsiteY32" fmla="*/ 254296 h 733051"/>
                <a:gd name="connsiteX33" fmla="*/ 722990 w 730114"/>
                <a:gd name="connsiteY33" fmla="*/ 197777 h 733051"/>
                <a:gd name="connsiteX34" fmla="*/ 713016 w 730114"/>
                <a:gd name="connsiteY34" fmla="*/ 177828 h 733051"/>
                <a:gd name="connsiteX35" fmla="*/ 693068 w 730114"/>
                <a:gd name="connsiteY35" fmla="*/ 161205 h 733051"/>
                <a:gd name="connsiteX36" fmla="*/ 709691 w 730114"/>
                <a:gd name="connsiteY36" fmla="*/ 151231 h 733051"/>
                <a:gd name="connsiteX37" fmla="*/ 706366 w 730114"/>
                <a:gd name="connsiteY37" fmla="*/ 131283 h 733051"/>
                <a:gd name="connsiteX38" fmla="*/ 689743 w 730114"/>
                <a:gd name="connsiteY38" fmla="*/ 111335 h 733051"/>
                <a:gd name="connsiteX39" fmla="*/ 703042 w 730114"/>
                <a:gd name="connsiteY39" fmla="*/ 84737 h 733051"/>
                <a:gd name="connsiteX40" fmla="*/ 699717 w 730114"/>
                <a:gd name="connsiteY40" fmla="*/ 61464 h 733051"/>
                <a:gd name="connsiteX41" fmla="*/ 706366 w 730114"/>
                <a:gd name="connsiteY41" fmla="*/ 44841 h 733051"/>
                <a:gd name="connsiteX42" fmla="*/ 686419 w 730114"/>
                <a:gd name="connsiteY42" fmla="*/ 28217 h 733051"/>
                <a:gd name="connsiteX43" fmla="*/ 639874 w 730114"/>
                <a:gd name="connsiteY43" fmla="*/ 21568 h 733051"/>
                <a:gd name="connsiteX44" fmla="*/ 619926 w 730114"/>
                <a:gd name="connsiteY44" fmla="*/ 4945 h 733051"/>
                <a:gd name="connsiteX45" fmla="*/ 616601 w 730114"/>
                <a:gd name="connsiteY45" fmla="*/ 1620 h 733051"/>
                <a:gd name="connsiteX46" fmla="*/ 583355 w 730114"/>
                <a:gd name="connsiteY46" fmla="*/ 28217 h 733051"/>
                <a:gd name="connsiteX47" fmla="*/ 560082 w 730114"/>
                <a:gd name="connsiteY47" fmla="*/ 64789 h 733051"/>
                <a:gd name="connsiteX48" fmla="*/ 540135 w 730114"/>
                <a:gd name="connsiteY48" fmla="*/ 58140 h 733051"/>
                <a:gd name="connsiteX49" fmla="*/ 516862 w 730114"/>
                <a:gd name="connsiteY49" fmla="*/ 48166 h 733051"/>
                <a:gd name="connsiteX50" fmla="*/ 526836 w 730114"/>
                <a:gd name="connsiteY50" fmla="*/ 34867 h 733051"/>
                <a:gd name="connsiteX51" fmla="*/ 516862 w 730114"/>
                <a:gd name="connsiteY51" fmla="*/ 24893 h 733051"/>
                <a:gd name="connsiteX52" fmla="*/ 480291 w 730114"/>
                <a:gd name="connsiteY52" fmla="*/ 48166 h 733051"/>
                <a:gd name="connsiteX53" fmla="*/ 443720 w 730114"/>
                <a:gd name="connsiteY53" fmla="*/ 84737 h 733051"/>
                <a:gd name="connsiteX54" fmla="*/ 437071 w 730114"/>
                <a:gd name="connsiteY54" fmla="*/ 108010 h 733051"/>
                <a:gd name="connsiteX55" fmla="*/ 423772 w 730114"/>
                <a:gd name="connsiteY55" fmla="*/ 117984 h 733051"/>
                <a:gd name="connsiteX56" fmla="*/ 423772 w 730114"/>
                <a:gd name="connsiteY56" fmla="*/ 124633 h 733051"/>
                <a:gd name="connsiteX57" fmla="*/ 437071 w 730114"/>
                <a:gd name="connsiteY57" fmla="*/ 137932 h 733051"/>
                <a:gd name="connsiteX58" fmla="*/ 447045 w 730114"/>
                <a:gd name="connsiteY58" fmla="*/ 154556 h 733051"/>
                <a:gd name="connsiteX59" fmla="*/ 413798 w 730114"/>
                <a:gd name="connsiteY59" fmla="*/ 161205 h 733051"/>
                <a:gd name="connsiteX60" fmla="*/ 393851 w 730114"/>
                <a:gd name="connsiteY60" fmla="*/ 167854 h 733051"/>
                <a:gd name="connsiteX61" fmla="*/ 370578 w 730114"/>
                <a:gd name="connsiteY61" fmla="*/ 184478 h 733051"/>
                <a:gd name="connsiteX62" fmla="*/ 373903 w 730114"/>
                <a:gd name="connsiteY62" fmla="*/ 211075 h 733051"/>
                <a:gd name="connsiteX63" fmla="*/ 377227 w 730114"/>
                <a:gd name="connsiteY63" fmla="*/ 221049 h 733051"/>
                <a:gd name="connsiteX64" fmla="*/ 377227 w 730114"/>
                <a:gd name="connsiteY64" fmla="*/ 231023 h 733051"/>
                <a:gd name="connsiteX65" fmla="*/ 334007 w 730114"/>
                <a:gd name="connsiteY65" fmla="*/ 214400 h 733051"/>
                <a:gd name="connsiteX66" fmla="*/ 314059 w 730114"/>
                <a:gd name="connsiteY66" fmla="*/ 211075 h 733051"/>
                <a:gd name="connsiteX67" fmla="*/ 307410 w 730114"/>
                <a:gd name="connsiteY67" fmla="*/ 244322 h 733051"/>
                <a:gd name="connsiteX68" fmla="*/ 284137 w 730114"/>
                <a:gd name="connsiteY68" fmla="*/ 280894 h 733051"/>
                <a:gd name="connsiteX69" fmla="*/ 274164 w 730114"/>
                <a:gd name="connsiteY69" fmla="*/ 297517 h 733051"/>
                <a:gd name="connsiteX70" fmla="*/ 274164 w 730114"/>
                <a:gd name="connsiteY70" fmla="*/ 310816 h 733051"/>
                <a:gd name="connsiteX71" fmla="*/ 234268 w 730114"/>
                <a:gd name="connsiteY71" fmla="*/ 300842 h 733051"/>
                <a:gd name="connsiteX72" fmla="*/ 184398 w 730114"/>
                <a:gd name="connsiteY72" fmla="*/ 307491 h 733051"/>
                <a:gd name="connsiteX73" fmla="*/ 161126 w 730114"/>
                <a:gd name="connsiteY73" fmla="*/ 330764 h 733051"/>
                <a:gd name="connsiteX74" fmla="*/ 147827 w 730114"/>
                <a:gd name="connsiteY74" fmla="*/ 354037 h 733051"/>
                <a:gd name="connsiteX75" fmla="*/ 114581 w 730114"/>
                <a:gd name="connsiteY75" fmla="*/ 330764 h 733051"/>
                <a:gd name="connsiteX76" fmla="*/ 81335 w 730114"/>
                <a:gd name="connsiteY76" fmla="*/ 307491 h 733051"/>
                <a:gd name="connsiteX77" fmla="*/ 64711 w 730114"/>
                <a:gd name="connsiteY77" fmla="*/ 300842 h 733051"/>
                <a:gd name="connsiteX78" fmla="*/ 48088 w 730114"/>
                <a:gd name="connsiteY78" fmla="*/ 317465 h 733051"/>
                <a:gd name="connsiteX79" fmla="*/ 31465 w 730114"/>
                <a:gd name="connsiteY79" fmla="*/ 334089 h 733051"/>
                <a:gd name="connsiteX80" fmla="*/ 41439 w 730114"/>
                <a:gd name="connsiteY80" fmla="*/ 344063 h 733051"/>
                <a:gd name="connsiteX81" fmla="*/ 8193 w 730114"/>
                <a:gd name="connsiteY81" fmla="*/ 360686 h 733051"/>
                <a:gd name="connsiteX82" fmla="*/ 1543 w 730114"/>
                <a:gd name="connsiteY82" fmla="*/ 380634 h 733051"/>
                <a:gd name="connsiteX83" fmla="*/ 31465 w 730114"/>
                <a:gd name="connsiteY83" fmla="*/ 393933 h 733051"/>
                <a:gd name="connsiteX84" fmla="*/ 51413 w 730114"/>
                <a:gd name="connsiteY84" fmla="*/ 397258 h 733051"/>
                <a:gd name="connsiteX85" fmla="*/ 48088 w 730114"/>
                <a:gd name="connsiteY85" fmla="*/ 420531 h 733051"/>
                <a:gd name="connsiteX86" fmla="*/ 28140 w 730114"/>
                <a:gd name="connsiteY86" fmla="*/ 450453 h 733051"/>
                <a:gd name="connsiteX87" fmla="*/ 18166 w 730114"/>
                <a:gd name="connsiteY87" fmla="*/ 477050 h 733051"/>
                <a:gd name="connsiteX88" fmla="*/ 44764 w 730114"/>
                <a:gd name="connsiteY88" fmla="*/ 516947 h 733051"/>
                <a:gd name="connsiteX89" fmla="*/ 51413 w 730114"/>
                <a:gd name="connsiteY89" fmla="*/ 536895 h 733051"/>
                <a:gd name="connsiteX90" fmla="*/ 64711 w 730114"/>
                <a:gd name="connsiteY90" fmla="*/ 560167 h 733051"/>
                <a:gd name="connsiteX91" fmla="*/ 117906 w 730114"/>
                <a:gd name="connsiteY91" fmla="*/ 583440 h 733051"/>
                <a:gd name="connsiteX92" fmla="*/ 107932 w 730114"/>
                <a:gd name="connsiteY92" fmla="*/ 596739 h 733051"/>
                <a:gd name="connsiteX93" fmla="*/ 41439 w 730114"/>
                <a:gd name="connsiteY93" fmla="*/ 580116 h 733051"/>
                <a:gd name="connsiteX94" fmla="*/ 21491 w 730114"/>
                <a:gd name="connsiteY94" fmla="*/ 593414 h 733051"/>
                <a:gd name="connsiteX95" fmla="*/ 41439 w 730114"/>
                <a:gd name="connsiteY95" fmla="*/ 629986 h 733051"/>
                <a:gd name="connsiteX96" fmla="*/ 54737 w 730114"/>
                <a:gd name="connsiteY96" fmla="*/ 649934 h 733051"/>
                <a:gd name="connsiteX97" fmla="*/ 78010 w 730114"/>
                <a:gd name="connsiteY97" fmla="*/ 636635 h 733051"/>
                <a:gd name="connsiteX98" fmla="*/ 127880 w 730114"/>
                <a:gd name="connsiteY98" fmla="*/ 659908 h 733051"/>
                <a:gd name="connsiteX99" fmla="*/ 151152 w 730114"/>
                <a:gd name="connsiteY99" fmla="*/ 683181 h 733051"/>
                <a:gd name="connsiteX100" fmla="*/ 157801 w 730114"/>
                <a:gd name="connsiteY100" fmla="*/ 699804 h 733051"/>
                <a:gd name="connsiteX101" fmla="*/ 220969 w 730114"/>
                <a:gd name="connsiteY101" fmla="*/ 706454 h 7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30114" h="733051">
                  <a:moveTo>
                    <a:pt x="220969" y="706454"/>
                  </a:moveTo>
                  <a:cubicBezTo>
                    <a:pt x="239809" y="705900"/>
                    <a:pt x="253662" y="693709"/>
                    <a:pt x="270839" y="696480"/>
                  </a:cubicBezTo>
                  <a:cubicBezTo>
                    <a:pt x="288016" y="699250"/>
                    <a:pt x="310735" y="716982"/>
                    <a:pt x="324033" y="723077"/>
                  </a:cubicBezTo>
                  <a:cubicBezTo>
                    <a:pt x="337331" y="729172"/>
                    <a:pt x="345089" y="733051"/>
                    <a:pt x="350630" y="733051"/>
                  </a:cubicBezTo>
                  <a:cubicBezTo>
                    <a:pt x="356171" y="733051"/>
                    <a:pt x="352846" y="724739"/>
                    <a:pt x="357279" y="723077"/>
                  </a:cubicBezTo>
                  <a:cubicBezTo>
                    <a:pt x="361712" y="721415"/>
                    <a:pt x="377227" y="723077"/>
                    <a:pt x="377227" y="723077"/>
                  </a:cubicBezTo>
                  <a:cubicBezTo>
                    <a:pt x="382768" y="723077"/>
                    <a:pt x="384985" y="722523"/>
                    <a:pt x="390526" y="723077"/>
                  </a:cubicBezTo>
                  <a:cubicBezTo>
                    <a:pt x="396067" y="723631"/>
                    <a:pt x="407703" y="726956"/>
                    <a:pt x="410474" y="726402"/>
                  </a:cubicBezTo>
                  <a:cubicBezTo>
                    <a:pt x="413245" y="725848"/>
                    <a:pt x="411028" y="724740"/>
                    <a:pt x="407149" y="719753"/>
                  </a:cubicBezTo>
                  <a:cubicBezTo>
                    <a:pt x="403270" y="714766"/>
                    <a:pt x="386647" y="708116"/>
                    <a:pt x="387201" y="696480"/>
                  </a:cubicBezTo>
                  <a:cubicBezTo>
                    <a:pt x="387755" y="684844"/>
                    <a:pt x="405487" y="663787"/>
                    <a:pt x="410474" y="649934"/>
                  </a:cubicBezTo>
                  <a:cubicBezTo>
                    <a:pt x="415461" y="636081"/>
                    <a:pt x="414907" y="623890"/>
                    <a:pt x="417123" y="613362"/>
                  </a:cubicBezTo>
                  <a:cubicBezTo>
                    <a:pt x="419339" y="602834"/>
                    <a:pt x="423218" y="596185"/>
                    <a:pt x="423772" y="586765"/>
                  </a:cubicBezTo>
                  <a:cubicBezTo>
                    <a:pt x="424326" y="577345"/>
                    <a:pt x="420448" y="564046"/>
                    <a:pt x="420448" y="556843"/>
                  </a:cubicBezTo>
                  <a:cubicBezTo>
                    <a:pt x="420448" y="549640"/>
                    <a:pt x="416015" y="549085"/>
                    <a:pt x="423772" y="543544"/>
                  </a:cubicBezTo>
                  <a:cubicBezTo>
                    <a:pt x="431530" y="538003"/>
                    <a:pt x="459236" y="531908"/>
                    <a:pt x="466993" y="523596"/>
                  </a:cubicBezTo>
                  <a:cubicBezTo>
                    <a:pt x="474750" y="515284"/>
                    <a:pt x="468655" y="500878"/>
                    <a:pt x="470317" y="493674"/>
                  </a:cubicBezTo>
                  <a:cubicBezTo>
                    <a:pt x="471979" y="486470"/>
                    <a:pt x="472533" y="484254"/>
                    <a:pt x="476966" y="480375"/>
                  </a:cubicBezTo>
                  <a:cubicBezTo>
                    <a:pt x="481399" y="476496"/>
                    <a:pt x="484170" y="472617"/>
                    <a:pt x="496914" y="470401"/>
                  </a:cubicBezTo>
                  <a:cubicBezTo>
                    <a:pt x="509659" y="468184"/>
                    <a:pt x="542905" y="470955"/>
                    <a:pt x="553433" y="467076"/>
                  </a:cubicBezTo>
                  <a:cubicBezTo>
                    <a:pt x="563961" y="463197"/>
                    <a:pt x="558420" y="454885"/>
                    <a:pt x="560082" y="447128"/>
                  </a:cubicBezTo>
                  <a:cubicBezTo>
                    <a:pt x="561744" y="439370"/>
                    <a:pt x="563407" y="427180"/>
                    <a:pt x="563407" y="420531"/>
                  </a:cubicBezTo>
                  <a:cubicBezTo>
                    <a:pt x="563407" y="413882"/>
                    <a:pt x="563961" y="410003"/>
                    <a:pt x="560082" y="407232"/>
                  </a:cubicBezTo>
                  <a:cubicBezTo>
                    <a:pt x="556203" y="404461"/>
                    <a:pt x="545122" y="407232"/>
                    <a:pt x="540135" y="403907"/>
                  </a:cubicBezTo>
                  <a:cubicBezTo>
                    <a:pt x="535148" y="400582"/>
                    <a:pt x="528499" y="393379"/>
                    <a:pt x="530161" y="387284"/>
                  </a:cubicBezTo>
                  <a:cubicBezTo>
                    <a:pt x="531823" y="381189"/>
                    <a:pt x="544567" y="369552"/>
                    <a:pt x="550108" y="367336"/>
                  </a:cubicBezTo>
                  <a:cubicBezTo>
                    <a:pt x="555649" y="365119"/>
                    <a:pt x="557312" y="377310"/>
                    <a:pt x="563407" y="373985"/>
                  </a:cubicBezTo>
                  <a:cubicBezTo>
                    <a:pt x="569502" y="370660"/>
                    <a:pt x="578367" y="357361"/>
                    <a:pt x="586679" y="347387"/>
                  </a:cubicBezTo>
                  <a:cubicBezTo>
                    <a:pt x="594991" y="337413"/>
                    <a:pt x="604411" y="323007"/>
                    <a:pt x="613277" y="314141"/>
                  </a:cubicBezTo>
                  <a:cubicBezTo>
                    <a:pt x="622143" y="305275"/>
                    <a:pt x="631008" y="301395"/>
                    <a:pt x="639874" y="294192"/>
                  </a:cubicBezTo>
                  <a:cubicBezTo>
                    <a:pt x="648740" y="286989"/>
                    <a:pt x="654835" y="274799"/>
                    <a:pt x="666471" y="270920"/>
                  </a:cubicBezTo>
                  <a:cubicBezTo>
                    <a:pt x="678107" y="267041"/>
                    <a:pt x="699163" y="273691"/>
                    <a:pt x="709691" y="270920"/>
                  </a:cubicBezTo>
                  <a:cubicBezTo>
                    <a:pt x="720219" y="268149"/>
                    <a:pt x="727423" y="266486"/>
                    <a:pt x="729639" y="254296"/>
                  </a:cubicBezTo>
                  <a:cubicBezTo>
                    <a:pt x="731855" y="242106"/>
                    <a:pt x="725760" y="210522"/>
                    <a:pt x="722990" y="197777"/>
                  </a:cubicBezTo>
                  <a:cubicBezTo>
                    <a:pt x="720220" y="185032"/>
                    <a:pt x="718003" y="183923"/>
                    <a:pt x="713016" y="177828"/>
                  </a:cubicBezTo>
                  <a:cubicBezTo>
                    <a:pt x="708029" y="171733"/>
                    <a:pt x="693622" y="165638"/>
                    <a:pt x="693068" y="161205"/>
                  </a:cubicBezTo>
                  <a:cubicBezTo>
                    <a:pt x="692514" y="156772"/>
                    <a:pt x="707475" y="156218"/>
                    <a:pt x="709691" y="151231"/>
                  </a:cubicBezTo>
                  <a:cubicBezTo>
                    <a:pt x="711907" y="146244"/>
                    <a:pt x="709691" y="137932"/>
                    <a:pt x="706366" y="131283"/>
                  </a:cubicBezTo>
                  <a:cubicBezTo>
                    <a:pt x="703041" y="124634"/>
                    <a:pt x="690297" y="119093"/>
                    <a:pt x="689743" y="111335"/>
                  </a:cubicBezTo>
                  <a:cubicBezTo>
                    <a:pt x="689189" y="103577"/>
                    <a:pt x="701380" y="93049"/>
                    <a:pt x="703042" y="84737"/>
                  </a:cubicBezTo>
                  <a:cubicBezTo>
                    <a:pt x="704704" y="76425"/>
                    <a:pt x="699163" y="68113"/>
                    <a:pt x="699717" y="61464"/>
                  </a:cubicBezTo>
                  <a:cubicBezTo>
                    <a:pt x="700271" y="54815"/>
                    <a:pt x="708582" y="50382"/>
                    <a:pt x="706366" y="44841"/>
                  </a:cubicBezTo>
                  <a:cubicBezTo>
                    <a:pt x="704150" y="39300"/>
                    <a:pt x="697501" y="32096"/>
                    <a:pt x="686419" y="28217"/>
                  </a:cubicBezTo>
                  <a:cubicBezTo>
                    <a:pt x="675337" y="24338"/>
                    <a:pt x="650956" y="25447"/>
                    <a:pt x="639874" y="21568"/>
                  </a:cubicBezTo>
                  <a:cubicBezTo>
                    <a:pt x="628792" y="17689"/>
                    <a:pt x="623805" y="8270"/>
                    <a:pt x="619926" y="4945"/>
                  </a:cubicBezTo>
                  <a:cubicBezTo>
                    <a:pt x="616047" y="1620"/>
                    <a:pt x="622696" y="-2259"/>
                    <a:pt x="616601" y="1620"/>
                  </a:cubicBezTo>
                  <a:cubicBezTo>
                    <a:pt x="610506" y="5499"/>
                    <a:pt x="592775" y="17689"/>
                    <a:pt x="583355" y="28217"/>
                  </a:cubicBezTo>
                  <a:cubicBezTo>
                    <a:pt x="573935" y="38745"/>
                    <a:pt x="567285" y="59802"/>
                    <a:pt x="560082" y="64789"/>
                  </a:cubicBezTo>
                  <a:cubicBezTo>
                    <a:pt x="552879" y="69776"/>
                    <a:pt x="547338" y="60910"/>
                    <a:pt x="540135" y="58140"/>
                  </a:cubicBezTo>
                  <a:cubicBezTo>
                    <a:pt x="532932" y="55369"/>
                    <a:pt x="519078" y="52045"/>
                    <a:pt x="516862" y="48166"/>
                  </a:cubicBezTo>
                  <a:cubicBezTo>
                    <a:pt x="514646" y="44287"/>
                    <a:pt x="526836" y="38746"/>
                    <a:pt x="526836" y="34867"/>
                  </a:cubicBezTo>
                  <a:cubicBezTo>
                    <a:pt x="526836" y="30988"/>
                    <a:pt x="524619" y="22677"/>
                    <a:pt x="516862" y="24893"/>
                  </a:cubicBezTo>
                  <a:cubicBezTo>
                    <a:pt x="509105" y="27109"/>
                    <a:pt x="492481" y="38192"/>
                    <a:pt x="480291" y="48166"/>
                  </a:cubicBezTo>
                  <a:cubicBezTo>
                    <a:pt x="468101" y="58140"/>
                    <a:pt x="450923" y="74763"/>
                    <a:pt x="443720" y="84737"/>
                  </a:cubicBezTo>
                  <a:cubicBezTo>
                    <a:pt x="436517" y="94711"/>
                    <a:pt x="440396" y="102469"/>
                    <a:pt x="437071" y="108010"/>
                  </a:cubicBezTo>
                  <a:cubicBezTo>
                    <a:pt x="433746" y="113551"/>
                    <a:pt x="425988" y="115214"/>
                    <a:pt x="423772" y="117984"/>
                  </a:cubicBezTo>
                  <a:cubicBezTo>
                    <a:pt x="421556" y="120754"/>
                    <a:pt x="421556" y="121308"/>
                    <a:pt x="423772" y="124633"/>
                  </a:cubicBezTo>
                  <a:cubicBezTo>
                    <a:pt x="425988" y="127958"/>
                    <a:pt x="433192" y="132945"/>
                    <a:pt x="437071" y="137932"/>
                  </a:cubicBezTo>
                  <a:cubicBezTo>
                    <a:pt x="440950" y="142919"/>
                    <a:pt x="450924" y="150677"/>
                    <a:pt x="447045" y="154556"/>
                  </a:cubicBezTo>
                  <a:cubicBezTo>
                    <a:pt x="443166" y="158435"/>
                    <a:pt x="422664" y="158989"/>
                    <a:pt x="413798" y="161205"/>
                  </a:cubicBezTo>
                  <a:cubicBezTo>
                    <a:pt x="404932" y="163421"/>
                    <a:pt x="401054" y="163975"/>
                    <a:pt x="393851" y="167854"/>
                  </a:cubicBezTo>
                  <a:cubicBezTo>
                    <a:pt x="386648" y="171733"/>
                    <a:pt x="373903" y="177275"/>
                    <a:pt x="370578" y="184478"/>
                  </a:cubicBezTo>
                  <a:cubicBezTo>
                    <a:pt x="367253" y="191681"/>
                    <a:pt x="372795" y="204980"/>
                    <a:pt x="373903" y="211075"/>
                  </a:cubicBezTo>
                  <a:cubicBezTo>
                    <a:pt x="375011" y="217170"/>
                    <a:pt x="376673" y="217724"/>
                    <a:pt x="377227" y="221049"/>
                  </a:cubicBezTo>
                  <a:cubicBezTo>
                    <a:pt x="377781" y="224374"/>
                    <a:pt x="384430" y="232131"/>
                    <a:pt x="377227" y="231023"/>
                  </a:cubicBezTo>
                  <a:cubicBezTo>
                    <a:pt x="370024" y="229915"/>
                    <a:pt x="344535" y="217725"/>
                    <a:pt x="334007" y="214400"/>
                  </a:cubicBezTo>
                  <a:cubicBezTo>
                    <a:pt x="323479" y="211075"/>
                    <a:pt x="318492" y="206088"/>
                    <a:pt x="314059" y="211075"/>
                  </a:cubicBezTo>
                  <a:cubicBezTo>
                    <a:pt x="309626" y="216062"/>
                    <a:pt x="312397" y="232686"/>
                    <a:pt x="307410" y="244322"/>
                  </a:cubicBezTo>
                  <a:cubicBezTo>
                    <a:pt x="302423" y="255958"/>
                    <a:pt x="289678" y="272028"/>
                    <a:pt x="284137" y="280894"/>
                  </a:cubicBezTo>
                  <a:cubicBezTo>
                    <a:pt x="278596" y="289760"/>
                    <a:pt x="275826" y="292530"/>
                    <a:pt x="274164" y="297517"/>
                  </a:cubicBezTo>
                  <a:cubicBezTo>
                    <a:pt x="272502" y="302504"/>
                    <a:pt x="280813" y="310262"/>
                    <a:pt x="274164" y="310816"/>
                  </a:cubicBezTo>
                  <a:cubicBezTo>
                    <a:pt x="267515" y="311370"/>
                    <a:pt x="249229" y="301396"/>
                    <a:pt x="234268" y="300842"/>
                  </a:cubicBezTo>
                  <a:cubicBezTo>
                    <a:pt x="219307" y="300288"/>
                    <a:pt x="196588" y="302504"/>
                    <a:pt x="184398" y="307491"/>
                  </a:cubicBezTo>
                  <a:cubicBezTo>
                    <a:pt x="172208" y="312478"/>
                    <a:pt x="167221" y="323006"/>
                    <a:pt x="161126" y="330764"/>
                  </a:cubicBezTo>
                  <a:cubicBezTo>
                    <a:pt x="155031" y="338522"/>
                    <a:pt x="155584" y="354037"/>
                    <a:pt x="147827" y="354037"/>
                  </a:cubicBezTo>
                  <a:cubicBezTo>
                    <a:pt x="140070" y="354037"/>
                    <a:pt x="114581" y="330764"/>
                    <a:pt x="114581" y="330764"/>
                  </a:cubicBezTo>
                  <a:cubicBezTo>
                    <a:pt x="103499" y="323006"/>
                    <a:pt x="89647" y="312478"/>
                    <a:pt x="81335" y="307491"/>
                  </a:cubicBezTo>
                  <a:cubicBezTo>
                    <a:pt x="73023" y="302504"/>
                    <a:pt x="70252" y="299180"/>
                    <a:pt x="64711" y="300842"/>
                  </a:cubicBezTo>
                  <a:cubicBezTo>
                    <a:pt x="59170" y="302504"/>
                    <a:pt x="48088" y="317465"/>
                    <a:pt x="48088" y="317465"/>
                  </a:cubicBezTo>
                  <a:cubicBezTo>
                    <a:pt x="42547" y="323006"/>
                    <a:pt x="32573" y="329656"/>
                    <a:pt x="31465" y="334089"/>
                  </a:cubicBezTo>
                  <a:cubicBezTo>
                    <a:pt x="30357" y="338522"/>
                    <a:pt x="45318" y="339630"/>
                    <a:pt x="41439" y="344063"/>
                  </a:cubicBezTo>
                  <a:cubicBezTo>
                    <a:pt x="37560" y="348496"/>
                    <a:pt x="14842" y="354591"/>
                    <a:pt x="8193" y="360686"/>
                  </a:cubicBezTo>
                  <a:cubicBezTo>
                    <a:pt x="1544" y="366781"/>
                    <a:pt x="-2336" y="375093"/>
                    <a:pt x="1543" y="380634"/>
                  </a:cubicBezTo>
                  <a:cubicBezTo>
                    <a:pt x="5422" y="386175"/>
                    <a:pt x="23153" y="391162"/>
                    <a:pt x="31465" y="393933"/>
                  </a:cubicBezTo>
                  <a:cubicBezTo>
                    <a:pt x="39777" y="396704"/>
                    <a:pt x="48642" y="392825"/>
                    <a:pt x="51413" y="397258"/>
                  </a:cubicBezTo>
                  <a:cubicBezTo>
                    <a:pt x="54184" y="401691"/>
                    <a:pt x="51967" y="411665"/>
                    <a:pt x="48088" y="420531"/>
                  </a:cubicBezTo>
                  <a:cubicBezTo>
                    <a:pt x="44209" y="429397"/>
                    <a:pt x="33127" y="441033"/>
                    <a:pt x="28140" y="450453"/>
                  </a:cubicBezTo>
                  <a:cubicBezTo>
                    <a:pt x="23153" y="459873"/>
                    <a:pt x="15395" y="465968"/>
                    <a:pt x="18166" y="477050"/>
                  </a:cubicBezTo>
                  <a:cubicBezTo>
                    <a:pt x="20937" y="488132"/>
                    <a:pt x="39223" y="506973"/>
                    <a:pt x="44764" y="516947"/>
                  </a:cubicBezTo>
                  <a:cubicBezTo>
                    <a:pt x="50305" y="526921"/>
                    <a:pt x="48089" y="529692"/>
                    <a:pt x="51413" y="536895"/>
                  </a:cubicBezTo>
                  <a:cubicBezTo>
                    <a:pt x="54737" y="544098"/>
                    <a:pt x="53629" y="552410"/>
                    <a:pt x="64711" y="560167"/>
                  </a:cubicBezTo>
                  <a:cubicBezTo>
                    <a:pt x="75793" y="567924"/>
                    <a:pt x="110703" y="577345"/>
                    <a:pt x="117906" y="583440"/>
                  </a:cubicBezTo>
                  <a:cubicBezTo>
                    <a:pt x="125109" y="589535"/>
                    <a:pt x="120676" y="597293"/>
                    <a:pt x="107932" y="596739"/>
                  </a:cubicBezTo>
                  <a:cubicBezTo>
                    <a:pt x="95188" y="596185"/>
                    <a:pt x="55846" y="580670"/>
                    <a:pt x="41439" y="580116"/>
                  </a:cubicBezTo>
                  <a:cubicBezTo>
                    <a:pt x="27032" y="579562"/>
                    <a:pt x="21491" y="585102"/>
                    <a:pt x="21491" y="593414"/>
                  </a:cubicBezTo>
                  <a:cubicBezTo>
                    <a:pt x="21491" y="601726"/>
                    <a:pt x="35898" y="620566"/>
                    <a:pt x="41439" y="629986"/>
                  </a:cubicBezTo>
                  <a:cubicBezTo>
                    <a:pt x="46980" y="639406"/>
                    <a:pt x="48642" y="648826"/>
                    <a:pt x="54737" y="649934"/>
                  </a:cubicBezTo>
                  <a:cubicBezTo>
                    <a:pt x="60832" y="651042"/>
                    <a:pt x="65819" y="634973"/>
                    <a:pt x="78010" y="636635"/>
                  </a:cubicBezTo>
                  <a:cubicBezTo>
                    <a:pt x="90201" y="638297"/>
                    <a:pt x="115690" y="652150"/>
                    <a:pt x="127880" y="659908"/>
                  </a:cubicBezTo>
                  <a:cubicBezTo>
                    <a:pt x="140070" y="667666"/>
                    <a:pt x="146165" y="676532"/>
                    <a:pt x="151152" y="683181"/>
                  </a:cubicBezTo>
                  <a:cubicBezTo>
                    <a:pt x="156139" y="689830"/>
                    <a:pt x="148935" y="694817"/>
                    <a:pt x="157801" y="699804"/>
                  </a:cubicBezTo>
                  <a:cubicBezTo>
                    <a:pt x="166667" y="704791"/>
                    <a:pt x="202129" y="707008"/>
                    <a:pt x="220969" y="706454"/>
                  </a:cubicBezTo>
                  <a:close/>
                </a:path>
              </a:pathLst>
            </a:custGeom>
            <a:solidFill>
              <a:srgbClr val="D9575F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329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266" y="2631082"/>
            <a:ext cx="7621659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ES" sz="1600" b="1" dirty="0" smtClean="0"/>
              <a:t>MANEJO INTEGRAL DE LOS RESIDUOS SOLIDOS URBANOS…</a:t>
            </a:r>
          </a:p>
        </p:txBody>
      </p:sp>
    </p:spTree>
    <p:extLst>
      <p:ext uri="{BB962C8B-B14F-4D97-AF65-F5344CB8AC3E}">
        <p14:creationId xmlns:p14="http://schemas.microsoft.com/office/powerpoint/2010/main" val="3960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31 Grupo"/>
          <p:cNvGrpSpPr>
            <a:grpSpLocks/>
          </p:cNvGrpSpPr>
          <p:nvPr/>
        </p:nvGrpSpPr>
        <p:grpSpPr bwMode="auto">
          <a:xfrm>
            <a:off x="150821" y="1678820"/>
            <a:ext cx="5970398" cy="4046500"/>
            <a:chOff x="1198542" y="2234932"/>
            <a:chExt cx="5589324" cy="4046594"/>
          </a:xfrm>
        </p:grpSpPr>
        <p:sp>
          <p:nvSpPr>
            <p:cNvPr id="39" name="33 Elipse"/>
            <p:cNvSpPr/>
            <p:nvPr/>
          </p:nvSpPr>
          <p:spPr>
            <a:xfrm>
              <a:off x="1198542" y="3041362"/>
              <a:ext cx="3033281" cy="32401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100000"/>
                <a:lumOff val="-10981"/>
                <a:alphaOff val="0"/>
              </a:schemeClr>
            </a:fillRef>
            <a:effectRef idx="0">
              <a:schemeClr val="accent4">
                <a:hueOff val="0"/>
                <a:satOff val="100000"/>
                <a:lumOff val="-1098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0" name="34 Elipse"/>
            <p:cNvSpPr/>
            <p:nvPr/>
          </p:nvSpPr>
          <p:spPr>
            <a:xfrm>
              <a:off x="1535903" y="3401734"/>
              <a:ext cx="2358559" cy="2519421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75000"/>
                <a:lumOff val="-8236"/>
                <a:alphaOff val="0"/>
              </a:schemeClr>
            </a:fillRef>
            <a:effectRef idx="0">
              <a:schemeClr val="accent4">
                <a:hueOff val="0"/>
                <a:satOff val="75000"/>
                <a:lumOff val="-823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1" name="35 Elipse"/>
            <p:cNvSpPr/>
            <p:nvPr/>
          </p:nvSpPr>
          <p:spPr>
            <a:xfrm>
              <a:off x="1873265" y="3749404"/>
              <a:ext cx="1683835" cy="180026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50000"/>
                <a:lumOff val="-5490"/>
                <a:alphaOff val="0"/>
              </a:schemeClr>
            </a:fillRef>
            <a:effectRef idx="0">
              <a:schemeClr val="accent4">
                <a:hueOff val="0"/>
                <a:satOff val="50000"/>
                <a:lumOff val="-54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2" name="36 Elipse"/>
            <p:cNvSpPr/>
            <p:nvPr/>
          </p:nvSpPr>
          <p:spPr>
            <a:xfrm>
              <a:off x="2209141" y="4101837"/>
              <a:ext cx="1012084" cy="107952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25000"/>
                <a:lumOff val="-2745"/>
                <a:alphaOff val="0"/>
              </a:schemeClr>
            </a:fillRef>
            <a:effectRef idx="0">
              <a:schemeClr val="accent4">
                <a:hueOff val="0"/>
                <a:satOff val="2500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3" name="37 Elipse"/>
            <p:cNvSpPr/>
            <p:nvPr/>
          </p:nvSpPr>
          <p:spPr>
            <a:xfrm>
              <a:off x="2492999" y="4382832"/>
              <a:ext cx="505299" cy="53976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4" name="38 Forma libre"/>
            <p:cNvSpPr/>
            <p:nvPr/>
          </p:nvSpPr>
          <p:spPr>
            <a:xfrm>
              <a:off x="5056818" y="5561435"/>
              <a:ext cx="1663029" cy="585802"/>
            </a:xfrm>
            <a:custGeom>
              <a:avLst/>
              <a:gdLst>
                <a:gd name="connsiteX0" fmla="*/ 0 w 1663020"/>
                <a:gd name="connsiteY0" fmla="*/ 0 h 587157"/>
                <a:gd name="connsiteX1" fmla="*/ 1663020 w 1663020"/>
                <a:gd name="connsiteY1" fmla="*/ 0 h 587157"/>
                <a:gd name="connsiteX2" fmla="*/ 1663020 w 1663020"/>
                <a:gd name="connsiteY2" fmla="*/ 587157 h 587157"/>
                <a:gd name="connsiteX3" fmla="*/ 0 w 1663020"/>
                <a:gd name="connsiteY3" fmla="*/ 587157 h 587157"/>
                <a:gd name="connsiteX4" fmla="*/ 0 w 1663020"/>
                <a:gd name="connsiteY4" fmla="*/ 0 h 58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020" h="587157">
                  <a:moveTo>
                    <a:pt x="0" y="0"/>
                  </a:moveTo>
                  <a:lnTo>
                    <a:pt x="1663020" y="0"/>
                  </a:lnTo>
                  <a:lnTo>
                    <a:pt x="1663020" y="587157"/>
                  </a:lnTo>
                  <a:lnTo>
                    <a:pt x="0" y="587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17780" bIns="17780" spcCol="1270" anchor="ctr"/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schemeClr val="accent1">
                      <a:lumMod val="10000"/>
                    </a:schemeClr>
                  </a:solidFill>
                </a:rPr>
                <a:t>DISPOSICIÓN FINAL</a:t>
              </a:r>
            </a:p>
          </p:txBody>
        </p:sp>
        <p:sp>
          <p:nvSpPr>
            <p:cNvPr id="45" name="39 Conector recto"/>
            <p:cNvSpPr/>
            <p:nvPr/>
          </p:nvSpPr>
          <p:spPr>
            <a:xfrm>
              <a:off x="4708886" y="5816060"/>
              <a:ext cx="416129" cy="0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6" name="40 Conector recto"/>
            <p:cNvSpPr/>
            <p:nvPr/>
          </p:nvSpPr>
          <p:spPr>
            <a:xfrm rot="5400000" flipH="1">
              <a:off x="3200097" y="4297939"/>
              <a:ext cx="1133851" cy="1846574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7" name="41 Forma libre"/>
            <p:cNvSpPr/>
            <p:nvPr/>
          </p:nvSpPr>
          <p:spPr>
            <a:xfrm>
              <a:off x="5027669" y="4937293"/>
              <a:ext cx="1663029" cy="587389"/>
            </a:xfrm>
            <a:custGeom>
              <a:avLst/>
              <a:gdLst>
                <a:gd name="connsiteX0" fmla="*/ 0 w 1663020"/>
                <a:gd name="connsiteY0" fmla="*/ 0 h 587157"/>
                <a:gd name="connsiteX1" fmla="*/ 1663020 w 1663020"/>
                <a:gd name="connsiteY1" fmla="*/ 0 h 587157"/>
                <a:gd name="connsiteX2" fmla="*/ 1663020 w 1663020"/>
                <a:gd name="connsiteY2" fmla="*/ 587157 h 587157"/>
                <a:gd name="connsiteX3" fmla="*/ 0 w 1663020"/>
                <a:gd name="connsiteY3" fmla="*/ 587157 h 587157"/>
                <a:gd name="connsiteX4" fmla="*/ 0 w 1663020"/>
                <a:gd name="connsiteY4" fmla="*/ 0 h 58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020" h="587157">
                  <a:moveTo>
                    <a:pt x="0" y="0"/>
                  </a:moveTo>
                  <a:lnTo>
                    <a:pt x="1663020" y="0"/>
                  </a:lnTo>
                  <a:lnTo>
                    <a:pt x="1663020" y="587157"/>
                  </a:lnTo>
                  <a:lnTo>
                    <a:pt x="0" y="587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17780" bIns="17780" spcCol="1270" anchor="ctr"/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schemeClr val="accent1">
                      <a:lumMod val="10000"/>
                    </a:schemeClr>
                  </a:solidFill>
                </a:rPr>
                <a:t>APROVECHAMIENTO</a:t>
              </a:r>
            </a:p>
          </p:txBody>
        </p:sp>
        <p:sp>
          <p:nvSpPr>
            <p:cNvPr id="48" name="42 Conector recto"/>
            <p:cNvSpPr/>
            <p:nvPr/>
          </p:nvSpPr>
          <p:spPr>
            <a:xfrm>
              <a:off x="4579588" y="3311371"/>
              <a:ext cx="416129" cy="0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9" name="43 Conector recto"/>
            <p:cNvSpPr/>
            <p:nvPr/>
          </p:nvSpPr>
          <p:spPr>
            <a:xfrm rot="5400000">
              <a:off x="3852099" y="3011215"/>
              <a:ext cx="423870" cy="1052506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50" name="44 Forma libre"/>
            <p:cNvSpPr/>
            <p:nvPr/>
          </p:nvSpPr>
          <p:spPr>
            <a:xfrm>
              <a:off x="5040146" y="3970985"/>
              <a:ext cx="1679701" cy="587389"/>
            </a:xfrm>
            <a:custGeom>
              <a:avLst/>
              <a:gdLst>
                <a:gd name="connsiteX0" fmla="*/ 0 w 1663020"/>
                <a:gd name="connsiteY0" fmla="*/ 0 h 587157"/>
                <a:gd name="connsiteX1" fmla="*/ 1663020 w 1663020"/>
                <a:gd name="connsiteY1" fmla="*/ 0 h 587157"/>
                <a:gd name="connsiteX2" fmla="*/ 1663020 w 1663020"/>
                <a:gd name="connsiteY2" fmla="*/ 587157 h 587157"/>
                <a:gd name="connsiteX3" fmla="*/ 0 w 1663020"/>
                <a:gd name="connsiteY3" fmla="*/ 587157 h 587157"/>
                <a:gd name="connsiteX4" fmla="*/ 0 w 1663020"/>
                <a:gd name="connsiteY4" fmla="*/ 0 h 58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020" h="587157">
                  <a:moveTo>
                    <a:pt x="0" y="0"/>
                  </a:moveTo>
                  <a:lnTo>
                    <a:pt x="1663020" y="0"/>
                  </a:lnTo>
                  <a:lnTo>
                    <a:pt x="1663020" y="587157"/>
                  </a:lnTo>
                  <a:lnTo>
                    <a:pt x="0" y="587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17780" bIns="17780" spcCol="1270" anchor="ctr"/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schemeClr val="accent1">
                      <a:lumMod val="10000"/>
                    </a:schemeClr>
                  </a:solidFill>
                </a:rPr>
                <a:t>TRATAMIENTO, </a:t>
              </a:r>
              <a:r>
                <a:rPr lang="es-ES" sz="1200" b="1" dirty="0" smtClean="0">
                  <a:solidFill>
                    <a:schemeClr val="accent1">
                      <a:lumMod val="10000"/>
                    </a:schemeClr>
                  </a:solidFill>
                </a:rPr>
                <a:t>SEPARACIÒN</a:t>
              </a:r>
              <a:endParaRPr lang="es-ES" sz="1200" b="1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51" name="45 Conector recto"/>
            <p:cNvSpPr/>
            <p:nvPr/>
          </p:nvSpPr>
          <p:spPr>
            <a:xfrm>
              <a:off x="4611540" y="4214201"/>
              <a:ext cx="416129" cy="0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52" name="46 Conector recto"/>
            <p:cNvSpPr/>
            <p:nvPr/>
          </p:nvSpPr>
          <p:spPr>
            <a:xfrm rot="5400000" flipH="1">
              <a:off x="3905160" y="3518822"/>
              <a:ext cx="127514" cy="1242738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53" name="47 Forma libre"/>
            <p:cNvSpPr/>
            <p:nvPr/>
          </p:nvSpPr>
          <p:spPr>
            <a:xfrm>
              <a:off x="5124837" y="3068036"/>
              <a:ext cx="1663029" cy="585802"/>
            </a:xfrm>
            <a:custGeom>
              <a:avLst/>
              <a:gdLst>
                <a:gd name="connsiteX0" fmla="*/ 0 w 1663020"/>
                <a:gd name="connsiteY0" fmla="*/ 0 h 587157"/>
                <a:gd name="connsiteX1" fmla="*/ 1663020 w 1663020"/>
                <a:gd name="connsiteY1" fmla="*/ 0 h 587157"/>
                <a:gd name="connsiteX2" fmla="*/ 1663020 w 1663020"/>
                <a:gd name="connsiteY2" fmla="*/ 587157 h 587157"/>
                <a:gd name="connsiteX3" fmla="*/ 0 w 1663020"/>
                <a:gd name="connsiteY3" fmla="*/ 587157 h 587157"/>
                <a:gd name="connsiteX4" fmla="*/ 0 w 1663020"/>
                <a:gd name="connsiteY4" fmla="*/ 0 h 58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020" h="587157">
                  <a:moveTo>
                    <a:pt x="0" y="0"/>
                  </a:moveTo>
                  <a:lnTo>
                    <a:pt x="1663020" y="0"/>
                  </a:lnTo>
                  <a:lnTo>
                    <a:pt x="1663020" y="587157"/>
                  </a:lnTo>
                  <a:lnTo>
                    <a:pt x="0" y="587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17780" bIns="17780" spcCol="1270" anchor="ctr"/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schemeClr val="accent1">
                      <a:lumMod val="10000"/>
                    </a:schemeClr>
                  </a:solidFill>
                </a:rPr>
                <a:t>TRASLADO SISTEMA INTEGRAL </a:t>
              </a:r>
            </a:p>
          </p:txBody>
        </p:sp>
        <p:sp>
          <p:nvSpPr>
            <p:cNvPr id="54" name="48 Conector recto"/>
            <p:cNvSpPr/>
            <p:nvPr/>
          </p:nvSpPr>
          <p:spPr>
            <a:xfrm>
              <a:off x="4657610" y="5220039"/>
              <a:ext cx="416129" cy="0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55" name="49 Conector recto"/>
            <p:cNvSpPr/>
            <p:nvPr/>
          </p:nvSpPr>
          <p:spPr>
            <a:xfrm rot="5400000" flipH="1">
              <a:off x="3533968" y="4122107"/>
              <a:ext cx="767355" cy="1428511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56" name="50 Forma libre"/>
            <p:cNvSpPr/>
            <p:nvPr/>
          </p:nvSpPr>
          <p:spPr>
            <a:xfrm>
              <a:off x="4954604" y="2234932"/>
              <a:ext cx="1663029" cy="587389"/>
            </a:xfrm>
            <a:custGeom>
              <a:avLst/>
              <a:gdLst>
                <a:gd name="connsiteX0" fmla="*/ 0 w 1663020"/>
                <a:gd name="connsiteY0" fmla="*/ 0 h 587157"/>
                <a:gd name="connsiteX1" fmla="*/ 1663020 w 1663020"/>
                <a:gd name="connsiteY1" fmla="*/ 0 h 587157"/>
                <a:gd name="connsiteX2" fmla="*/ 1663020 w 1663020"/>
                <a:gd name="connsiteY2" fmla="*/ 587157 h 587157"/>
                <a:gd name="connsiteX3" fmla="*/ 0 w 1663020"/>
                <a:gd name="connsiteY3" fmla="*/ 587157 h 587157"/>
                <a:gd name="connsiteX4" fmla="*/ 0 w 1663020"/>
                <a:gd name="connsiteY4" fmla="*/ 0 h 58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3020" h="587157">
                  <a:moveTo>
                    <a:pt x="0" y="0"/>
                  </a:moveTo>
                  <a:lnTo>
                    <a:pt x="1663020" y="0"/>
                  </a:lnTo>
                  <a:lnTo>
                    <a:pt x="1663020" y="587157"/>
                  </a:lnTo>
                  <a:lnTo>
                    <a:pt x="0" y="5871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568" tIns="17780" rIns="17780" bIns="17780" spcCol="1270" anchor="ctr"/>
            <a:lstStyle>
              <a:defPPr>
                <a:defRPr lang="es-MX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ES" sz="1200" b="1" dirty="0">
                  <a:solidFill>
                    <a:schemeClr val="accent1">
                      <a:lumMod val="10000"/>
                    </a:schemeClr>
                  </a:solidFill>
                </a:rPr>
                <a:t>LIMPIA Y RECOLECCIÓN</a:t>
              </a:r>
            </a:p>
          </p:txBody>
        </p:sp>
        <p:sp>
          <p:nvSpPr>
            <p:cNvPr id="57" name="51 Conector recto"/>
            <p:cNvSpPr/>
            <p:nvPr/>
          </p:nvSpPr>
          <p:spPr>
            <a:xfrm>
              <a:off x="4500822" y="2536142"/>
              <a:ext cx="416129" cy="0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58" name="52 Conector recto"/>
            <p:cNvSpPr/>
            <p:nvPr/>
          </p:nvSpPr>
          <p:spPr>
            <a:xfrm rot="5400000">
              <a:off x="3573829" y="2526845"/>
              <a:ext cx="892579" cy="911172"/>
            </a:xfrm>
            <a:prstGeom prst="line">
              <a:avLst/>
            </a:prstGeom>
          </p:spPr>
          <p:style>
            <a:ln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17" name="9 Rectángulo"/>
          <p:cNvSpPr/>
          <p:nvPr/>
        </p:nvSpPr>
        <p:spPr bwMode="auto">
          <a:xfrm>
            <a:off x="5438775" y="2182019"/>
            <a:ext cx="2085975" cy="587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25 Flecha abajo"/>
          <p:cNvSpPr/>
          <p:nvPr/>
        </p:nvSpPr>
        <p:spPr>
          <a:xfrm rot="200182">
            <a:off x="5151437" y="2213910"/>
            <a:ext cx="454025" cy="153987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024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3" name="20 Rectángulo redondeado"/>
          <p:cNvSpPr/>
          <p:nvPr/>
        </p:nvSpPr>
        <p:spPr>
          <a:xfrm>
            <a:off x="615950" y="1132681"/>
            <a:ext cx="3598863" cy="65405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02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INTEGRAL DE TRATAMIENTO DE RESIDUOS SÓLIDOS URBANOS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32 Flecha abajo"/>
          <p:cNvSpPr/>
          <p:nvPr/>
        </p:nvSpPr>
        <p:spPr>
          <a:xfrm>
            <a:off x="2055813" y="1896269"/>
            <a:ext cx="684212" cy="47466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0244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53 Flecha abajo"/>
          <p:cNvSpPr/>
          <p:nvPr/>
        </p:nvSpPr>
        <p:spPr>
          <a:xfrm>
            <a:off x="5140642" y="3089371"/>
            <a:ext cx="454025" cy="15398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024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6" name="54 Flecha abajo"/>
          <p:cNvSpPr/>
          <p:nvPr/>
        </p:nvSpPr>
        <p:spPr>
          <a:xfrm>
            <a:off x="5159534" y="4173680"/>
            <a:ext cx="454025" cy="15398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024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27" name="55 Flecha abajo"/>
          <p:cNvSpPr/>
          <p:nvPr/>
        </p:nvSpPr>
        <p:spPr>
          <a:xfrm>
            <a:off x="5175542" y="4928251"/>
            <a:ext cx="454025" cy="15398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50244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6" name="Cerrar llave 5"/>
          <p:cNvSpPr/>
          <p:nvPr/>
        </p:nvSpPr>
        <p:spPr>
          <a:xfrm>
            <a:off x="5704271" y="1784224"/>
            <a:ext cx="549727" cy="3829052"/>
          </a:xfrm>
          <a:prstGeom prst="rightBrace">
            <a:avLst>
              <a:gd name="adj1" fmla="val 8333"/>
              <a:gd name="adj2" fmla="val 5021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6309889" y="3358644"/>
            <a:ext cx="242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EMPRESA CONCESIONARIA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998" y="4327669"/>
            <a:ext cx="2505247" cy="16671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524" y="1602994"/>
            <a:ext cx="2528451" cy="15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266" y="2631082"/>
            <a:ext cx="7621659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ES" sz="1600" b="1" dirty="0" smtClean="0"/>
              <a:t>INFRAESTRUCTURA URBANA…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876236" y="861536"/>
            <a:ext cx="22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Equipamiento Urbano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57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964" y="1046202"/>
            <a:ext cx="3528549" cy="227084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2820" y="2072075"/>
            <a:ext cx="4473621" cy="414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DOS CAPILLAS DE VELACIÓN CON CAPACIDAD DE 42 PERSONAS CADA UNA (EQUIPADO).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LABORATORIO DE PREPARACIÓN PARA CUERPOS (EQUIPADO).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SANITARIOS PARA DAMAS Y CABALLEROS.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ÁREA DE ADMINISTRACIÓN DEL VELATORIO.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CAFETERÍA.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RECEPCIÓN.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CUBO DE ESCALERAS Y ELEVADORES.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 smtClean="0"/>
              <a:t>ÁREA TOTAL DE CONSTRUCCIÓN. 648.360M²</a:t>
            </a:r>
            <a:endParaRPr lang="es-MX" sz="11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12821" y="1046202"/>
            <a:ext cx="2715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EQUIPAMIENTO URBANO</a:t>
            </a:r>
          </a:p>
          <a:p>
            <a:endParaRPr lang="es-ES" dirty="0" smtClean="0"/>
          </a:p>
          <a:p>
            <a:r>
              <a:rPr lang="es-ES" sz="1200" b="1" dirty="0" smtClean="0"/>
              <a:t>VELATORIO DE LA CIUDAD DE PACHUCA</a:t>
            </a:r>
            <a:endParaRPr lang="es-ES" sz="12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965" y="3513221"/>
            <a:ext cx="3519455" cy="26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418</Words>
  <Application>Microsoft Office PowerPoint</Application>
  <PresentationFormat>On-screen Show (4:3)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“Construyendo Ciudades Sostenibles, Equitativas e Inteligentes:   Nuevos Desafíos para América Latina”    HACIENDO – CIUDAD    Ing. Eleazar Eduardo García Sánchez Alcalde del Municipio de Pachuca de Soto Hidalgo; Presidente Adjunto de la  Federación Nacional de Municipios de México (FENAMM)  </vt:lpstr>
      <vt:lpstr>PowerPoint Presentation</vt:lpstr>
      <vt:lpstr>PowerPoint Presentation</vt:lpstr>
      <vt:lpstr>LATINOAMERICA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REGLAMENTACION MUNICPAL EN MATERIA DE OBRA  PUBLICA</dc:title>
  <dc:creator>Jose Luis Olivares Angeles</dc:creator>
  <cp:lastModifiedBy>Frank Ferrer</cp:lastModifiedBy>
  <cp:revision>98</cp:revision>
  <cp:lastPrinted>2014-06-09T17:39:20Z</cp:lastPrinted>
  <dcterms:created xsi:type="dcterms:W3CDTF">2014-04-01T20:34:03Z</dcterms:created>
  <dcterms:modified xsi:type="dcterms:W3CDTF">2014-06-10T15:13:43Z</dcterms:modified>
</cp:coreProperties>
</file>