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289" r:id="rId3"/>
    <p:sldId id="329" r:id="rId4"/>
    <p:sldId id="320" r:id="rId5"/>
    <p:sldId id="330" r:id="rId6"/>
    <p:sldId id="290" r:id="rId7"/>
    <p:sldId id="257" r:id="rId8"/>
    <p:sldId id="258" r:id="rId9"/>
    <p:sldId id="281" r:id="rId10"/>
    <p:sldId id="282" r:id="rId11"/>
    <p:sldId id="283" r:id="rId12"/>
    <p:sldId id="284" r:id="rId13"/>
    <p:sldId id="263" r:id="rId14"/>
    <p:sldId id="264" r:id="rId15"/>
    <p:sldId id="276" r:id="rId16"/>
    <p:sldId id="304" r:id="rId17"/>
    <p:sldId id="308" r:id="rId18"/>
    <p:sldId id="291" r:id="rId19"/>
    <p:sldId id="311" r:id="rId20"/>
    <p:sldId id="300" r:id="rId21"/>
    <p:sldId id="293" r:id="rId22"/>
    <p:sldId id="303" r:id="rId23"/>
    <p:sldId id="295" r:id="rId24"/>
    <p:sldId id="294" r:id="rId25"/>
    <p:sldId id="310" r:id="rId26"/>
    <p:sldId id="292" r:id="rId27"/>
    <p:sldId id="301" r:id="rId28"/>
    <p:sldId id="296" r:id="rId29"/>
    <p:sldId id="286" r:id="rId30"/>
    <p:sldId id="326" r:id="rId31"/>
    <p:sldId id="271" r:id="rId32"/>
    <p:sldId id="316" r:id="rId33"/>
    <p:sldId id="319" r:id="rId34"/>
    <p:sldId id="315" r:id="rId35"/>
    <p:sldId id="314" r:id="rId36"/>
    <p:sldId id="306" r:id="rId37"/>
    <p:sldId id="317" r:id="rId38"/>
    <p:sldId id="328" r:id="rId39"/>
    <p:sldId id="324" r:id="rId40"/>
    <p:sldId id="312" r:id="rId41"/>
    <p:sldId id="313" r:id="rId42"/>
    <p:sldId id="318"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00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8" d="100"/>
          <a:sy n="98" d="100"/>
        </p:scale>
        <p:origin x="-114" y="-1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0AC299-3BB9-8A48-8182-39ADBB03EF38}" type="datetimeFigureOut">
              <a:rPr lang="en-US" smtClean="0"/>
              <a:pPr/>
              <a:t>6/18/2014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B18A51-D7C0-6F4B-AA2A-61C9B17A2D0E}" type="slidenum">
              <a:rPr lang="en-US" smtClean="0"/>
              <a:pPr/>
              <a:t>‹#›</a:t>
            </a:fld>
            <a:endParaRPr lang="en-US"/>
          </a:p>
        </p:txBody>
      </p:sp>
    </p:spTree>
    <p:extLst>
      <p:ext uri="{BB962C8B-B14F-4D97-AF65-F5344CB8AC3E}">
        <p14:creationId xmlns:p14="http://schemas.microsoft.com/office/powerpoint/2010/main" val="18222128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taken in Miami </a:t>
            </a:r>
            <a:r>
              <a:rPr lang="en-US" smtClean="0"/>
              <a:t>Beach, June </a:t>
            </a:r>
            <a:r>
              <a:rPr lang="en-US" dirty="0" smtClean="0"/>
              <a:t>2009,</a:t>
            </a:r>
            <a:r>
              <a:rPr lang="en-US" baseline="0" dirty="0" smtClean="0"/>
              <a:t> Miami Herald</a:t>
            </a:r>
            <a:endParaRPr lang="en-US" dirty="0"/>
          </a:p>
        </p:txBody>
      </p:sp>
      <p:sp>
        <p:nvSpPr>
          <p:cNvPr id="4" name="Slide Number Placeholder 3"/>
          <p:cNvSpPr>
            <a:spLocks noGrp="1"/>
          </p:cNvSpPr>
          <p:nvPr>
            <p:ph type="sldNum" sz="quarter" idx="10"/>
          </p:nvPr>
        </p:nvSpPr>
        <p:spPr/>
        <p:txBody>
          <a:bodyPr/>
          <a:lstStyle/>
          <a:p>
            <a:fld id="{32B18A51-D7C0-6F4B-AA2A-61C9B17A2D0E}"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bg2"/>
                </a:solidFill>
              </a:rPr>
              <a:t>“The first rule of holes: when you find yourself in one, stop digging.” Molly </a:t>
            </a:r>
            <a:r>
              <a:rPr lang="en-US" dirty="0" err="1" smtClean="0">
                <a:solidFill>
                  <a:schemeClr val="bg2"/>
                </a:solidFill>
              </a:rPr>
              <a:t>Ivins</a:t>
            </a:r>
            <a:endParaRPr lang="en-US" dirty="0" smtClean="0">
              <a:solidFill>
                <a:schemeClr val="bg2"/>
              </a:solidFill>
            </a:endParaRPr>
          </a:p>
          <a:p>
            <a:endParaRPr lang="en-US" dirty="0"/>
          </a:p>
        </p:txBody>
      </p:sp>
      <p:sp>
        <p:nvSpPr>
          <p:cNvPr id="4" name="Slide Number Placeholder 3"/>
          <p:cNvSpPr>
            <a:spLocks noGrp="1"/>
          </p:cNvSpPr>
          <p:nvPr>
            <p:ph type="sldNum" sz="quarter" idx="10"/>
          </p:nvPr>
        </p:nvSpPr>
        <p:spPr/>
        <p:txBody>
          <a:bodyPr/>
          <a:lstStyle/>
          <a:p>
            <a:fld id="{32B18A51-D7C0-6F4B-AA2A-61C9B17A2D0E}"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B51D80-D194-C94E-AC60-DDC6E6DDE0AE}" type="datetimeFigureOut">
              <a:rPr lang="en-US" smtClean="0"/>
              <a:pPr/>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9A99D-2A54-D740-AEB7-684668C98BC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B51D80-D194-C94E-AC60-DDC6E6DDE0AE}" type="datetimeFigureOut">
              <a:rPr lang="en-US" smtClean="0"/>
              <a:pPr/>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9A99D-2A54-D740-AEB7-684668C98B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B51D80-D194-C94E-AC60-DDC6E6DDE0AE}" type="datetimeFigureOut">
              <a:rPr lang="en-US" smtClean="0"/>
              <a:pPr/>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9A99D-2A54-D740-AEB7-684668C98BC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B51D80-D194-C94E-AC60-DDC6E6DDE0AE}" type="datetimeFigureOut">
              <a:rPr lang="en-US" smtClean="0"/>
              <a:pPr/>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9A99D-2A54-D740-AEB7-684668C98BC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B51D80-D194-C94E-AC60-DDC6E6DDE0AE}" type="datetimeFigureOut">
              <a:rPr lang="en-US" smtClean="0"/>
              <a:pPr/>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9A99D-2A54-D740-AEB7-684668C98BC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B51D80-D194-C94E-AC60-DDC6E6DDE0AE}" type="datetimeFigureOut">
              <a:rPr lang="en-US" smtClean="0"/>
              <a:pPr/>
              <a:t>6/18/2014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79A99D-2A54-D740-AEB7-684668C98BC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B51D80-D194-C94E-AC60-DDC6E6DDE0AE}" type="datetimeFigureOut">
              <a:rPr lang="en-US" smtClean="0"/>
              <a:pPr/>
              <a:t>6/18/2014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79A99D-2A54-D740-AEB7-684668C98B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B51D80-D194-C94E-AC60-DDC6E6DDE0AE}" type="datetimeFigureOut">
              <a:rPr lang="en-US" smtClean="0"/>
              <a:pPr/>
              <a:t>6/18/2014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79A99D-2A54-D740-AEB7-684668C98B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51D80-D194-C94E-AC60-DDC6E6DDE0AE}" type="datetimeFigureOut">
              <a:rPr lang="en-US" smtClean="0"/>
              <a:pPr/>
              <a:t>6/18/2014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79A99D-2A54-D740-AEB7-684668C98B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51D80-D194-C94E-AC60-DDC6E6DDE0AE}" type="datetimeFigureOut">
              <a:rPr lang="en-US" smtClean="0"/>
              <a:pPr/>
              <a:t>6/18/2014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79A99D-2A54-D740-AEB7-684668C98B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51D80-D194-C94E-AC60-DDC6E6DDE0AE}" type="datetimeFigureOut">
              <a:rPr lang="en-US" smtClean="0"/>
              <a:pPr/>
              <a:t>6/18/2014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79A99D-2A54-D740-AEB7-684668C98BC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51D80-D194-C94E-AC60-DDC6E6DDE0AE}" type="datetimeFigureOut">
              <a:rPr lang="en-US" smtClean="0"/>
              <a:pPr/>
              <a:t>6/18/2014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79A99D-2A54-D740-AEB7-684668C98B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10074"/>
            <a:ext cx="7772400" cy="1470025"/>
          </a:xfrm>
        </p:spPr>
        <p:txBody>
          <a:bodyPr>
            <a:noAutofit/>
          </a:bodyPr>
          <a:lstStyle/>
          <a:p>
            <a:pPr algn="l"/>
            <a:r>
              <a:rPr lang="en-US" sz="3200" b="1" dirty="0" smtClean="0">
                <a:solidFill>
                  <a:schemeClr val="accent4">
                    <a:lumMod val="75000"/>
                  </a:schemeClr>
                </a:solidFill>
              </a:rPr>
              <a:t>Creating </a:t>
            </a:r>
            <a:r>
              <a:rPr lang="en-US" sz="3200" b="1" dirty="0">
                <a:solidFill>
                  <a:schemeClr val="accent4">
                    <a:lumMod val="75000"/>
                  </a:schemeClr>
                </a:solidFill>
              </a:rPr>
              <a:t>a model city in the face of climate change and impending sea level </a:t>
            </a:r>
            <a:r>
              <a:rPr lang="en-US" sz="3200" b="1" dirty="0" smtClean="0">
                <a:solidFill>
                  <a:schemeClr val="accent4">
                    <a:lumMod val="75000"/>
                  </a:schemeClr>
                </a:solidFill>
              </a:rPr>
              <a:t>rise</a:t>
            </a:r>
            <a:br>
              <a:rPr lang="en-US" sz="3200" b="1" dirty="0" smtClean="0">
                <a:solidFill>
                  <a:schemeClr val="accent4">
                    <a:lumMod val="75000"/>
                  </a:schemeClr>
                </a:solidFill>
              </a:rPr>
            </a:br>
            <a:r>
              <a:rPr lang="en-US" sz="2800" dirty="0" smtClean="0">
                <a:solidFill>
                  <a:schemeClr val="accent4">
                    <a:lumMod val="75000"/>
                  </a:schemeClr>
                </a:solidFill>
              </a:rPr>
              <a:t>(and failure of higher levels of government </a:t>
            </a:r>
            <a:br>
              <a:rPr lang="en-US" sz="2800" dirty="0" smtClean="0">
                <a:solidFill>
                  <a:schemeClr val="accent4">
                    <a:lumMod val="75000"/>
                  </a:schemeClr>
                </a:solidFill>
              </a:rPr>
            </a:br>
            <a:r>
              <a:rPr lang="en-US" sz="2800" dirty="0" smtClean="0">
                <a:solidFill>
                  <a:schemeClr val="accent4">
                    <a:lumMod val="75000"/>
                  </a:schemeClr>
                </a:solidFill>
              </a:rPr>
              <a:t> to take serious action on the coming disaster)</a:t>
            </a:r>
            <a:r>
              <a:rPr lang="en-US" sz="2800" b="1" dirty="0" smtClean="0"/>
              <a:t/>
            </a:r>
            <a:br>
              <a:rPr lang="en-US" sz="2800" b="1" dirty="0" smtClean="0"/>
            </a:br>
            <a:endParaRPr lang="en-US" sz="2800" b="1" dirty="0"/>
          </a:p>
        </p:txBody>
      </p:sp>
      <p:sp>
        <p:nvSpPr>
          <p:cNvPr id="3" name="Subtitle 2"/>
          <p:cNvSpPr>
            <a:spLocks noGrp="1"/>
          </p:cNvSpPr>
          <p:nvPr>
            <p:ph type="subTitle" idx="1"/>
          </p:nvPr>
        </p:nvSpPr>
        <p:spPr>
          <a:xfrm>
            <a:off x="685800" y="2735867"/>
            <a:ext cx="6400800" cy="1563279"/>
          </a:xfrm>
        </p:spPr>
        <p:txBody>
          <a:bodyPr>
            <a:normAutofit/>
          </a:bodyPr>
          <a:lstStyle/>
          <a:p>
            <a:pPr algn="l"/>
            <a:r>
              <a:rPr lang="en-US" sz="3000" dirty="0" smtClean="0">
                <a:solidFill>
                  <a:schemeClr val="accent5">
                    <a:lumMod val="50000"/>
                  </a:schemeClr>
                </a:solidFill>
              </a:rPr>
              <a:t>Philip K Stoddard, PhD</a:t>
            </a:r>
          </a:p>
          <a:p>
            <a:pPr algn="l"/>
            <a:r>
              <a:rPr lang="en-US" sz="2400" dirty="0" smtClean="0">
                <a:solidFill>
                  <a:schemeClr val="accent5">
                    <a:lumMod val="50000"/>
                  </a:schemeClr>
                </a:solidFill>
              </a:rPr>
              <a:t>Mayor, City of South Miami</a:t>
            </a:r>
          </a:p>
          <a:p>
            <a:pPr algn="l"/>
            <a:r>
              <a:rPr lang="en-US" sz="2400" dirty="0" smtClean="0">
                <a:solidFill>
                  <a:schemeClr val="accent5">
                    <a:lumMod val="50000"/>
                  </a:schemeClr>
                </a:solidFill>
              </a:rPr>
              <a:t>Professor, Florida International University</a:t>
            </a:r>
            <a:endParaRPr lang="en-US" sz="2400" dirty="0">
              <a:solidFill>
                <a:schemeClr val="accent5">
                  <a:lumMod val="50000"/>
                </a:schemeClr>
              </a:solidFill>
            </a:endParaRPr>
          </a:p>
        </p:txBody>
      </p:sp>
      <p:sp>
        <p:nvSpPr>
          <p:cNvPr id="4" name="TextBox 3"/>
          <p:cNvSpPr txBox="1"/>
          <p:nvPr/>
        </p:nvSpPr>
        <p:spPr>
          <a:xfrm>
            <a:off x="1782177" y="5325556"/>
            <a:ext cx="7078768" cy="1400383"/>
          </a:xfrm>
          <a:prstGeom prst="rect">
            <a:avLst/>
          </a:prstGeom>
          <a:noFill/>
        </p:spPr>
        <p:txBody>
          <a:bodyPr wrap="none" rtlCol="0">
            <a:spAutoFit/>
          </a:bodyPr>
          <a:lstStyle/>
          <a:p>
            <a:pPr>
              <a:spcAft>
                <a:spcPts val="600"/>
              </a:spcAft>
            </a:pPr>
            <a:r>
              <a:rPr lang="en-US" sz="2000" i="1" dirty="0" smtClean="0"/>
              <a:t>“The reasonable man adapts himself to the world; the </a:t>
            </a:r>
            <a:br>
              <a:rPr lang="en-US" sz="2000" i="1" dirty="0" smtClean="0"/>
            </a:br>
            <a:r>
              <a:rPr lang="en-US" sz="2000" i="1" dirty="0" smtClean="0"/>
              <a:t>unreasonable  one persists in trying to adapt the world to himself. </a:t>
            </a:r>
            <a:br>
              <a:rPr lang="en-US" sz="2000" i="1" dirty="0" smtClean="0"/>
            </a:br>
            <a:r>
              <a:rPr lang="en-US" sz="2000" i="1" dirty="0" smtClean="0"/>
              <a:t>Therefore, all progress depends on the unreasonable man.”</a:t>
            </a:r>
          </a:p>
          <a:p>
            <a:r>
              <a:rPr lang="en-US" sz="2000" dirty="0" smtClean="0"/>
              <a:t>										George Bernard Shaw </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R collapse model 3.ai"/>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extBox 7"/>
          <p:cNvSpPr txBox="1"/>
          <p:nvPr/>
        </p:nvSpPr>
        <p:spPr>
          <a:xfrm>
            <a:off x="778706" y="5062550"/>
            <a:ext cx="752843" cy="369332"/>
          </a:xfrm>
          <a:prstGeom prst="rect">
            <a:avLst/>
          </a:prstGeom>
          <a:noFill/>
        </p:spPr>
        <p:txBody>
          <a:bodyPr wrap="none" rtlCol="0">
            <a:spAutoFit/>
          </a:bodyPr>
          <a:lstStyle/>
          <a:p>
            <a:r>
              <a:rPr lang="en-US" dirty="0" smtClean="0"/>
              <a:t>20 cm</a:t>
            </a:r>
            <a:endParaRPr lang="en-US" dirty="0"/>
          </a:p>
        </p:txBody>
      </p:sp>
      <p:sp>
        <p:nvSpPr>
          <p:cNvPr id="9" name="TextBox 8"/>
          <p:cNvSpPr txBox="1"/>
          <p:nvPr/>
        </p:nvSpPr>
        <p:spPr>
          <a:xfrm>
            <a:off x="778706" y="4693218"/>
            <a:ext cx="752843" cy="369332"/>
          </a:xfrm>
          <a:prstGeom prst="rect">
            <a:avLst/>
          </a:prstGeom>
          <a:noFill/>
        </p:spPr>
        <p:txBody>
          <a:bodyPr wrap="none" rtlCol="0">
            <a:spAutoFit/>
          </a:bodyPr>
          <a:lstStyle/>
          <a:p>
            <a:r>
              <a:rPr lang="en-US" dirty="0"/>
              <a:t>5</a:t>
            </a:r>
            <a:r>
              <a:rPr lang="en-US" dirty="0" smtClean="0"/>
              <a:t>0 cm</a:t>
            </a:r>
            <a:endParaRPr lang="en-US" dirty="0"/>
          </a:p>
        </p:txBody>
      </p:sp>
      <p:cxnSp>
        <p:nvCxnSpPr>
          <p:cNvPr id="10" name="Straight Connector 9"/>
          <p:cNvCxnSpPr/>
          <p:nvPr/>
        </p:nvCxnSpPr>
        <p:spPr>
          <a:xfrm>
            <a:off x="1531549" y="4913471"/>
            <a:ext cx="1703788" cy="1588"/>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245801" y="4508552"/>
            <a:ext cx="3025100" cy="923330"/>
          </a:xfrm>
          <a:prstGeom prst="rect">
            <a:avLst/>
          </a:prstGeom>
          <a:noFill/>
        </p:spPr>
        <p:txBody>
          <a:bodyPr wrap="none" rtlCol="0">
            <a:spAutoFit/>
          </a:bodyPr>
          <a:lstStyle/>
          <a:p>
            <a:r>
              <a:rPr lang="en-US" dirty="0" smtClean="0"/>
              <a:t>sewers fail</a:t>
            </a:r>
          </a:p>
          <a:p>
            <a:r>
              <a:rPr lang="en-US" dirty="0" smtClean="0"/>
              <a:t>drainage pumps fail</a:t>
            </a:r>
          </a:p>
          <a:p>
            <a:r>
              <a:rPr lang="en-US" dirty="0" smtClean="0"/>
              <a:t>saltwater fills Biscayne aquifer</a:t>
            </a:r>
          </a:p>
        </p:txBody>
      </p:sp>
      <p:cxnSp>
        <p:nvCxnSpPr>
          <p:cNvPr id="12" name="Straight Connector 11"/>
          <p:cNvCxnSpPr/>
          <p:nvPr/>
        </p:nvCxnSpPr>
        <p:spPr>
          <a:xfrm rot="5400000">
            <a:off x="2976132" y="5172676"/>
            <a:ext cx="518411"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LR collapse model 4.ai"/>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TextBox 9"/>
          <p:cNvSpPr txBox="1"/>
          <p:nvPr/>
        </p:nvSpPr>
        <p:spPr>
          <a:xfrm>
            <a:off x="778706" y="5062550"/>
            <a:ext cx="752843" cy="369332"/>
          </a:xfrm>
          <a:prstGeom prst="rect">
            <a:avLst/>
          </a:prstGeom>
          <a:noFill/>
        </p:spPr>
        <p:txBody>
          <a:bodyPr wrap="none" rtlCol="0">
            <a:spAutoFit/>
          </a:bodyPr>
          <a:lstStyle/>
          <a:p>
            <a:r>
              <a:rPr lang="en-US" dirty="0" smtClean="0"/>
              <a:t>20 cm</a:t>
            </a:r>
            <a:endParaRPr lang="en-US" dirty="0"/>
          </a:p>
        </p:txBody>
      </p:sp>
      <p:sp>
        <p:nvSpPr>
          <p:cNvPr id="11" name="TextBox 10"/>
          <p:cNvSpPr txBox="1"/>
          <p:nvPr/>
        </p:nvSpPr>
        <p:spPr>
          <a:xfrm>
            <a:off x="778706" y="4693218"/>
            <a:ext cx="752843" cy="369332"/>
          </a:xfrm>
          <a:prstGeom prst="rect">
            <a:avLst/>
          </a:prstGeom>
          <a:noFill/>
        </p:spPr>
        <p:txBody>
          <a:bodyPr wrap="none" rtlCol="0">
            <a:spAutoFit/>
          </a:bodyPr>
          <a:lstStyle/>
          <a:p>
            <a:r>
              <a:rPr lang="en-US" dirty="0"/>
              <a:t>5</a:t>
            </a:r>
            <a:r>
              <a:rPr lang="en-US" dirty="0" smtClean="0"/>
              <a:t>0 cm</a:t>
            </a:r>
            <a:endParaRPr lang="en-US" dirty="0"/>
          </a:p>
        </p:txBody>
      </p:sp>
      <p:cxnSp>
        <p:nvCxnSpPr>
          <p:cNvPr id="12" name="Straight Connector 11"/>
          <p:cNvCxnSpPr/>
          <p:nvPr/>
        </p:nvCxnSpPr>
        <p:spPr>
          <a:xfrm>
            <a:off x="1531549" y="4913471"/>
            <a:ext cx="1703788" cy="1588"/>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245801" y="4508552"/>
            <a:ext cx="3025100" cy="923330"/>
          </a:xfrm>
          <a:prstGeom prst="rect">
            <a:avLst/>
          </a:prstGeom>
          <a:noFill/>
        </p:spPr>
        <p:txBody>
          <a:bodyPr wrap="none" rtlCol="0">
            <a:spAutoFit/>
          </a:bodyPr>
          <a:lstStyle/>
          <a:p>
            <a:r>
              <a:rPr lang="en-US" dirty="0" smtClean="0"/>
              <a:t>sewers fail</a:t>
            </a:r>
          </a:p>
          <a:p>
            <a:r>
              <a:rPr lang="en-US" dirty="0" smtClean="0"/>
              <a:t>drainage pumps fail</a:t>
            </a:r>
          </a:p>
          <a:p>
            <a:r>
              <a:rPr lang="en-US" dirty="0" smtClean="0"/>
              <a:t>saltwater fills Biscayne aquifer</a:t>
            </a:r>
          </a:p>
        </p:txBody>
      </p:sp>
      <p:cxnSp>
        <p:nvCxnSpPr>
          <p:cNvPr id="19" name="Straight Connector 18"/>
          <p:cNvCxnSpPr/>
          <p:nvPr/>
        </p:nvCxnSpPr>
        <p:spPr>
          <a:xfrm rot="5400000">
            <a:off x="2976132" y="5172676"/>
            <a:ext cx="518411"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LR collapse model 4.ai"/>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TextBox 9"/>
          <p:cNvSpPr txBox="1"/>
          <p:nvPr/>
        </p:nvSpPr>
        <p:spPr>
          <a:xfrm>
            <a:off x="778706" y="5062550"/>
            <a:ext cx="752843" cy="369332"/>
          </a:xfrm>
          <a:prstGeom prst="rect">
            <a:avLst/>
          </a:prstGeom>
          <a:noFill/>
        </p:spPr>
        <p:txBody>
          <a:bodyPr wrap="none" rtlCol="0">
            <a:spAutoFit/>
          </a:bodyPr>
          <a:lstStyle/>
          <a:p>
            <a:r>
              <a:rPr lang="en-US" dirty="0" smtClean="0"/>
              <a:t>20 cm</a:t>
            </a:r>
            <a:endParaRPr lang="en-US" dirty="0"/>
          </a:p>
        </p:txBody>
      </p:sp>
      <p:sp>
        <p:nvSpPr>
          <p:cNvPr id="11" name="TextBox 10"/>
          <p:cNvSpPr txBox="1"/>
          <p:nvPr/>
        </p:nvSpPr>
        <p:spPr>
          <a:xfrm>
            <a:off x="778706" y="4693218"/>
            <a:ext cx="752843" cy="369332"/>
          </a:xfrm>
          <a:prstGeom prst="rect">
            <a:avLst/>
          </a:prstGeom>
          <a:noFill/>
        </p:spPr>
        <p:txBody>
          <a:bodyPr wrap="none" rtlCol="0">
            <a:spAutoFit/>
          </a:bodyPr>
          <a:lstStyle/>
          <a:p>
            <a:r>
              <a:rPr lang="en-US" dirty="0"/>
              <a:t>5</a:t>
            </a:r>
            <a:r>
              <a:rPr lang="en-US" dirty="0" smtClean="0"/>
              <a:t>0 cm</a:t>
            </a:r>
            <a:endParaRPr lang="en-US" dirty="0"/>
          </a:p>
        </p:txBody>
      </p:sp>
      <p:cxnSp>
        <p:nvCxnSpPr>
          <p:cNvPr id="12" name="Straight Connector 11"/>
          <p:cNvCxnSpPr/>
          <p:nvPr/>
        </p:nvCxnSpPr>
        <p:spPr>
          <a:xfrm>
            <a:off x="1531549" y="4913471"/>
            <a:ext cx="1703788" cy="1588"/>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245801" y="4508552"/>
            <a:ext cx="3025100" cy="923330"/>
          </a:xfrm>
          <a:prstGeom prst="rect">
            <a:avLst/>
          </a:prstGeom>
          <a:noFill/>
        </p:spPr>
        <p:txBody>
          <a:bodyPr wrap="none" rtlCol="0">
            <a:spAutoFit/>
          </a:bodyPr>
          <a:lstStyle/>
          <a:p>
            <a:r>
              <a:rPr lang="en-US" dirty="0" smtClean="0"/>
              <a:t>sewers fail</a:t>
            </a:r>
          </a:p>
          <a:p>
            <a:r>
              <a:rPr lang="en-US" dirty="0" smtClean="0"/>
              <a:t>drainage pumps fail</a:t>
            </a:r>
          </a:p>
          <a:p>
            <a:r>
              <a:rPr lang="en-US" dirty="0" smtClean="0"/>
              <a:t>saltwater fills Biscayne aquifer</a:t>
            </a:r>
          </a:p>
        </p:txBody>
      </p:sp>
      <p:cxnSp>
        <p:nvCxnSpPr>
          <p:cNvPr id="19" name="Straight Connector 18"/>
          <p:cNvCxnSpPr/>
          <p:nvPr/>
        </p:nvCxnSpPr>
        <p:spPr>
          <a:xfrm rot="5400000">
            <a:off x="2976132" y="5172676"/>
            <a:ext cx="518411" cy="1588"/>
          </a:xfrm>
          <a:prstGeom prst="line">
            <a:avLst/>
          </a:prstGeom>
        </p:spPr>
        <p:style>
          <a:lnRef idx="2">
            <a:schemeClr val="accent1"/>
          </a:lnRef>
          <a:fillRef idx="0">
            <a:schemeClr val="accent1"/>
          </a:fillRef>
          <a:effectRef idx="1">
            <a:schemeClr val="accent1"/>
          </a:effectRef>
          <a:fontRef idx="minor">
            <a:schemeClr val="tx1"/>
          </a:fontRef>
        </p:style>
      </p:cxnSp>
      <p:sp>
        <p:nvSpPr>
          <p:cNvPr id="20" name="Oval 19"/>
          <p:cNvSpPr/>
          <p:nvPr/>
        </p:nvSpPr>
        <p:spPr>
          <a:xfrm>
            <a:off x="4672234" y="2252780"/>
            <a:ext cx="2626478" cy="305933"/>
          </a:xfrm>
          <a:prstGeom prst="ellipse">
            <a:avLst/>
          </a:prstGeom>
          <a:noFill/>
          <a:ln w="25400">
            <a:solidFill>
              <a:srgbClr val="DE00C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R collapse model 5.ai"/>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R collapse model 6.ai"/>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085" y="1659455"/>
            <a:ext cx="6767325" cy="4662814"/>
          </a:xfrm>
          <a:prstGeom prst="rect">
            <a:avLst/>
          </a:prstGeom>
          <a:noFill/>
        </p:spPr>
        <p:txBody>
          <a:bodyPr wrap="square" rtlCol="0">
            <a:spAutoFit/>
          </a:bodyPr>
          <a:lstStyle/>
          <a:p>
            <a:pPr>
              <a:spcAft>
                <a:spcPts val="1800"/>
              </a:spcAft>
              <a:buFont typeface="Wingdings" charset="2"/>
              <a:buChar char="²"/>
            </a:pPr>
            <a:r>
              <a:rPr lang="en-US" sz="2400" dirty="0" smtClean="0"/>
              <a:t> Fix water flow and drainage.</a:t>
            </a:r>
          </a:p>
          <a:p>
            <a:pPr>
              <a:spcAft>
                <a:spcPts val="1800"/>
              </a:spcAft>
              <a:buFont typeface="Wingdings" charset="2"/>
              <a:buChar char="²"/>
            </a:pPr>
            <a:r>
              <a:rPr lang="en-US" sz="2400" dirty="0" smtClean="0"/>
              <a:t> Avoid building in lowest areas.</a:t>
            </a:r>
          </a:p>
          <a:p>
            <a:pPr>
              <a:spcAft>
                <a:spcPts val="1800"/>
              </a:spcAft>
              <a:buFont typeface="Wingdings" charset="2"/>
              <a:buChar char="²"/>
            </a:pPr>
            <a:r>
              <a:rPr lang="en-US" sz="2400" dirty="0" smtClean="0"/>
              <a:t> Stop subsidizing construction in flood zones.</a:t>
            </a:r>
          </a:p>
          <a:p>
            <a:pPr>
              <a:spcAft>
                <a:spcPts val="1800"/>
              </a:spcAft>
              <a:buFont typeface="Wingdings" charset="2"/>
              <a:buChar char="²"/>
            </a:pPr>
            <a:r>
              <a:rPr lang="en-US" sz="2400" dirty="0" smtClean="0"/>
              <a:t> Discourage investment in low areas.</a:t>
            </a:r>
          </a:p>
          <a:p>
            <a:pPr>
              <a:spcAft>
                <a:spcPts val="1800"/>
              </a:spcAft>
              <a:buFont typeface="Wingdings" charset="2"/>
              <a:buChar char="²"/>
            </a:pPr>
            <a:r>
              <a:rPr lang="en-US" sz="2400" dirty="0" smtClean="0"/>
              <a:t> Protect essential infrastructure.</a:t>
            </a:r>
          </a:p>
          <a:p>
            <a:pPr>
              <a:spcAft>
                <a:spcPts val="1800"/>
              </a:spcAft>
              <a:buFont typeface="Wingdings" charset="2"/>
              <a:buChar char="²"/>
            </a:pPr>
            <a:r>
              <a:rPr lang="en-US" sz="2400" dirty="0" smtClean="0"/>
              <a:t> Save money for demolition &amp; relocation.</a:t>
            </a:r>
          </a:p>
          <a:p>
            <a:pPr>
              <a:spcAft>
                <a:spcPts val="1800"/>
              </a:spcAft>
              <a:buFont typeface="Wingdings" charset="2"/>
              <a:buChar char="²"/>
            </a:pPr>
            <a:r>
              <a:rPr lang="en-US" sz="2400" dirty="0" smtClean="0"/>
              <a:t> Carbon reduction policy.</a:t>
            </a:r>
          </a:p>
          <a:p>
            <a:pPr>
              <a:spcAft>
                <a:spcPts val="1800"/>
              </a:spcAft>
              <a:buFont typeface="Wingdings" charset="2"/>
              <a:buChar char="²"/>
            </a:pPr>
            <a:r>
              <a:rPr lang="en-US" sz="2400" dirty="0" smtClean="0"/>
              <a:t> Green building codes.</a:t>
            </a:r>
          </a:p>
        </p:txBody>
      </p:sp>
      <p:sp>
        <p:nvSpPr>
          <p:cNvPr id="3" name="TextBox 2"/>
          <p:cNvSpPr txBox="1"/>
          <p:nvPr/>
        </p:nvSpPr>
        <p:spPr>
          <a:xfrm>
            <a:off x="1066085" y="818440"/>
            <a:ext cx="7184704" cy="646331"/>
          </a:xfrm>
          <a:prstGeom prst="rect">
            <a:avLst/>
          </a:prstGeom>
          <a:noFill/>
        </p:spPr>
        <p:txBody>
          <a:bodyPr wrap="none" rtlCol="0">
            <a:spAutoFit/>
          </a:bodyPr>
          <a:lstStyle/>
          <a:p>
            <a:r>
              <a:rPr lang="en-US" sz="3600" dirty="0" smtClean="0">
                <a:solidFill>
                  <a:schemeClr val="accent5">
                    <a:lumMod val="75000"/>
                  </a:schemeClr>
                </a:solidFill>
              </a:rPr>
              <a:t>What would we do if we were smart?</a:t>
            </a:r>
            <a:endParaRPr lang="en-US" sz="3600"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3850" y="546100"/>
            <a:ext cx="8496300" cy="57658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9011" y="0"/>
            <a:ext cx="8797744" cy="6858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rin 5 Jun 2014.jpeg"/>
          <p:cNvPicPr>
            <a:picLocks noChangeAspect="1"/>
          </p:cNvPicPr>
          <p:nvPr/>
        </p:nvPicPr>
        <p:blipFill>
          <a:blip r:embed="rId2"/>
          <a:stretch>
            <a:fillRect/>
          </a:stretch>
        </p:blipFill>
        <p:spPr>
          <a:xfrm>
            <a:off x="29289" y="1"/>
            <a:ext cx="9114711" cy="6858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8307" y="800567"/>
            <a:ext cx="8927386" cy="6057433"/>
          </a:xfrm>
          <a:prstGeom prst="rect">
            <a:avLst/>
          </a:prstGeom>
        </p:spPr>
      </p:pic>
      <p:pic>
        <p:nvPicPr>
          <p:cNvPr id="4" name="Picture 3"/>
          <p:cNvPicPr>
            <a:picLocks noChangeAspect="1"/>
          </p:cNvPicPr>
          <p:nvPr/>
        </p:nvPicPr>
        <p:blipFill>
          <a:blip r:embed="rId3"/>
          <a:stretch>
            <a:fillRect/>
          </a:stretch>
        </p:blipFill>
        <p:spPr>
          <a:xfrm>
            <a:off x="3289300" y="198272"/>
            <a:ext cx="2565400" cy="4318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outh-beach-flooding4.jpg"/>
          <p:cNvPicPr>
            <a:picLocks noChangeAspect="1"/>
          </p:cNvPicPr>
          <p:nvPr/>
        </p:nvPicPr>
        <p:blipFill>
          <a:blip r:embed="rId3"/>
          <a:stretch>
            <a:fillRect/>
          </a:stretch>
        </p:blipFill>
        <p:spPr>
          <a:xfrm>
            <a:off x="-1" y="0"/>
            <a:ext cx="6042291" cy="3429000"/>
          </a:xfrm>
          <a:prstGeom prst="rect">
            <a:avLst/>
          </a:prstGeom>
          <a:effectLst>
            <a:softEdge rad="101600"/>
          </a:effectLst>
        </p:spPr>
      </p:pic>
      <p:pic>
        <p:nvPicPr>
          <p:cNvPr id="4" name="Picture 3" descr="south-beach-flooding2.jpg"/>
          <p:cNvPicPr>
            <a:picLocks noChangeAspect="1"/>
          </p:cNvPicPr>
          <p:nvPr/>
        </p:nvPicPr>
        <p:blipFill>
          <a:blip r:embed="rId4"/>
          <a:stretch>
            <a:fillRect/>
          </a:stretch>
        </p:blipFill>
        <p:spPr>
          <a:xfrm>
            <a:off x="3762375" y="3429000"/>
            <a:ext cx="5381626" cy="3429000"/>
          </a:xfrm>
          <a:prstGeom prst="rect">
            <a:avLst/>
          </a:prstGeom>
          <a:effectLst>
            <a:softEdge rad="76200"/>
          </a:effectLst>
        </p:spPr>
      </p:pic>
      <p:sp>
        <p:nvSpPr>
          <p:cNvPr id="6" name="TextBox 5"/>
          <p:cNvSpPr txBox="1"/>
          <p:nvPr/>
        </p:nvSpPr>
        <p:spPr>
          <a:xfrm rot="5400000">
            <a:off x="4689991" y="656896"/>
            <a:ext cx="1621570" cy="307777"/>
          </a:xfrm>
          <a:prstGeom prst="rect">
            <a:avLst/>
          </a:prstGeom>
          <a:noFill/>
        </p:spPr>
        <p:txBody>
          <a:bodyPr wrap="none" rtlCol="0">
            <a:spAutoFit/>
          </a:bodyPr>
          <a:lstStyle/>
          <a:p>
            <a:r>
              <a:rPr lang="en-US" sz="1400" dirty="0" smtClean="0"/>
              <a:t>Miami Herald, 2009</a:t>
            </a:r>
            <a:endParaRPr lang="en-US" sz="1400" dirty="0"/>
          </a:p>
        </p:txBody>
      </p:sp>
      <p:sp>
        <p:nvSpPr>
          <p:cNvPr id="7" name="TextBox 6"/>
          <p:cNvSpPr txBox="1"/>
          <p:nvPr/>
        </p:nvSpPr>
        <p:spPr>
          <a:xfrm>
            <a:off x="181732" y="4386166"/>
            <a:ext cx="3396783" cy="892552"/>
          </a:xfrm>
          <a:prstGeom prst="rect">
            <a:avLst/>
          </a:prstGeom>
          <a:noFill/>
        </p:spPr>
        <p:txBody>
          <a:bodyPr wrap="none" rtlCol="0">
            <a:spAutoFit/>
          </a:bodyPr>
          <a:lstStyle/>
          <a:p>
            <a:pPr algn="ctr"/>
            <a:r>
              <a:rPr lang="en-US" sz="2400" dirty="0" smtClean="0"/>
              <a:t>“just a drainage problem”</a:t>
            </a:r>
          </a:p>
          <a:p>
            <a:pPr algn="ctr"/>
            <a:r>
              <a:rPr lang="en-US" sz="2800" dirty="0" smtClean="0"/>
              <a:t> Miami Beach, 2009</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8650" y="279400"/>
            <a:ext cx="7886700" cy="62992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9707" y="938790"/>
            <a:ext cx="184666" cy="369332"/>
          </a:xfrm>
          <a:prstGeom prst="rect">
            <a:avLst/>
          </a:prstGeom>
          <a:noFill/>
        </p:spPr>
        <p:txBody>
          <a:bodyPr wrap="none" rtlCol="0">
            <a:spAutoFit/>
          </a:bodyPr>
          <a:lstStyle/>
          <a:p>
            <a:endParaRPr lang="en-US" dirty="0"/>
          </a:p>
        </p:txBody>
      </p:sp>
      <p:sp>
        <p:nvSpPr>
          <p:cNvPr id="7" name="Rectangle 6"/>
          <p:cNvSpPr/>
          <p:nvPr/>
        </p:nvSpPr>
        <p:spPr>
          <a:xfrm>
            <a:off x="814487" y="667188"/>
            <a:ext cx="7509848" cy="5678478"/>
          </a:xfrm>
          <a:prstGeom prst="rect">
            <a:avLst/>
          </a:prstGeom>
        </p:spPr>
        <p:txBody>
          <a:bodyPr wrap="square">
            <a:spAutoFit/>
          </a:bodyPr>
          <a:lstStyle/>
          <a:p>
            <a:pPr>
              <a:spcAft>
                <a:spcPts val="600"/>
              </a:spcAft>
            </a:pPr>
            <a:r>
              <a:rPr lang="en-US" sz="3600" b="1" dirty="0" smtClean="0"/>
              <a:t>U.S. insurer class action may signal wave of climate-change suits</a:t>
            </a:r>
          </a:p>
          <a:p>
            <a:pPr>
              <a:spcAft>
                <a:spcPts val="1200"/>
              </a:spcAft>
            </a:pPr>
            <a:r>
              <a:rPr lang="en-US" sz="2000" dirty="0" smtClean="0"/>
              <a:t>Fri, May 16 2014   By Mica Rosenberg</a:t>
            </a:r>
          </a:p>
          <a:p>
            <a:pPr>
              <a:spcAft>
                <a:spcPts val="1800"/>
              </a:spcAft>
            </a:pPr>
            <a:r>
              <a:rPr lang="en-US" sz="2000" dirty="0" smtClean="0"/>
              <a:t>(Reuters) </a:t>
            </a:r>
            <a:r>
              <a:rPr lang="en-US" dirty="0" smtClean="0"/>
              <a:t>- A major insurance company is accusing dozens of localities in Illinois of failing to prepare for severe rains and flooding in lawsuits that are the first in what could be a wave of litigation over who should be liable for the possible costs of climate change.</a:t>
            </a:r>
          </a:p>
          <a:p>
            <a:pPr>
              <a:spcAft>
                <a:spcPts val="1800"/>
              </a:spcAft>
            </a:pPr>
            <a:r>
              <a:rPr lang="en-US" dirty="0" smtClean="0"/>
              <a:t>Farmers Insurance filed nine class actions last month against nearly 200 communities in the Chicago area. It is arguing that</a:t>
            </a:r>
            <a:r>
              <a:rPr lang="en-US" sz="2000" dirty="0" smtClean="0"/>
              <a:t> </a:t>
            </a:r>
            <a:r>
              <a:rPr lang="en-US" sz="2000" b="1" dirty="0" smtClean="0"/>
              <a:t>local governments should have known rising global temperatures would lead to heavier rains and did not do enough to fortify their sewers and </a:t>
            </a:r>
            <a:r>
              <a:rPr lang="en-US" sz="2000" b="1" dirty="0" err="1" smtClean="0"/>
              <a:t>stormwater</a:t>
            </a:r>
            <a:r>
              <a:rPr lang="en-US" sz="2000" b="1" dirty="0" smtClean="0"/>
              <a:t> drains</a:t>
            </a:r>
            <a:r>
              <a:rPr lang="en-US" sz="2000" dirty="0" smtClean="0"/>
              <a:t>.</a:t>
            </a:r>
          </a:p>
          <a:p>
            <a:pPr>
              <a:spcAft>
                <a:spcPts val="1800"/>
              </a:spcAft>
            </a:pPr>
            <a:r>
              <a:rPr lang="en-US" dirty="0" smtClean="0"/>
              <a:t>The legal debate may center on whether an uptick in natural disasters is foreseeable or an "act of God." The cases raise the question of how city governments should manage their budgets before costly emergencies occur.</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400" y="95250"/>
            <a:ext cx="9194800" cy="66675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urkey Point 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7102257" cy="6858000"/>
          </a:xfrm>
          <a:prstGeom prst="rect">
            <a:avLst/>
          </a:prstGeom>
        </p:spPr>
      </p:pic>
      <p:sp>
        <p:nvSpPr>
          <p:cNvPr id="3" name="TextBox 2"/>
          <p:cNvSpPr txBox="1"/>
          <p:nvPr/>
        </p:nvSpPr>
        <p:spPr>
          <a:xfrm>
            <a:off x="7344190" y="1090653"/>
            <a:ext cx="1799140" cy="3046988"/>
          </a:xfrm>
          <a:prstGeom prst="rect">
            <a:avLst/>
          </a:prstGeom>
          <a:noFill/>
        </p:spPr>
        <p:txBody>
          <a:bodyPr wrap="none" rtlCol="0">
            <a:spAutoFit/>
          </a:bodyPr>
          <a:lstStyle/>
          <a:p>
            <a:r>
              <a:rPr lang="en-US" sz="2400" dirty="0" smtClean="0"/>
              <a:t>Turkey Point</a:t>
            </a:r>
          </a:p>
          <a:p>
            <a:r>
              <a:rPr lang="en-US" sz="2400" dirty="0" smtClean="0"/>
              <a:t>25 km south </a:t>
            </a:r>
          </a:p>
          <a:p>
            <a:r>
              <a:rPr lang="en-US" sz="2400" dirty="0" smtClean="0"/>
              <a:t>of Miami </a:t>
            </a:r>
          </a:p>
          <a:p>
            <a:r>
              <a:rPr lang="en-US" sz="2400" dirty="0" smtClean="0"/>
              <a:t>is the </a:t>
            </a:r>
          </a:p>
          <a:p>
            <a:r>
              <a:rPr lang="en-US" sz="2400" dirty="0" smtClean="0"/>
              <a:t>worst place </a:t>
            </a:r>
          </a:p>
          <a:p>
            <a:r>
              <a:rPr lang="en-US" sz="2400" dirty="0" smtClean="0"/>
              <a:t>for nuclear </a:t>
            </a:r>
          </a:p>
          <a:p>
            <a:r>
              <a:rPr lang="en-US" sz="2400" dirty="0" smtClean="0"/>
              <a:t>reactors </a:t>
            </a:r>
          </a:p>
          <a:p>
            <a:r>
              <a:rPr lang="en-US" sz="2400" dirty="0" smtClean="0"/>
              <a:t>in the USA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20880" y="-1"/>
            <a:ext cx="8172482" cy="6795173"/>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9707" y="938790"/>
            <a:ext cx="184666"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2"/>
          <a:stretch>
            <a:fillRect/>
          </a:stretch>
        </p:blipFill>
        <p:spPr>
          <a:xfrm>
            <a:off x="476250" y="1429646"/>
            <a:ext cx="8191500" cy="5130800"/>
          </a:xfrm>
          <a:prstGeom prst="rect">
            <a:avLst/>
          </a:prstGeom>
        </p:spPr>
      </p:pic>
      <p:sp>
        <p:nvSpPr>
          <p:cNvPr id="5" name="TextBox 4"/>
          <p:cNvSpPr txBox="1"/>
          <p:nvPr/>
        </p:nvSpPr>
        <p:spPr>
          <a:xfrm>
            <a:off x="427951" y="262309"/>
            <a:ext cx="8414650" cy="769441"/>
          </a:xfrm>
          <a:prstGeom prst="rect">
            <a:avLst/>
          </a:prstGeom>
          <a:noFill/>
        </p:spPr>
        <p:txBody>
          <a:bodyPr wrap="square" rtlCol="0">
            <a:spAutoFit/>
          </a:bodyPr>
          <a:lstStyle/>
          <a:p>
            <a:r>
              <a:rPr lang="en-US" sz="2200" dirty="0" smtClean="0">
                <a:solidFill>
                  <a:srgbClr val="0000FF"/>
                </a:solidFill>
              </a:rPr>
              <a:t>“The first rule of holes: when you find yourself in one, stop digging.”</a:t>
            </a:r>
          </a:p>
          <a:p>
            <a:r>
              <a:rPr lang="en-US" sz="2200" dirty="0" smtClean="0">
                <a:solidFill>
                  <a:srgbClr val="0000FF"/>
                </a:solidFill>
              </a:rPr>
              <a:t>														Molly </a:t>
            </a:r>
            <a:r>
              <a:rPr lang="en-US" sz="2200" dirty="0" err="1" smtClean="0">
                <a:solidFill>
                  <a:srgbClr val="0000FF"/>
                </a:solidFill>
              </a:rPr>
              <a:t>Ivins</a:t>
            </a:r>
            <a:endParaRPr lang="en-US" sz="2200" dirty="0" smtClean="0">
              <a:solidFill>
                <a:srgbClr val="0000F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rtMiami 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 y="-33486"/>
            <a:ext cx="9144001" cy="6891486"/>
          </a:xfrm>
          <a:prstGeom prst="rect">
            <a:avLst/>
          </a:prstGeom>
        </p:spPr>
      </p:pic>
      <p:sp>
        <p:nvSpPr>
          <p:cNvPr id="3" name="TextBox 2"/>
          <p:cNvSpPr txBox="1"/>
          <p:nvPr/>
        </p:nvSpPr>
        <p:spPr>
          <a:xfrm>
            <a:off x="773073" y="5687964"/>
            <a:ext cx="184666" cy="369332"/>
          </a:xfrm>
          <a:prstGeom prst="rect">
            <a:avLst/>
          </a:prstGeom>
          <a:noFill/>
        </p:spPr>
        <p:txBody>
          <a:bodyPr wrap="none" rtlCol="0">
            <a:spAutoFit/>
          </a:bodyPr>
          <a:lstStyle/>
          <a:p>
            <a:endParaRPr lang="en-US" dirty="0"/>
          </a:p>
        </p:txBody>
      </p:sp>
      <p:sp>
        <p:nvSpPr>
          <p:cNvPr id="4" name="Rectangle 3"/>
          <p:cNvSpPr/>
          <p:nvPr/>
        </p:nvSpPr>
        <p:spPr>
          <a:xfrm>
            <a:off x="0" y="-33486"/>
            <a:ext cx="8933506" cy="2262158"/>
          </a:xfrm>
          <a:prstGeom prst="rect">
            <a:avLst/>
          </a:prstGeom>
        </p:spPr>
        <p:txBody>
          <a:bodyPr wrap="square">
            <a:spAutoFit/>
          </a:bodyPr>
          <a:lstStyle/>
          <a:p>
            <a:r>
              <a:rPr lang="en-US" sz="3600" dirty="0" err="1" smtClean="0">
                <a:latin typeface="DIN Alternate Bold"/>
                <a:cs typeface="DIN Alternate Bold"/>
              </a:rPr>
              <a:t>PortMiami</a:t>
            </a:r>
            <a:endParaRPr lang="en-US" sz="3600" dirty="0" smtClean="0">
              <a:latin typeface="DIN Alternate Bold"/>
              <a:cs typeface="DIN Alternate Bold"/>
            </a:endParaRPr>
          </a:p>
          <a:p>
            <a:pPr>
              <a:spcAft>
                <a:spcPts val="600"/>
              </a:spcAft>
            </a:pPr>
            <a:r>
              <a:rPr lang="en-US" sz="2000" dirty="0" smtClean="0"/>
              <a:t>By </a:t>
            </a:r>
            <a:r>
              <a:rPr lang="en-US" sz="2000" dirty="0" err="1" smtClean="0"/>
              <a:t>exMiami</a:t>
            </a:r>
            <a:r>
              <a:rPr lang="en-US" sz="2000" dirty="0" smtClean="0"/>
              <a:t> Staff on March 10, 2014</a:t>
            </a:r>
          </a:p>
          <a:p>
            <a:pPr>
              <a:spcAft>
                <a:spcPts val="600"/>
              </a:spcAft>
            </a:pPr>
            <a:r>
              <a:rPr lang="en-US" sz="2000" dirty="0" err="1" smtClean="0"/>
              <a:t>PortMiami</a:t>
            </a:r>
            <a:r>
              <a:rPr lang="en-US" sz="2000" dirty="0" smtClean="0"/>
              <a:t> and World Trade Center officials have been in Asia seeking funding for a plan to build a proposed 4.8 million square foot World Trade Center at </a:t>
            </a:r>
            <a:r>
              <a:rPr lang="en-US" sz="2000" dirty="0" err="1" smtClean="0"/>
              <a:t>PortMiami</a:t>
            </a:r>
            <a:r>
              <a:rPr lang="en-US" sz="2000" dirty="0" smtClean="0"/>
              <a:t>…  The plan conflicts with a more recent proposal by David Beckham for a soccer stadium at the site.</a:t>
            </a:r>
            <a:endParaRPr lang="en-US"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4350" y="0"/>
            <a:ext cx="10172700" cy="6858000"/>
          </a:xfrm>
          <a:prstGeom prst="rect">
            <a:avLst/>
          </a:prstGeom>
        </p:spPr>
      </p:pic>
      <p:cxnSp>
        <p:nvCxnSpPr>
          <p:cNvPr id="4" name="Straight Connector 3"/>
          <p:cNvCxnSpPr/>
          <p:nvPr/>
        </p:nvCxnSpPr>
        <p:spPr>
          <a:xfrm>
            <a:off x="5701411" y="4887520"/>
            <a:ext cx="1283023" cy="461665"/>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984434" y="4379689"/>
            <a:ext cx="1728207" cy="1938992"/>
          </a:xfrm>
          <a:prstGeom prst="rect">
            <a:avLst/>
          </a:prstGeom>
          <a:noFill/>
        </p:spPr>
        <p:txBody>
          <a:bodyPr wrap="none" rtlCol="0">
            <a:spAutoFit/>
          </a:bodyPr>
          <a:lstStyle/>
          <a:p>
            <a:r>
              <a:rPr lang="en-US" sz="2400" dirty="0" smtClean="0">
                <a:solidFill>
                  <a:srgbClr val="FFFF00"/>
                </a:solidFill>
              </a:rPr>
              <a:t>Miami-Dade</a:t>
            </a:r>
          </a:p>
          <a:p>
            <a:r>
              <a:rPr lang="en-US" sz="2400" dirty="0" smtClean="0">
                <a:solidFill>
                  <a:srgbClr val="FFFF00"/>
                </a:solidFill>
              </a:rPr>
              <a:t>County</a:t>
            </a:r>
          </a:p>
          <a:p>
            <a:r>
              <a:rPr lang="en-US" sz="2400" dirty="0" smtClean="0">
                <a:solidFill>
                  <a:srgbClr val="FFFF00"/>
                </a:solidFill>
              </a:rPr>
              <a:t>Central </a:t>
            </a:r>
          </a:p>
          <a:p>
            <a:r>
              <a:rPr lang="en-US" sz="2400" dirty="0" smtClean="0">
                <a:solidFill>
                  <a:srgbClr val="FFFF00"/>
                </a:solidFill>
              </a:rPr>
              <a:t>Sewage </a:t>
            </a:r>
          </a:p>
          <a:p>
            <a:r>
              <a:rPr lang="en-US" sz="2400" dirty="0" smtClean="0">
                <a:solidFill>
                  <a:srgbClr val="FFFF00"/>
                </a:solidFill>
              </a:rPr>
              <a:t>Plant</a:t>
            </a:r>
            <a:endParaRPr lang="en-US" sz="2400" dirty="0">
              <a:solidFill>
                <a:srgbClr val="FFFF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24446" y="3082741"/>
            <a:ext cx="7251700" cy="3775259"/>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24446" y="263996"/>
            <a:ext cx="8619960" cy="2641529"/>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085" y="1410947"/>
            <a:ext cx="6767325" cy="3954929"/>
          </a:xfrm>
          <a:prstGeom prst="rect">
            <a:avLst/>
          </a:prstGeom>
          <a:noFill/>
        </p:spPr>
        <p:txBody>
          <a:bodyPr wrap="square" rtlCol="0">
            <a:spAutoFit/>
          </a:bodyPr>
          <a:lstStyle/>
          <a:p>
            <a:pPr>
              <a:spcAft>
                <a:spcPts val="600"/>
              </a:spcAft>
              <a:buFont typeface="Wingdings" charset="2"/>
              <a:buChar char="²"/>
            </a:pPr>
            <a:r>
              <a:rPr lang="en-US" sz="2400" dirty="0" smtClean="0"/>
              <a:t> Fix water flow and drainage. </a:t>
            </a:r>
            <a:r>
              <a:rPr lang="en-US" sz="2400" dirty="0" smtClean="0">
                <a:solidFill>
                  <a:srgbClr val="FF0000"/>
                </a:solidFill>
              </a:rPr>
              <a:t>starting late</a:t>
            </a:r>
            <a:endParaRPr lang="en-US" sz="2400" dirty="0" smtClean="0">
              <a:solidFill>
                <a:srgbClr val="FF0000"/>
              </a:solidFill>
              <a:latin typeface="Comic Sans MS"/>
              <a:cs typeface="Comic Sans MS"/>
            </a:endParaRPr>
          </a:p>
          <a:p>
            <a:pPr>
              <a:spcAft>
                <a:spcPts val="600"/>
              </a:spcAft>
              <a:buFont typeface="Wingdings" charset="2"/>
              <a:buChar char="²"/>
            </a:pPr>
            <a:r>
              <a:rPr lang="en-US" sz="2400" dirty="0" smtClean="0"/>
              <a:t> Avoid building in lowest areas. </a:t>
            </a:r>
            <a:r>
              <a:rPr lang="en-US" sz="2800" dirty="0" smtClean="0">
                <a:solidFill>
                  <a:srgbClr val="FF0000"/>
                </a:solidFill>
              </a:rPr>
              <a:t>✗</a:t>
            </a:r>
            <a:endParaRPr lang="en-US" sz="2400" dirty="0" smtClean="0"/>
          </a:p>
          <a:p>
            <a:pPr>
              <a:spcAft>
                <a:spcPts val="600"/>
              </a:spcAft>
              <a:buFont typeface="Wingdings" charset="2"/>
              <a:buChar char="²"/>
            </a:pPr>
            <a:r>
              <a:rPr lang="en-US" sz="2400" dirty="0" smtClean="0"/>
              <a:t> Stop subsidizing construction in flood zones. </a:t>
            </a:r>
            <a:r>
              <a:rPr lang="en-US" sz="2800" dirty="0" smtClean="0">
                <a:solidFill>
                  <a:srgbClr val="FF0000"/>
                </a:solidFill>
              </a:rPr>
              <a:t>✗</a:t>
            </a:r>
            <a:endParaRPr lang="en-US" sz="2800" dirty="0" smtClean="0"/>
          </a:p>
          <a:p>
            <a:pPr>
              <a:spcAft>
                <a:spcPts val="600"/>
              </a:spcAft>
              <a:buFont typeface="Wingdings" charset="2"/>
              <a:buChar char="²"/>
            </a:pPr>
            <a:r>
              <a:rPr lang="en-US" sz="2400" dirty="0" smtClean="0"/>
              <a:t> Discourage investment in low areas. </a:t>
            </a:r>
            <a:r>
              <a:rPr lang="en-US" sz="2800" dirty="0" smtClean="0">
                <a:solidFill>
                  <a:srgbClr val="FF0000"/>
                </a:solidFill>
              </a:rPr>
              <a:t>✗</a:t>
            </a:r>
            <a:endParaRPr lang="en-US" sz="2800" dirty="0" smtClean="0"/>
          </a:p>
          <a:p>
            <a:pPr>
              <a:spcAft>
                <a:spcPts val="600"/>
              </a:spcAft>
              <a:buFont typeface="Wingdings" charset="2"/>
              <a:buChar char="²"/>
            </a:pPr>
            <a:r>
              <a:rPr lang="en-US" sz="2400" dirty="0" smtClean="0"/>
              <a:t> Protect essential infrastructure. </a:t>
            </a:r>
            <a:r>
              <a:rPr lang="en-US" sz="2800" dirty="0" smtClean="0">
                <a:solidFill>
                  <a:srgbClr val="FF0000"/>
                </a:solidFill>
              </a:rPr>
              <a:t>✗</a:t>
            </a:r>
            <a:endParaRPr lang="en-US" sz="2400" dirty="0" smtClean="0"/>
          </a:p>
          <a:p>
            <a:pPr>
              <a:spcAft>
                <a:spcPts val="600"/>
              </a:spcAft>
              <a:buFont typeface="Wingdings" charset="2"/>
              <a:buChar char="²"/>
            </a:pPr>
            <a:r>
              <a:rPr lang="en-US" sz="2400" dirty="0" smtClean="0"/>
              <a:t> </a:t>
            </a:r>
            <a:r>
              <a:rPr lang="en-US" sz="2400" smtClean="0"/>
              <a:t>Save money for </a:t>
            </a:r>
            <a:r>
              <a:rPr lang="en-US" sz="2400" dirty="0" smtClean="0"/>
              <a:t>demolition &amp; relocation. </a:t>
            </a:r>
            <a:r>
              <a:rPr lang="en-US" sz="2800" dirty="0" smtClean="0">
                <a:solidFill>
                  <a:srgbClr val="FF0000"/>
                </a:solidFill>
              </a:rPr>
              <a:t>✗</a:t>
            </a:r>
            <a:endParaRPr lang="en-US" sz="2400" dirty="0" smtClean="0"/>
          </a:p>
          <a:p>
            <a:pPr>
              <a:spcAft>
                <a:spcPts val="600"/>
              </a:spcAft>
              <a:buFont typeface="Wingdings" charset="2"/>
              <a:buChar char="²"/>
            </a:pPr>
            <a:r>
              <a:rPr lang="en-US" sz="2400" dirty="0" smtClean="0"/>
              <a:t> Carbon reduction policy.  </a:t>
            </a:r>
            <a:r>
              <a:rPr lang="en-US" sz="2400" dirty="0" smtClean="0">
                <a:solidFill>
                  <a:srgbClr val="FF0000"/>
                </a:solidFill>
              </a:rPr>
              <a:t>just starting</a:t>
            </a:r>
            <a:endParaRPr lang="en-US" sz="2400" dirty="0" smtClean="0"/>
          </a:p>
          <a:p>
            <a:pPr>
              <a:spcAft>
                <a:spcPts val="600"/>
              </a:spcAft>
              <a:buFont typeface="Wingdings" charset="2"/>
              <a:buChar char="²"/>
            </a:pPr>
            <a:r>
              <a:rPr lang="en-US" sz="2400" dirty="0" smtClean="0"/>
              <a:t> Green building codes. </a:t>
            </a:r>
            <a:r>
              <a:rPr lang="en-US" sz="2400" dirty="0" smtClean="0">
                <a:solidFill>
                  <a:srgbClr val="FF0000"/>
                </a:solidFill>
              </a:rPr>
              <a:t>✗</a:t>
            </a:r>
            <a:endParaRPr lang="en-US" sz="2400" dirty="0" smtClean="0"/>
          </a:p>
        </p:txBody>
      </p:sp>
      <p:sp>
        <p:nvSpPr>
          <p:cNvPr id="3" name="TextBox 2"/>
          <p:cNvSpPr txBox="1"/>
          <p:nvPr/>
        </p:nvSpPr>
        <p:spPr>
          <a:xfrm>
            <a:off x="1066085" y="569932"/>
            <a:ext cx="7184704" cy="646331"/>
          </a:xfrm>
          <a:prstGeom prst="rect">
            <a:avLst/>
          </a:prstGeom>
          <a:noFill/>
        </p:spPr>
        <p:txBody>
          <a:bodyPr wrap="none" rtlCol="0">
            <a:spAutoFit/>
          </a:bodyPr>
          <a:lstStyle/>
          <a:p>
            <a:r>
              <a:rPr lang="en-US" sz="3600" dirty="0" smtClean="0">
                <a:solidFill>
                  <a:schemeClr val="accent5">
                    <a:lumMod val="75000"/>
                  </a:schemeClr>
                </a:solidFill>
              </a:rPr>
              <a:t>What would we do if we were smart?</a:t>
            </a:r>
            <a:endParaRPr lang="en-US" sz="3600" dirty="0">
              <a:solidFill>
                <a:schemeClr val="accent5">
                  <a:lumMod val="75000"/>
                </a:schemeClr>
              </a:solidFill>
            </a:endParaRPr>
          </a:p>
        </p:txBody>
      </p:sp>
      <p:sp>
        <p:nvSpPr>
          <p:cNvPr id="4" name="Rectangle 3"/>
          <p:cNvSpPr/>
          <p:nvPr/>
        </p:nvSpPr>
        <p:spPr>
          <a:xfrm>
            <a:off x="1273551" y="5470432"/>
            <a:ext cx="6924642" cy="954107"/>
          </a:xfrm>
          <a:prstGeom prst="rect">
            <a:avLst/>
          </a:prstGeom>
        </p:spPr>
        <p:txBody>
          <a:bodyPr wrap="none">
            <a:spAutoFit/>
          </a:bodyPr>
          <a:lstStyle/>
          <a:p>
            <a:r>
              <a:rPr lang="en-US" sz="2800" dirty="0" smtClean="0">
                <a:solidFill>
                  <a:srgbClr val="FF0000"/>
                </a:solidFill>
              </a:rPr>
              <a:t>Big failures at federal, state, and county levels.</a:t>
            </a:r>
          </a:p>
          <a:p>
            <a:r>
              <a:rPr lang="en-US" sz="2800" dirty="0" smtClean="0">
                <a:solidFill>
                  <a:schemeClr val="accent1">
                    <a:lumMod val="75000"/>
                  </a:schemeClr>
                </a:solidFill>
              </a:rPr>
              <a:t>Can a municipality do any better?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980144" y="163316"/>
            <a:ext cx="6787420" cy="5397743"/>
          </a:xfrm>
          <a:prstGeom prst="rect">
            <a:avLst/>
          </a:prstGeom>
        </p:spPr>
      </p:pic>
      <p:sp>
        <p:nvSpPr>
          <p:cNvPr id="4" name="TextBox 3"/>
          <p:cNvSpPr txBox="1"/>
          <p:nvPr/>
        </p:nvSpPr>
        <p:spPr>
          <a:xfrm>
            <a:off x="455234" y="5754343"/>
            <a:ext cx="8233531" cy="830997"/>
          </a:xfrm>
          <a:prstGeom prst="rect">
            <a:avLst/>
          </a:prstGeom>
          <a:noFill/>
        </p:spPr>
        <p:txBody>
          <a:bodyPr wrap="none" rtlCol="0">
            <a:spAutoFit/>
          </a:bodyPr>
          <a:lstStyle/>
          <a:p>
            <a:r>
              <a:rPr lang="en-US" sz="2400" i="1" dirty="0" smtClean="0">
                <a:solidFill>
                  <a:schemeClr val="accent2">
                    <a:lumMod val="75000"/>
                  </a:schemeClr>
                </a:solidFill>
                <a:latin typeface="Times New Roman"/>
                <a:cs typeface="Times New Roman"/>
              </a:rPr>
              <a:t>"Americans can always be counted on to do the right thing... </a:t>
            </a:r>
          </a:p>
          <a:p>
            <a:r>
              <a:rPr lang="en-US" sz="2400" i="1" dirty="0" smtClean="0">
                <a:solidFill>
                  <a:schemeClr val="accent2">
                    <a:lumMod val="75000"/>
                  </a:schemeClr>
                </a:solidFill>
                <a:latin typeface="Times New Roman"/>
                <a:cs typeface="Times New Roman"/>
              </a:rPr>
              <a:t>  after they have exhausted all other possibilities.”  </a:t>
            </a:r>
            <a:r>
              <a:rPr lang="en-US" dirty="0" smtClean="0">
                <a:solidFill>
                  <a:schemeClr val="accent2">
                    <a:lumMod val="75000"/>
                  </a:schemeClr>
                </a:solidFill>
              </a:rPr>
              <a:t>Winston Churchill</a:t>
            </a:r>
          </a:p>
        </p:txBody>
      </p:sp>
      <p:sp>
        <p:nvSpPr>
          <p:cNvPr id="5" name="TextBox 4"/>
          <p:cNvSpPr txBox="1"/>
          <p:nvPr/>
        </p:nvSpPr>
        <p:spPr>
          <a:xfrm>
            <a:off x="6288561" y="173870"/>
            <a:ext cx="2400204" cy="523220"/>
          </a:xfrm>
          <a:prstGeom prst="rect">
            <a:avLst/>
          </a:prstGeom>
          <a:noFill/>
        </p:spPr>
        <p:txBody>
          <a:bodyPr wrap="none" rtlCol="0">
            <a:spAutoFit/>
          </a:bodyPr>
          <a:lstStyle/>
          <a:p>
            <a:r>
              <a:rPr lang="en-US" sz="2800" i="1" dirty="0" smtClean="0">
                <a:solidFill>
                  <a:srgbClr val="953735"/>
                </a:solidFill>
              </a:rPr>
              <a:t>5 YEARS LATER</a:t>
            </a:r>
            <a:endParaRPr lang="en-US" sz="2800" i="1" dirty="0">
              <a:solidFill>
                <a:srgbClr val="953735"/>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085" y="1659455"/>
            <a:ext cx="7321145" cy="3170099"/>
          </a:xfrm>
          <a:prstGeom prst="rect">
            <a:avLst/>
          </a:prstGeom>
          <a:noFill/>
        </p:spPr>
        <p:txBody>
          <a:bodyPr wrap="square" rtlCol="0">
            <a:spAutoFit/>
          </a:bodyPr>
          <a:lstStyle/>
          <a:p>
            <a:pPr>
              <a:spcAft>
                <a:spcPts val="1800"/>
              </a:spcAft>
              <a:buFont typeface="Wingdings" charset="2"/>
              <a:buChar char="²"/>
            </a:pPr>
            <a:r>
              <a:rPr lang="en-US" sz="2800" dirty="0" smtClean="0"/>
              <a:t> Fix our drainage before it fails.</a:t>
            </a:r>
          </a:p>
          <a:p>
            <a:pPr>
              <a:spcAft>
                <a:spcPts val="1800"/>
              </a:spcAft>
              <a:buFont typeface="Wingdings" charset="2"/>
              <a:buChar char="²"/>
            </a:pPr>
            <a:r>
              <a:rPr lang="en-US" sz="2800" dirty="0" smtClean="0"/>
              <a:t> Green building codes.</a:t>
            </a:r>
          </a:p>
          <a:p>
            <a:pPr>
              <a:spcAft>
                <a:spcPts val="1800"/>
              </a:spcAft>
              <a:buFont typeface="Wingdings" charset="2"/>
              <a:buChar char="²"/>
            </a:pPr>
            <a:r>
              <a:rPr lang="en-US" sz="2800" dirty="0" smtClean="0"/>
              <a:t> Urban design to get people out of their cars.</a:t>
            </a:r>
          </a:p>
          <a:p>
            <a:pPr>
              <a:spcAft>
                <a:spcPts val="1800"/>
              </a:spcAft>
              <a:buFont typeface="Wingdings" charset="2"/>
              <a:buChar char="²"/>
            </a:pPr>
            <a:r>
              <a:rPr lang="en-US" sz="2800" dirty="0" smtClean="0"/>
              <a:t> Promote clean energy.</a:t>
            </a:r>
          </a:p>
          <a:p>
            <a:pPr>
              <a:spcAft>
                <a:spcPts val="1800"/>
              </a:spcAft>
              <a:buFont typeface="Wingdings" charset="2"/>
              <a:buChar char="²"/>
            </a:pPr>
            <a:r>
              <a:rPr lang="en-US" sz="2800" dirty="0" smtClean="0"/>
              <a:t> Save money for demolition &amp; relocation.</a:t>
            </a:r>
          </a:p>
        </p:txBody>
      </p:sp>
      <p:sp>
        <p:nvSpPr>
          <p:cNvPr id="3" name="TextBox 2"/>
          <p:cNvSpPr txBox="1"/>
          <p:nvPr/>
        </p:nvSpPr>
        <p:spPr>
          <a:xfrm>
            <a:off x="1066085" y="818440"/>
            <a:ext cx="6590040" cy="646331"/>
          </a:xfrm>
          <a:prstGeom prst="rect">
            <a:avLst/>
          </a:prstGeom>
          <a:noFill/>
        </p:spPr>
        <p:txBody>
          <a:bodyPr wrap="none" rtlCol="0">
            <a:spAutoFit/>
          </a:bodyPr>
          <a:lstStyle/>
          <a:p>
            <a:r>
              <a:rPr lang="en-US" sz="3600" dirty="0" smtClean="0">
                <a:solidFill>
                  <a:schemeClr val="accent5">
                    <a:lumMod val="75000"/>
                  </a:schemeClr>
                </a:solidFill>
              </a:rPr>
              <a:t>What can a small municipality do?</a:t>
            </a:r>
            <a:endParaRPr lang="en-US" sz="3600" dirty="0">
              <a:solidFill>
                <a:schemeClr val="accent5">
                  <a:lumMod val="75000"/>
                </a:schemeClr>
              </a:solidFill>
            </a:endParaRPr>
          </a:p>
        </p:txBody>
      </p:sp>
      <p:pic>
        <p:nvPicPr>
          <p:cNvPr id="5" name="Picture 4"/>
          <p:cNvPicPr>
            <a:picLocks noChangeAspect="1"/>
          </p:cNvPicPr>
          <p:nvPr/>
        </p:nvPicPr>
        <p:blipFill>
          <a:blip r:embed="rId2"/>
          <a:stretch>
            <a:fillRect/>
          </a:stretch>
        </p:blipFill>
        <p:spPr>
          <a:xfrm>
            <a:off x="2578100" y="5216680"/>
            <a:ext cx="6565900" cy="1461254"/>
          </a:xfrm>
          <a:prstGeom prst="rect">
            <a:avLst/>
          </a:prstGeom>
        </p:spPr>
      </p:pic>
      <p:sp>
        <p:nvSpPr>
          <p:cNvPr id="6" name="Rectangle 5"/>
          <p:cNvSpPr/>
          <p:nvPr/>
        </p:nvSpPr>
        <p:spPr>
          <a:xfrm>
            <a:off x="3047500" y="6648398"/>
            <a:ext cx="3894507" cy="18006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oMi elevation map.pd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76" y="27609"/>
            <a:ext cx="4886924" cy="6692331"/>
          </a:xfrm>
          <a:prstGeom prst="rect">
            <a:avLst/>
          </a:prstGeom>
          <a:ln>
            <a:noFill/>
          </a:ln>
        </p:spPr>
      </p:pic>
      <p:pic>
        <p:nvPicPr>
          <p:cNvPr id="3" name="Picture 2" descr="South Miami 3' rise.tif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7510" y="84110"/>
            <a:ext cx="3688611" cy="5536101"/>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26193 -0.00393 L 1.04843E-6 -3.65109E-6 " pathEditMode="relative" rAng="0" ptsTypes="AA">
                                      <p:cBhvr>
                                        <p:cTn id="6" dur="500" fill="hold"/>
                                        <p:tgtEl>
                                          <p:spTgt spid="2"/>
                                        </p:tgtEl>
                                        <p:attrNameLst>
                                          <p:attrName>ppt_x</p:attrName>
                                          <p:attrName>ppt_y</p:attrName>
                                        </p:attrNameLst>
                                      </p:cBhvr>
                                      <p:rCtr x="-13100" y="200"/>
                                    </p:animMotion>
                                  </p:childTnLst>
                                </p:cTn>
                              </p:par>
                              <p:par>
                                <p:cTn id="7" presetID="2" presetClass="entr" presetSubtype="2" accel="50000" decel="5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500" fill="hold"/>
                                        <p:tgtEl>
                                          <p:spTgt spid="3"/>
                                        </p:tgtEl>
                                        <p:attrNameLst>
                                          <p:attrName>ppt_x</p:attrName>
                                        </p:attrNameLst>
                                      </p:cBhvr>
                                      <p:tavLst>
                                        <p:tav tm="0">
                                          <p:val>
                                            <p:strVal val="1+#ppt_w/2"/>
                                          </p:val>
                                        </p:tav>
                                        <p:tav tm="100000">
                                          <p:val>
                                            <p:strVal val="#ppt_x"/>
                                          </p:val>
                                        </p:tav>
                                      </p:tavLst>
                                    </p:anim>
                                    <p:anim calcmode="lin" valueType="num">
                                      <p:cBhvr additive="base">
                                        <p:cTn id="1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2561" y="13806"/>
            <a:ext cx="7366000" cy="4241800"/>
          </a:xfrm>
          <a:prstGeom prst="rect">
            <a:avLst/>
          </a:prstGeom>
        </p:spPr>
      </p:pic>
      <p:pic>
        <p:nvPicPr>
          <p:cNvPr id="3" name="Picture 2"/>
          <p:cNvPicPr>
            <a:picLocks noChangeAspect="1"/>
          </p:cNvPicPr>
          <p:nvPr/>
        </p:nvPicPr>
        <p:blipFill>
          <a:blip r:embed="rId3"/>
          <a:stretch>
            <a:fillRect/>
          </a:stretch>
        </p:blipFill>
        <p:spPr>
          <a:xfrm>
            <a:off x="5141932" y="4205282"/>
            <a:ext cx="3581400" cy="2451100"/>
          </a:xfrm>
          <a:prstGeom prst="rect">
            <a:avLst/>
          </a:prstGeom>
        </p:spPr>
      </p:pic>
      <p:sp>
        <p:nvSpPr>
          <p:cNvPr id="4" name="Rectangle 3"/>
          <p:cNvSpPr/>
          <p:nvPr/>
        </p:nvSpPr>
        <p:spPr>
          <a:xfrm>
            <a:off x="524585" y="4186576"/>
            <a:ext cx="4047415" cy="45436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Sunset &amp; Dorn Ave w cyclist.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52680" y="1"/>
            <a:ext cx="4891320" cy="4964250"/>
          </a:xfrm>
          <a:prstGeom prst="rect">
            <a:avLst/>
          </a:prstGeom>
          <a:noFill/>
          <a:ln w="12700" cap="flat" cmpd="sng" algn="ctr">
            <a:solidFill>
              <a:srgbClr val="000000"/>
            </a:solidFill>
            <a:prstDash val="solid"/>
            <a:miter lim="800000"/>
            <a:headEnd type="none" w="med" len="med"/>
            <a:tailEnd type="none" w="med" len="med"/>
          </a:ln>
        </p:spPr>
      </p:pic>
      <p:pic>
        <p:nvPicPr>
          <p:cNvPr id="2" name="Picture 4" descr="M-Path w people 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850565"/>
            <a:ext cx="5035291" cy="4016960"/>
          </a:xfrm>
          <a:prstGeom prst="rect">
            <a:avLst/>
          </a:prstGeom>
          <a:noFill/>
          <a:ln w="12700" cap="flat" cmpd="sng" algn="ctr">
            <a:solidFill>
              <a:schemeClr val="tx1"/>
            </a:solidFill>
            <a:prstDash val="solid"/>
            <a:miter lim="800000"/>
            <a:headEnd type="none" w="med" len="med"/>
            <a:tailEnd type="none" w="med" len="med"/>
          </a:ln>
        </p:spPr>
      </p:pic>
      <p:sp>
        <p:nvSpPr>
          <p:cNvPr id="4" name="TextBox 3"/>
          <p:cNvSpPr txBox="1"/>
          <p:nvPr/>
        </p:nvSpPr>
        <p:spPr>
          <a:xfrm>
            <a:off x="5593404" y="5659580"/>
            <a:ext cx="3550596" cy="1015663"/>
          </a:xfrm>
          <a:prstGeom prst="rect">
            <a:avLst/>
          </a:prstGeom>
          <a:noFill/>
        </p:spPr>
        <p:txBody>
          <a:bodyPr wrap="none" rtlCol="0">
            <a:spAutoFit/>
          </a:bodyPr>
          <a:lstStyle/>
          <a:p>
            <a:pPr algn="r"/>
            <a:r>
              <a:rPr lang="en-US" sz="2000" dirty="0" smtClean="0"/>
              <a:t>Reduce auto transportation </a:t>
            </a:r>
          </a:p>
          <a:p>
            <a:pPr algn="r"/>
            <a:r>
              <a:rPr lang="en-US" sz="2000" dirty="0" smtClean="0"/>
              <a:t>by making cities beautiful places </a:t>
            </a:r>
          </a:p>
          <a:p>
            <a:pPr algn="r"/>
            <a:r>
              <a:rPr lang="en-US" sz="2000" dirty="0" smtClean="0"/>
              <a:t>for walking and biking</a:t>
            </a:r>
            <a:endParaRPr lang="en-US"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9517"/>
            <a:ext cx="5452923" cy="6952827"/>
          </a:xfrm>
          <a:prstGeom prst="rect">
            <a:avLst/>
          </a:prstGeom>
        </p:spPr>
      </p:pic>
      <p:pic>
        <p:nvPicPr>
          <p:cNvPr id="3" name="Picture 2"/>
          <p:cNvPicPr>
            <a:picLocks noChangeAspect="1"/>
          </p:cNvPicPr>
          <p:nvPr/>
        </p:nvPicPr>
        <p:blipFill>
          <a:blip r:embed="rId3"/>
          <a:stretch>
            <a:fillRect/>
          </a:stretch>
        </p:blipFill>
        <p:spPr>
          <a:xfrm>
            <a:off x="6187059" y="648674"/>
            <a:ext cx="2044700" cy="1981200"/>
          </a:xfrm>
          <a:prstGeom prst="rect">
            <a:avLst/>
          </a:prstGeom>
        </p:spPr>
      </p:pic>
      <p:sp>
        <p:nvSpPr>
          <p:cNvPr id="4" name="TextBox 3"/>
          <p:cNvSpPr txBox="1"/>
          <p:nvPr/>
        </p:nvSpPr>
        <p:spPr>
          <a:xfrm>
            <a:off x="6187059" y="5139220"/>
            <a:ext cx="2315357" cy="369332"/>
          </a:xfrm>
          <a:prstGeom prst="rect">
            <a:avLst/>
          </a:prstGeom>
          <a:noFill/>
        </p:spPr>
        <p:txBody>
          <a:bodyPr wrap="none" rtlCol="0">
            <a:spAutoFit/>
          </a:bodyPr>
          <a:lstStyle/>
          <a:p>
            <a:r>
              <a:rPr lang="en-US" dirty="0" smtClean="0"/>
              <a:t>PLANT A LOT OF TREES</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1533585"/>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567936"/>
            <a:ext cx="9144000" cy="49022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rcRect l="1013" t="3647"/>
          <a:stretch>
            <a:fillRect/>
          </a:stretch>
        </p:blipFill>
        <p:spPr>
          <a:xfrm>
            <a:off x="457200" y="228600"/>
            <a:ext cx="8253672" cy="6540111"/>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0696" y="2476500"/>
            <a:ext cx="8559800" cy="1905000"/>
          </a:xfrm>
          <a:prstGeom prst="rect">
            <a:avLst/>
          </a:prstGeom>
        </p:spPr>
      </p:pic>
      <p:sp>
        <p:nvSpPr>
          <p:cNvPr id="3" name="Rectangle 2"/>
          <p:cNvSpPr/>
          <p:nvPr/>
        </p:nvSpPr>
        <p:spPr>
          <a:xfrm>
            <a:off x="1869424" y="4350036"/>
            <a:ext cx="5077172" cy="45436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olite.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4937760" cy="2925129"/>
          </a:xfrm>
          <a:prstGeom prst="rect">
            <a:avLst/>
          </a:prstGeom>
        </p:spPr>
      </p:pic>
      <p:sp>
        <p:nvSpPr>
          <p:cNvPr id="5" name="TextBox 4"/>
          <p:cNvSpPr txBox="1"/>
          <p:nvPr/>
        </p:nvSpPr>
        <p:spPr>
          <a:xfrm>
            <a:off x="5655613" y="859065"/>
            <a:ext cx="3014467" cy="5139869"/>
          </a:xfrm>
          <a:prstGeom prst="rect">
            <a:avLst/>
          </a:prstGeom>
          <a:noFill/>
        </p:spPr>
        <p:txBody>
          <a:bodyPr wrap="none" rtlCol="0">
            <a:spAutoFit/>
          </a:bodyPr>
          <a:lstStyle/>
          <a:p>
            <a:pPr>
              <a:spcAft>
                <a:spcPts val="1200"/>
              </a:spcAft>
            </a:pPr>
            <a:r>
              <a:rPr lang="en-US" sz="2800" dirty="0" smtClean="0"/>
              <a:t>Water flows </a:t>
            </a:r>
            <a:br>
              <a:rPr lang="en-US" sz="2800" dirty="0" smtClean="0"/>
            </a:br>
            <a:r>
              <a:rPr lang="en-US" sz="2800" dirty="0" smtClean="0"/>
              <a:t>130 meters / hour</a:t>
            </a:r>
            <a:br>
              <a:rPr lang="en-US" sz="2800" dirty="0" smtClean="0"/>
            </a:br>
            <a:r>
              <a:rPr lang="en-US" sz="2800" dirty="0" smtClean="0"/>
              <a:t>through the porous</a:t>
            </a:r>
            <a:br>
              <a:rPr lang="en-US" sz="2800" dirty="0" smtClean="0"/>
            </a:br>
            <a:r>
              <a:rPr lang="en-US" sz="2800" dirty="0" smtClean="0"/>
              <a:t>limestone under </a:t>
            </a:r>
            <a:br>
              <a:rPr lang="en-US" sz="2800" dirty="0" smtClean="0"/>
            </a:br>
            <a:r>
              <a:rPr lang="en-US" sz="2800" dirty="0" smtClean="0"/>
              <a:t>Miami.</a:t>
            </a:r>
          </a:p>
          <a:p>
            <a:pPr>
              <a:spcAft>
                <a:spcPts val="1200"/>
              </a:spcAft>
            </a:pPr>
            <a:endParaRPr lang="en-US" sz="2800" dirty="0" smtClean="0"/>
          </a:p>
          <a:p>
            <a:r>
              <a:rPr lang="en-US" sz="2800" dirty="0" smtClean="0"/>
              <a:t>Dikes and levees </a:t>
            </a:r>
            <a:br>
              <a:rPr lang="en-US" sz="2800" dirty="0" smtClean="0"/>
            </a:br>
            <a:r>
              <a:rPr lang="en-US" sz="2800" dirty="0" smtClean="0"/>
              <a:t>cannot hold out</a:t>
            </a:r>
          </a:p>
          <a:p>
            <a:r>
              <a:rPr lang="en-US" sz="2800" dirty="0" smtClean="0"/>
              <a:t>saltwater, only</a:t>
            </a:r>
          </a:p>
          <a:p>
            <a:r>
              <a:rPr lang="en-US" sz="2800" dirty="0" smtClean="0"/>
              <a:t>natural freshwater </a:t>
            </a:r>
          </a:p>
          <a:p>
            <a:r>
              <a:rPr lang="en-US" sz="2800" dirty="0" smtClean="0"/>
              <a:t>flow can do that.</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rcRect b="12568"/>
          <a:stretch>
            <a:fillRect/>
          </a:stretch>
        </p:blipFill>
        <p:spPr>
          <a:xfrm>
            <a:off x="-4515" y="3139164"/>
            <a:ext cx="4954470" cy="3737664"/>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209550"/>
            <a:ext cx="7467600" cy="64389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85900" y="317500"/>
            <a:ext cx="6172200" cy="62230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3550" y="-6350"/>
            <a:ext cx="8216900" cy="68707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ltwater intrusion up to 2011.ai"/>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538085" y="828020"/>
            <a:ext cx="4419600" cy="5850257"/>
          </a:xfrm>
          <a:prstGeom prst="rect">
            <a:avLst/>
          </a:prstGeom>
        </p:spPr>
      </p:pic>
      <p:sp>
        <p:nvSpPr>
          <p:cNvPr id="3" name="TextBox 2"/>
          <p:cNvSpPr txBox="1"/>
          <p:nvPr/>
        </p:nvSpPr>
        <p:spPr>
          <a:xfrm>
            <a:off x="4826711" y="125077"/>
            <a:ext cx="3766977" cy="523220"/>
          </a:xfrm>
          <a:prstGeom prst="rect">
            <a:avLst/>
          </a:prstGeom>
          <a:noFill/>
        </p:spPr>
        <p:txBody>
          <a:bodyPr wrap="none" rtlCol="0">
            <a:spAutoFit/>
          </a:bodyPr>
          <a:lstStyle/>
          <a:p>
            <a:r>
              <a:rPr lang="en-US" sz="2800" dirty="0" smtClean="0">
                <a:solidFill>
                  <a:srgbClr val="FF0000"/>
                </a:solidFill>
              </a:rPr>
              <a:t>Saltwater Intrusion 2011</a:t>
            </a:r>
            <a:endParaRPr lang="en-US" sz="2800" dirty="0">
              <a:solidFill>
                <a:srgbClr val="FF0000"/>
              </a:solidFill>
            </a:endParaRPr>
          </a:p>
        </p:txBody>
      </p:sp>
      <p:pic>
        <p:nvPicPr>
          <p:cNvPr id="5" name="Picture 4" descr="current_flow.jpeg"/>
          <p:cNvPicPr>
            <a:picLocks noChangeAspect="1"/>
          </p:cNvPicPr>
          <p:nvPr/>
        </p:nvPicPr>
        <p:blipFill>
          <a:blip r:embed="rId3"/>
          <a:stretch>
            <a:fillRect/>
          </a:stretch>
        </p:blipFill>
        <p:spPr>
          <a:xfrm>
            <a:off x="453012" y="828019"/>
            <a:ext cx="3596597" cy="5850257"/>
          </a:xfrm>
          <a:prstGeom prst="rect">
            <a:avLst/>
          </a:prstGeom>
        </p:spPr>
      </p:pic>
      <p:sp>
        <p:nvSpPr>
          <p:cNvPr id="6" name="TextBox 5"/>
          <p:cNvSpPr txBox="1"/>
          <p:nvPr/>
        </p:nvSpPr>
        <p:spPr>
          <a:xfrm>
            <a:off x="335165" y="125077"/>
            <a:ext cx="4177771" cy="523220"/>
          </a:xfrm>
          <a:prstGeom prst="rect">
            <a:avLst/>
          </a:prstGeom>
          <a:noFill/>
        </p:spPr>
        <p:txBody>
          <a:bodyPr wrap="none" rtlCol="0">
            <a:spAutoFit/>
          </a:bodyPr>
          <a:lstStyle/>
          <a:p>
            <a:r>
              <a:rPr lang="en-US" sz="2800" dirty="0" smtClean="0">
                <a:solidFill>
                  <a:srgbClr val="FF0000"/>
                </a:solidFill>
              </a:rPr>
              <a:t>Human-altered water flow</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oodbye Miami - Rolling Stone.pdf"/>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R collapse model 1.ai"/>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1421902" y="5467072"/>
            <a:ext cx="591779" cy="369332"/>
          </a:xfrm>
          <a:prstGeom prst="rect">
            <a:avLst/>
          </a:prstGeom>
          <a:noFill/>
        </p:spPr>
        <p:txBody>
          <a:bodyPr wrap="none" rtlCol="0">
            <a:spAutoFit/>
          </a:bodyPr>
          <a:lstStyle/>
          <a:p>
            <a:r>
              <a:rPr lang="en-US" dirty="0" smtClean="0"/>
              <a:t>now</a:t>
            </a:r>
            <a:endParaRPr lang="en-US" dirty="0"/>
          </a:p>
        </p:txBody>
      </p:sp>
      <p:sp>
        <p:nvSpPr>
          <p:cNvPr id="4" name="TextBox 3"/>
          <p:cNvSpPr txBox="1"/>
          <p:nvPr/>
        </p:nvSpPr>
        <p:spPr>
          <a:xfrm>
            <a:off x="3359542" y="575961"/>
            <a:ext cx="2530460" cy="584776"/>
          </a:xfrm>
          <a:prstGeom prst="rect">
            <a:avLst/>
          </a:prstGeom>
          <a:noFill/>
        </p:spPr>
        <p:txBody>
          <a:bodyPr wrap="none" rtlCol="0">
            <a:spAutoFit/>
          </a:bodyPr>
          <a:lstStyle/>
          <a:p>
            <a:r>
              <a:rPr lang="en-US" sz="3200" dirty="0" smtClean="0"/>
              <a:t>PHIL’S MODEL</a:t>
            </a:r>
            <a:endParaRPr lang="en-US"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R collapse model 2.ai"/>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R collapse model 2.ai"/>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extBox 7"/>
          <p:cNvSpPr txBox="1"/>
          <p:nvPr/>
        </p:nvSpPr>
        <p:spPr>
          <a:xfrm>
            <a:off x="778706" y="5062550"/>
            <a:ext cx="752843" cy="369332"/>
          </a:xfrm>
          <a:prstGeom prst="rect">
            <a:avLst/>
          </a:prstGeom>
          <a:noFill/>
        </p:spPr>
        <p:txBody>
          <a:bodyPr wrap="none" rtlCol="0">
            <a:spAutoFit/>
          </a:bodyPr>
          <a:lstStyle/>
          <a:p>
            <a:r>
              <a:rPr lang="en-US" dirty="0" smtClean="0"/>
              <a:t>20 cm</a:t>
            </a:r>
            <a:endParaRPr lang="en-US" dirty="0"/>
          </a:p>
        </p:txBody>
      </p:sp>
      <p:sp>
        <p:nvSpPr>
          <p:cNvPr id="9" name="TextBox 8"/>
          <p:cNvSpPr txBox="1"/>
          <p:nvPr/>
        </p:nvSpPr>
        <p:spPr>
          <a:xfrm>
            <a:off x="778706" y="4693218"/>
            <a:ext cx="752843" cy="369332"/>
          </a:xfrm>
          <a:prstGeom prst="rect">
            <a:avLst/>
          </a:prstGeom>
          <a:noFill/>
        </p:spPr>
        <p:txBody>
          <a:bodyPr wrap="none" rtlCol="0">
            <a:spAutoFit/>
          </a:bodyPr>
          <a:lstStyle/>
          <a:p>
            <a:r>
              <a:rPr lang="en-US" dirty="0"/>
              <a:t>5</a:t>
            </a:r>
            <a:r>
              <a:rPr lang="en-US" dirty="0" smtClean="0"/>
              <a:t>0 cm</a:t>
            </a:r>
            <a:endParaRPr lang="en-US" dirty="0"/>
          </a:p>
        </p:txBody>
      </p:sp>
      <p:cxnSp>
        <p:nvCxnSpPr>
          <p:cNvPr id="10" name="Straight Connector 9"/>
          <p:cNvCxnSpPr/>
          <p:nvPr/>
        </p:nvCxnSpPr>
        <p:spPr>
          <a:xfrm>
            <a:off x="1531549" y="4913471"/>
            <a:ext cx="1703788" cy="1588"/>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245801" y="4508552"/>
            <a:ext cx="3025100" cy="923330"/>
          </a:xfrm>
          <a:prstGeom prst="rect">
            <a:avLst/>
          </a:prstGeom>
          <a:noFill/>
        </p:spPr>
        <p:txBody>
          <a:bodyPr wrap="none" rtlCol="0">
            <a:spAutoFit/>
          </a:bodyPr>
          <a:lstStyle/>
          <a:p>
            <a:r>
              <a:rPr lang="en-US" dirty="0" smtClean="0"/>
              <a:t>sewers fail</a:t>
            </a:r>
          </a:p>
          <a:p>
            <a:r>
              <a:rPr lang="en-US" dirty="0" smtClean="0"/>
              <a:t>drainage pumps fail</a:t>
            </a:r>
          </a:p>
          <a:p>
            <a:r>
              <a:rPr lang="en-US" dirty="0" smtClean="0"/>
              <a:t>saltwater fills Biscayne aquifer</a:t>
            </a:r>
          </a:p>
        </p:txBody>
      </p:sp>
      <p:cxnSp>
        <p:nvCxnSpPr>
          <p:cNvPr id="13" name="Straight Connector 12"/>
          <p:cNvCxnSpPr/>
          <p:nvPr/>
        </p:nvCxnSpPr>
        <p:spPr>
          <a:xfrm rot="5400000">
            <a:off x="2976132" y="5172676"/>
            <a:ext cx="518411"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1292</TotalTime>
  <Words>642</Words>
  <Application>Microsoft Office PowerPoint</Application>
  <PresentationFormat>On-screen Show (4:3)</PresentationFormat>
  <Paragraphs>99</Paragraphs>
  <Slides>42</Slides>
  <Notes>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Creating a model city in the face of climate change and impending sea level rise (and failure of higher levels of government   to take serious action on the coming disaster)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Florida International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Philip Stoddard</dc:creator>
  <cp:lastModifiedBy>John Lee</cp:lastModifiedBy>
  <cp:revision>61</cp:revision>
  <dcterms:created xsi:type="dcterms:W3CDTF">2014-06-10T20:36:28Z</dcterms:created>
  <dcterms:modified xsi:type="dcterms:W3CDTF">2014-06-18T14:09:49Z</dcterms:modified>
</cp:coreProperties>
</file>