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1"/>
  </p:notesMasterIdLst>
  <p:sldIdLst>
    <p:sldId id="306" r:id="rId3"/>
    <p:sldId id="307" r:id="rId4"/>
    <p:sldId id="312" r:id="rId5"/>
    <p:sldId id="308" r:id="rId6"/>
    <p:sldId id="309" r:id="rId7"/>
    <p:sldId id="310" r:id="rId8"/>
    <p:sldId id="311" r:id="rId9"/>
    <p:sldId id="313" r:id="rId10"/>
    <p:sldId id="314" r:id="rId11"/>
    <p:sldId id="317" r:id="rId12"/>
    <p:sldId id="318" r:id="rId13"/>
    <p:sldId id="315" r:id="rId14"/>
    <p:sldId id="316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33" r:id="rId23"/>
    <p:sldId id="326" r:id="rId24"/>
    <p:sldId id="327" r:id="rId25"/>
    <p:sldId id="328" r:id="rId26"/>
    <p:sldId id="329" r:id="rId27"/>
    <p:sldId id="330" r:id="rId28"/>
    <p:sldId id="332" r:id="rId29"/>
    <p:sldId id="331" r:id="rId30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55" autoAdjust="0"/>
  </p:normalViewPr>
  <p:slideViewPr>
    <p:cSldViewPr>
      <p:cViewPr>
        <p:scale>
          <a:sx n="50" d="100"/>
          <a:sy n="50" d="100"/>
        </p:scale>
        <p:origin x="-1494" y="-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/>
              <a:t>COMPOSICIÓN DE RESIDUOS SÓLIDOS GENERADOS EN LOS MUNNICIPIOS SOCIOS DEL RELLENO SANITARIO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explosion val="25"/>
          <c:cat>
            <c:strRef>
              <c:f>Hoja1!$A$2:$A$4</c:f>
              <c:strCache>
                <c:ptCount val="3"/>
                <c:pt idx="0">
                  <c:v>Orgánico</c:v>
                </c:pt>
                <c:pt idx="1">
                  <c:v>Reciclables</c:v>
                </c:pt>
                <c:pt idx="2">
                  <c:v>No aprovechables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53</c:v>
                </c:pt>
                <c:pt idx="1">
                  <c:v>19.399999999999999</c:v>
                </c:pt>
                <c:pt idx="2">
                  <c:v>27.6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2400">
          <a:latin typeface="Leelawadee" pitchFamily="34" charset="-34"/>
          <a:cs typeface="Leelawadee" pitchFamily="34" charset="-34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8783E-CD1C-4BE2-92B5-1819FB5949AA}" type="doc">
      <dgm:prSet loTypeId="urn:microsoft.com/office/officeart/2005/8/layout/hList3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HN"/>
        </a:p>
      </dgm:t>
    </dgm:pt>
    <dgm:pt modelId="{D82BDC21-8826-4D15-8886-BF67742D9750}">
      <dgm:prSet phldrT="[Texto]" custT="1"/>
      <dgm:spPr/>
      <dgm:t>
        <a:bodyPr/>
        <a:lstStyle/>
        <a:p>
          <a:endParaRPr lang="es-HN" sz="2400" dirty="0"/>
        </a:p>
      </dgm:t>
    </dgm:pt>
    <dgm:pt modelId="{36F7D60B-FBB1-4D6F-A275-C28EA9892959}" type="parTrans" cxnId="{5514098E-B409-45A5-8B37-8E2FD992C2A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0E0EDC53-CE3A-403C-863A-0B79B8844AF7}" type="sibTrans" cxnId="{5514098E-B409-45A5-8B37-8E2FD992C2A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61C31377-0BC1-4185-A95C-FB856215F021}">
      <dgm:prSet phldrT="[Texto]" custT="1"/>
      <dgm:spPr/>
      <dgm:t>
        <a:bodyPr/>
        <a:lstStyle/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Asociatividad entre mancomunidades y creación de Comité de Gestión para GIRS (compra de terreno, construcción de obras preliminares en relleno sanitario) </a:t>
          </a:r>
        </a:p>
        <a:p>
          <a:r>
            <a:rPr lang="es-HN" sz="1800" b="1" i="0" dirty="0" smtClean="0">
              <a:solidFill>
                <a:schemeClr val="accent1">
                  <a:lumMod val="50000"/>
                </a:schemeClr>
              </a:solidFill>
            </a:rPr>
            <a:t>(2007)</a:t>
          </a:r>
          <a:endParaRPr lang="es-HN" sz="18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FE5ACABD-083B-4A9C-A75D-15E8F0F783F5}" type="parTrans" cxnId="{6724F8AD-8B49-4A41-9DED-A719AD38332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5DDC08B4-7797-4A6D-81D7-ECD47CC9CDB3}" type="sibTrans" cxnId="{6724F8AD-8B49-4A41-9DED-A719AD383328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5FB3A2BF-C2CE-491E-BEF4-9251EA49F815}">
      <dgm:prSet phldrT="[Texto]" custT="1"/>
      <dgm:spPr/>
      <dgm:t>
        <a:bodyPr/>
        <a:lstStyle/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Creación de Empresa Intermunicipal de Servicios como modelo de gestión de residuos sólidos en el Valle de Sensenti</a:t>
          </a:r>
        </a:p>
        <a:p>
          <a:r>
            <a:rPr lang="es-HN" sz="1800" b="1" i="0" dirty="0" smtClean="0">
              <a:solidFill>
                <a:schemeClr val="accent1">
                  <a:lumMod val="50000"/>
                </a:schemeClr>
              </a:solidFill>
            </a:rPr>
            <a:t>(2012)</a:t>
          </a:r>
          <a:endParaRPr lang="es-HN" sz="1800" b="1" i="1" dirty="0">
            <a:solidFill>
              <a:schemeClr val="accent1">
                <a:lumMod val="50000"/>
              </a:schemeClr>
            </a:solidFill>
          </a:endParaRPr>
        </a:p>
      </dgm:t>
    </dgm:pt>
    <dgm:pt modelId="{15707FB8-AFC9-40DD-ABF6-05A3F62EBCC2}" type="parTrans" cxnId="{29867B0A-8F5E-482A-B200-67A54C36AA9A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7ED54844-D942-4421-9903-B3F36E1A415E}" type="sibTrans" cxnId="{29867B0A-8F5E-482A-B200-67A54C36AA9A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DBC4A0F1-9EE3-4E21-BE97-3E9DEF126A12}">
      <dgm:prSet phldrT="[Texto]" custT="1"/>
      <dgm:spPr/>
      <dgm:t>
        <a:bodyPr/>
        <a:lstStyle/>
        <a:p>
          <a:r>
            <a:rPr lang="es-ES" sz="1800" i="0" dirty="0" smtClean="0">
              <a:solidFill>
                <a:schemeClr val="accent1">
                  <a:lumMod val="50000"/>
                </a:schemeClr>
              </a:solidFill>
            </a:rPr>
            <a:t>Ejecución de Proyecto de Gestión Integral de Residuos Sólidos para los municipios de la mancomunidad de Güisayote y MANVASEN  con apoyo de </a:t>
          </a:r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JICA</a:t>
          </a:r>
        </a:p>
        <a:p>
          <a:r>
            <a:rPr lang="es-HN" sz="2000" b="1" i="0" dirty="0" smtClean="0">
              <a:solidFill>
                <a:schemeClr val="accent1">
                  <a:lumMod val="50000"/>
                </a:schemeClr>
              </a:solidFill>
            </a:rPr>
            <a:t>(2013-2016)</a:t>
          </a:r>
          <a:endParaRPr lang="es-HN" sz="2000" b="1" i="0" dirty="0">
            <a:solidFill>
              <a:schemeClr val="accent1">
                <a:lumMod val="50000"/>
              </a:schemeClr>
            </a:solidFill>
          </a:endParaRPr>
        </a:p>
      </dgm:t>
    </dgm:pt>
    <dgm:pt modelId="{C7DF408E-A5F8-4F24-963F-CA37CF960AF1}" type="parTrans" cxnId="{80D4B99B-1DA1-44A9-91D5-E5AE50A1A6BF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D4289A0D-0F3F-4F1A-AD74-3CE7973D303F}" type="sibTrans" cxnId="{80D4B99B-1DA1-44A9-91D5-E5AE50A1A6BF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C95E2E98-330D-431E-A739-A9B987EB38A2}">
      <dgm:prSet custT="1"/>
      <dgm:spPr/>
      <dgm:t>
        <a:bodyPr/>
        <a:lstStyle/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Ejecución de Proyecto Manejo Integral de Residuos Sólidos </a:t>
          </a:r>
        </a:p>
        <a:p>
          <a:r>
            <a:rPr lang="es-HN" sz="1800" i="0" dirty="0" smtClean="0">
              <a:solidFill>
                <a:schemeClr val="accent1">
                  <a:lumMod val="50000"/>
                </a:schemeClr>
              </a:solidFill>
            </a:rPr>
            <a:t>(MIRS-VS) en el marco de la ECADERT</a:t>
          </a:r>
        </a:p>
        <a:p>
          <a:r>
            <a:rPr lang="es-HN" sz="1800" b="1" i="0" dirty="0" smtClean="0">
              <a:solidFill>
                <a:schemeClr val="accent1">
                  <a:lumMod val="50000"/>
                </a:schemeClr>
              </a:solidFill>
            </a:rPr>
            <a:t>(2012-2013)</a:t>
          </a:r>
          <a:endParaRPr lang="es-HN" sz="1800" i="1" dirty="0">
            <a:solidFill>
              <a:schemeClr val="accent1">
                <a:lumMod val="50000"/>
              </a:schemeClr>
            </a:solidFill>
          </a:endParaRPr>
        </a:p>
      </dgm:t>
    </dgm:pt>
    <dgm:pt modelId="{BFB0F12D-F82A-4DE4-9A12-56700B6ADFF4}" type="parTrans" cxnId="{EA2A67EC-1618-4534-9105-4C484BFA0EDE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629B9A2B-97E3-45C1-BA34-44F56C1A1714}" type="sibTrans" cxnId="{EA2A67EC-1618-4534-9105-4C484BFA0EDE}">
      <dgm:prSet/>
      <dgm:spPr/>
      <dgm:t>
        <a:bodyPr/>
        <a:lstStyle/>
        <a:p>
          <a:endParaRPr lang="es-HN" sz="2400">
            <a:solidFill>
              <a:schemeClr val="accent1">
                <a:lumMod val="50000"/>
              </a:schemeClr>
            </a:solidFill>
          </a:endParaRPr>
        </a:p>
      </dgm:t>
    </dgm:pt>
    <dgm:pt modelId="{9186D047-F09D-4C9F-9BFF-1742E7770164}" type="pres">
      <dgm:prSet presAssocID="{3A48783E-CD1C-4BE2-92B5-1819FB5949A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6E7DAD26-ECAC-4761-962B-D9B04FB15885}" type="pres">
      <dgm:prSet presAssocID="{D82BDC21-8826-4D15-8886-BF67742D9750}" presName="roof" presStyleLbl="dkBgShp" presStyleIdx="0" presStyleCnt="2" custLinFactNeighborY="13726"/>
      <dgm:spPr/>
      <dgm:t>
        <a:bodyPr/>
        <a:lstStyle/>
        <a:p>
          <a:endParaRPr lang="es-HN"/>
        </a:p>
      </dgm:t>
    </dgm:pt>
    <dgm:pt modelId="{17B8CE78-ABAE-4E5E-B082-896D77A8484E}" type="pres">
      <dgm:prSet presAssocID="{D82BDC21-8826-4D15-8886-BF67742D9750}" presName="pillars" presStyleCnt="0"/>
      <dgm:spPr/>
      <dgm:t>
        <a:bodyPr/>
        <a:lstStyle/>
        <a:p>
          <a:endParaRPr lang="es-HN"/>
        </a:p>
      </dgm:t>
    </dgm:pt>
    <dgm:pt modelId="{2591F8FB-708A-4F08-AA68-A9A058806540}" type="pres">
      <dgm:prSet presAssocID="{D82BDC21-8826-4D15-8886-BF67742D9750}" presName="pillar1" presStyleLbl="node1" presStyleIdx="0" presStyleCnt="4" custScaleX="83296" custLinFactNeighborX="-1747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431CC71-E641-432E-99BA-7625904024D0}" type="pres">
      <dgm:prSet presAssocID="{5FB3A2BF-C2CE-491E-BEF4-9251EA49F815}" presName="pillarX" presStyleLbl="node1" presStyleIdx="1" presStyleCnt="4" custScaleX="100486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9C576C9C-9CE4-4CD4-A1AB-D32E81EB93DB}" type="pres">
      <dgm:prSet presAssocID="{C95E2E98-330D-431E-A739-A9B987EB38A2}" presName="pillarX" presStyleLbl="node1" presStyleIdx="2" presStyleCnt="4" custScaleX="83238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D8C83F4E-5016-475D-9DAA-B301EC96C141}" type="pres">
      <dgm:prSet presAssocID="{DBC4A0F1-9EE3-4E21-BE97-3E9DEF126A12}" presName="pillarX" presStyleLbl="node1" presStyleIdx="3" presStyleCnt="4" custScaleX="85856" custLinFactNeighborY="-765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3AAB9C36-F084-4AB5-933B-694B1E12D2D1}" type="pres">
      <dgm:prSet presAssocID="{D82BDC21-8826-4D15-8886-BF67742D9750}" presName="base" presStyleLbl="dkBgShp" presStyleIdx="1" presStyleCnt="2" custScaleY="375434"/>
      <dgm:spPr/>
      <dgm:t>
        <a:bodyPr/>
        <a:lstStyle/>
        <a:p>
          <a:endParaRPr lang="es-HN"/>
        </a:p>
      </dgm:t>
    </dgm:pt>
  </dgm:ptLst>
  <dgm:cxnLst>
    <dgm:cxn modelId="{5514098E-B409-45A5-8B37-8E2FD992C2A8}" srcId="{3A48783E-CD1C-4BE2-92B5-1819FB5949AA}" destId="{D82BDC21-8826-4D15-8886-BF67742D9750}" srcOrd="0" destOrd="0" parTransId="{36F7D60B-FBB1-4D6F-A275-C28EA9892959}" sibTransId="{0E0EDC53-CE3A-403C-863A-0B79B8844AF7}"/>
    <dgm:cxn modelId="{FB762E7D-8358-4C44-B9FA-044895A6CD9D}" type="presOf" srcId="{61C31377-0BC1-4185-A95C-FB856215F021}" destId="{2591F8FB-708A-4F08-AA68-A9A058806540}" srcOrd="0" destOrd="0" presId="urn:microsoft.com/office/officeart/2005/8/layout/hList3"/>
    <dgm:cxn modelId="{5DB61E9C-80E4-4C61-86A3-CFD6C26C44FA}" type="presOf" srcId="{C95E2E98-330D-431E-A739-A9B987EB38A2}" destId="{9C576C9C-9CE4-4CD4-A1AB-D32E81EB93DB}" srcOrd="0" destOrd="0" presId="urn:microsoft.com/office/officeart/2005/8/layout/hList3"/>
    <dgm:cxn modelId="{6724F8AD-8B49-4A41-9DED-A719AD383328}" srcId="{D82BDC21-8826-4D15-8886-BF67742D9750}" destId="{61C31377-0BC1-4185-A95C-FB856215F021}" srcOrd="0" destOrd="0" parTransId="{FE5ACABD-083B-4A9C-A75D-15E8F0F783F5}" sibTransId="{5DDC08B4-7797-4A6D-81D7-ECD47CC9CDB3}"/>
    <dgm:cxn modelId="{9106A793-877F-436C-8785-B930DD38E42A}" type="presOf" srcId="{3A48783E-CD1C-4BE2-92B5-1819FB5949AA}" destId="{9186D047-F09D-4C9F-9BFF-1742E7770164}" srcOrd="0" destOrd="0" presId="urn:microsoft.com/office/officeart/2005/8/layout/hList3"/>
    <dgm:cxn modelId="{5F3450E5-E09D-4E74-81E2-E7E4383E77E6}" type="presOf" srcId="{5FB3A2BF-C2CE-491E-BEF4-9251EA49F815}" destId="{9431CC71-E641-432E-99BA-7625904024D0}" srcOrd="0" destOrd="0" presId="urn:microsoft.com/office/officeart/2005/8/layout/hList3"/>
    <dgm:cxn modelId="{AE0730C3-6170-4AEC-A48E-ADBF77F42985}" type="presOf" srcId="{DBC4A0F1-9EE3-4E21-BE97-3E9DEF126A12}" destId="{D8C83F4E-5016-475D-9DAA-B301EC96C141}" srcOrd="0" destOrd="0" presId="urn:microsoft.com/office/officeart/2005/8/layout/hList3"/>
    <dgm:cxn modelId="{80D4B99B-1DA1-44A9-91D5-E5AE50A1A6BF}" srcId="{D82BDC21-8826-4D15-8886-BF67742D9750}" destId="{DBC4A0F1-9EE3-4E21-BE97-3E9DEF126A12}" srcOrd="3" destOrd="0" parTransId="{C7DF408E-A5F8-4F24-963F-CA37CF960AF1}" sibTransId="{D4289A0D-0F3F-4F1A-AD74-3CE7973D303F}"/>
    <dgm:cxn modelId="{F512DA54-6169-491D-9EF3-FAD751A0BECD}" type="presOf" srcId="{D82BDC21-8826-4D15-8886-BF67742D9750}" destId="{6E7DAD26-ECAC-4761-962B-D9B04FB15885}" srcOrd="0" destOrd="0" presId="urn:microsoft.com/office/officeart/2005/8/layout/hList3"/>
    <dgm:cxn modelId="{29867B0A-8F5E-482A-B200-67A54C36AA9A}" srcId="{D82BDC21-8826-4D15-8886-BF67742D9750}" destId="{5FB3A2BF-C2CE-491E-BEF4-9251EA49F815}" srcOrd="1" destOrd="0" parTransId="{15707FB8-AFC9-40DD-ABF6-05A3F62EBCC2}" sibTransId="{7ED54844-D942-4421-9903-B3F36E1A415E}"/>
    <dgm:cxn modelId="{EA2A67EC-1618-4534-9105-4C484BFA0EDE}" srcId="{D82BDC21-8826-4D15-8886-BF67742D9750}" destId="{C95E2E98-330D-431E-A739-A9B987EB38A2}" srcOrd="2" destOrd="0" parTransId="{BFB0F12D-F82A-4DE4-9A12-56700B6ADFF4}" sibTransId="{629B9A2B-97E3-45C1-BA34-44F56C1A1714}"/>
    <dgm:cxn modelId="{5D88FC7E-2F83-4E81-BA22-641FAFDA203D}" type="presParOf" srcId="{9186D047-F09D-4C9F-9BFF-1742E7770164}" destId="{6E7DAD26-ECAC-4761-962B-D9B04FB15885}" srcOrd="0" destOrd="0" presId="urn:microsoft.com/office/officeart/2005/8/layout/hList3"/>
    <dgm:cxn modelId="{7B72BFBD-BAB8-4100-AEE8-DDEADBBE9778}" type="presParOf" srcId="{9186D047-F09D-4C9F-9BFF-1742E7770164}" destId="{17B8CE78-ABAE-4E5E-B082-896D77A8484E}" srcOrd="1" destOrd="0" presId="urn:microsoft.com/office/officeart/2005/8/layout/hList3"/>
    <dgm:cxn modelId="{375EF120-D97B-4762-8224-576FA0B2A802}" type="presParOf" srcId="{17B8CE78-ABAE-4E5E-B082-896D77A8484E}" destId="{2591F8FB-708A-4F08-AA68-A9A058806540}" srcOrd="0" destOrd="0" presId="urn:microsoft.com/office/officeart/2005/8/layout/hList3"/>
    <dgm:cxn modelId="{F823A544-B38D-4B21-BF8E-99D92DBD4A66}" type="presParOf" srcId="{17B8CE78-ABAE-4E5E-B082-896D77A8484E}" destId="{9431CC71-E641-432E-99BA-7625904024D0}" srcOrd="1" destOrd="0" presId="urn:microsoft.com/office/officeart/2005/8/layout/hList3"/>
    <dgm:cxn modelId="{B88DB0BC-ECC2-4A67-800A-5C21B8DD33F8}" type="presParOf" srcId="{17B8CE78-ABAE-4E5E-B082-896D77A8484E}" destId="{9C576C9C-9CE4-4CD4-A1AB-D32E81EB93DB}" srcOrd="2" destOrd="0" presId="urn:microsoft.com/office/officeart/2005/8/layout/hList3"/>
    <dgm:cxn modelId="{B86AF4CF-85B6-4BDB-A58F-B99A0E3EF829}" type="presParOf" srcId="{17B8CE78-ABAE-4E5E-B082-896D77A8484E}" destId="{D8C83F4E-5016-475D-9DAA-B301EC96C141}" srcOrd="3" destOrd="0" presId="urn:microsoft.com/office/officeart/2005/8/layout/hList3"/>
    <dgm:cxn modelId="{C111AF5B-2B9D-454D-9AB0-3DAF65EDC5C4}" type="presParOf" srcId="{9186D047-F09D-4C9F-9BFF-1742E7770164}" destId="{3AAB9C36-F084-4AB5-933B-694B1E12D2D1}" srcOrd="2" destOrd="0" presId="urn:microsoft.com/office/officeart/2005/8/layout/hList3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23CFC4-B574-4215-ABCC-BC5F75222962}" type="doc">
      <dgm:prSet loTypeId="urn:microsoft.com/office/officeart/2005/8/layout/radial4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HN"/>
        </a:p>
      </dgm:t>
    </dgm:pt>
    <dgm:pt modelId="{C7014C18-D3D5-46ED-A0B4-7CD7B3969B1C}">
      <dgm:prSet phldrT="[Texto]" custT="1"/>
      <dgm:spPr/>
      <dgm:t>
        <a:bodyPr/>
        <a:lstStyle/>
        <a:p>
          <a:r>
            <a:rPr lang="es-HN" sz="2000" b="1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PROYECTO </a:t>
          </a:r>
        </a:p>
        <a:p>
          <a:r>
            <a:rPr lang="es-HN" sz="2000" b="1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MIRS-VS</a:t>
          </a:r>
          <a:endParaRPr lang="es-HN" sz="2000" b="1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4DE72031-1758-4237-8130-EC603D9A6DA8}" type="parTrans" cxnId="{2D27C03A-D6CE-4C4A-B7D6-F1826CB528A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9FD69709-0EB1-4A7B-8653-BFB5F5E28799}" type="sibTrans" cxnId="{2D27C03A-D6CE-4C4A-B7D6-F1826CB528A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67BB788B-DB78-4853-9D6A-2CCA39357FC6}">
      <dgm:prSet phldrT="[Texto]" custT="1"/>
      <dgm:spPr/>
      <dgm:t>
        <a:bodyPr/>
        <a:lstStyle/>
        <a:p>
          <a:r>
            <a:rPr lang="es-HN" sz="24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1. Educación Ambiental</a:t>
          </a:r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33F74A07-F6E5-4633-A7DD-35D927607A3A}" type="parTrans" cxnId="{E761F1E8-115F-452D-AA2A-2D89763E1A9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1F5EA78D-112A-4DCC-9E7A-E5820C4C8F60}" type="sibTrans" cxnId="{E761F1E8-115F-452D-AA2A-2D89763E1A91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FEE9A619-1398-4B9A-8FF3-FBB8E002EA7A}">
      <dgm:prSet phldrT="[Texto]" custT="1"/>
      <dgm:spPr/>
      <dgm:t>
        <a:bodyPr/>
        <a:lstStyle/>
        <a:p>
          <a:r>
            <a:rPr lang="es-HN" sz="24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2.Infraestructura</a:t>
          </a:r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6B9CF7CB-058F-4159-AFF6-DB37CE3A3E48}" type="parTrans" cxnId="{BC3C0809-7BC6-4DEF-AA10-4A96230F2872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85BAE643-E98A-4612-9F88-4FBD61EFF6D2}" type="sibTrans" cxnId="{BC3C0809-7BC6-4DEF-AA10-4A96230F2872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3728A74F-39E0-41EA-A1F6-3F4157554C38}">
      <dgm:prSet phldrT="[Texto]" custT="1"/>
      <dgm:spPr/>
      <dgm:t>
        <a:bodyPr/>
        <a:lstStyle/>
        <a:p>
          <a:r>
            <a:rPr lang="es-HN" sz="24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3. Operación, Administración Y Mantenimiento</a:t>
          </a:r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4001C1FE-1297-4689-B0CF-A419E52E4360}" type="parTrans" cxnId="{7F9AF0D3-B906-4A37-BC53-5B413FC1C71B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5E40D54B-9BDC-4B9A-8164-069F811746AC}" type="sibTrans" cxnId="{7F9AF0D3-B906-4A37-BC53-5B413FC1C71B}">
      <dgm:prSet/>
      <dgm:spPr/>
      <dgm:t>
        <a:bodyPr/>
        <a:lstStyle/>
        <a:p>
          <a:endParaRPr lang="es-HN" sz="24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gm:t>
    </dgm:pt>
    <dgm:pt modelId="{556DBA1C-5E7F-4069-87DE-ECFF3B09BA2D}" type="pres">
      <dgm:prSet presAssocID="{8C23CFC4-B574-4215-ABCC-BC5F7522296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HN"/>
        </a:p>
      </dgm:t>
    </dgm:pt>
    <dgm:pt modelId="{C6AF5F21-79F7-4B06-B061-D900B4E285B4}" type="pres">
      <dgm:prSet presAssocID="{C7014C18-D3D5-46ED-A0B4-7CD7B3969B1C}" presName="centerShape" presStyleLbl="node0" presStyleIdx="0" presStyleCnt="1" custScaleX="125844"/>
      <dgm:spPr/>
      <dgm:t>
        <a:bodyPr/>
        <a:lstStyle/>
        <a:p>
          <a:endParaRPr lang="es-HN"/>
        </a:p>
      </dgm:t>
    </dgm:pt>
    <dgm:pt modelId="{DCD6E24D-51B8-4E4E-B17B-39C4B5C6A705}" type="pres">
      <dgm:prSet presAssocID="{33F74A07-F6E5-4633-A7DD-35D927607A3A}" presName="parTrans" presStyleLbl="bgSibTrans2D1" presStyleIdx="0" presStyleCnt="3"/>
      <dgm:spPr/>
      <dgm:t>
        <a:bodyPr/>
        <a:lstStyle/>
        <a:p>
          <a:endParaRPr lang="es-HN"/>
        </a:p>
      </dgm:t>
    </dgm:pt>
    <dgm:pt modelId="{46D6015D-6EA3-4D4C-A32A-E66EF488546F}" type="pres">
      <dgm:prSet presAssocID="{67BB788B-DB78-4853-9D6A-2CCA39357FC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C2AB6553-634A-4DDB-8AE5-54F77A312A8E}" type="pres">
      <dgm:prSet presAssocID="{6B9CF7CB-058F-4159-AFF6-DB37CE3A3E48}" presName="parTrans" presStyleLbl="bgSibTrans2D1" presStyleIdx="1" presStyleCnt="3"/>
      <dgm:spPr/>
      <dgm:t>
        <a:bodyPr/>
        <a:lstStyle/>
        <a:p>
          <a:endParaRPr lang="es-HN"/>
        </a:p>
      </dgm:t>
    </dgm:pt>
    <dgm:pt modelId="{E7176352-A0E6-4B48-964D-C991C9C45C03}" type="pres">
      <dgm:prSet presAssocID="{FEE9A619-1398-4B9A-8FF3-FBB8E002EA7A}" presName="node" presStyleLbl="node1" presStyleIdx="1" presStyleCnt="3" custScaleX="12689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  <dgm:pt modelId="{8747B2BC-FC12-47B0-923F-937F63F53EB5}" type="pres">
      <dgm:prSet presAssocID="{4001C1FE-1297-4689-B0CF-A419E52E4360}" presName="parTrans" presStyleLbl="bgSibTrans2D1" presStyleIdx="2" presStyleCnt="3" custLinFactNeighborX="-7998"/>
      <dgm:spPr/>
      <dgm:t>
        <a:bodyPr/>
        <a:lstStyle/>
        <a:p>
          <a:endParaRPr lang="es-HN"/>
        </a:p>
      </dgm:t>
    </dgm:pt>
    <dgm:pt modelId="{9D14C8EC-EC17-4165-9FE1-6AC173058DF8}" type="pres">
      <dgm:prSet presAssocID="{3728A74F-39E0-41EA-A1F6-3F4157554C38}" presName="node" presStyleLbl="node1" presStyleIdx="2" presStyleCnt="3" custScaleX="111153" custRadScaleRad="102294" custRadScaleInc="1491">
        <dgm:presLayoutVars>
          <dgm:bulletEnabled val="1"/>
        </dgm:presLayoutVars>
      </dgm:prSet>
      <dgm:spPr/>
      <dgm:t>
        <a:bodyPr/>
        <a:lstStyle/>
        <a:p>
          <a:endParaRPr lang="es-HN"/>
        </a:p>
      </dgm:t>
    </dgm:pt>
  </dgm:ptLst>
  <dgm:cxnLst>
    <dgm:cxn modelId="{DF41146B-52B5-4C0B-ADE3-0039E38FE87E}" type="presOf" srcId="{67BB788B-DB78-4853-9D6A-2CCA39357FC6}" destId="{46D6015D-6EA3-4D4C-A32A-E66EF488546F}" srcOrd="0" destOrd="0" presId="urn:microsoft.com/office/officeart/2005/8/layout/radial4"/>
    <dgm:cxn modelId="{93912F0B-7D35-483B-BB20-BBE063EEAA20}" type="presOf" srcId="{FEE9A619-1398-4B9A-8FF3-FBB8E002EA7A}" destId="{E7176352-A0E6-4B48-964D-C991C9C45C03}" srcOrd="0" destOrd="0" presId="urn:microsoft.com/office/officeart/2005/8/layout/radial4"/>
    <dgm:cxn modelId="{E761F1E8-115F-452D-AA2A-2D89763E1A91}" srcId="{C7014C18-D3D5-46ED-A0B4-7CD7B3969B1C}" destId="{67BB788B-DB78-4853-9D6A-2CCA39357FC6}" srcOrd="0" destOrd="0" parTransId="{33F74A07-F6E5-4633-A7DD-35D927607A3A}" sibTransId="{1F5EA78D-112A-4DCC-9E7A-E5820C4C8F60}"/>
    <dgm:cxn modelId="{9168F963-A5A1-45B7-BFBD-A92DA64F655A}" type="presOf" srcId="{6B9CF7CB-058F-4159-AFF6-DB37CE3A3E48}" destId="{C2AB6553-634A-4DDB-8AE5-54F77A312A8E}" srcOrd="0" destOrd="0" presId="urn:microsoft.com/office/officeart/2005/8/layout/radial4"/>
    <dgm:cxn modelId="{235B1493-A0CB-40E6-9F91-E8229CE1CCCC}" type="presOf" srcId="{33F74A07-F6E5-4633-A7DD-35D927607A3A}" destId="{DCD6E24D-51B8-4E4E-B17B-39C4B5C6A705}" srcOrd="0" destOrd="0" presId="urn:microsoft.com/office/officeart/2005/8/layout/radial4"/>
    <dgm:cxn modelId="{D2DB78A0-FD9C-4500-AA8C-D8BEBD1A83A2}" type="presOf" srcId="{3728A74F-39E0-41EA-A1F6-3F4157554C38}" destId="{9D14C8EC-EC17-4165-9FE1-6AC173058DF8}" srcOrd="0" destOrd="0" presId="urn:microsoft.com/office/officeart/2005/8/layout/radial4"/>
    <dgm:cxn modelId="{BC3C0809-7BC6-4DEF-AA10-4A96230F2872}" srcId="{C7014C18-D3D5-46ED-A0B4-7CD7B3969B1C}" destId="{FEE9A619-1398-4B9A-8FF3-FBB8E002EA7A}" srcOrd="1" destOrd="0" parTransId="{6B9CF7CB-058F-4159-AFF6-DB37CE3A3E48}" sibTransId="{85BAE643-E98A-4612-9F88-4FBD61EFF6D2}"/>
    <dgm:cxn modelId="{7F9AF0D3-B906-4A37-BC53-5B413FC1C71B}" srcId="{C7014C18-D3D5-46ED-A0B4-7CD7B3969B1C}" destId="{3728A74F-39E0-41EA-A1F6-3F4157554C38}" srcOrd="2" destOrd="0" parTransId="{4001C1FE-1297-4689-B0CF-A419E52E4360}" sibTransId="{5E40D54B-9BDC-4B9A-8164-069F811746AC}"/>
    <dgm:cxn modelId="{87E8C3E2-DABB-495D-B5B9-53635D98C5D2}" type="presOf" srcId="{C7014C18-D3D5-46ED-A0B4-7CD7B3969B1C}" destId="{C6AF5F21-79F7-4B06-B061-D900B4E285B4}" srcOrd="0" destOrd="0" presId="urn:microsoft.com/office/officeart/2005/8/layout/radial4"/>
    <dgm:cxn modelId="{2D27C03A-D6CE-4C4A-B7D6-F1826CB528A1}" srcId="{8C23CFC4-B574-4215-ABCC-BC5F75222962}" destId="{C7014C18-D3D5-46ED-A0B4-7CD7B3969B1C}" srcOrd="0" destOrd="0" parTransId="{4DE72031-1758-4237-8130-EC603D9A6DA8}" sibTransId="{9FD69709-0EB1-4A7B-8653-BFB5F5E28799}"/>
    <dgm:cxn modelId="{11239CAB-5E1D-4C1F-9773-1FD2CCF57382}" type="presOf" srcId="{4001C1FE-1297-4689-B0CF-A419E52E4360}" destId="{8747B2BC-FC12-47B0-923F-937F63F53EB5}" srcOrd="0" destOrd="0" presId="urn:microsoft.com/office/officeart/2005/8/layout/radial4"/>
    <dgm:cxn modelId="{AAC4A1CE-B350-4CF9-91A6-F33CA7DC2659}" type="presOf" srcId="{8C23CFC4-B574-4215-ABCC-BC5F75222962}" destId="{556DBA1C-5E7F-4069-87DE-ECFF3B09BA2D}" srcOrd="0" destOrd="0" presId="urn:microsoft.com/office/officeart/2005/8/layout/radial4"/>
    <dgm:cxn modelId="{AFD3BFDF-F4F7-4BC7-86D8-4442F5DB9067}" type="presParOf" srcId="{556DBA1C-5E7F-4069-87DE-ECFF3B09BA2D}" destId="{C6AF5F21-79F7-4B06-B061-D900B4E285B4}" srcOrd="0" destOrd="0" presId="urn:microsoft.com/office/officeart/2005/8/layout/radial4"/>
    <dgm:cxn modelId="{E40CBA82-A17A-44A0-8961-3C0B4380F711}" type="presParOf" srcId="{556DBA1C-5E7F-4069-87DE-ECFF3B09BA2D}" destId="{DCD6E24D-51B8-4E4E-B17B-39C4B5C6A705}" srcOrd="1" destOrd="0" presId="urn:microsoft.com/office/officeart/2005/8/layout/radial4"/>
    <dgm:cxn modelId="{D330F30D-E804-43B6-A0AF-CC331FCB994D}" type="presParOf" srcId="{556DBA1C-5E7F-4069-87DE-ECFF3B09BA2D}" destId="{46D6015D-6EA3-4D4C-A32A-E66EF488546F}" srcOrd="2" destOrd="0" presId="urn:microsoft.com/office/officeart/2005/8/layout/radial4"/>
    <dgm:cxn modelId="{453932FB-DDD9-444B-B267-628A188EEA7C}" type="presParOf" srcId="{556DBA1C-5E7F-4069-87DE-ECFF3B09BA2D}" destId="{C2AB6553-634A-4DDB-8AE5-54F77A312A8E}" srcOrd="3" destOrd="0" presId="urn:microsoft.com/office/officeart/2005/8/layout/radial4"/>
    <dgm:cxn modelId="{1B844BF3-D510-4FE9-AF2C-8E16EC2C683F}" type="presParOf" srcId="{556DBA1C-5E7F-4069-87DE-ECFF3B09BA2D}" destId="{E7176352-A0E6-4B48-964D-C991C9C45C03}" srcOrd="4" destOrd="0" presId="urn:microsoft.com/office/officeart/2005/8/layout/radial4"/>
    <dgm:cxn modelId="{DD6E403D-FF28-4ECD-8701-BA0F361A1D1D}" type="presParOf" srcId="{556DBA1C-5E7F-4069-87DE-ECFF3B09BA2D}" destId="{8747B2BC-FC12-47B0-923F-937F63F53EB5}" srcOrd="5" destOrd="0" presId="urn:microsoft.com/office/officeart/2005/8/layout/radial4"/>
    <dgm:cxn modelId="{73C33CE2-C2F2-441F-9473-C8661E2E9213}" type="presParOf" srcId="{556DBA1C-5E7F-4069-87DE-ECFF3B09BA2D}" destId="{9D14C8EC-EC17-4165-9FE1-6AC173058DF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DAD26-ECAC-4761-962B-D9B04FB15885}">
      <dsp:nvSpPr>
        <dsp:cNvPr id="0" name=""/>
        <dsp:cNvSpPr/>
      </dsp:nvSpPr>
      <dsp:spPr>
        <a:xfrm>
          <a:off x="0" y="-30218"/>
          <a:ext cx="9144000" cy="1290843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HN" sz="2400" kern="1200" dirty="0"/>
        </a:p>
      </dsp:txBody>
      <dsp:txXfrm>
        <a:off x="0" y="-30218"/>
        <a:ext cx="9144000" cy="1290843"/>
      </dsp:txXfrm>
    </dsp:sp>
    <dsp:sp modelId="{2591F8FB-708A-4F08-AA68-A9A058806540}">
      <dsp:nvSpPr>
        <dsp:cNvPr id="0" name=""/>
        <dsp:cNvSpPr/>
      </dsp:nvSpPr>
      <dsp:spPr>
        <a:xfrm>
          <a:off x="0" y="876042"/>
          <a:ext cx="2157041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Asociatividad entre mancomunidades y creación de Comité de Gestión para GIRS (compra de terreno, construcción de obras preliminares en relleno sanitario)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i="0" kern="1200" dirty="0" smtClean="0">
              <a:solidFill>
                <a:schemeClr val="accent1">
                  <a:lumMod val="50000"/>
                </a:schemeClr>
              </a:solidFill>
            </a:rPr>
            <a:t>(2007)</a:t>
          </a:r>
          <a:endParaRPr lang="es-HN" sz="18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876042"/>
        <a:ext cx="2157041" cy="2710770"/>
      </dsp:txXfrm>
    </dsp:sp>
    <dsp:sp modelId="{9431CC71-E641-432E-99BA-7625904024D0}">
      <dsp:nvSpPr>
        <dsp:cNvPr id="0" name=""/>
        <dsp:cNvSpPr/>
      </dsp:nvSpPr>
      <dsp:spPr>
        <a:xfrm>
          <a:off x="2159986" y="876042"/>
          <a:ext cx="2602194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Creación de Empresa Intermunicipal de Servicios como modelo de gestión de residuos sólidos en el Valle de Sensenti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i="0" kern="1200" dirty="0" smtClean="0">
              <a:solidFill>
                <a:schemeClr val="accent1">
                  <a:lumMod val="50000"/>
                </a:schemeClr>
              </a:solidFill>
            </a:rPr>
            <a:t>(2012)</a:t>
          </a:r>
          <a:endParaRPr lang="es-HN" sz="1800" b="1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159986" y="876042"/>
        <a:ext cx="2602194" cy="2710770"/>
      </dsp:txXfrm>
    </dsp:sp>
    <dsp:sp modelId="{9C576C9C-9CE4-4CD4-A1AB-D32E81EB93DB}">
      <dsp:nvSpPr>
        <dsp:cNvPr id="0" name=""/>
        <dsp:cNvSpPr/>
      </dsp:nvSpPr>
      <dsp:spPr>
        <a:xfrm>
          <a:off x="4762180" y="876042"/>
          <a:ext cx="2155539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Ejecución de Proyecto Manejo Integral de Residuos Sólidos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(MIRS-VS) en el marco de la ECADERT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1800" b="1" i="0" kern="1200" dirty="0" smtClean="0">
              <a:solidFill>
                <a:schemeClr val="accent1">
                  <a:lumMod val="50000"/>
                </a:schemeClr>
              </a:solidFill>
            </a:rPr>
            <a:t>(2012-2013)</a:t>
          </a:r>
          <a:endParaRPr lang="es-HN" sz="1800" i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762180" y="876042"/>
        <a:ext cx="2155539" cy="2710770"/>
      </dsp:txXfrm>
    </dsp:sp>
    <dsp:sp modelId="{D8C83F4E-5016-475D-9DAA-B301EC96C141}">
      <dsp:nvSpPr>
        <dsp:cNvPr id="0" name=""/>
        <dsp:cNvSpPr/>
      </dsp:nvSpPr>
      <dsp:spPr>
        <a:xfrm>
          <a:off x="6917719" y="876042"/>
          <a:ext cx="2223335" cy="271077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66000"/>
                <a:satMod val="200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tint val="61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5000"/>
                <a:satMod val="200000"/>
              </a:scheme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i="0" kern="1200" dirty="0" smtClean="0">
              <a:solidFill>
                <a:schemeClr val="accent1">
                  <a:lumMod val="50000"/>
                </a:schemeClr>
              </a:solidFill>
            </a:rPr>
            <a:t>Ejecución de Proyecto de Gestión Integral de Residuos Sólidos para los municipios de la mancomunidad de Güisayote y MANVASEN  con apoyo de </a:t>
          </a:r>
          <a:r>
            <a:rPr lang="es-HN" sz="1800" i="0" kern="1200" dirty="0" smtClean="0">
              <a:solidFill>
                <a:schemeClr val="accent1">
                  <a:lumMod val="50000"/>
                </a:schemeClr>
              </a:solidFill>
            </a:rPr>
            <a:t>JICA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i="0" kern="1200" dirty="0" smtClean="0">
              <a:solidFill>
                <a:schemeClr val="accent1">
                  <a:lumMod val="50000"/>
                </a:schemeClr>
              </a:solidFill>
            </a:rPr>
            <a:t>(2013-2016)</a:t>
          </a:r>
          <a:endParaRPr lang="es-HN" sz="2000" b="1" i="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917719" y="876042"/>
        <a:ext cx="2223335" cy="2710770"/>
      </dsp:txXfrm>
    </dsp:sp>
    <dsp:sp modelId="{3AAB9C36-F084-4AB5-933B-694B1E12D2D1}">
      <dsp:nvSpPr>
        <dsp:cNvPr id="0" name=""/>
        <dsp:cNvSpPr/>
      </dsp:nvSpPr>
      <dsp:spPr>
        <a:xfrm>
          <a:off x="0" y="3379414"/>
          <a:ext cx="9144000" cy="1130794"/>
        </a:xfrm>
        <a:prstGeom prst="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F5F21-79F7-4B06-B061-D900B4E285B4}">
      <dsp:nvSpPr>
        <dsp:cNvPr id="0" name=""/>
        <dsp:cNvSpPr/>
      </dsp:nvSpPr>
      <dsp:spPr>
        <a:xfrm>
          <a:off x="2744072" y="2701197"/>
          <a:ext cx="2852217" cy="2266470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PROYECTO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000" b="1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MIRS-VS</a:t>
          </a:r>
          <a:endParaRPr lang="es-HN" sz="2000" b="1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3161770" y="3033114"/>
        <a:ext cx="2016821" cy="1602636"/>
      </dsp:txXfrm>
    </dsp:sp>
    <dsp:sp modelId="{DCD6E24D-51B8-4E4E-B17B-39C4B5C6A705}">
      <dsp:nvSpPr>
        <dsp:cNvPr id="0" name=""/>
        <dsp:cNvSpPr/>
      </dsp:nvSpPr>
      <dsp:spPr>
        <a:xfrm rot="12900000">
          <a:off x="1593055" y="2258159"/>
          <a:ext cx="1574452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D6015D-6EA3-4D4C-A32A-E66EF488546F}">
      <dsp:nvSpPr>
        <dsp:cNvPr id="0" name=""/>
        <dsp:cNvSpPr/>
      </dsp:nvSpPr>
      <dsp:spPr>
        <a:xfrm>
          <a:off x="658849" y="1268338"/>
          <a:ext cx="2153146" cy="1722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1. Educación Ambiental</a:t>
          </a:r>
          <a:endParaRPr lang="es-HN" sz="2400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709300" y="1318789"/>
        <a:ext cx="2052244" cy="1621615"/>
      </dsp:txXfrm>
    </dsp:sp>
    <dsp:sp modelId="{C2AB6553-634A-4DDB-8AE5-54F77A312A8E}">
      <dsp:nvSpPr>
        <dsp:cNvPr id="0" name=""/>
        <dsp:cNvSpPr/>
      </dsp:nvSpPr>
      <dsp:spPr>
        <a:xfrm rot="16200000">
          <a:off x="3301227" y="1408124"/>
          <a:ext cx="1737906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34585"/>
            <a:satOff val="2278"/>
            <a:lumOff val="139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176352-A0E6-4B48-964D-C991C9C45C03}">
      <dsp:nvSpPr>
        <dsp:cNvPr id="0" name=""/>
        <dsp:cNvSpPr/>
      </dsp:nvSpPr>
      <dsp:spPr>
        <a:xfrm>
          <a:off x="2804106" y="883"/>
          <a:ext cx="2732149" cy="1722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2.Infraestructura</a:t>
          </a:r>
          <a:endParaRPr lang="es-HN" sz="2400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2854557" y="51334"/>
        <a:ext cx="2631247" cy="1621615"/>
      </dsp:txXfrm>
    </dsp:sp>
    <dsp:sp modelId="{8747B2BC-FC12-47B0-923F-937F63F53EB5}">
      <dsp:nvSpPr>
        <dsp:cNvPr id="0" name=""/>
        <dsp:cNvSpPr/>
      </dsp:nvSpPr>
      <dsp:spPr>
        <a:xfrm rot="19553676">
          <a:off x="5063094" y="2264848"/>
          <a:ext cx="1634455" cy="64594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469171"/>
            <a:satOff val="4556"/>
            <a:lumOff val="27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4C8EC-EC17-4165-9FE1-6AC173058DF8}">
      <dsp:nvSpPr>
        <dsp:cNvPr id="0" name=""/>
        <dsp:cNvSpPr/>
      </dsp:nvSpPr>
      <dsp:spPr>
        <a:xfrm>
          <a:off x="5491072" y="1268328"/>
          <a:ext cx="2393287" cy="1722517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HN" sz="2400" kern="1200" smtClean="0">
              <a:solidFill>
                <a:schemeClr val="tx1"/>
              </a:solidFill>
              <a:latin typeface="Iskoola Pota" pitchFamily="34" charset="0"/>
              <a:cs typeface="Iskoola Pota" pitchFamily="34" charset="0"/>
            </a:rPr>
            <a:t>3. Operación, Administración Y Mantenimiento</a:t>
          </a:r>
          <a:endParaRPr lang="es-HN" sz="2400" kern="1200" dirty="0">
            <a:solidFill>
              <a:schemeClr val="tx1"/>
            </a:solidFill>
            <a:latin typeface="Iskoola Pota" pitchFamily="34" charset="0"/>
            <a:cs typeface="Iskoola Pota" pitchFamily="34" charset="0"/>
          </a:endParaRPr>
        </a:p>
      </dsp:txBody>
      <dsp:txXfrm>
        <a:off x="5541523" y="1318779"/>
        <a:ext cx="2292385" cy="1621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B8D54-F0FF-4A4A-905A-A0FFD51796EC}" type="datetimeFigureOut">
              <a:rPr lang="es-HN" smtClean="0"/>
              <a:pPr/>
              <a:t>18/06/2014</a:t>
            </a:fld>
            <a:endParaRPr lang="es-HN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F5079-B07E-4597-A261-909FF802E268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9008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HN" dirty="0" smtClean="0"/>
              <a:t>Terreno, escrituración, licencia</a:t>
            </a:r>
            <a:r>
              <a:rPr lang="es-HN" baseline="0" dirty="0" smtClean="0"/>
              <a:t> ambiental, construcción obras preliminares</a:t>
            </a:r>
            <a:endParaRPr lang="es-HN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54C5E-F0DB-4858-9A9F-5D0B619BAA90}" type="slidenum">
              <a:rPr lang="es-HN" smtClean="0"/>
              <a:pPr/>
              <a:t>3</a:t>
            </a:fld>
            <a:endParaRPr lang="es-H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7021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742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47301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35041D7-4F71-4B6D-B22F-ABEA5532A4B7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21" name="20 Rectángulo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32 Rectángulo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Rectángulo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C6A03-1EF0-4858-B93E-BCB2EFD7B986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D89DB2B-D0EB-44EF-8B9C-24E8C4C09762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7" name="6 Rectángulo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6DF88-CC9F-4C30-B537-E65FBA1AFA03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56123-C3FB-4766-BA6E-744E2A0D8871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2B05-869F-4374-8CC2-03E53695E6A0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6EB59-1BB5-4F07-900D-1418CF755CEA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5" name="4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A7E1-2B12-43B9-8B03-17050AE74988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66935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A93DA-E47F-4F2C-94B3-3EE532B575B6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39A66-C6F2-4EA6-8860-F045FDBE92FF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E042-710A-4747-8037-281C62A67AA4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05141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25094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72444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64542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0354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3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HN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7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F9E5988-3D91-491B-AF75-95C2CD637A0B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HN">
              <a:solidFill>
                <a:srgbClr val="DFDCB7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9DFF9E6-C8F8-40DE-B574-FA304189259D}" type="datetimeFigureOut">
              <a:rPr lang="es-HN" smtClean="0">
                <a:solidFill>
                  <a:srgbClr val="DFDCB7"/>
                </a:solidFill>
              </a:rPr>
              <a:pPr/>
              <a:t>18/06/2014</a:t>
            </a:fld>
            <a:endParaRPr lang="es-HN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79E43-6273-4FD5-ADFB-3ADC5FF8013F}" type="datetime1">
              <a:rPr lang="es-HN" smtClean="0"/>
              <a:pPr/>
              <a:t>18/06/2014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s-HN" smtClean="0"/>
              <a:t>Sostenibilidad de la GIRS en el Territorio Valle de Sensenti </a:t>
            </a:r>
            <a:endParaRPr lang="es-HN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DB030F9-571A-4382-B865-5A3C45F0CE68}" type="slidenum">
              <a:rPr lang="es-HN" smtClean="0"/>
              <a:pPr/>
              <a:t>‹#›</a:t>
            </a:fld>
            <a:endParaRPr lang="es-HN"/>
          </a:p>
        </p:txBody>
      </p:sp>
      <p:sp>
        <p:nvSpPr>
          <p:cNvPr id="28" name="27 Conector recto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Conector recto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isósceles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tiff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ancomunidadguisayote@yahoo.e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mancomunidadguisayote.h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/>
          <p:nvPr/>
        </p:nvGrpSpPr>
        <p:grpSpPr>
          <a:xfrm>
            <a:off x="0" y="0"/>
            <a:ext cx="8358214" cy="6643710"/>
            <a:chOff x="-36511" y="0"/>
            <a:chExt cx="9180509" cy="6929462"/>
          </a:xfrm>
        </p:grpSpPr>
        <p:sp>
          <p:nvSpPr>
            <p:cNvPr id="6" name="Rectangle 51"/>
            <p:cNvSpPr>
              <a:spLocks noChangeArrowheads="1"/>
            </p:cNvSpPr>
            <p:nvPr/>
          </p:nvSpPr>
          <p:spPr bwMode="auto">
            <a:xfrm>
              <a:off x="0" y="0"/>
              <a:ext cx="2131486" cy="6858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7" name="Rectangle 53"/>
            <p:cNvSpPr>
              <a:spLocks noChangeArrowheads="1"/>
            </p:cNvSpPr>
            <p:nvPr/>
          </p:nvSpPr>
          <p:spPr bwMode="auto">
            <a:xfrm>
              <a:off x="467545" y="185733"/>
              <a:ext cx="8660630" cy="6520197"/>
            </a:xfrm>
            <a:prstGeom prst="rect">
              <a:avLst/>
            </a:prstGeom>
            <a:solidFill>
              <a:srgbClr val="FFFFFF"/>
            </a:solidFill>
            <a:ln w="28575" algn="in">
              <a:solidFill>
                <a:srgbClr val="0066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8" name="Rectangle 54"/>
            <p:cNvSpPr>
              <a:spLocks noChangeArrowheads="1"/>
            </p:cNvSpPr>
            <p:nvPr/>
          </p:nvSpPr>
          <p:spPr bwMode="auto">
            <a:xfrm>
              <a:off x="1835695" y="2"/>
              <a:ext cx="7308303" cy="1857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sp>
          <p:nvSpPr>
            <p:cNvPr id="9" name="Rectangle 55"/>
            <p:cNvSpPr>
              <a:spLocks noChangeArrowheads="1"/>
            </p:cNvSpPr>
            <p:nvPr/>
          </p:nvSpPr>
          <p:spPr bwMode="auto">
            <a:xfrm>
              <a:off x="6673516" y="359490"/>
              <a:ext cx="2461426" cy="18919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  <p:cxnSp>
          <p:nvCxnSpPr>
            <p:cNvPr id="10" name="Line 56"/>
            <p:cNvCxnSpPr/>
            <p:nvPr/>
          </p:nvCxnSpPr>
          <p:spPr bwMode="auto">
            <a:xfrm>
              <a:off x="1835695" y="476672"/>
              <a:ext cx="7272809" cy="0"/>
            </a:xfrm>
            <a:prstGeom prst="line">
              <a:avLst/>
            </a:prstGeom>
            <a:noFill/>
            <a:ln w="25400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cxnSp>
        <p:sp>
          <p:nvSpPr>
            <p:cNvPr id="11" name="Text Box 57"/>
            <p:cNvSpPr txBox="1">
              <a:spLocks noChangeArrowheads="1"/>
            </p:cNvSpPr>
            <p:nvPr/>
          </p:nvSpPr>
          <p:spPr bwMode="auto">
            <a:xfrm>
              <a:off x="827584" y="2143116"/>
              <a:ext cx="8225098" cy="1445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1">
                      <a:lumMod val="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195" tIns="36195" rIns="36195" bIns="36195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s-ES" dirty="0" smtClean="0">
                <a:solidFill>
                  <a:srgbClr val="244061"/>
                </a:solidFill>
                <a:latin typeface="Iskoola Pota" pitchFamily="34" charset="0"/>
                <a:ea typeface="Calibri"/>
                <a:cs typeface="Iskoola Pota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es-HN" sz="1050" dirty="0">
                <a:effectLst/>
                <a:latin typeface="Iskoola Pota" pitchFamily="34" charset="0"/>
                <a:ea typeface="Calibri"/>
                <a:cs typeface="Iskoola Pota" pitchFamily="34" charset="0"/>
              </a:endParaRPr>
            </a:p>
          </p:txBody>
        </p:sp>
        <p:sp>
          <p:nvSpPr>
            <p:cNvPr id="12" name="Text Box 58"/>
            <p:cNvSpPr txBox="1">
              <a:spLocks noChangeArrowheads="1"/>
            </p:cNvSpPr>
            <p:nvPr/>
          </p:nvSpPr>
          <p:spPr bwMode="auto">
            <a:xfrm>
              <a:off x="1907704" y="908720"/>
              <a:ext cx="5278317" cy="937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dk1">
                      <a:lumMod val="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0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rot="0" vert="horz" wrap="square" lIns="36195" tIns="36195" rIns="36195" bIns="36195" anchor="t" anchorCtr="0" upright="1">
              <a:noAutofit/>
            </a:bodyPr>
            <a:lstStyle/>
            <a:p>
              <a:pPr marL="899160" indent="-899160" algn="ctr">
                <a:lnSpc>
                  <a:spcPct val="115000"/>
                </a:lnSpc>
                <a:spcAft>
                  <a:spcPts val="0"/>
                </a:spcAft>
              </a:pPr>
              <a:endParaRPr lang="es-HN" sz="1600" dirty="0">
                <a:effectLst/>
                <a:latin typeface="Iskoola Pota" pitchFamily="34" charset="0"/>
                <a:ea typeface="Calibri"/>
                <a:cs typeface="Iskoola Pota" pitchFamily="34" charset="0"/>
              </a:endParaRPr>
            </a:p>
          </p:txBody>
        </p:sp>
        <p:sp>
          <p:nvSpPr>
            <p:cNvPr id="15" name="Cuadro de texto 7"/>
            <p:cNvSpPr txBox="1">
              <a:spLocks noChangeArrowheads="1"/>
            </p:cNvSpPr>
            <p:nvPr/>
          </p:nvSpPr>
          <p:spPr bwMode="auto">
            <a:xfrm>
              <a:off x="2029987" y="5589240"/>
              <a:ext cx="6286966" cy="970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marL="899160" indent="-899160" algn="ctr">
                <a:lnSpc>
                  <a:spcPct val="115000"/>
                </a:lnSpc>
                <a:spcAft>
                  <a:spcPts val="0"/>
                </a:spcAft>
              </a:pPr>
              <a:endParaRPr lang="es-HN" sz="1600" dirty="0">
                <a:effectLst/>
                <a:latin typeface="Iskoola Pota" pitchFamily="34" charset="0"/>
                <a:ea typeface="Calibri"/>
                <a:cs typeface="Iskoola Pota" pitchFamily="34" charset="0"/>
              </a:endParaRPr>
            </a:p>
          </p:txBody>
        </p:sp>
        <p:sp>
          <p:nvSpPr>
            <p:cNvPr id="16" name="Rectangle 54"/>
            <p:cNvSpPr>
              <a:spLocks noChangeArrowheads="1"/>
            </p:cNvSpPr>
            <p:nvPr/>
          </p:nvSpPr>
          <p:spPr bwMode="auto">
            <a:xfrm>
              <a:off x="-36511" y="6687811"/>
              <a:ext cx="7537467" cy="24165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669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s-HN"/>
            </a:p>
          </p:txBody>
        </p:sp>
      </p:grpSp>
      <p:sp>
        <p:nvSpPr>
          <p:cNvPr id="22" name="21 Rectángulo"/>
          <p:cNvSpPr/>
          <p:nvPr/>
        </p:nvSpPr>
        <p:spPr>
          <a:xfrm>
            <a:off x="571472" y="2214554"/>
            <a:ext cx="7786742" cy="24288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0" name="19 Imagen" descr="C:\Users\Usuario\Pictures\Logo iica nuevo azul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714356"/>
            <a:ext cx="1269365" cy="785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20 Imagen"/>
          <p:cNvPicPr/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642918"/>
            <a:ext cx="7143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23 Imagen" descr="G:\Formatos a utilizar\logo manvasen.tif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714356"/>
            <a:ext cx="715645" cy="742950"/>
          </a:xfrm>
          <a:prstGeom prst="rect">
            <a:avLst/>
          </a:prstGeom>
          <a:noFill/>
        </p:spPr>
      </p:pic>
      <p:pic>
        <p:nvPicPr>
          <p:cNvPr id="25" name="24 Imagen"/>
          <p:cNvPicPr/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714356"/>
            <a:ext cx="98933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1 Imagen" descr="logoCACnuevo_BAJA RESOLUCION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642918"/>
            <a:ext cx="819150" cy="85725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7" name="26 Imagen" descr="C:\Documents and Settings\Recepcion Cocafelol\Escritorio\LOGOS\logo AECID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785794"/>
            <a:ext cx="1214446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27 Imagen" descr="G:\Formatos a utilizar\Logotipo Mancomunidad Güisayote.jpg"/>
          <p:cNvPicPr/>
          <p:nvPr/>
        </p:nvPicPr>
        <p:blipFill>
          <a:blip r:embed="rId8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714356"/>
            <a:ext cx="785818" cy="785818"/>
          </a:xfrm>
          <a:prstGeom prst="rect">
            <a:avLst/>
          </a:prstGeom>
          <a:noFill/>
        </p:spPr>
      </p:pic>
      <p:pic>
        <p:nvPicPr>
          <p:cNvPr id="29" name="Picture 2" descr="C:\Users\Usuario\Desktop\desk\varios\logos\images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642918"/>
            <a:ext cx="785818" cy="785818"/>
          </a:xfrm>
          <a:prstGeom prst="rect">
            <a:avLst/>
          </a:prstGeom>
          <a:noFill/>
        </p:spPr>
      </p:pic>
      <p:pic>
        <p:nvPicPr>
          <p:cNvPr id="30" name="Picture 2" descr="C:\Users\Usuario\Downloads\MIRS000-0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32" y="2357430"/>
            <a:ext cx="5715040" cy="2274086"/>
          </a:xfrm>
          <a:prstGeom prst="rect">
            <a:avLst/>
          </a:prstGeom>
          <a:noFill/>
        </p:spPr>
      </p:pic>
      <p:pic>
        <p:nvPicPr>
          <p:cNvPr id="31" name="30 Imagen" descr="Z:\PROYECTOS\LOGO MINI.jpg"/>
          <p:cNvPicPr/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786454"/>
            <a:ext cx="719241" cy="629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1 Imagen" descr="C:\Documents and Settings\Administrador\Escritorio\Logo nuevo Municipalidad de SMO2.JPG"/>
          <p:cNvPicPr/>
          <p:nvPr/>
        </p:nvPicPr>
        <p:blipFill>
          <a:blip r:embed="rId12" cstate="email">
            <a:clrChange>
              <a:clrFrom>
                <a:srgbClr val="FCFBF9"/>
              </a:clrFrom>
              <a:clrTo>
                <a:srgbClr val="FCFB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5643578"/>
            <a:ext cx="576064" cy="614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32 Imagen"/>
          <p:cNvPicPr/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0100" y="5500702"/>
            <a:ext cx="604215" cy="82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Imagen"/>
          <p:cNvPicPr/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7488" y="5572140"/>
            <a:ext cx="584912" cy="73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34 Imagen"/>
          <p:cNvPicPr/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00496" y="5572140"/>
            <a:ext cx="821113" cy="824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CuadroTexto"/>
          <p:cNvSpPr txBox="1"/>
          <p:nvPr/>
        </p:nvSpPr>
        <p:spPr>
          <a:xfrm>
            <a:off x="1643042" y="492919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 smtClean="0">
                <a:latin typeface="Leelawadee" pitchFamily="34" charset="-34"/>
                <a:cs typeface="Leelawadee" pitchFamily="34" charset="-34"/>
              </a:rPr>
              <a:t>Departamento de Ocotepeque, Honduras, Centro América</a:t>
            </a:r>
            <a:endParaRPr lang="es-HN" dirty="0">
              <a:latin typeface="Leelawadee" pitchFamily="34" charset="-34"/>
              <a:cs typeface="Leelawadee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16" name="1 Título"/>
          <p:cNvSpPr txBox="1">
            <a:spLocks/>
          </p:cNvSpPr>
          <p:nvPr/>
        </p:nvSpPr>
        <p:spPr>
          <a:xfrm>
            <a:off x="198126" y="2214554"/>
            <a:ext cx="4516750" cy="107157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CENTRO DE ACOPIO</a:t>
            </a:r>
            <a:endParaRPr kumimoji="0" lang="es-HN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elawadee" pitchFamily="34" charset="-34"/>
              <a:ea typeface="+mj-ea"/>
              <a:cs typeface="Leelawadee" pitchFamily="34" charset="-34"/>
            </a:endParaRPr>
          </a:p>
        </p:txBody>
      </p:sp>
      <p:sp>
        <p:nvSpPr>
          <p:cNvPr id="17" name="2 Marcador de contenido"/>
          <p:cNvSpPr>
            <a:spLocks noGrp="1"/>
          </p:cNvSpPr>
          <p:nvPr>
            <p:ph idx="4294967295"/>
          </p:nvPr>
        </p:nvSpPr>
        <p:spPr>
          <a:xfrm>
            <a:off x="196422" y="3429000"/>
            <a:ext cx="8304668" cy="1152129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_tradnl" sz="2600" dirty="0" smtClean="0">
                <a:latin typeface="Leelawadee" pitchFamily="34" charset="-34"/>
                <a:cs typeface="Leelawadee" pitchFamily="34" charset="-34"/>
              </a:rPr>
              <a:t>Instalaciones que  están siendo usadas para almacenar, clasificar y compactar materiales reciclables, para luego venderlos a empresas recicladoras o directamente a industrias. </a:t>
            </a:r>
            <a:endParaRPr lang="es-HN" sz="2600" dirty="0" smtClean="0">
              <a:latin typeface="Leelawadee" pitchFamily="34" charset="-34"/>
              <a:cs typeface="Leelawadee" pitchFamily="34" charset="-34"/>
            </a:endParaRPr>
          </a:p>
          <a:p>
            <a:pPr algn="just">
              <a:buNone/>
              <a:defRPr/>
            </a:pPr>
            <a:endParaRPr lang="es-HN" sz="2600" b="1" dirty="0" smtClean="0">
              <a:latin typeface="Leelawadee" pitchFamily="34" charset="-34"/>
              <a:cs typeface="Leelawadee" pitchFamily="34" charset="-34"/>
            </a:endParaRPr>
          </a:p>
          <a:p>
            <a:pPr algn="just">
              <a:defRPr/>
            </a:pPr>
            <a:endParaRPr lang="es-HN" sz="2600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379988" y="1785926"/>
            <a:ext cx="7960366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Encadenamientos de Reciclaje </a:t>
            </a:r>
            <a:r>
              <a:rPr lang="es-HN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3200" b="1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BANCO MUNDIAL/FHIS/PIR/FUNDER</a:t>
            </a:r>
            <a:r>
              <a:rPr lang="es-HN" sz="4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40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endParaRPr lang="es-HN" sz="1600" u="sng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357158" y="5467665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 smtClean="0">
                <a:latin typeface="Leelawadee" pitchFamily="34" charset="-34"/>
                <a:cs typeface="Leelawadee" pitchFamily="34" charset="-34"/>
              </a:rPr>
              <a:t>MONTO DEL PROYECTO: PIR/FHIS = $98,097.00</a:t>
            </a:r>
            <a:endParaRPr lang="es-ES" sz="2400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8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202902" y="2266945"/>
            <a:ext cx="8358246" cy="447675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Aprovechamiento adecuado de los residuos sólidos en el Territorio del “Valle de Sensenti”, Ocotepeque Honduras (OEA)</a:t>
            </a:r>
            <a:endParaRPr kumimoji="0" lang="es-H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elawadee" pitchFamily="34" charset="-34"/>
              <a:ea typeface="+mj-ea"/>
              <a:cs typeface="Leelawadee" pitchFamily="34" charset="-34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202935" y="3071810"/>
            <a:ext cx="8441031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ES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Generar los mecanismos  organizativos, administrativos y financieros que garanticen la sostenibilidad  de la microempresa  mediante  el reciclaje de los desechos sólidos. </a:t>
            </a: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/>
            </a:r>
            <a:b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</a:br>
            <a:r>
              <a:rPr lang="es-HN" sz="2400" dirty="0" smtClean="0">
                <a:solidFill>
                  <a:schemeClr val="tx1"/>
                </a:solidFill>
                <a:latin typeface="Leelawadee" pitchFamily="34" charset="-34"/>
                <a:cs typeface="Leelawadee" pitchFamily="34" charset="-34"/>
              </a:rPr>
              <a:t>Los microempresarios  impulsarán actividades de reciclaje dentro del territorio del valle de Sensenti estableciendo canales de  comercialización de los residuos sólidos</a:t>
            </a:r>
            <a:endParaRPr lang="es-HN" sz="2400" b="1" dirty="0">
              <a:solidFill>
                <a:schemeClr val="tx1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2934" y="5702874"/>
            <a:ext cx="851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Leelawadee" pitchFamily="34" charset="-34"/>
                <a:cs typeface="Leelawadee" pitchFamily="34" charset="-34"/>
              </a:rPr>
              <a:t>MONTO DEL PROYECTO: OEA $49,994.86</a:t>
            </a:r>
            <a:endParaRPr lang="es-ES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8" name="Picture 2" descr="C:\Users\Usuario\Pictures\Fotosmar_ab\Fotos marzo\centro acopi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8" y="1299242"/>
            <a:ext cx="3143273" cy="262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Users\Usuario\Desktop\back up mirs 04.04.2013\fotos\101MSDCF\DSC041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42984"/>
            <a:ext cx="2897211" cy="281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CuadroTexto"/>
          <p:cNvSpPr txBox="1"/>
          <p:nvPr/>
        </p:nvSpPr>
        <p:spPr>
          <a:xfrm>
            <a:off x="4714876" y="3214686"/>
            <a:ext cx="27146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/>
              <a:t>MIEMBROS DE MICROEMPRESA (OEA)</a:t>
            </a:r>
            <a:endParaRPr lang="es-HN" sz="1600" b="1" dirty="0"/>
          </a:p>
        </p:txBody>
      </p:sp>
      <p:pic>
        <p:nvPicPr>
          <p:cNvPr id="12" name="Picture 3" descr="C:\Users\Usuario\Downloads\IMG-20130521-022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24" y="392906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CuadroTexto"/>
          <p:cNvSpPr txBox="1"/>
          <p:nvPr/>
        </p:nvSpPr>
        <p:spPr>
          <a:xfrm>
            <a:off x="839396" y="3139859"/>
            <a:ext cx="316113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CENTRO DE ACOPIO (FHIS/PIR)</a:t>
            </a:r>
            <a:endParaRPr lang="es-HN" b="1" dirty="0"/>
          </a:p>
        </p:txBody>
      </p:sp>
      <p:pic>
        <p:nvPicPr>
          <p:cNvPr id="14" name="Picture 4" descr="C:\Users\Usuario\Downloads\IMG-20130521-0220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857628"/>
            <a:ext cx="3071834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CuadroTexto"/>
          <p:cNvSpPr txBox="1"/>
          <p:nvPr/>
        </p:nvSpPr>
        <p:spPr>
          <a:xfrm>
            <a:off x="928662" y="5917188"/>
            <a:ext cx="64294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MATERIALES COMPRADOS POR EMPRESOL</a:t>
            </a:r>
            <a:endParaRPr lang="es-HN" b="1" dirty="0"/>
          </a:p>
        </p:txBody>
      </p:sp>
      <p:pic>
        <p:nvPicPr>
          <p:cNvPr id="10" name="Picture 2" descr="C:\Users\Usuario\Pictures\Logotipo EMPRESOL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3071810"/>
            <a:ext cx="1643042" cy="17135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71414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5. Complementariedad entre proyectos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71536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6" name="Picture 2" descr="C:\Users\Usuario\Pictures\Logotipo EMPRESOL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4664" y="1643050"/>
            <a:ext cx="2578906" cy="2714644"/>
          </a:xfrm>
          <a:prstGeom prst="rect">
            <a:avLst/>
          </a:prstGeom>
          <a:noFill/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357158" y="4346906"/>
          <a:ext cx="8429684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42"/>
                <a:gridCol w="421484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latin typeface="Leelawadee" pitchFamily="34" charset="-34"/>
                          <a:cs typeface="Leelawadee" pitchFamily="34" charset="-34"/>
                        </a:rPr>
                        <a:t>VOLUMEN DE MATERIAL COMERCIALIZADO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latin typeface="Leelawadee" pitchFamily="34" charset="-34"/>
                          <a:cs typeface="Leelawadee" pitchFamily="34" charset="-34"/>
                        </a:rPr>
                        <a:t>VENTAS</a:t>
                      </a:r>
                      <a:r>
                        <a:rPr lang="es-HN" baseline="0" dirty="0" smtClean="0">
                          <a:latin typeface="Leelawadee" pitchFamily="34" charset="-34"/>
                          <a:cs typeface="Leelawadee" pitchFamily="34" charset="-34"/>
                        </a:rPr>
                        <a:t> EQUIVALENTE EN DÓLARES (USD)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182 627 Libras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latin typeface="Leelawadee" pitchFamily="34" charset="-34"/>
                          <a:cs typeface="Leelawadee" pitchFamily="34" charset="-34"/>
                        </a:rPr>
                        <a:t>USD 40 329</a:t>
                      </a:r>
                      <a:endParaRPr lang="es-HN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6. Ventajas del proyecto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142877" y="3000372"/>
            <a:ext cx="8429651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buFontTx/>
              <a:buAutoNum type="arabicPeriod"/>
            </a:pPr>
            <a:r>
              <a:rPr lang="es-H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Leelawadee" pitchFamily="34" charset="-34"/>
                <a:cs typeface="Leelawadee" pitchFamily="34" charset="-34"/>
              </a:rPr>
              <a:t>Involucramiento de actores del Territorio con mecanismos participativos y de integración social en el Manejo Integral de Residuos Sólidos (MIRS)</a:t>
            </a:r>
          </a:p>
          <a:p>
            <a:pPr marL="342900" indent="-342900" algn="just">
              <a:buAutoNum type="arabicPeriod"/>
            </a:pPr>
            <a:endParaRPr lang="es-HN" sz="3200" b="1" dirty="0" smtClean="0">
              <a:solidFill>
                <a:schemeClr val="tx1">
                  <a:lumMod val="90000"/>
                  <a:lumOff val="10000"/>
                </a:schemeClr>
              </a:solidFill>
              <a:latin typeface="Leelawadee" pitchFamily="34" charset="-34"/>
              <a:cs typeface="Leelawadee" pitchFamily="34" charset="-34"/>
            </a:endParaRPr>
          </a:p>
          <a:p>
            <a:pPr marL="342900" indent="-342900" algn="just">
              <a:buAutoNum type="arabicPeriod"/>
            </a:pPr>
            <a:r>
              <a:rPr lang="es-HN" sz="3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Leelawadee" pitchFamily="34" charset="-34"/>
                <a:cs typeface="Leelawadee" pitchFamily="34" charset="-34"/>
              </a:rPr>
              <a:t>Protagonismo/institucionalidad del Territorio Valle de Sensenti en el MIRS</a:t>
            </a:r>
          </a:p>
        </p:txBody>
      </p:sp>
      <p:pic>
        <p:nvPicPr>
          <p:cNvPr id="8" name="Picture 2" descr="C:\Users\Usuario\Pictures\TERRITORI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3" y="4785511"/>
            <a:ext cx="1582871" cy="1579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6" name="Picture 2" descr="C:\Users\Usuario\Desktop\fotos\101MSDCF\DSC037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2" y="1857364"/>
            <a:ext cx="292892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5752" y="5429264"/>
            <a:ext cx="2714612" cy="411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LANZAMIENTO</a:t>
            </a:r>
            <a:r>
              <a:rPr kumimoji="0" lang="es-HN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 OFICIAL PROYECTO MIRS-VS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0" name="Picture 2" descr="C:\Users\RONY\Pictures\bb\IMG-20121107-011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1928802"/>
            <a:ext cx="2886917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ONY\Pictures\bb\IMG-20121107-011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928802"/>
            <a:ext cx="2786082" cy="328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3214678" y="5396227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sz="1200" dirty="0" smtClean="0">
                <a:latin typeface="Leelawadee" pitchFamily="34" charset="-34"/>
                <a:cs typeface="Leelawadee" pitchFamily="34" charset="-34"/>
              </a:rPr>
              <a:t>TALLERES CON DOCENTES  DE CENTROS EDUCATIVOS (PROYECTO FHIS/PIR-FUNDER- MIRS-VS</a:t>
            </a:r>
            <a:endParaRPr lang="es-HN" sz="12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3" name="12 Imagen" descr="C:\Users\Usuario\Desktop\101MSDCF\DSC0405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285860"/>
            <a:ext cx="271464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13 Imagen" descr="C:\Users\Usuario\Desktop\101MSDCF\DSC0402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2997702" cy="2591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F:\todo\IMG-20130304-00445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929066"/>
            <a:ext cx="2982923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C:\Users\Usuario\Desktop\fotos\fotos SFV maestros\DSC04073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285860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16 Imagen" descr="E:\pics bb\IMG-20130305-01606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929066"/>
            <a:ext cx="307183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14314" y="6453188"/>
            <a:ext cx="8429652" cy="404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REUNIONES DE PLANIFICACIÓN CON DOCENTES DE CENTROS EDUCATIVOS</a:t>
            </a:r>
            <a:endParaRPr kumimoji="0" lang="es-HN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7158" y="5763300"/>
            <a:ext cx="800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HN" sz="1400" dirty="0" smtClean="0">
                <a:latin typeface="Leelawadee" pitchFamily="34" charset="-34"/>
                <a:cs typeface="Leelawadee" pitchFamily="34" charset="-34"/>
              </a:rPr>
              <a:t>GESTIONES PARA SEGUIMIENTO AL MIRS EN EL TERRITORIO VALLE DE SENSENTI (PROYECTO GIRS SERNA/JICA 2013-2016)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1" name="Picture 3" descr="C:\Users\Usuario\Downloads\20130624_1426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214422"/>
            <a:ext cx="358974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Usuario\Downloads\20130625_090956 (1)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285860"/>
            <a:ext cx="380405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99211" y="6407371"/>
            <a:ext cx="621606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HN" sz="1400" dirty="0" smtClean="0">
                <a:latin typeface="Leelawadee" pitchFamily="34" charset="-34"/>
                <a:cs typeface="Leelawadee" pitchFamily="34" charset="-34"/>
              </a:rPr>
              <a:t>ACTIVIDADES CON UMAS/TSAs/OMM/DIRECTORES DE JUSTICIA MUNICIPAL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8" name="Picture 2" descr="C:\Users\Usuario\Pictures\1.REUNION UMAs 14.12.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11" y="1214422"/>
            <a:ext cx="364330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Usuario\Pictures\3. REUNION UMAs 14.12.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4449" y="1214422"/>
            <a:ext cx="375049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C:\Users\Usuario\Desktop\fotos\101MSDCF\Evento de construccion de contenedores con UMAs y TSAs\DSC001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549" y="3786190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C:\Users\Usuario\Desktop\fotos\101MSDCF\Evento de construccion de contenedores con UMAs y TSAs\DSC0013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5887" y="3786190"/>
            <a:ext cx="3500462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0" name="Picture 2" descr="E:\BlackBerry\camera\IMG-20130423-02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5" y="1120287"/>
            <a:ext cx="3143272" cy="266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E:\BlackBerry\camera\IMG-20130423-020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1999" y="1183589"/>
            <a:ext cx="2928959" cy="260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5" descr="E:\BlackBerry\camera\IMG-20130423-020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1" y="3710570"/>
            <a:ext cx="3000396" cy="264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 descr="E:\BlackBerry\pictures\IMG00231-20130417-100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3643314"/>
            <a:ext cx="316536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57290" y="5978743"/>
            <a:ext cx="6143668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VISITAS</a:t>
            </a:r>
            <a:r>
              <a:rPr kumimoji="0" lang="es-H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 DOMICILIARES PARA SENSIBILIZACIÓN A LA POBLACIÓN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-16"/>
            <a:ext cx="6995120" cy="1143000"/>
          </a:xfrm>
        </p:spPr>
        <p:txBody>
          <a:bodyPr>
            <a:normAutofit/>
          </a:bodyPr>
          <a:lstStyle/>
          <a:p>
            <a:pPr algn="ctr"/>
            <a:r>
              <a:rPr lang="es-HN" sz="5400" b="1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CONTENIDO</a:t>
            </a:r>
            <a:endParaRPr lang="es-HN" sz="5400" b="1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>
          <a:xfrm>
            <a:off x="142876" y="1700808"/>
            <a:ext cx="8929718" cy="3672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>
            <a:noAutofit/>
          </a:bodyPr>
          <a:lstStyle/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lang="es-HN" sz="32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Contexto</a:t>
            </a:r>
            <a:endParaRPr kumimoji="0" lang="es-H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  <a:p>
            <a:pPr marL="857250" lvl="0" indent="-85725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AutoNum type="romanUcPeriod"/>
              <a:defRPr/>
            </a:pPr>
            <a:r>
              <a:rPr lang="es-HN" sz="32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Generalidades</a:t>
            </a:r>
            <a:endParaRPr lang="es-HN" sz="32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Componentes</a:t>
            </a:r>
            <a:r>
              <a:rPr kumimoji="0" lang="es-HN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 del proyecto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lang="es-HN" sz="3200" baseline="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Área y población meta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kumimoji="0" lang="es-HN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Complementariedad entre proyectos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lang="es-HN" sz="3200" baseline="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Ventajas del proyecto</a:t>
            </a:r>
            <a:r>
              <a:rPr lang="es-HN" sz="32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 MIRS</a:t>
            </a: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AutoNum type="romanUcPeriod"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Resumen</a:t>
            </a:r>
            <a:r>
              <a:rPr kumimoji="0" lang="es-HN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 fotográfico</a:t>
            </a:r>
            <a:endParaRPr kumimoji="0" lang="es-H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  <a:p>
            <a:pPr marL="857250" marR="0" lvl="0" indent="-8572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tabLst/>
              <a:defRPr/>
            </a:pPr>
            <a:endParaRPr kumimoji="0" lang="es-H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r>
              <a:rPr kumimoji="0" lang="es-H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rPr>
              <a:t> </a:t>
            </a:r>
            <a:endParaRPr kumimoji="0" lang="es-HN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9" name="Picture 2" descr="E:\BlackBerry\camera\IMG-20130422-020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202732"/>
            <a:ext cx="3317183" cy="2653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3" descr="E:\BlackBerry\camera\IMG-20130422-020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1202732"/>
            <a:ext cx="3352799" cy="2642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 descr="E:\BlackBerry\camera\IMG-20130422-02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703062"/>
            <a:ext cx="3429024" cy="256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" descr="C:\Users\Usuario\Downloads\20140606_0928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845938"/>
            <a:ext cx="3349360" cy="251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1357290" y="5978743"/>
            <a:ext cx="671517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HN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ACTIVIDADES CON CENTROS</a:t>
            </a:r>
            <a:r>
              <a:rPr kumimoji="0" lang="es-HN" sz="1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cs typeface="Leelawadee" pitchFamily="34" charset="-34"/>
              </a:rPr>
              <a:t> EDUCATIVOS</a:t>
            </a:r>
            <a:endParaRPr kumimoji="0" lang="es-HN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9" name="8 Imagen" descr="Planta-04-Const.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86" y="1209711"/>
            <a:ext cx="7573599" cy="5076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10" name="9 Imagen" descr="C:\Users\User\Documents\PROYECTOS\PROYECTOS 2012\RELLENO SANITARIO VALLE SENSENTI OCOTEPEQUE\Informes y Correo\Informe 6 de Mayo\Fotos\100MSDCF\DSC0056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761642"/>
            <a:ext cx="3993392" cy="299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714348" y="4833476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ea typeface="Times New Roman" pitchFamily="18" charset="0"/>
                <a:cs typeface="Leelawadee" pitchFamily="34" charset="-34"/>
              </a:rPr>
              <a:t>EJECUCIÓN DE TRABAJOS DE TERRACERÍA EN LAGUNA DE EVAPORACIÓN.</a:t>
            </a:r>
            <a:endParaRPr kumimoji="0" lang="es-HN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HN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2" name="11 Imagen" descr="C:\Users\User\Documents\PROYECTOS\PROYECTOS 2012\RELLENO SANITARIO VALLE SENSENTI OCOTEPEQUE\Informes y Correo\Informe 6 de Mayo\Fotos\100MSDCF\DSC0059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61642"/>
            <a:ext cx="3993392" cy="2996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72000" y="4904914"/>
            <a:ext cx="40719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elawadee" pitchFamily="34" charset="-34"/>
                <a:ea typeface="Times New Roman" pitchFamily="18" charset="0"/>
                <a:cs typeface="Leelawadee" pitchFamily="34" charset="-34"/>
              </a:rPr>
              <a:t>TRABAJOS DE TERRACERÍA FINALIZADOS.</a:t>
            </a:r>
            <a:endParaRPr kumimoji="0" lang="es-E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1472" y="5273117"/>
            <a:ext cx="7786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R" sz="1600" dirty="0" smtClean="0">
                <a:latin typeface="Leelawadee" pitchFamily="34" charset="-34"/>
                <a:cs typeface="Leelawadee" pitchFamily="34" charset="-34"/>
              </a:rPr>
              <a:t> </a:t>
            </a:r>
            <a:endParaRPr lang="es-HN" sz="1600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r>
              <a:rPr lang="es-CR" sz="1600" dirty="0" smtClean="0">
                <a:latin typeface="Leelawadee" pitchFamily="34" charset="-34"/>
                <a:cs typeface="Leelawadee" pitchFamily="34" charset="-34"/>
              </a:rPr>
              <a:t>INSTALACIÓN DE GEOTEXTIL Y GEOMEMBRANA EN LAGUNA.</a:t>
            </a:r>
            <a:endParaRPr lang="es-HN" sz="1600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9" name="8 Imagen" descr="C:\Users\User\Documents\PROYECTOS\PROYECTOS 2012\RELLENO SANITARIO VALLE SENSENTI OCOTEPEQUE\Informes y Correo\Informe 6 de Mayo\Fotos\100MSDCF\DSC00623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011253"/>
            <a:ext cx="3786214" cy="3344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C:\Users\User\Documents\PROYECTOS\PROYECTOS 2012\RELLENO SANITARIO VALLE SENSENTI OCOTEPEQUE\Informes y Correo\Informe 6 de Mayo\Fotos\100MSDCF\DSC006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1023" y="2024015"/>
            <a:ext cx="4100067" cy="33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7" name="Picture 2" descr="DSC005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39674"/>
            <a:ext cx="4285157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Usuario\Downloads\IMG-20130724-WA00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714488"/>
            <a:ext cx="4071966" cy="331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44062" y="5286388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HN" sz="1600" dirty="0" smtClean="0">
                <a:latin typeface="Leelawadee" pitchFamily="34" charset="-34"/>
                <a:cs typeface="Leelawadee" pitchFamily="34" charset="-34"/>
              </a:rPr>
              <a:t>CERCO PERIMETRAL EN LAGUNA DE EVAPORACIÓN DE LIXIVIADOS.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987532" y="5429264"/>
            <a:ext cx="3584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dirty="0" smtClean="0">
                <a:latin typeface="Leelawadee" pitchFamily="34" charset="-34"/>
                <a:cs typeface="Leelawadee" pitchFamily="34" charset="-34"/>
              </a:rPr>
              <a:t>ATERRADO Y COMPACTADO</a:t>
            </a:r>
            <a:endParaRPr lang="es-HN" sz="16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57222" y="-142900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44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7. Resumen fotográfico</a:t>
            </a:r>
            <a:endParaRPr lang="es-HN" sz="44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pic>
        <p:nvPicPr>
          <p:cNvPr id="8" name="Picture 2" descr="C:\Users\RONY\Downloads\20140508_1508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542" y="1916832"/>
            <a:ext cx="4083592" cy="3348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RONY\Downloads\20140506_1439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134" y="1940344"/>
            <a:ext cx="4433146" cy="3324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44062" y="5286388"/>
            <a:ext cx="4357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HN" sz="1600" dirty="0" smtClean="0">
                <a:latin typeface="Leelawadee" pitchFamily="34" charset="-34"/>
                <a:cs typeface="Leelawadee" pitchFamily="34" charset="-34"/>
              </a:rPr>
              <a:t>BÁSCULA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429124" y="5286388"/>
            <a:ext cx="43577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HN" sz="1600" dirty="0" smtClean="0">
                <a:latin typeface="Leelawadee" pitchFamily="34" charset="-34"/>
                <a:cs typeface="Leelawadee" pitchFamily="34" charset="-34"/>
              </a:rPr>
              <a:t>TRINCHERA EN USO</a:t>
            </a: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9980" y="-214338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8. Datos estadísticos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630" y="1571612"/>
          <a:ext cx="8286774" cy="4822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258"/>
                <a:gridCol w="2762258"/>
                <a:gridCol w="2762258"/>
              </a:tblGrid>
              <a:tr h="535786">
                <a:tc gridSpan="3"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INGRESO DE RESIDUOS AL RELLENO SANITARIO (A LA FECHA)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Municipio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Peso</a:t>
                      </a:r>
                      <a:r>
                        <a:rPr lang="es-HN" b="1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de residuos (kg)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Peso de residuos (ton)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San</a:t>
                      </a:r>
                      <a:r>
                        <a:rPr lang="es-HN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Marcos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57830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57.83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San Francisco</a:t>
                      </a:r>
                      <a:r>
                        <a:rPr lang="es-HN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del Valle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5950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5.95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Lucerna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5530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5.53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La Labor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5970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5.97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Sensenti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HN" sz="1800" kern="120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2690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HN" sz="1800" kern="120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ea typeface="+mn-ea"/>
                          <a:cs typeface="Leelawadee" pitchFamily="34" charset="-34"/>
                        </a:rPr>
                        <a:t>2.69</a:t>
                      </a:r>
                    </a:p>
                  </a:txBody>
                  <a:tcPr marL="9525" marR="9525" marT="9525" marB="0" anchor="b"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TOTAL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77970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77.97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blipFill dpi="0" rotWithShape="1">
                      <a:blip r:embed="rId3">
                        <a:alphaModFix amt="41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</a:tr>
              <a:tr h="535786">
                <a:tc>
                  <a:txBody>
                    <a:bodyPr/>
                    <a:lstStyle/>
                    <a:p>
                      <a:r>
                        <a:rPr lang="es-HN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Ingreso Promedio al  día</a:t>
                      </a:r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HN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HN" b="1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8.57 </a:t>
                      </a:r>
                      <a:endParaRPr lang="es-HN" b="1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79980" y="-214338"/>
            <a:ext cx="6995120" cy="1143000"/>
          </a:xfrm>
        </p:spPr>
        <p:txBody>
          <a:bodyPr>
            <a:noAutofit/>
          </a:bodyPr>
          <a:lstStyle/>
          <a:p>
            <a:pPr algn="ctr"/>
            <a:r>
              <a:rPr lang="es-HN" sz="36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8. Datos estadísticos</a:t>
            </a:r>
            <a:endParaRPr lang="es-HN" sz="36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214290"/>
            <a:ext cx="2641065" cy="785818"/>
          </a:xfrm>
          <a:prstGeom prst="rect">
            <a:avLst/>
          </a:prstGeom>
          <a:noFill/>
        </p:spPr>
      </p:pic>
      <p:graphicFrame>
        <p:nvGraphicFramePr>
          <p:cNvPr id="5" name="4 Gráfico"/>
          <p:cNvGraphicFramePr/>
          <p:nvPr/>
        </p:nvGraphicFramePr>
        <p:xfrm>
          <a:off x="0" y="1428736"/>
          <a:ext cx="8715404" cy="4960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571604" y="5845750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HN" dirty="0" smtClean="0"/>
              <a:t>Fuente: Estudios de composición de residuos sólidos. 2014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-24"/>
            <a:ext cx="3601372" cy="1071546"/>
          </a:xfrm>
          <a:prstGeom prst="rect">
            <a:avLst/>
          </a:prstGeom>
          <a:noFill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00034" y="5643586"/>
            <a:ext cx="8286776" cy="1143000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GRACIAS </a:t>
            </a:r>
            <a:br>
              <a:rPr kumimoji="0" lang="es-C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POR SU ATENCIÓN</a:t>
            </a: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Ing. Lenin Villeda Carvajal</a:t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  <a:hlinkClick r:id="rId3"/>
              </a:rPr>
              <a:t>mancomunidadguisayote@yahoo.es</a:t>
            </a: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  <a:hlinkClick r:id="rId4"/>
              </a:rPr>
              <a:t>www.mancomunidadguisayote.hn</a:t>
            </a: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/>
            </a:r>
            <a:b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</a:br>
            <a:r>
              <a:rPr kumimoji="0" lang="es-C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eelawadee" pitchFamily="34" charset="-34"/>
                <a:ea typeface="+mj-ea"/>
                <a:cs typeface="Leelawadee" pitchFamily="34" charset="-34"/>
              </a:rPr>
              <a:t>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Leelawadee" pitchFamily="34" charset="-34"/>
              <a:ea typeface="+mj-ea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30 Grupo"/>
          <p:cNvGrpSpPr/>
          <p:nvPr/>
        </p:nvGrpSpPr>
        <p:grpSpPr>
          <a:xfrm>
            <a:off x="2285984" y="1285860"/>
            <a:ext cx="5214974" cy="3500462"/>
            <a:chOff x="142844" y="1448071"/>
            <a:chExt cx="8438233" cy="5007638"/>
          </a:xfrm>
        </p:grpSpPr>
        <p:grpSp>
          <p:nvGrpSpPr>
            <p:cNvPr id="4" name="20 Grupo"/>
            <p:cNvGrpSpPr/>
            <p:nvPr/>
          </p:nvGrpSpPr>
          <p:grpSpPr>
            <a:xfrm>
              <a:off x="357158" y="2285992"/>
              <a:ext cx="8223919" cy="4169717"/>
              <a:chOff x="173954" y="1071546"/>
              <a:chExt cx="8223919" cy="4169717"/>
            </a:xfrm>
          </p:grpSpPr>
          <p:pic>
            <p:nvPicPr>
              <p:cNvPr id="11" name="Picture 4" descr="http://www.nalsite.com/Servicios/Mapas/Provincias/mapas/honduras.jpg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EAEAEA"/>
                  </a:clrFrom>
                  <a:clrTo>
                    <a:srgbClr val="EAEAEA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3306" y="1071546"/>
                <a:ext cx="4754567" cy="2870031"/>
              </a:xfrm>
              <a:prstGeom prst="rect">
                <a:avLst/>
              </a:prstGeom>
              <a:noFill/>
            </p:spPr>
          </p:pic>
          <p:pic>
            <p:nvPicPr>
              <p:cNvPr id="12" name="11 Imagen"/>
              <p:cNvPicPr/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3954" y="3071810"/>
                <a:ext cx="3612228" cy="2169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4" name="13 Conector recto"/>
              <p:cNvCxnSpPr/>
              <p:nvPr/>
            </p:nvCxnSpPr>
            <p:spPr>
              <a:xfrm flipV="1">
                <a:off x="1071538" y="2643182"/>
                <a:ext cx="2786082" cy="128588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14 Conector recto"/>
              <p:cNvCxnSpPr/>
              <p:nvPr/>
            </p:nvCxnSpPr>
            <p:spPr>
              <a:xfrm flipV="1">
                <a:off x="1428728" y="3000372"/>
                <a:ext cx="2571768" cy="207170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23 Grupo"/>
            <p:cNvGrpSpPr/>
            <p:nvPr/>
          </p:nvGrpSpPr>
          <p:grpSpPr>
            <a:xfrm>
              <a:off x="142844" y="1448071"/>
              <a:ext cx="3500462" cy="2570424"/>
              <a:chOff x="428596" y="1233757"/>
              <a:chExt cx="3395529" cy="2570424"/>
            </a:xfrm>
          </p:grpSpPr>
          <p:pic>
            <p:nvPicPr>
              <p:cNvPr id="105478" name="Picture 6" descr="http://www.directoriousuluteco.com/images/mapas/mapa-de-centroamerica-para-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473" y="1294363"/>
                <a:ext cx="3252652" cy="2509818"/>
              </a:xfrm>
              <a:prstGeom prst="rect">
                <a:avLst/>
              </a:prstGeom>
              <a:noFill/>
            </p:spPr>
          </p:pic>
          <p:sp>
            <p:nvSpPr>
              <p:cNvPr id="22" name="21 Rectángulo"/>
              <p:cNvSpPr/>
              <p:nvPr/>
            </p:nvSpPr>
            <p:spPr>
              <a:xfrm>
                <a:off x="2000232" y="1233757"/>
                <a:ext cx="1643074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  <p:sp>
            <p:nvSpPr>
              <p:cNvPr id="23" name="22 Rectángulo"/>
              <p:cNvSpPr/>
              <p:nvPr/>
            </p:nvSpPr>
            <p:spPr>
              <a:xfrm>
                <a:off x="428596" y="3168488"/>
                <a:ext cx="1643074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HN"/>
              </a:p>
            </p:txBody>
          </p:sp>
        </p:grpSp>
        <p:cxnSp>
          <p:nvCxnSpPr>
            <p:cNvPr id="25" name="24 Conector recto"/>
            <p:cNvCxnSpPr/>
            <p:nvPr/>
          </p:nvCxnSpPr>
          <p:spPr>
            <a:xfrm>
              <a:off x="1995139" y="2094218"/>
              <a:ext cx="5762696" cy="72691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>
              <a:off x="1357290" y="2740365"/>
              <a:ext cx="2387239" cy="12115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8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56124"/>
              </p:ext>
            </p:extLst>
          </p:nvPr>
        </p:nvGraphicFramePr>
        <p:xfrm>
          <a:off x="71438" y="4927306"/>
          <a:ext cx="9072563" cy="1859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1511"/>
                <a:gridCol w="7031052"/>
              </a:tblGrid>
              <a:tr h="388084">
                <a:tc>
                  <a:txBody>
                    <a:bodyPr/>
                    <a:lstStyle/>
                    <a:p>
                      <a:r>
                        <a:rPr lang="es-CR" sz="14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Área de</a:t>
                      </a:r>
                      <a:r>
                        <a:rPr lang="es-CR" sz="1400" b="0" baseline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 influencia del proyecto</a:t>
                      </a:r>
                      <a:endParaRPr lang="es-CR" sz="1400" b="0" dirty="0" smtClean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Territorio Valle de Sensenti</a:t>
                      </a:r>
                      <a:r>
                        <a:rPr lang="es-HN" sz="1400" b="1" baseline="0" dirty="0" smtClean="0">
                          <a:latin typeface="Leelawadee" pitchFamily="34" charset="-34"/>
                          <a:cs typeface="Leelawadee" pitchFamily="34" charset="-34"/>
                        </a:rPr>
                        <a:t> (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843.68 km</a:t>
                      </a:r>
                      <a:r>
                        <a:rPr lang="es-HN" sz="1400" b="1" baseline="30000" dirty="0" smtClean="0">
                          <a:latin typeface="Leelawadee" pitchFamily="34" charset="-34"/>
                          <a:cs typeface="Leelawadee" pitchFamily="34" charset="-34"/>
                        </a:rPr>
                        <a:t>2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), 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Departamento de Ocotepeque (Región Occidental de Honduras, Centro</a:t>
                      </a:r>
                      <a:r>
                        <a:rPr lang="es-HN" sz="140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América</a:t>
                      </a:r>
                      <a:endParaRPr lang="es-HN" sz="1400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39532">
                <a:tc rowSpan="2">
                  <a:txBody>
                    <a:bodyPr/>
                    <a:lstStyle/>
                    <a:p>
                      <a:r>
                        <a:rPr lang="es-CR" sz="14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Mancomunidades integrantes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Mancomunidad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Güisayote 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integrada por los municipios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La Labor, Sensenti, Lucerna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, Fraternidad y Dolores Merendón</a:t>
                      </a:r>
                      <a:r>
                        <a:rPr lang="es-HN" sz="140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94328">
                <a:tc vMerge="1">
                  <a:txBody>
                    <a:bodyPr/>
                    <a:lstStyle/>
                    <a:p>
                      <a:endParaRPr lang="es-CR" sz="1600" b="0" dirty="0" smtClean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HN" sz="1400" baseline="0" dirty="0" smtClean="0">
                          <a:latin typeface="Leelawadee" pitchFamily="34" charset="-34"/>
                          <a:cs typeface="Leelawadee" pitchFamily="34" charset="-34"/>
                        </a:rPr>
                        <a:t>Mancomunidad 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Valle de Sensenti (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MANVASEN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) integrada por los municipios de  </a:t>
                      </a:r>
                      <a:r>
                        <a:rPr lang="es-HN" sz="1400" b="1" dirty="0" smtClean="0">
                          <a:latin typeface="Leelawadee" pitchFamily="34" charset="-34"/>
                          <a:cs typeface="Leelawadee" pitchFamily="34" charset="-34"/>
                        </a:rPr>
                        <a:t>San Marcos, San Francisco del Valle</a:t>
                      </a:r>
                      <a:r>
                        <a:rPr lang="es-HN" sz="1400" dirty="0" smtClean="0">
                          <a:latin typeface="Leelawadee" pitchFamily="34" charset="-34"/>
                          <a:cs typeface="Leelawadee" pitchFamily="34" charset="-34"/>
                        </a:rPr>
                        <a:t> y Mercedes.</a:t>
                      </a:r>
                      <a:endParaRPr lang="es-ES" sz="1400" b="0" i="1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8855"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solidFill>
                            <a:schemeClr val="tx1"/>
                          </a:solidFill>
                          <a:latin typeface="Leelawadee" pitchFamily="34" charset="-34"/>
                          <a:cs typeface="Leelawadee" pitchFamily="34" charset="-34"/>
                        </a:rPr>
                        <a:t>Población </a:t>
                      </a:r>
                      <a:endParaRPr lang="es-ES" sz="1400" b="0" dirty="0">
                        <a:solidFill>
                          <a:schemeClr val="tx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 smtClean="0">
                          <a:latin typeface="Leelawadee" pitchFamily="34" charset="-34"/>
                          <a:cs typeface="Leelawadee" pitchFamily="34" charset="-34"/>
                        </a:rPr>
                        <a:t>68 339 habitantes</a:t>
                      </a:r>
                      <a:endParaRPr lang="es-ES" sz="1400" b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220086" y="-71454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1. Contexto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21" name="Picture 2" descr="C:\Users\Usuario\Downloads\MIRS000-02.jpg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15046"/>
            <a:ext cx="3214710" cy="95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95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" y="-71454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1. Contexto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0" y="1214422"/>
            <a:ext cx="9144000" cy="5214974"/>
            <a:chOff x="0" y="1214422"/>
            <a:chExt cx="9144000" cy="5214974"/>
          </a:xfrm>
        </p:grpSpPr>
        <p:sp>
          <p:nvSpPr>
            <p:cNvPr id="4" name="3 Rectángulo"/>
            <p:cNvSpPr/>
            <p:nvPr/>
          </p:nvSpPr>
          <p:spPr>
            <a:xfrm>
              <a:off x="0" y="5733256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s-HN" sz="2400" dirty="0">
                <a:solidFill>
                  <a:schemeClr val="accent1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endParaRPr>
            </a:p>
          </p:txBody>
        </p:sp>
        <p:pic>
          <p:nvPicPr>
            <p:cNvPr id="12" name="11 Imagen" descr="C:\Users\Propietario\Desktop\PDMRS_others\101MSDCF\GUISAYOTE\Sensenti\DSC02955.JP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1214422"/>
              <a:ext cx="2643206" cy="25717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12 Imagen" descr="C:\Users\Propietario\Desktop\memory hasta 08_agosto_2011\Para Gloriana Imagenes PDMRS\San Francisco del Valle\Imagen(1921).jpg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364" y="3714752"/>
              <a:ext cx="2571767" cy="27146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13 Imagen" descr="C:\Users\Propietario\Desktop\memory hasta 08_agosto_2011\Para Gloriana Imagenes PDMRS\Fotos Lucerna\Vista de Sitio de Disposicion final de Lucerna.png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1802" y="1214422"/>
              <a:ext cx="2500330" cy="264320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14 Imagen" descr="C:\Users\Propietario\Desktop\PDMRS_others\101MSDCF\GUISAYOTE\La Labor\DSC02797.JPG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96" y="3571876"/>
              <a:ext cx="2714644" cy="285752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15 Imagen" descr="C:\Users\Propietario\Desktop\PDMRS_others\101MSDCF\MANVSEN\San Marcos\DSC02763.JPG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498778" y="1214422"/>
              <a:ext cx="3145188" cy="51435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7" name="16 CuadroTexto"/>
            <p:cNvSpPr txBox="1"/>
            <p:nvPr/>
          </p:nvSpPr>
          <p:spPr>
            <a:xfrm>
              <a:off x="500034" y="3429000"/>
              <a:ext cx="2428892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Sensenti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571472" y="6024910"/>
              <a:ext cx="2428892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La Labor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643570" y="6000768"/>
              <a:ext cx="2857520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San Marcos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3143240" y="3453142"/>
              <a:ext cx="2357454" cy="26161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Lucerna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3071802" y="5857892"/>
              <a:ext cx="2428892" cy="43088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HN" sz="1100" dirty="0" smtClean="0">
                  <a:latin typeface="Leelawadee" pitchFamily="34" charset="-34"/>
                  <a:cs typeface="Leelawadee" pitchFamily="34" charset="-34"/>
                </a:rPr>
                <a:t>Botadero a cielo abierto San Francisco del Valle</a:t>
              </a:r>
              <a:endParaRPr lang="es-HN" sz="1100" dirty="0">
                <a:latin typeface="Leelawadee" pitchFamily="34" charset="-34"/>
                <a:cs typeface="Leelawadee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" y="-71454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1. Contexto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438798576"/>
              </p:ext>
            </p:extLst>
          </p:nvPr>
        </p:nvGraphicFramePr>
        <p:xfrm>
          <a:off x="0" y="1555082"/>
          <a:ext cx="9144000" cy="430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5" name="Picture 2" descr="C:\Users\Usuario\Downloads\MIRS000-02.jp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15046"/>
            <a:ext cx="3214710" cy="95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648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2. Generalidades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71538" y="1428736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HN" sz="2000" b="1" kern="0" dirty="0" smtClean="0">
                <a:latin typeface="Georgia" pitchFamily="18" charset="0"/>
              </a:rPr>
              <a:t>ESTRUCTURA</a:t>
            </a:r>
            <a:r>
              <a:rPr kumimoji="0" lang="es-HN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" pitchFamily="18" charset="0"/>
              </a:rPr>
              <a:t>  MIRS-VS</a:t>
            </a:r>
            <a:endParaRPr kumimoji="0" lang="es-HN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Georgia" pitchFamily="18" charset="0"/>
            </a:endParaRPr>
          </a:p>
        </p:txBody>
      </p:sp>
      <p:grpSp>
        <p:nvGrpSpPr>
          <p:cNvPr id="6" name="66 Grupo"/>
          <p:cNvGrpSpPr/>
          <p:nvPr/>
        </p:nvGrpSpPr>
        <p:grpSpPr>
          <a:xfrm>
            <a:off x="714348" y="1928802"/>
            <a:ext cx="7500990" cy="4124959"/>
            <a:chOff x="1285852" y="1428736"/>
            <a:chExt cx="6859792" cy="3488268"/>
          </a:xfrm>
        </p:grpSpPr>
        <p:sp>
          <p:nvSpPr>
            <p:cNvPr id="7" name="6 CuadroTexto"/>
            <p:cNvSpPr txBox="1"/>
            <p:nvPr/>
          </p:nvSpPr>
          <p:spPr>
            <a:xfrm>
              <a:off x="1285852" y="1428736"/>
              <a:ext cx="2003749" cy="754786"/>
            </a:xfrm>
            <a:prstGeom prst="rect">
              <a:avLst/>
            </a:prstGeom>
            <a:noFill/>
            <a:ln w="19050">
              <a:solidFill>
                <a:srgbClr val="F7964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Nivel Político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Cinco Corporaciones Municipales más Hermandad de Honduras</a:t>
              </a:r>
              <a:endParaRPr kumimoji="0" lang="es-HN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3369751" y="1428736"/>
              <a:ext cx="2003749" cy="754786"/>
            </a:xfrm>
            <a:prstGeom prst="rect">
              <a:avLst/>
            </a:prstGeom>
            <a:noFill/>
            <a:ln w="19050">
              <a:solidFill>
                <a:srgbClr val="F7964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Comité Director de Residuos Sólidos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694099" y="1428736"/>
              <a:ext cx="2003749" cy="754786"/>
            </a:xfrm>
            <a:prstGeom prst="rect">
              <a:avLst/>
            </a:prstGeom>
            <a:noFill/>
            <a:ln w="19050">
              <a:solidFill>
                <a:srgbClr val="F7964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Grupo de Acción Territorial (GAT)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285852" y="2421709"/>
              <a:ext cx="2003749" cy="585609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Nivel Técnico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369751" y="2421709"/>
              <a:ext cx="2003749" cy="585609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Empresa Intermunicipal de Servicios Territorio Valle de Sensenti S.A. de C.V.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3369751" y="3249187"/>
              <a:ext cx="2003749" cy="247258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Gerente General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3369751" y="3662926"/>
              <a:ext cx="2003749" cy="247258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Administrador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369751" y="4071942"/>
              <a:ext cx="2003749" cy="247258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Vigilantes (2)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3369751" y="4500570"/>
              <a:ext cx="2003749" cy="416434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Operador de Retroexcavadora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85852" y="4098202"/>
              <a:ext cx="2003749" cy="754786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Nivel Operativo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(de campo)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HN" sz="13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cxnSp>
          <p:nvCxnSpPr>
            <p:cNvPr id="17" name="16 Conector recto de flecha"/>
            <p:cNvCxnSpPr>
              <a:stCxn id="8" idx="2"/>
              <a:endCxn id="11" idx="0"/>
            </p:cNvCxnSpPr>
            <p:nvPr/>
          </p:nvCxnSpPr>
          <p:spPr>
            <a:xfrm rot="5400000">
              <a:off x="4252532" y="2302561"/>
              <a:ext cx="238187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18" name="17 Conector recto de flecha"/>
            <p:cNvCxnSpPr>
              <a:stCxn id="8" idx="3"/>
              <a:endCxn id="9" idx="1"/>
            </p:cNvCxnSpPr>
            <p:nvPr/>
          </p:nvCxnSpPr>
          <p:spPr>
            <a:xfrm>
              <a:off x="5373500" y="1806129"/>
              <a:ext cx="320599" cy="1343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arrow"/>
              <a:tailEnd type="arrow"/>
            </a:ln>
            <a:effectLst/>
          </p:spPr>
        </p:cxnSp>
        <p:cxnSp>
          <p:nvCxnSpPr>
            <p:cNvPr id="19" name="18 Conector recto de flecha"/>
            <p:cNvCxnSpPr>
              <a:stCxn id="12" idx="2"/>
              <a:endCxn id="13" idx="0"/>
            </p:cNvCxnSpPr>
            <p:nvPr/>
          </p:nvCxnSpPr>
          <p:spPr>
            <a:xfrm rot="5400000">
              <a:off x="4288385" y="3579630"/>
              <a:ext cx="166482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0" name="19 Conector recto de flecha"/>
            <p:cNvCxnSpPr>
              <a:stCxn id="11" idx="2"/>
              <a:endCxn id="12" idx="0"/>
            </p:cNvCxnSpPr>
            <p:nvPr/>
          </p:nvCxnSpPr>
          <p:spPr>
            <a:xfrm rot="5400000">
              <a:off x="4250692" y="3128197"/>
              <a:ext cx="241868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1" name="20 Conector recto de flecha"/>
            <p:cNvCxnSpPr>
              <a:stCxn id="13" idx="2"/>
              <a:endCxn id="14" idx="0"/>
            </p:cNvCxnSpPr>
            <p:nvPr/>
          </p:nvCxnSpPr>
          <p:spPr>
            <a:xfrm rot="5400000">
              <a:off x="4290747" y="3991008"/>
              <a:ext cx="161758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cxnSp>
          <p:nvCxnSpPr>
            <p:cNvPr id="22" name="21 Conector recto de flecha"/>
            <p:cNvCxnSpPr>
              <a:stCxn id="14" idx="2"/>
              <a:endCxn id="15" idx="0"/>
            </p:cNvCxnSpPr>
            <p:nvPr/>
          </p:nvCxnSpPr>
          <p:spPr>
            <a:xfrm rot="5400000">
              <a:off x="4280941" y="4409830"/>
              <a:ext cx="181370" cy="1452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tailEnd type="arrow"/>
            </a:ln>
            <a:effectLst/>
          </p:spPr>
        </p:cxnSp>
        <p:sp>
          <p:nvSpPr>
            <p:cNvPr id="23" name="22 CuadroTexto"/>
            <p:cNvSpPr txBox="1"/>
            <p:nvPr/>
          </p:nvSpPr>
          <p:spPr>
            <a:xfrm>
              <a:off x="5613949" y="3214686"/>
              <a:ext cx="2244199" cy="416434"/>
            </a:xfrm>
            <a:prstGeom prst="rect">
              <a:avLst/>
            </a:prstGeom>
            <a:noFill/>
            <a:ln w="19050">
              <a:solidFill>
                <a:srgbClr val="4BACC6">
                  <a:lumMod val="60000"/>
                  <a:lumOff val="40000"/>
                </a:srgbClr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Responsable de Operación de Relleno Sanitario (1)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cxnSp>
          <p:nvCxnSpPr>
            <p:cNvPr id="24" name="23 Conector recto de flecha"/>
            <p:cNvCxnSpPr/>
            <p:nvPr/>
          </p:nvCxnSpPr>
          <p:spPr>
            <a:xfrm>
              <a:off x="5373500" y="3414682"/>
              <a:ext cx="240450" cy="1839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sp>
          <p:nvSpPr>
            <p:cNvPr id="25" name="24 CuadroTexto"/>
            <p:cNvSpPr txBox="1"/>
            <p:nvPr/>
          </p:nvSpPr>
          <p:spPr>
            <a:xfrm>
              <a:off x="5572132" y="4071943"/>
              <a:ext cx="2286016" cy="416434"/>
            </a:xfrm>
            <a:prstGeom prst="rect">
              <a:avLst/>
            </a:prstGeom>
            <a:noFill/>
            <a:ln w="19050">
              <a:solidFill>
                <a:srgbClr val="9BBB59">
                  <a:lumMod val="60000"/>
                  <a:lumOff val="40000"/>
                </a:srgb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HN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Leelawadee" pitchFamily="34" charset="-34"/>
                  <a:cs typeface="Leelawadee" pitchFamily="34" charset="-34"/>
                </a:rPr>
                <a:t>Microempresa de Reciclaje EMPRESOL (14)</a:t>
              </a:r>
              <a:endParaRPr kumimoji="0" lang="es-HN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Leelawadee" pitchFamily="34" charset="-34"/>
                <a:cs typeface="Leelawadee" pitchFamily="34" charset="-34"/>
              </a:endParaRPr>
            </a:p>
          </p:txBody>
        </p:sp>
        <p:cxnSp>
          <p:nvCxnSpPr>
            <p:cNvPr id="26" name="25 Conector recto"/>
            <p:cNvCxnSpPr>
              <a:stCxn id="7" idx="3"/>
              <a:endCxn id="8" idx="1"/>
            </p:cNvCxnSpPr>
            <p:nvPr/>
          </p:nvCxnSpPr>
          <p:spPr>
            <a:xfrm>
              <a:off x="3289601" y="1806129"/>
              <a:ext cx="80150" cy="1343"/>
            </a:xfrm>
            <a:prstGeom prst="line">
              <a:avLst/>
            </a:prstGeom>
            <a:noFill/>
            <a:ln w="9525" cap="flat" cmpd="sng" algn="ctr">
              <a:solidFill>
                <a:srgbClr val="F79646">
                  <a:lumMod val="60000"/>
                  <a:lumOff val="40000"/>
                </a:srgbClr>
              </a:solidFill>
              <a:prstDash val="solid"/>
            </a:ln>
            <a:effectLst/>
          </p:spPr>
        </p:cxnSp>
        <p:cxnSp>
          <p:nvCxnSpPr>
            <p:cNvPr id="27" name="26 Conector recto"/>
            <p:cNvCxnSpPr>
              <a:stCxn id="10" idx="3"/>
              <a:endCxn id="11" idx="1"/>
            </p:cNvCxnSpPr>
            <p:nvPr/>
          </p:nvCxnSpPr>
          <p:spPr>
            <a:xfrm>
              <a:off x="3289601" y="2714514"/>
              <a:ext cx="80150" cy="1343"/>
            </a:xfrm>
            <a:prstGeom prst="line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/>
          </p:spPr>
        </p:cxnSp>
        <p:cxnSp>
          <p:nvCxnSpPr>
            <p:cNvPr id="28" name="27 Conector recto de flecha"/>
            <p:cNvCxnSpPr/>
            <p:nvPr/>
          </p:nvCxnSpPr>
          <p:spPr>
            <a:xfrm>
              <a:off x="5357818" y="2714620"/>
              <a:ext cx="2786082" cy="158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stealth"/>
              <a:tailEnd type="none"/>
            </a:ln>
            <a:effectLst/>
          </p:spPr>
        </p:cxnSp>
        <p:cxnSp>
          <p:nvCxnSpPr>
            <p:cNvPr id="29" name="28 Conector recto de flecha"/>
            <p:cNvCxnSpPr/>
            <p:nvPr/>
          </p:nvCxnSpPr>
          <p:spPr>
            <a:xfrm rot="5400000">
              <a:off x="7323235" y="3535285"/>
              <a:ext cx="1643074" cy="1744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none"/>
              <a:tailEnd type="none"/>
            </a:ln>
            <a:effectLst/>
          </p:spPr>
        </p:cxnSp>
        <p:cxnSp>
          <p:nvCxnSpPr>
            <p:cNvPr id="30" name="29 Conector recto de flecha"/>
            <p:cNvCxnSpPr/>
            <p:nvPr/>
          </p:nvCxnSpPr>
          <p:spPr>
            <a:xfrm>
              <a:off x="7858148" y="4357694"/>
              <a:ext cx="285752" cy="1588"/>
            </a:xfrm>
            <a:prstGeom prst="straightConnector1">
              <a:avLst/>
            </a:prstGeom>
            <a:noFill/>
            <a:ln w="317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  <a:headEnd type="stealth"/>
              <a:tailEnd type="none"/>
            </a:ln>
            <a:effectLst/>
          </p:spPr>
        </p:cxnSp>
      </p:grp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115046"/>
            <a:ext cx="3214710" cy="9564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648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2. Generalidades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1280"/>
            <a:ext cx="3429024" cy="1020266"/>
          </a:xfrm>
          <a:prstGeom prst="rect">
            <a:avLst/>
          </a:prstGeom>
          <a:noFill/>
        </p:spPr>
      </p:pic>
      <p:pic>
        <p:nvPicPr>
          <p:cNvPr id="32" name="Picture 2" descr="C:\Users\RONY\Desktop\ultimo_EISVSii-02-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1214422"/>
            <a:ext cx="4519510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CuadroTexto"/>
          <p:cNvSpPr txBox="1"/>
          <p:nvPr/>
        </p:nvSpPr>
        <p:spPr>
          <a:xfrm>
            <a:off x="0" y="4572008"/>
            <a:ext cx="9144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HN" dirty="0" smtClean="0">
                <a:latin typeface="Leelawadee" pitchFamily="34" charset="-34"/>
                <a:cs typeface="Leelawadee" pitchFamily="34" charset="-34"/>
              </a:rPr>
              <a:t>Instancia con personería jurídica/estatutos,  como </a:t>
            </a:r>
            <a:r>
              <a:rPr lang="es-CR" dirty="0" smtClean="0">
                <a:latin typeface="Leelawadee" pitchFamily="34" charset="-34"/>
                <a:cs typeface="Leelawadee" pitchFamily="34" charset="-34"/>
              </a:rPr>
              <a:t>primer espacio de concertación y priorización  integrada por las cinco Alcaldías  involucradas en el proyecto MIRS-VS, reafirmando  la decisión política e interés de los Gobiernos Locales en abordar de manera conjunta la problemática de residuos sólidos. Actualmente es la encargada de administrar el sitio de disposición final  (relleno sanitario y centro de acopio).</a:t>
            </a:r>
            <a:endParaRPr lang="es-HN" dirty="0" smtClean="0">
              <a:latin typeface="Leelawadee" pitchFamily="34" charset="-34"/>
              <a:cs typeface="Leelawadee" pitchFamily="34" charset="-34"/>
            </a:endParaRPr>
          </a:p>
          <a:p>
            <a:pPr algn="ctr"/>
            <a:endParaRPr lang="es-HN" sz="2400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648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Iskoola Pota" pitchFamily="34" charset="0"/>
                <a:cs typeface="Iskoola Pota" pitchFamily="34" charset="0"/>
              </a:rPr>
              <a:t>3. Componentes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1280"/>
            <a:ext cx="3429024" cy="1020266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524780228"/>
              </p:ext>
            </p:extLst>
          </p:nvPr>
        </p:nvGraphicFramePr>
        <p:xfrm>
          <a:off x="326410" y="1357298"/>
          <a:ext cx="846043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2" y="-142900"/>
            <a:ext cx="6995120" cy="1143000"/>
          </a:xfrm>
        </p:spPr>
        <p:txBody>
          <a:bodyPr/>
          <a:lstStyle/>
          <a:p>
            <a:pPr algn="l"/>
            <a:r>
              <a:rPr lang="es-HN" sz="4000" dirty="0" smtClean="0">
                <a:solidFill>
                  <a:schemeClr val="tx2">
                    <a:lumMod val="50000"/>
                  </a:schemeClr>
                </a:solidFill>
                <a:latin typeface="Leelawadee" pitchFamily="34" charset="-34"/>
                <a:cs typeface="Leelawadee" pitchFamily="34" charset="-34"/>
              </a:rPr>
              <a:t>4. Área y población meta</a:t>
            </a:r>
            <a:endParaRPr lang="es-HN" sz="4000" dirty="0">
              <a:solidFill>
                <a:schemeClr val="tx2">
                  <a:lumMod val="50000"/>
                </a:schemeClr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573325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HN" sz="2400" dirty="0">
              <a:solidFill>
                <a:schemeClr val="accent1">
                  <a:lumMod val="50000"/>
                </a:schemeClr>
              </a:solidFill>
              <a:latin typeface="Iskoola Pota" pitchFamily="34" charset="0"/>
              <a:cs typeface="Iskoola Pota" pitchFamily="34" charset="0"/>
            </a:endParaRPr>
          </a:p>
        </p:txBody>
      </p:sp>
      <p:pic>
        <p:nvPicPr>
          <p:cNvPr id="31" name="Picture 2" descr="C:\Users\Usuario\Downloads\MIRS000-02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142876"/>
            <a:ext cx="3361275" cy="1000108"/>
          </a:xfrm>
          <a:prstGeom prst="rect">
            <a:avLst/>
          </a:prstGeom>
          <a:noFill/>
        </p:spPr>
      </p:pic>
      <p:graphicFrame>
        <p:nvGraphicFramePr>
          <p:cNvPr id="7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356124"/>
              </p:ext>
            </p:extLst>
          </p:nvPr>
        </p:nvGraphicFramePr>
        <p:xfrm>
          <a:off x="71438" y="2300302"/>
          <a:ext cx="9072594" cy="23164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240673"/>
                <a:gridCol w="6831921"/>
              </a:tblGrid>
              <a:tr h="785413">
                <a:tc>
                  <a:txBody>
                    <a:bodyPr/>
                    <a:lstStyle/>
                    <a:p>
                      <a:pPr algn="ctr"/>
                      <a:r>
                        <a:rPr lang="es-CR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Área de influencia del proyecto</a:t>
                      </a:r>
                      <a:endParaRPr lang="es-CR" sz="2000" b="0" dirty="0" smtClean="0">
                        <a:solidFill>
                          <a:schemeClr val="bg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La Labor, Santa Lucía y Llano Largo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Lucerna, Santa Rosita y La Concordia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Sensenti, Azacualpa y Santa Cruz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Casco</a:t>
                      </a: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urbano San Marcos,  El Carrizal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ES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Casco Urbano San Francisco del Valle y Santa Teresa </a:t>
                      </a:r>
                      <a:endParaRPr lang="es-ES" sz="2000" b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  <a:tr h="443929">
                <a:tc>
                  <a:txBody>
                    <a:bodyPr/>
                    <a:lstStyle/>
                    <a:p>
                      <a:pPr algn="ctr"/>
                      <a:r>
                        <a:rPr lang="es-CR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Población Meta</a:t>
                      </a:r>
                      <a:endParaRPr lang="es-CR" sz="2000" b="0" dirty="0" smtClean="0">
                        <a:solidFill>
                          <a:schemeClr val="bg1"/>
                        </a:solidFill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es-HN" sz="2000" b="0" dirty="0" smtClean="0">
                          <a:latin typeface="Leelawadee" pitchFamily="34" charset="-34"/>
                          <a:cs typeface="Leelawadee" pitchFamily="34" charset="-34"/>
                        </a:rPr>
                        <a:t>52,235</a:t>
                      </a:r>
                      <a:r>
                        <a:rPr lang="es-HN" sz="2000" b="0" baseline="0" dirty="0" smtClean="0">
                          <a:latin typeface="Leelawadee" pitchFamily="34" charset="-34"/>
                          <a:cs typeface="Leelawadee" pitchFamily="34" charset="-34"/>
                        </a:rPr>
                        <a:t> habitantes</a:t>
                      </a:r>
                      <a:endParaRPr lang="es-HN" sz="2000" b="0" dirty="0" smtClean="0">
                        <a:latin typeface="Leelawadee" pitchFamily="34" charset="-34"/>
                        <a:cs typeface="Leelawadee" pitchFamily="34" charset="-34"/>
                      </a:endParaRPr>
                    </a:p>
                    <a:p>
                      <a:pPr algn="just"/>
                      <a:endParaRPr lang="es-ES" sz="2000" b="0" dirty="0">
                        <a:latin typeface="Leelawadee" pitchFamily="34" charset="-34"/>
                        <a:cs typeface="Leelawadee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9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gen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rige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834</Words>
  <Application>Microsoft Office PowerPoint</Application>
  <PresentationFormat>On-screen Show (4:3)</PresentationFormat>
  <Paragraphs>151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Adyacencia</vt:lpstr>
      <vt:lpstr>Origen</vt:lpstr>
      <vt:lpstr>PowerPoint Presentation</vt:lpstr>
      <vt:lpstr>CONTENIDO</vt:lpstr>
      <vt:lpstr>1. Contexto</vt:lpstr>
      <vt:lpstr>1. Contexto</vt:lpstr>
      <vt:lpstr>1. Contexto</vt:lpstr>
      <vt:lpstr>2. Generalidades</vt:lpstr>
      <vt:lpstr>2. Generalidades</vt:lpstr>
      <vt:lpstr>3. Componentes</vt:lpstr>
      <vt:lpstr>4. Área y población meta</vt:lpstr>
      <vt:lpstr>5. Complementariedad entre proyectos</vt:lpstr>
      <vt:lpstr>5. Complementariedad entre proyectos</vt:lpstr>
      <vt:lpstr>5. Complementariedad entre proyectos</vt:lpstr>
      <vt:lpstr>5. Complementariedad entre proyectos</vt:lpstr>
      <vt:lpstr>6. Ventajas del proyecto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7. Resumen fotográfico</vt:lpstr>
      <vt:lpstr>8. Datos estadísticos</vt:lpstr>
      <vt:lpstr>8. Datos estadísticos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Presentación General</dc:title>
  <dc:creator>Usuario</dc:creator>
  <cp:lastModifiedBy>John Lee</cp:lastModifiedBy>
  <cp:revision>117</cp:revision>
  <dcterms:created xsi:type="dcterms:W3CDTF">2013-06-25T21:21:06Z</dcterms:created>
  <dcterms:modified xsi:type="dcterms:W3CDTF">2014-06-18T14:10:12Z</dcterms:modified>
</cp:coreProperties>
</file>