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6" r:id="rId3"/>
    <p:sldId id="269" r:id="rId4"/>
    <p:sldId id="272" r:id="rId5"/>
    <p:sldId id="270" r:id="rId6"/>
    <p:sldId id="260" r:id="rId7"/>
    <p:sldId id="261" r:id="rId8"/>
    <p:sldId id="265" r:id="rId9"/>
    <p:sldId id="27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13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9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2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26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02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0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51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41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A6B97-398C-4771-BF9A-349F003D2AA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BCD87-5258-4136-A886-2779181D4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5346425" cy="604763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00192" y="3315825"/>
            <a:ext cx="2428870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Dr. Daniel </a:t>
            </a:r>
            <a:r>
              <a:rPr lang="es-AR" b="1" dirty="0" smtClean="0"/>
              <a:t>Cravacuore</a:t>
            </a:r>
          </a:p>
          <a:p>
            <a:r>
              <a:rPr lang="es-AR" sz="1100" i="1" dirty="0" smtClean="0"/>
              <a:t>Universidad Nacional de Quilmes (ARG)</a:t>
            </a:r>
          </a:p>
          <a:p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692696"/>
            <a:ext cx="8229600" cy="648072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entury Gothic" pitchFamily="34" charset="0"/>
              </a:rPr>
              <a:t>Muchas gracias por su atención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96136" y="2933570"/>
            <a:ext cx="2664296" cy="217552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es-AR" sz="1800" dirty="0" smtClean="0"/>
              <a:t>Dr. DANIEL CRAVACUORE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es-AR" sz="1800" dirty="0" smtClean="0"/>
              <a:t>dcravacuore@unq.edu.ar</a:t>
            </a:r>
            <a:endParaRPr lang="es-AR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3672408" cy="47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atin typeface="Century Gothic" pitchFamily="34" charset="0"/>
              </a:rPr>
              <a:t>Asociativismo intermunicipal</a:t>
            </a:r>
            <a:br>
              <a:rPr lang="es-ES" sz="2800" dirty="0" smtClean="0">
                <a:latin typeface="Century Gothic" pitchFamily="34" charset="0"/>
              </a:rPr>
            </a:br>
            <a:r>
              <a:rPr lang="es-ES" sz="1600" i="1" dirty="0" smtClean="0">
                <a:solidFill>
                  <a:srgbClr val="FF0000"/>
                </a:solidFill>
                <a:latin typeface="Century Gothic" pitchFamily="34" charset="0"/>
              </a:rPr>
              <a:t>Proyecto “El asociativismo intermunicipal en América Latina”</a:t>
            </a:r>
            <a:endParaRPr lang="es-ES" sz="1600" i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680520"/>
          </a:xfrm>
        </p:spPr>
        <p:txBody>
          <a:bodyPr>
            <a:noAutofit/>
          </a:bodyPr>
          <a:lstStyle/>
          <a:p>
            <a:pPr marL="354013" indent="-354013" algn="just">
              <a:lnSpc>
                <a:spcPct val="150000"/>
              </a:lnSpc>
              <a:tabLst>
                <a:tab pos="354013" algn="l"/>
              </a:tabLst>
            </a:pPr>
            <a:r>
              <a:rPr lang="es-AR" sz="2000" dirty="0" smtClean="0">
                <a:latin typeface="Century Gothic" panose="020B0502020202020204" pitchFamily="34" charset="0"/>
              </a:rPr>
              <a:t>Consorcio de investigadores de Argentina, Brasil, Chile, Colombia, Cuba, Guatemala, México, Nicaragua, Perú, Puerto Rico y Uruguay.</a:t>
            </a:r>
          </a:p>
          <a:p>
            <a:pPr marL="354013" indent="-354013" algn="just">
              <a:lnSpc>
                <a:spcPct val="150000"/>
              </a:lnSpc>
              <a:tabLst>
                <a:tab pos="354013" algn="l"/>
              </a:tabLst>
            </a:pPr>
            <a:r>
              <a:rPr lang="es-AR" sz="2000" dirty="0" smtClean="0">
                <a:latin typeface="Century Gothic" panose="020B0502020202020204" pitchFamily="34" charset="0"/>
              </a:rPr>
              <a:t>Capítulo integrador de Bolivia, Costa Rica, Ecuador, El Salvador, Haití, Honduras, Panamá, República Dominicana y Venezuela</a:t>
            </a:r>
            <a:r>
              <a:rPr lang="es-ES_tradnl" sz="2000" dirty="0" smtClean="0">
                <a:latin typeface="Century Gothic" panose="020B0502020202020204" pitchFamily="34" charset="0"/>
              </a:rPr>
              <a:t>.</a:t>
            </a:r>
          </a:p>
          <a:p>
            <a:pPr marL="354013" indent="-354013" algn="just">
              <a:lnSpc>
                <a:spcPct val="150000"/>
              </a:lnSpc>
              <a:tabLst>
                <a:tab pos="354013" algn="l"/>
              </a:tabLst>
            </a:pPr>
            <a:endParaRPr lang="es-ES_tradnl" sz="2000" dirty="0" smtClean="0">
              <a:latin typeface="Century Gothic" panose="020B0502020202020204" pitchFamily="34" charset="0"/>
            </a:endParaRPr>
          </a:p>
          <a:p>
            <a:pPr marL="354013" indent="-354013" algn="just">
              <a:lnSpc>
                <a:spcPct val="150000"/>
              </a:lnSpc>
              <a:tabLst>
                <a:tab pos="354013" algn="l"/>
              </a:tabLst>
            </a:pPr>
            <a:r>
              <a:rPr lang="es-ES_tradnl" sz="2000" dirty="0" smtClean="0">
                <a:latin typeface="Century Gothic" panose="020B0502020202020204" pitchFamily="34" charset="0"/>
              </a:rPr>
              <a:t>Apoyado por la Asociación de Municipalidades de Chile (AMUCH)</a:t>
            </a:r>
            <a:endParaRPr lang="es-ES_tradnl" sz="20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42" y="415015"/>
            <a:ext cx="117053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Century Gothic" pitchFamily="34" charset="0"/>
              </a:rPr>
              <a:t>Asociativismo intermunicipal</a:t>
            </a:r>
            <a:br>
              <a:rPr lang="es-ES" sz="3200" dirty="0" smtClean="0">
                <a:latin typeface="Century Gothic" pitchFamily="34" charset="0"/>
              </a:rPr>
            </a:br>
            <a:r>
              <a:rPr lang="es-ES" sz="1800" i="1" dirty="0" smtClean="0">
                <a:solidFill>
                  <a:srgbClr val="FF0000"/>
                </a:solidFill>
                <a:latin typeface="Century Gothic" pitchFamily="34" charset="0"/>
              </a:rPr>
              <a:t>Elementos constitutivos</a:t>
            </a:r>
            <a:endParaRPr lang="es-ES" sz="18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6234" y="2060848"/>
            <a:ext cx="7869116" cy="4392488"/>
          </a:xfrm>
        </p:spPr>
        <p:txBody>
          <a:bodyPr>
            <a:normAutofit/>
          </a:bodyPr>
          <a:lstStyle/>
          <a:p>
            <a:pPr lvl="0" algn="just"/>
            <a:r>
              <a:rPr lang="es-ES_tradnl" sz="1600" dirty="0">
                <a:latin typeface="Century Gothic" panose="020B0502020202020204" pitchFamily="34" charset="0"/>
              </a:rPr>
              <a:t>La voluntad municipal para su </a:t>
            </a:r>
            <a:r>
              <a:rPr lang="es-ES_tradnl" sz="1600" dirty="0" smtClean="0">
                <a:latin typeface="Century Gothic" panose="020B0502020202020204" pitchFamily="34" charset="0"/>
              </a:rPr>
              <a:t>creación, más allá de otros incentivos;</a:t>
            </a:r>
          </a:p>
          <a:p>
            <a:pPr lvl="0" algn="just"/>
            <a:endParaRPr lang="es-AR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_tradnl" sz="1600" dirty="0">
                <a:latin typeface="Century Gothic" panose="020B0502020202020204" pitchFamily="34" charset="0"/>
              </a:rPr>
              <a:t>La cooperación </a:t>
            </a:r>
            <a:r>
              <a:rPr lang="es-ES_tradnl" sz="1600" dirty="0" smtClean="0">
                <a:latin typeface="Century Gothic" panose="020B0502020202020204" pitchFamily="34" charset="0"/>
              </a:rPr>
              <a:t>intermunicipal, </a:t>
            </a:r>
            <a:r>
              <a:rPr lang="es-ES_tradnl" sz="1600" dirty="0">
                <a:latin typeface="Century Gothic" panose="020B0502020202020204" pitchFamily="34" charset="0"/>
              </a:rPr>
              <a:t>más allá de la participación </a:t>
            </a:r>
            <a:r>
              <a:rPr lang="es-ES_tradnl" sz="1600" dirty="0" smtClean="0">
                <a:latin typeface="Century Gothic" panose="020B0502020202020204" pitchFamily="34" charset="0"/>
              </a:rPr>
              <a:t>de </a:t>
            </a:r>
            <a:r>
              <a:rPr lang="es-ES_tradnl" sz="1600" dirty="0">
                <a:latin typeface="Century Gothic" panose="020B0502020202020204" pitchFamily="34" charset="0"/>
              </a:rPr>
              <a:t>otros actores públicos -estatales y no estatales- y </a:t>
            </a:r>
            <a:r>
              <a:rPr lang="es-ES_tradnl" sz="1600" dirty="0" smtClean="0">
                <a:latin typeface="Century Gothic" panose="020B0502020202020204" pitchFamily="34" charset="0"/>
              </a:rPr>
              <a:t>privados;</a:t>
            </a:r>
          </a:p>
          <a:p>
            <a:pPr lvl="0" algn="just"/>
            <a:endParaRPr lang="es-AR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_tradnl" sz="1600" dirty="0">
                <a:latin typeface="Century Gothic" panose="020B0502020202020204" pitchFamily="34" charset="0"/>
              </a:rPr>
              <a:t>La búsqueda de resolución de problemas </a:t>
            </a:r>
            <a:r>
              <a:rPr lang="es-ES_tradnl" sz="1600" dirty="0" smtClean="0">
                <a:latin typeface="Century Gothic" panose="020B0502020202020204" pitchFamily="34" charset="0"/>
              </a:rPr>
              <a:t>y </a:t>
            </a:r>
            <a:r>
              <a:rPr lang="es-ES_tradnl" sz="1600" dirty="0">
                <a:latin typeface="Century Gothic" panose="020B0502020202020204" pitchFamily="34" charset="0"/>
              </a:rPr>
              <a:t>carencias comunes, propias o no de las </a:t>
            </a:r>
            <a:r>
              <a:rPr lang="es-ES_tradnl" sz="1600" dirty="0" smtClean="0">
                <a:latin typeface="Century Gothic" panose="020B0502020202020204" pitchFamily="34" charset="0"/>
              </a:rPr>
              <a:t>competencias;</a:t>
            </a:r>
          </a:p>
          <a:p>
            <a:pPr lvl="0" algn="just"/>
            <a:endParaRPr lang="es-AR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_tradnl" sz="1600" dirty="0">
                <a:latin typeface="Century Gothic" panose="020B0502020202020204" pitchFamily="34" charset="0"/>
              </a:rPr>
              <a:t>La maximización de las capacidades de los gobiernos </a:t>
            </a:r>
            <a:r>
              <a:rPr lang="es-ES_tradnl" sz="1600" dirty="0" smtClean="0">
                <a:latin typeface="Century Gothic" panose="020B0502020202020204" pitchFamily="34" charset="0"/>
              </a:rPr>
              <a:t>locales.</a:t>
            </a:r>
          </a:p>
          <a:p>
            <a:pPr lvl="0" algn="just"/>
            <a:endParaRPr lang="es-ES_tradnl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es-ES_tradnl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 formalización jurídica.</a:t>
            </a:r>
          </a:p>
          <a:p>
            <a:pPr lvl="0" algn="just"/>
            <a:endParaRPr lang="es-ES_tradnl" sz="1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just"/>
            <a:r>
              <a:rPr lang="es-AR" sz="1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Un presupuesto en común.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913" y="365126"/>
            <a:ext cx="116443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Century Gothic" pitchFamily="34" charset="0"/>
              </a:rPr>
              <a:t>Asociativismo intermunicipal</a:t>
            </a:r>
            <a:br>
              <a:rPr lang="es-ES" sz="3200" dirty="0" smtClean="0">
                <a:latin typeface="Century Gothic" pitchFamily="34" charset="0"/>
              </a:rPr>
            </a:br>
            <a:r>
              <a:rPr lang="es-ES" sz="1800" i="1" dirty="0" smtClean="0">
                <a:solidFill>
                  <a:srgbClr val="FF0000"/>
                </a:solidFill>
                <a:latin typeface="Century Gothic" pitchFamily="34" charset="0"/>
              </a:rPr>
              <a:t>Modalidades básicas</a:t>
            </a:r>
            <a:endParaRPr lang="es-ES" sz="18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6234" y="2348880"/>
            <a:ext cx="7869116" cy="37596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s-ES" sz="2400" i="1" dirty="0" smtClean="0">
                <a:latin typeface="Century Gothic" panose="020B0502020202020204" pitchFamily="34" charset="0"/>
              </a:rPr>
              <a:t>Mancomunidades</a:t>
            </a:r>
          </a:p>
          <a:p>
            <a:pPr algn="just">
              <a:lnSpc>
                <a:spcPct val="200000"/>
              </a:lnSpc>
            </a:pPr>
            <a:endParaRPr lang="es-ES" sz="24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2400" i="1" dirty="0" smtClean="0">
                <a:latin typeface="Century Gothic" panose="020B0502020202020204" pitchFamily="34" charset="0"/>
              </a:rPr>
              <a:t>Comarcas</a:t>
            </a:r>
          </a:p>
          <a:p>
            <a:pPr algn="just">
              <a:lnSpc>
                <a:spcPct val="200000"/>
              </a:lnSpc>
            </a:pPr>
            <a:endParaRPr lang="es-ES" sz="24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2400" i="1" dirty="0" smtClean="0">
                <a:latin typeface="Century Gothic" panose="020B0502020202020204" pitchFamily="34" charset="0"/>
              </a:rPr>
              <a:t>Redes de Ciudades</a:t>
            </a:r>
            <a:endParaRPr lang="es-ES" sz="2400" i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913" y="457003"/>
            <a:ext cx="116443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Century Gothic" pitchFamily="34" charset="0"/>
              </a:rPr>
              <a:t>Asociativismo intermunicipal</a:t>
            </a:r>
            <a:br>
              <a:rPr lang="es-ES" sz="3200" dirty="0" smtClean="0">
                <a:latin typeface="Century Gothic" pitchFamily="34" charset="0"/>
              </a:rPr>
            </a:br>
            <a:r>
              <a:rPr lang="es-ES" sz="1800" i="1" dirty="0" smtClean="0">
                <a:solidFill>
                  <a:srgbClr val="FF0000"/>
                </a:solidFill>
                <a:latin typeface="Century Gothic" pitchFamily="34" charset="0"/>
              </a:rPr>
              <a:t>Escalas territoriales</a:t>
            </a:r>
            <a:endParaRPr lang="es-ES" sz="1800" i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6234" y="2204864"/>
            <a:ext cx="7869116" cy="43924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s-ES" sz="1800" i="1" dirty="0" smtClean="0">
                <a:latin typeface="Century Gothic" panose="020B0502020202020204" pitchFamily="34" charset="0"/>
              </a:rPr>
              <a:t>General</a:t>
            </a:r>
          </a:p>
          <a:p>
            <a:pPr algn="just">
              <a:lnSpc>
                <a:spcPct val="200000"/>
              </a:lnSpc>
            </a:pPr>
            <a:endParaRPr lang="es-ES" sz="18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800" i="1" dirty="0" smtClean="0">
                <a:latin typeface="Century Gothic" panose="020B0502020202020204" pitchFamily="34" charset="0"/>
              </a:rPr>
              <a:t>Metropolitana</a:t>
            </a:r>
          </a:p>
          <a:p>
            <a:pPr algn="just">
              <a:lnSpc>
                <a:spcPct val="200000"/>
              </a:lnSpc>
            </a:pPr>
            <a:endParaRPr lang="es-ES" sz="18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800" i="1" dirty="0" smtClean="0">
                <a:latin typeface="Century Gothic" panose="020B0502020202020204" pitchFamily="34" charset="0"/>
              </a:rPr>
              <a:t>Transfronteriza</a:t>
            </a:r>
          </a:p>
          <a:p>
            <a:pPr algn="just">
              <a:lnSpc>
                <a:spcPct val="200000"/>
              </a:lnSpc>
            </a:pPr>
            <a:endParaRPr lang="es-ES" sz="18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sz="1800" i="1" dirty="0" smtClean="0">
                <a:latin typeface="Century Gothic" panose="020B0502020202020204" pitchFamily="34" charset="0"/>
              </a:rPr>
              <a:t>Internacional</a:t>
            </a:r>
          </a:p>
          <a:p>
            <a:pPr algn="just">
              <a:lnSpc>
                <a:spcPct val="200000"/>
              </a:lnSpc>
            </a:pPr>
            <a:endParaRPr lang="es-ES" sz="1800" i="1" dirty="0">
              <a:latin typeface="Century Gothic" panose="020B0502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s-ES" sz="1800" i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34070"/>
            <a:ext cx="116443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atin typeface="Century Gothic" pitchFamily="34" charset="0"/>
              </a:rPr>
              <a:t>Asociativismo intermunicipal</a:t>
            </a:r>
            <a:br>
              <a:rPr lang="es-ES" sz="3200" dirty="0" smtClean="0">
                <a:latin typeface="Century Gothic" pitchFamily="34" charset="0"/>
              </a:rPr>
            </a:br>
            <a:r>
              <a:rPr lang="es-ES" sz="2000" i="1" dirty="0" smtClean="0">
                <a:solidFill>
                  <a:srgbClr val="FF0000"/>
                </a:solidFill>
                <a:latin typeface="Century Gothic" pitchFamily="34" charset="0"/>
              </a:rPr>
              <a:t>Fortalezas</a:t>
            </a:r>
            <a:endParaRPr lang="es-ES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Autofit/>
          </a:bodyPr>
          <a:lstStyle/>
          <a:p>
            <a:pPr lvl="0" algn="just">
              <a:lnSpc>
                <a:spcPct val="200000"/>
              </a:lnSpc>
              <a:spcBef>
                <a:spcPts val="0"/>
              </a:spcBef>
            </a:pPr>
            <a:r>
              <a:rPr lang="es-ES_tradnl" sz="2000" dirty="0" smtClean="0">
                <a:latin typeface="Century Gothic" panose="020B0502020202020204" pitchFamily="34" charset="0"/>
              </a:rPr>
              <a:t>Construcción de escalas territoriales apropiadas para el desarrollo;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r>
              <a:rPr lang="es-AR" sz="2000" dirty="0" smtClean="0">
                <a:latin typeface="Century Gothic" panose="020B0502020202020204" pitchFamily="34" charset="0"/>
              </a:rPr>
              <a:t>I</a:t>
            </a:r>
            <a:r>
              <a:rPr lang="es-ES_tradnl" sz="2000" dirty="0" err="1" smtClean="0">
                <a:latin typeface="Century Gothic" panose="020B0502020202020204" pitchFamily="34" charset="0"/>
              </a:rPr>
              <a:t>ncremento</a:t>
            </a:r>
            <a:r>
              <a:rPr lang="es-ES_tradnl" sz="2000" dirty="0" smtClean="0">
                <a:latin typeface="Century Gothic" panose="020B0502020202020204" pitchFamily="34" charset="0"/>
              </a:rPr>
              <a:t> del </a:t>
            </a:r>
            <a:r>
              <a:rPr lang="es-ES_tradnl" sz="2000" dirty="0">
                <a:latin typeface="Century Gothic" panose="020B0502020202020204" pitchFamily="34" charset="0"/>
              </a:rPr>
              <a:t>poder de </a:t>
            </a:r>
            <a:r>
              <a:rPr lang="es-ES_tradnl" sz="2000" dirty="0" smtClean="0">
                <a:latin typeface="Century Gothic" panose="020B0502020202020204" pitchFamily="34" charset="0"/>
              </a:rPr>
              <a:t>negociación de los municipios;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r>
              <a:rPr lang="es-AR" sz="2000" dirty="0" smtClean="0">
                <a:latin typeface="Century Gothic" panose="020B0502020202020204" pitchFamily="34" charset="0"/>
              </a:rPr>
              <a:t>Creación de una</a:t>
            </a:r>
            <a:r>
              <a:rPr lang="es-ES_tradnl" sz="2000" dirty="0" smtClean="0">
                <a:latin typeface="Century Gothic" panose="020B0502020202020204" pitchFamily="34" charset="0"/>
              </a:rPr>
              <a:t> </a:t>
            </a:r>
            <a:r>
              <a:rPr lang="es-ES_tradnl" sz="2000" dirty="0">
                <a:latin typeface="Century Gothic" panose="020B0502020202020204" pitchFamily="34" charset="0"/>
              </a:rPr>
              <a:t>metodología </a:t>
            </a:r>
            <a:r>
              <a:rPr lang="es-ES_tradnl" sz="2000" dirty="0" smtClean="0">
                <a:latin typeface="Century Gothic" panose="020B0502020202020204" pitchFamily="34" charset="0"/>
              </a:rPr>
              <a:t>innovadora </a:t>
            </a:r>
            <a:r>
              <a:rPr lang="es-ES_tradnl" sz="2000" dirty="0">
                <a:latin typeface="Century Gothic" panose="020B0502020202020204" pitchFamily="34" charset="0"/>
              </a:rPr>
              <a:t>para </a:t>
            </a:r>
            <a:r>
              <a:rPr lang="es-ES_tradnl" sz="2000" dirty="0" smtClean="0">
                <a:latin typeface="Century Gothic" panose="020B0502020202020204" pitchFamily="34" charset="0"/>
              </a:rPr>
              <a:t>gestionar recursos;</a:t>
            </a:r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r>
              <a:rPr lang="es-AR" sz="2000" dirty="0" smtClean="0">
                <a:latin typeface="Century Gothic" panose="020B0502020202020204" pitchFamily="34" charset="0"/>
              </a:rPr>
              <a:t>I</a:t>
            </a:r>
            <a:r>
              <a:rPr lang="es-ES_tradnl" sz="2000" dirty="0" err="1" smtClean="0">
                <a:latin typeface="Century Gothic" panose="020B0502020202020204" pitchFamily="34" charset="0"/>
              </a:rPr>
              <a:t>mpulso</a:t>
            </a:r>
            <a:r>
              <a:rPr lang="es-ES_tradnl" sz="2000" dirty="0" smtClean="0">
                <a:latin typeface="Century Gothic" panose="020B0502020202020204" pitchFamily="34" charset="0"/>
              </a:rPr>
              <a:t> de las </a:t>
            </a:r>
            <a:r>
              <a:rPr lang="es-ES_tradnl" sz="2000" dirty="0">
                <a:latin typeface="Century Gothic" panose="020B0502020202020204" pitchFamily="34" charset="0"/>
              </a:rPr>
              <a:t>capacidades sociales e institucionales </a:t>
            </a:r>
            <a:r>
              <a:rPr lang="es-ES_tradnl" sz="2000" dirty="0" smtClean="0">
                <a:latin typeface="Century Gothic" panose="020B0502020202020204" pitchFamily="34" charset="0"/>
              </a:rPr>
              <a:t>del territorio;</a:t>
            </a:r>
            <a:endParaRPr lang="es-AR" sz="20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200000"/>
              </a:lnSpc>
              <a:spcBef>
                <a:spcPts val="0"/>
              </a:spcBef>
            </a:pPr>
            <a:r>
              <a:rPr lang="es-ES_tradnl" sz="2000" dirty="0" smtClean="0">
                <a:latin typeface="Century Gothic" panose="020B0502020202020204" pitchFamily="34" charset="0"/>
              </a:rPr>
              <a:t>Producción de </a:t>
            </a:r>
            <a:r>
              <a:rPr lang="es-ES_tradnl" sz="2000" dirty="0">
                <a:latin typeface="Century Gothic" panose="020B0502020202020204" pitchFamily="34" charset="0"/>
              </a:rPr>
              <a:t>más y mejor </a:t>
            </a:r>
            <a:r>
              <a:rPr lang="es-ES_tradnl" sz="2000" dirty="0" smtClean="0">
                <a:latin typeface="Century Gothic" panose="020B0502020202020204" pitchFamily="34" charset="0"/>
              </a:rPr>
              <a:t>información. </a:t>
            </a:r>
            <a:endParaRPr lang="es-AR" sz="2000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426058"/>
            <a:ext cx="117053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>
                <a:latin typeface="Century Gothic" pitchFamily="34" charset="0"/>
              </a:rPr>
              <a:t>Asociativismo intermunicipal</a:t>
            </a:r>
            <a:br>
              <a:rPr lang="es-ES" sz="2800" dirty="0" smtClean="0">
                <a:latin typeface="Century Gothic" pitchFamily="34" charset="0"/>
              </a:rPr>
            </a:br>
            <a:r>
              <a:rPr lang="es-ES" sz="1800" i="1" dirty="0" smtClean="0">
                <a:solidFill>
                  <a:srgbClr val="FF0000"/>
                </a:solidFill>
                <a:latin typeface="Century Gothic" pitchFamily="34" charset="0"/>
              </a:rPr>
              <a:t>Debilidades</a:t>
            </a:r>
            <a:endParaRPr lang="es-ES" sz="1800" i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44824"/>
            <a:ext cx="8058150" cy="4608512"/>
          </a:xfrm>
        </p:spPr>
        <p:txBody>
          <a:bodyPr>
            <a:noAutofit/>
          </a:bodyPr>
          <a:lstStyle/>
          <a:p>
            <a:pPr lvl="0" algn="just">
              <a:lnSpc>
                <a:spcPct val="300000"/>
              </a:lnSpc>
              <a:spcBef>
                <a:spcPts val="0"/>
              </a:spcBef>
            </a:pPr>
            <a:r>
              <a:rPr lang="es-AR" sz="2000" dirty="0" smtClean="0">
                <a:latin typeface="Century Gothic" panose="020B0502020202020204" pitchFamily="34" charset="0"/>
              </a:rPr>
              <a:t>Acentuado inframunicipalismo municipal</a:t>
            </a:r>
            <a:r>
              <a:rPr lang="es-ES_tradnl" sz="2000" dirty="0" smtClean="0">
                <a:latin typeface="Century Gothic" panose="020B0502020202020204" pitchFamily="34" charset="0"/>
              </a:rPr>
              <a:t>;</a:t>
            </a:r>
          </a:p>
          <a:p>
            <a:pPr algn="just">
              <a:lnSpc>
                <a:spcPct val="300000"/>
              </a:lnSpc>
              <a:spcBef>
                <a:spcPts val="0"/>
              </a:spcBef>
            </a:pPr>
            <a:r>
              <a:rPr lang="es-ES_tradnl" sz="2000" dirty="0">
                <a:latin typeface="Century Gothic" panose="020B0502020202020204" pitchFamily="34" charset="0"/>
              </a:rPr>
              <a:t>Exagerado localismo cultural.</a:t>
            </a:r>
            <a:endParaRPr lang="es-AR" sz="20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300000"/>
              </a:lnSpc>
              <a:spcBef>
                <a:spcPts val="0"/>
              </a:spcBef>
            </a:pPr>
            <a:r>
              <a:rPr lang="es-ES_tradnl" sz="2000" dirty="0" smtClean="0">
                <a:latin typeface="Century Gothic" panose="020B0502020202020204" pitchFamily="34" charset="0"/>
              </a:rPr>
              <a:t>Rigidez de la estructura jurisdiccional político – administrativa;</a:t>
            </a:r>
          </a:p>
          <a:p>
            <a:pPr lvl="0" algn="just">
              <a:lnSpc>
                <a:spcPct val="300000"/>
              </a:lnSpc>
              <a:spcBef>
                <a:spcPts val="0"/>
              </a:spcBef>
            </a:pPr>
            <a:r>
              <a:rPr lang="es-ES_tradnl" sz="2000" dirty="0" smtClean="0">
                <a:latin typeface="Century Gothic" panose="020B0502020202020204" pitchFamily="34" charset="0"/>
              </a:rPr>
              <a:t>Desconfianzas personales y/o políticas.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17053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3100" dirty="0" smtClean="0">
                <a:latin typeface="Century Gothic" pitchFamily="34" charset="0"/>
              </a:rPr>
              <a:t>Asociativismo intermunicipal</a:t>
            </a:r>
            <a:br>
              <a:rPr lang="es-ES" sz="3100" dirty="0" smtClean="0">
                <a:latin typeface="Century Gothic" pitchFamily="34" charset="0"/>
              </a:rPr>
            </a:br>
            <a:r>
              <a:rPr lang="es-ES" sz="1800" i="1" dirty="0" smtClean="0">
                <a:solidFill>
                  <a:srgbClr val="FF0000"/>
                </a:solidFill>
                <a:latin typeface="Century Gothic" pitchFamily="34" charset="0"/>
              </a:rPr>
              <a:t>Algunos resultados</a:t>
            </a:r>
            <a:endParaRPr lang="es-ES" sz="1800" i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9434"/>
            <a:ext cx="8229600" cy="466591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>
                <a:latin typeface="Century Gothic" panose="020B0502020202020204" pitchFamily="34" charset="0"/>
              </a:rPr>
              <a:t>Fenómeno de las últimas tres décadas.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>
                <a:latin typeface="Century Gothic" panose="020B0502020202020204" pitchFamily="34" charset="0"/>
              </a:rPr>
              <a:t>Existencia de regulaciones en todos los países.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>
                <a:latin typeface="Century Gothic" panose="020B0502020202020204" pitchFamily="34" charset="0"/>
              </a:rPr>
              <a:t>Poca consideración de la variedad de modalidades.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>
                <a:latin typeface="Century Gothic" panose="020B0502020202020204" pitchFamily="34" charset="0"/>
              </a:rPr>
              <a:t>Debilidad de las políticas promotoras</a:t>
            </a:r>
            <a:r>
              <a:rPr lang="es-AR" sz="1600" dirty="0" smtClean="0">
                <a:latin typeface="Century Gothic" panose="020B0502020202020204" pitchFamily="34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>
                <a:latin typeface="Century Gothic" panose="020B0502020202020204" pitchFamily="34" charset="0"/>
              </a:rPr>
              <a:t>Competencias variadas;</a:t>
            </a: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es-AR" sz="1600" dirty="0">
              <a:latin typeface="Century Gothic" panose="020B0502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>
                <a:latin typeface="Century Gothic" panose="020B0502020202020204" pitchFamily="34" charset="0"/>
              </a:rPr>
              <a:t>Impacto moderado de las </a:t>
            </a:r>
            <a:r>
              <a:rPr lang="es-AR" sz="1600" dirty="0" smtClean="0">
                <a:latin typeface="Century Gothic" panose="020B0502020202020204" pitchFamily="34" charset="0"/>
              </a:rPr>
              <a:t>experiencias</a:t>
            </a:r>
            <a:r>
              <a:rPr lang="es-AR" sz="16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48680"/>
            <a:ext cx="117053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atin typeface="Century Gothic" pitchFamily="34" charset="0"/>
              </a:rPr>
              <a:t>Asociativismo intermunicipal</a:t>
            </a:r>
            <a:br>
              <a:rPr lang="es-ES" sz="3100" dirty="0" smtClean="0">
                <a:latin typeface="Century Gothic" pitchFamily="34" charset="0"/>
              </a:rPr>
            </a:br>
            <a:r>
              <a:rPr lang="es-ES" sz="1300" i="1" dirty="0" smtClean="0">
                <a:solidFill>
                  <a:srgbClr val="FF0000"/>
                </a:solidFill>
                <a:latin typeface="Century Gothic" pitchFamily="34" charset="0"/>
              </a:rPr>
              <a:t>Proyecto “El asociativismo intermunicipal en América Latina”</a:t>
            </a:r>
            <a:br>
              <a:rPr lang="es-ES" sz="1300" i="1" dirty="0" smtClean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s-ES" sz="13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es-ES" sz="13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es-ES" sz="1300" i="1" dirty="0" smtClean="0">
                <a:solidFill>
                  <a:srgbClr val="FF0000"/>
                </a:solidFill>
                <a:latin typeface="Century Gothic" pitchFamily="34" charset="0"/>
              </a:rPr>
              <a:t>Algunos resultados</a:t>
            </a:r>
            <a:endParaRPr lang="es-ES" sz="1300" i="1" dirty="0">
              <a:latin typeface="Century Gothic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548680"/>
            <a:ext cx="1170533" cy="131075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037" y="2204864"/>
            <a:ext cx="716342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284</Words>
  <Application>Microsoft Office PowerPoint</Application>
  <PresentationFormat>Presentación en pantalla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Asociativismo intermunicipal Proyecto “El asociativismo intermunicipal en América Latina”</vt:lpstr>
      <vt:lpstr>Asociativismo intermunicipal Elementos constitutivos</vt:lpstr>
      <vt:lpstr>Asociativismo intermunicipal Modalidades básicas</vt:lpstr>
      <vt:lpstr>Asociativismo intermunicipal Escalas territoriales</vt:lpstr>
      <vt:lpstr>Asociativismo intermunicipal Fortalezas</vt:lpstr>
      <vt:lpstr>Asociativismo intermunicipal Debilidades</vt:lpstr>
      <vt:lpstr>Asociativismo intermunicipal Algunos resultados</vt:lpstr>
      <vt:lpstr>Asociativismo intermunicipal Proyecto “El asociativismo intermunicipal en América Latina”  Algunos resultados</vt:lpstr>
      <vt:lpstr>Muchas 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daniel</dc:creator>
  <cp:lastModifiedBy>Daniel Cravacuore</cp:lastModifiedBy>
  <cp:revision>59</cp:revision>
  <dcterms:created xsi:type="dcterms:W3CDTF">2015-04-07T23:02:47Z</dcterms:created>
  <dcterms:modified xsi:type="dcterms:W3CDTF">2016-06-15T14:19:34Z</dcterms:modified>
</cp:coreProperties>
</file>