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4" r:id="rId1"/>
  </p:sldMasterIdLst>
  <p:handoutMasterIdLst>
    <p:handoutMasterId r:id="rId11"/>
  </p:handout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656"/>
    <a:srgbClr val="91A097"/>
    <a:srgbClr val="BAB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27E8308-0C47-4BC0-9091-330336EC6897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C92F249-9C4C-4DC6-B939-E07527C614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04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4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3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8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7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2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6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1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9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3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6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l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" y="1538079"/>
            <a:ext cx="12191999" cy="1511178"/>
          </a:xfrm>
          <a:effectLst>
            <a:outerShdw blurRad="25400" dist="38100" dir="3000000" algn="t" rotWithShape="0">
              <a:prstClr val="black">
                <a:alpha val="99000"/>
              </a:prstClr>
            </a:outerShdw>
          </a:effectLst>
        </p:spPr>
        <p:txBody>
          <a:bodyPr>
            <a:noAutofit/>
          </a:bodyPr>
          <a:lstStyle/>
          <a:p>
            <a:r>
              <a:rPr lang="x-none" sz="6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Modernización del Estado</a:t>
            </a:r>
            <a:endParaRPr lang="en-US" sz="6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1" y="3663407"/>
            <a:ext cx="12191999" cy="2241007"/>
          </a:xfrm>
          <a:effectLst>
            <a:outerShdw blurRad="25400" dist="38100" dir="3000000" algn="t" rotWithShape="0">
              <a:prstClr val="black">
                <a:alpha val="99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XXII Conferencia Interamericana de Alcaldes y Autoridades Locales</a:t>
            </a:r>
          </a:p>
          <a:p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Ciudades Inteligentes: Tecnologías de Gestión de Gobiernos Locales</a:t>
            </a:r>
          </a:p>
          <a:p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x-non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Gustavo Flamerich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2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2192000" cy="13374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97240"/>
            <a:ext cx="12192000" cy="1143000"/>
          </a:xfrm>
        </p:spPr>
        <p:txBody>
          <a:bodyPr>
            <a:normAutofit/>
          </a:bodyPr>
          <a:lstStyle/>
          <a:p>
            <a:r>
              <a:rPr lang="x-none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MODERNIZACIÓN DEL ESTADO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3603009"/>
            <a:ext cx="12192000" cy="3254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423074" y="2072641"/>
            <a:ext cx="11386782" cy="371856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Según los textos, se puede encontrar desde inicios de la década del 70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¿Por qué se sigue hablando de modernización?, ¿que pasó en estos 40 años?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¿Por qué ahora si?</a:t>
            </a:r>
          </a:p>
          <a:p>
            <a:pPr>
              <a:buFont typeface="Courier New" panose="02070309020205020404" pitchFamily="49" charset="0"/>
              <a:buChar char="o"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Penetración de las tecnologías de información y comunicación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Acceso al a información pública (Gobierno abierto)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Acceso a la tecnología de información, Internet, sistemas, equipos.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Redes sociales</a:t>
            </a:r>
          </a:p>
        </p:txBody>
      </p:sp>
      <p:sp>
        <p:nvSpPr>
          <p:cNvPr id="13" name="12 Rectángulo"/>
          <p:cNvSpPr/>
          <p:nvPr/>
        </p:nvSpPr>
        <p:spPr>
          <a:xfrm flipV="1">
            <a:off x="0" y="6857999"/>
            <a:ext cx="12192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10813577" y="909852"/>
            <a:ext cx="964442" cy="964442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CuadroTexto"/>
          <p:cNvSpPr txBox="1"/>
          <p:nvPr/>
        </p:nvSpPr>
        <p:spPr>
          <a:xfrm>
            <a:off x="11075225" y="106890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493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3206" y="1845565"/>
            <a:ext cx="11204812" cy="394498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Transparente – Abierto a la ciudadanía,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Gobierno Abierto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Colaborativo – Cooperación intermunicipal, interacción de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los gobiernos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Capital Humano – Servicio civil, Reconocimiento de la sociedad al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funcionario público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Participativo – Inclusión del ciudadano en la toma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de decisiones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Profesional y Eficiente – Uso de métodos y mejores practicas, respuestas a los problemas cotidianos de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la comunidad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Ágil – Instantaneidad en la comunicación, presencia en las redes sociales en contacto con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el ciudadano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2192000" cy="13374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9724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4000" b="1" spc="-150">
                <a:solidFill>
                  <a:schemeClr val="bg1"/>
                </a:solidFill>
              </a:rPr>
              <a:t>“NUEVOS” PARADIGMAS DE LA </a:t>
            </a:r>
            <a:r>
              <a:rPr lang="x-none" sz="4000" b="1">
                <a:solidFill>
                  <a:schemeClr val="bg1"/>
                </a:solidFill>
              </a:rPr>
              <a:t>ADMINISTRACIÓN</a:t>
            </a:r>
            <a:r>
              <a:rPr lang="x-none" sz="4000" b="1" spc="-150">
                <a:solidFill>
                  <a:schemeClr val="bg1"/>
                </a:solidFill>
              </a:rPr>
              <a:t> PÚBLICA</a:t>
            </a:r>
            <a:endParaRPr lang="en-US" sz="40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 flipV="1">
            <a:off x="0" y="6857999"/>
            <a:ext cx="12192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Elipse"/>
          <p:cNvSpPr/>
          <p:nvPr/>
        </p:nvSpPr>
        <p:spPr>
          <a:xfrm>
            <a:off x="10813577" y="909852"/>
            <a:ext cx="964442" cy="964442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11075225" y="106890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6902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2192000" cy="13374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9724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MODERNIZACIÓN = Hoy mejor que ayer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4"/>
          <p:cNvSpPr/>
          <p:nvPr/>
        </p:nvSpPr>
        <p:spPr>
          <a:xfrm>
            <a:off x="4963919" y="1445090"/>
            <a:ext cx="2330967" cy="6801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PLANIFICACIÓN</a:t>
            </a:r>
            <a:endParaRPr lang="en-US" sz="14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echa izquierda y arriba 14"/>
          <p:cNvSpPr/>
          <p:nvPr/>
        </p:nvSpPr>
        <p:spPr>
          <a:xfrm rot="16200000">
            <a:off x="8067873" y="1125822"/>
            <a:ext cx="1720452" cy="2721811"/>
          </a:xfrm>
          <a:prstGeom prst="leftUpArrow">
            <a:avLst>
              <a:gd name="adj1" fmla="val 6302"/>
              <a:gd name="adj2" fmla="val 9395"/>
              <a:gd name="adj3" fmla="val 14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echa izquierda y derecha 16"/>
          <p:cNvSpPr/>
          <p:nvPr/>
        </p:nvSpPr>
        <p:spPr>
          <a:xfrm>
            <a:off x="7548683" y="3538353"/>
            <a:ext cx="1121729" cy="326572"/>
          </a:xfrm>
          <a:prstGeom prst="leftRightArrow">
            <a:avLst>
              <a:gd name="adj1" fmla="val 23554"/>
              <a:gd name="adj2" fmla="val 6652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adroTexto 19"/>
          <p:cNvSpPr txBox="1"/>
          <p:nvPr/>
        </p:nvSpPr>
        <p:spPr>
          <a:xfrm>
            <a:off x="3129668" y="2124841"/>
            <a:ext cx="599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400" b="1">
                <a:latin typeface="Arial" panose="020B0604020202020204" pitchFamily="34" charset="0"/>
                <a:cs typeface="Arial" panose="020B0604020202020204" pitchFamily="34" charset="0"/>
              </a:rPr>
              <a:t>POLÍTICAS PÚBLICAS</a:t>
            </a:r>
          </a:p>
          <a:p>
            <a:pPr algn="ctr"/>
            <a:r>
              <a:rPr lang="x-none" sz="14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PARA ACORTAR LAS BRECHAS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20"/>
          <p:cNvSpPr txBox="1"/>
          <p:nvPr/>
        </p:nvSpPr>
        <p:spPr>
          <a:xfrm>
            <a:off x="8407803" y="3987198"/>
            <a:ext cx="3382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1400" b="1">
                <a:latin typeface="Arial" panose="020B0604020202020204" pitchFamily="34" charset="0"/>
                <a:cs typeface="Arial" panose="020B0604020202020204" pitchFamily="34" charset="0"/>
              </a:rPr>
              <a:t>MEJOR ASIGNACIÓN DE RECU</a:t>
            </a:r>
            <a:r>
              <a:rPr lang="es-AR" sz="1400" b="1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x-none" sz="1400" b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</a:p>
          <a:p>
            <a:pPr algn="ctr"/>
            <a:r>
              <a:rPr lang="x-none" sz="14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uadroTexto 21"/>
          <p:cNvSpPr txBox="1"/>
          <p:nvPr/>
        </p:nvSpPr>
        <p:spPr>
          <a:xfrm>
            <a:off x="4004397" y="3978974"/>
            <a:ext cx="424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400" b="1">
                <a:latin typeface="Arial" panose="020B0604020202020204" pitchFamily="34" charset="0"/>
                <a:cs typeface="Arial" panose="020B0604020202020204" pitchFamily="34" charset="0"/>
              </a:rPr>
              <a:t>MEDICIÓN CONSTANTE</a:t>
            </a:r>
          </a:p>
          <a:p>
            <a:pPr algn="ctr"/>
            <a:r>
              <a:rPr lang="x-none" sz="14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ACTUAL – SITUACIÓN DESEADA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uadroTexto 22"/>
          <p:cNvSpPr txBox="1"/>
          <p:nvPr/>
        </p:nvSpPr>
        <p:spPr>
          <a:xfrm>
            <a:off x="3710171" y="6457363"/>
            <a:ext cx="4663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400" b="1">
                <a:latin typeface="Arial" panose="020B0604020202020204" pitchFamily="34" charset="0"/>
                <a:cs typeface="Arial" panose="020B0604020202020204" pitchFamily="34" charset="0"/>
              </a:rPr>
              <a:t>MEJORES PRÁCTICAS</a:t>
            </a:r>
            <a:r>
              <a:rPr lang="es-AR" sz="1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x-none" sz="1400" b="1">
                <a:latin typeface="Arial" panose="020B0604020202020204" pitchFamily="34" charset="0"/>
                <a:cs typeface="Arial" panose="020B0604020202020204" pitchFamily="34" charset="0"/>
              </a:rPr>
              <a:t>CAPITAL HUMANO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23"/>
          <p:cNvSpPr txBox="1"/>
          <p:nvPr/>
        </p:nvSpPr>
        <p:spPr>
          <a:xfrm>
            <a:off x="569143" y="4026539"/>
            <a:ext cx="3067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400" b="1">
                <a:latin typeface="Arial" panose="020B0604020202020204" pitchFamily="34" charset="0"/>
                <a:cs typeface="Arial" panose="020B0604020202020204" pitchFamily="34" charset="0"/>
              </a:rPr>
              <a:t>MONITOREO DE EJECUCIÓN</a:t>
            </a:r>
          </a:p>
          <a:p>
            <a:pPr algn="ctr"/>
            <a:r>
              <a:rPr lang="x-none" sz="14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LA EJECUCIÓN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ángulo 4"/>
          <p:cNvSpPr/>
          <p:nvPr/>
        </p:nvSpPr>
        <p:spPr>
          <a:xfrm>
            <a:off x="937239" y="3440109"/>
            <a:ext cx="2330967" cy="6183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endParaRPr lang="en-US" sz="14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ángulo 4"/>
          <p:cNvSpPr/>
          <p:nvPr/>
        </p:nvSpPr>
        <p:spPr>
          <a:xfrm>
            <a:off x="4961760" y="3392470"/>
            <a:ext cx="2330967" cy="6183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MEDICIÓN</a:t>
            </a:r>
            <a:endParaRPr lang="en-US" sz="14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ángulo 4"/>
          <p:cNvSpPr/>
          <p:nvPr/>
        </p:nvSpPr>
        <p:spPr>
          <a:xfrm>
            <a:off x="8933521" y="3404484"/>
            <a:ext cx="2330967" cy="6183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PRESUPUESTO</a:t>
            </a:r>
            <a:endParaRPr lang="en-US" sz="14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ángulo 4"/>
          <p:cNvSpPr/>
          <p:nvPr/>
        </p:nvSpPr>
        <p:spPr>
          <a:xfrm>
            <a:off x="4963919" y="5782148"/>
            <a:ext cx="2330967" cy="6801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EJECUCIÓN</a:t>
            </a:r>
            <a:endParaRPr lang="en-US" sz="14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lecha izquierda y arriba 14"/>
          <p:cNvSpPr/>
          <p:nvPr/>
        </p:nvSpPr>
        <p:spPr>
          <a:xfrm rot="5400000" flipH="1">
            <a:off x="2465082" y="1125820"/>
            <a:ext cx="1720453" cy="2721811"/>
          </a:xfrm>
          <a:prstGeom prst="leftUpArrow">
            <a:avLst>
              <a:gd name="adj1" fmla="val 6302"/>
              <a:gd name="adj2" fmla="val 9395"/>
              <a:gd name="adj3" fmla="val 14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echa izquierda y arriba 14"/>
          <p:cNvSpPr/>
          <p:nvPr/>
        </p:nvSpPr>
        <p:spPr>
          <a:xfrm rot="16200000" flipH="1">
            <a:off x="8084887" y="4000915"/>
            <a:ext cx="1697272" cy="2721811"/>
          </a:xfrm>
          <a:prstGeom prst="leftUpArrow">
            <a:avLst>
              <a:gd name="adj1" fmla="val 6302"/>
              <a:gd name="adj2" fmla="val 9395"/>
              <a:gd name="adj3" fmla="val 14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echa izquierda y arriba 14"/>
          <p:cNvSpPr/>
          <p:nvPr/>
        </p:nvSpPr>
        <p:spPr>
          <a:xfrm rot="5400000">
            <a:off x="2465080" y="3989323"/>
            <a:ext cx="1720455" cy="2721811"/>
          </a:xfrm>
          <a:prstGeom prst="leftUpArrow">
            <a:avLst>
              <a:gd name="adj1" fmla="val 6302"/>
              <a:gd name="adj2" fmla="val 9395"/>
              <a:gd name="adj3" fmla="val 14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echa izquierda y derecha 16"/>
          <p:cNvSpPr/>
          <p:nvPr/>
        </p:nvSpPr>
        <p:spPr>
          <a:xfrm>
            <a:off x="3564484" y="3585992"/>
            <a:ext cx="1121729" cy="326572"/>
          </a:xfrm>
          <a:prstGeom prst="leftRightArrow">
            <a:avLst>
              <a:gd name="adj1" fmla="val 23554"/>
              <a:gd name="adj2" fmla="val 6652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echa izquierda y derecha 16"/>
          <p:cNvSpPr/>
          <p:nvPr/>
        </p:nvSpPr>
        <p:spPr>
          <a:xfrm rot="5400000">
            <a:off x="5778431" y="2804494"/>
            <a:ext cx="701940" cy="359229"/>
          </a:xfrm>
          <a:prstGeom prst="leftRightArrow">
            <a:avLst>
              <a:gd name="adj1" fmla="val 23554"/>
              <a:gd name="adj2" fmla="val 6652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echa izquierda y derecha 16"/>
          <p:cNvSpPr/>
          <p:nvPr/>
        </p:nvSpPr>
        <p:spPr>
          <a:xfrm rot="5400000">
            <a:off x="5778431" y="4942472"/>
            <a:ext cx="701940" cy="359229"/>
          </a:xfrm>
          <a:prstGeom prst="leftRightArrow">
            <a:avLst>
              <a:gd name="adj1" fmla="val 23554"/>
              <a:gd name="adj2" fmla="val 6652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77 Rectángulo"/>
          <p:cNvSpPr/>
          <p:nvPr/>
        </p:nvSpPr>
        <p:spPr>
          <a:xfrm flipV="1">
            <a:off x="0" y="6857999"/>
            <a:ext cx="12192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9" name="78 Elipse"/>
          <p:cNvSpPr/>
          <p:nvPr/>
        </p:nvSpPr>
        <p:spPr>
          <a:xfrm>
            <a:off x="10813577" y="909852"/>
            <a:ext cx="964442" cy="964442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0" name="79 CuadroTexto"/>
          <p:cNvSpPr txBox="1"/>
          <p:nvPr/>
        </p:nvSpPr>
        <p:spPr>
          <a:xfrm>
            <a:off x="11075225" y="106890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7414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00561"/>
              </p:ext>
            </p:extLst>
          </p:nvPr>
        </p:nvGraphicFramePr>
        <p:xfrm>
          <a:off x="1887537" y="2095018"/>
          <a:ext cx="8128000" cy="3148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85924829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3393317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32326034"/>
                    </a:ext>
                  </a:extLst>
                </a:gridCol>
                <a:gridCol w="141430">
                  <a:extLst>
                    <a:ext uri="{9D8B030D-6E8A-4147-A177-3AD203B41FA5}">
                      <a16:colId xmlns:a16="http://schemas.microsoft.com/office/drawing/2014/main" val="4082990485"/>
                    </a:ext>
                  </a:extLst>
                </a:gridCol>
                <a:gridCol w="1484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0916207"/>
                    </a:ext>
                  </a:extLst>
                </a:gridCol>
              </a:tblGrid>
              <a:tr h="861485">
                <a:tc>
                  <a:txBody>
                    <a:bodyPr/>
                    <a:lstStyle/>
                    <a:p>
                      <a:pPr algn="ctr"/>
                      <a:r>
                        <a:rPr lang="x-none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 PÚBLICAS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x-none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PROGRAMAS</a:t>
                      </a:r>
                      <a:r>
                        <a:rPr lang="x-none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PROCESOS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 Y PROYECTOS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EJECUCIÓN Y CONTROL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536302"/>
                  </a:ext>
                </a:extLst>
              </a:tr>
              <a:tr h="528110">
                <a:tc gridSpan="2">
                  <a:txBody>
                    <a:bodyPr/>
                    <a:lstStyle/>
                    <a:p>
                      <a:pPr algn="ctr"/>
                      <a:r>
                        <a:rPr lang="x-none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x-none" sz="1600" b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ESPERA LOGRAR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CÓMO SE LO ESPERA LOGRAR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954517"/>
                  </a:ext>
                </a:extLst>
              </a:tr>
              <a:tr h="15234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952846"/>
                  </a:ext>
                </a:extLst>
              </a:tr>
            </a:tbl>
          </a:graphicData>
        </a:graphic>
      </p:graphicFrame>
      <p:sp>
        <p:nvSpPr>
          <p:cNvPr id="5" name="Cruz 4"/>
          <p:cNvSpPr/>
          <p:nvPr/>
        </p:nvSpPr>
        <p:spPr>
          <a:xfrm>
            <a:off x="2372116" y="4365274"/>
            <a:ext cx="298128" cy="304800"/>
          </a:xfrm>
          <a:prstGeom prst="plus">
            <a:avLst>
              <a:gd name="adj" fmla="val 3883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Rectángulo"/>
          <p:cNvSpPr/>
          <p:nvPr/>
        </p:nvSpPr>
        <p:spPr>
          <a:xfrm>
            <a:off x="0" y="0"/>
            <a:ext cx="12192000" cy="13374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0" y="9724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34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MUNICIPAL</a:t>
            </a:r>
            <a:r>
              <a:rPr lang="es-AR" sz="3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x-none" sz="34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Incidencia de la modernización</a:t>
            </a:r>
            <a:endParaRPr lang="en-US" sz="34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 flipV="1">
            <a:off x="0" y="6857999"/>
            <a:ext cx="12192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Cruz 4"/>
          <p:cNvSpPr/>
          <p:nvPr/>
        </p:nvSpPr>
        <p:spPr>
          <a:xfrm>
            <a:off x="4140821" y="4365274"/>
            <a:ext cx="298128" cy="304800"/>
          </a:xfrm>
          <a:prstGeom prst="plus">
            <a:avLst>
              <a:gd name="adj" fmla="val 3883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ruz 4"/>
          <p:cNvSpPr/>
          <p:nvPr/>
        </p:nvSpPr>
        <p:spPr>
          <a:xfrm>
            <a:off x="5715391" y="4368098"/>
            <a:ext cx="298128" cy="304800"/>
          </a:xfrm>
          <a:prstGeom prst="plus">
            <a:avLst>
              <a:gd name="adj" fmla="val 3883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ruz 4"/>
          <p:cNvSpPr/>
          <p:nvPr/>
        </p:nvSpPr>
        <p:spPr>
          <a:xfrm>
            <a:off x="7015389" y="3935814"/>
            <a:ext cx="298128" cy="304800"/>
          </a:xfrm>
          <a:prstGeom prst="plus">
            <a:avLst>
              <a:gd name="adj" fmla="val 3883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ruz 4"/>
          <p:cNvSpPr/>
          <p:nvPr/>
        </p:nvSpPr>
        <p:spPr>
          <a:xfrm>
            <a:off x="7753741" y="3935814"/>
            <a:ext cx="298128" cy="304800"/>
          </a:xfrm>
          <a:prstGeom prst="plus">
            <a:avLst>
              <a:gd name="adj" fmla="val 3883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ruz 4"/>
          <p:cNvSpPr/>
          <p:nvPr/>
        </p:nvSpPr>
        <p:spPr>
          <a:xfrm>
            <a:off x="7375472" y="4365274"/>
            <a:ext cx="298128" cy="304800"/>
          </a:xfrm>
          <a:prstGeom prst="plus">
            <a:avLst>
              <a:gd name="adj" fmla="val 3883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ruz 4"/>
          <p:cNvSpPr/>
          <p:nvPr/>
        </p:nvSpPr>
        <p:spPr>
          <a:xfrm>
            <a:off x="8644164" y="3935814"/>
            <a:ext cx="298128" cy="304800"/>
          </a:xfrm>
          <a:prstGeom prst="plus">
            <a:avLst>
              <a:gd name="adj" fmla="val 3883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ruz 4"/>
          <p:cNvSpPr/>
          <p:nvPr/>
        </p:nvSpPr>
        <p:spPr>
          <a:xfrm>
            <a:off x="9382516" y="3935814"/>
            <a:ext cx="298128" cy="304800"/>
          </a:xfrm>
          <a:prstGeom prst="plus">
            <a:avLst>
              <a:gd name="adj" fmla="val 3883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ruz 4"/>
          <p:cNvSpPr/>
          <p:nvPr/>
        </p:nvSpPr>
        <p:spPr>
          <a:xfrm>
            <a:off x="9004247" y="4365274"/>
            <a:ext cx="298128" cy="304800"/>
          </a:xfrm>
          <a:prstGeom prst="plus">
            <a:avLst>
              <a:gd name="adj" fmla="val 3883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ruz 4"/>
          <p:cNvSpPr/>
          <p:nvPr/>
        </p:nvSpPr>
        <p:spPr>
          <a:xfrm>
            <a:off x="8644164" y="4672898"/>
            <a:ext cx="298128" cy="304800"/>
          </a:xfrm>
          <a:prstGeom prst="plus">
            <a:avLst>
              <a:gd name="adj" fmla="val 3883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ruz 4"/>
          <p:cNvSpPr/>
          <p:nvPr/>
        </p:nvSpPr>
        <p:spPr>
          <a:xfrm>
            <a:off x="9382516" y="4672898"/>
            <a:ext cx="298128" cy="304800"/>
          </a:xfrm>
          <a:prstGeom prst="plus">
            <a:avLst>
              <a:gd name="adj" fmla="val 3883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Elipse"/>
          <p:cNvSpPr/>
          <p:nvPr/>
        </p:nvSpPr>
        <p:spPr>
          <a:xfrm>
            <a:off x="10813577" y="909852"/>
            <a:ext cx="964442" cy="964442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31 CuadroTexto"/>
          <p:cNvSpPr txBox="1"/>
          <p:nvPr/>
        </p:nvSpPr>
        <p:spPr>
          <a:xfrm>
            <a:off x="11075225" y="106890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050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cio 3"/>
          <p:cNvSpPr/>
          <p:nvPr/>
        </p:nvSpPr>
        <p:spPr>
          <a:xfrm>
            <a:off x="1313725" y="1921326"/>
            <a:ext cx="9464673" cy="4152900"/>
          </a:xfrm>
          <a:prstGeom prst="trapezoid">
            <a:avLst>
              <a:gd name="adj" fmla="val 113953"/>
            </a:avLst>
          </a:prstGeom>
          <a:solidFill>
            <a:schemeClr val="accent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cio 4"/>
          <p:cNvSpPr/>
          <p:nvPr/>
        </p:nvSpPr>
        <p:spPr>
          <a:xfrm>
            <a:off x="1313724" y="4397824"/>
            <a:ext cx="9464674" cy="1676401"/>
          </a:xfrm>
          <a:prstGeom prst="trapezoid">
            <a:avLst>
              <a:gd name="adj" fmla="val 113953"/>
            </a:avLst>
          </a:prstGeom>
          <a:solidFill>
            <a:schemeClr val="bg1">
              <a:lumMod val="9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cio 5"/>
          <p:cNvSpPr/>
          <p:nvPr/>
        </p:nvSpPr>
        <p:spPr>
          <a:xfrm>
            <a:off x="1313724" y="5201826"/>
            <a:ext cx="9464674" cy="881924"/>
          </a:xfrm>
          <a:prstGeom prst="trapezoid">
            <a:avLst>
              <a:gd name="adj" fmla="val 113953"/>
            </a:avLst>
          </a:prstGeom>
          <a:solidFill>
            <a:schemeClr val="accent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2208828" y="5449137"/>
            <a:ext cx="769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b="1">
                <a:latin typeface="Arial" panose="020B0604020202020204" pitchFamily="34" charset="0"/>
                <a:cs typeface="Arial" panose="020B0604020202020204" pitchFamily="34" charset="0"/>
              </a:rPr>
              <a:t>MÉTODOS Y PROCEDIMIENTOS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093491" y="4609231"/>
            <a:ext cx="5905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000" b="1">
                <a:latin typeface="Arial" panose="020B0604020202020204" pitchFamily="34" charset="0"/>
                <a:cs typeface="Arial" panose="020B0604020202020204" pitchFamily="34" charset="0"/>
              </a:rPr>
              <a:t>CARRERA ADMINISTRATIVA – SERVICIO CIVIL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53263" y="3250137"/>
            <a:ext cx="3111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b="1">
                <a:latin typeface="Arial" panose="020B0604020202020204" pitchFamily="34" charset="0"/>
                <a:cs typeface="Arial" panose="020B0604020202020204" pitchFamily="34" charset="0"/>
              </a:rPr>
              <a:t>CARGOS POLÍTICOS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12192000" cy="13374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9724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PÚBLICA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 flipV="1">
            <a:off x="0" y="6857999"/>
            <a:ext cx="12192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Elipse"/>
          <p:cNvSpPr/>
          <p:nvPr/>
        </p:nvSpPr>
        <p:spPr>
          <a:xfrm>
            <a:off x="10813577" y="909852"/>
            <a:ext cx="964442" cy="964442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CuadroTexto"/>
          <p:cNvSpPr txBox="1"/>
          <p:nvPr/>
        </p:nvSpPr>
        <p:spPr>
          <a:xfrm>
            <a:off x="11075225" y="106890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3114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cio 3"/>
          <p:cNvSpPr/>
          <p:nvPr/>
        </p:nvSpPr>
        <p:spPr>
          <a:xfrm>
            <a:off x="1943100" y="1790701"/>
            <a:ext cx="9464673" cy="4152900"/>
          </a:xfrm>
          <a:prstGeom prst="trapezoid">
            <a:avLst>
              <a:gd name="adj" fmla="val 113953"/>
            </a:avLst>
          </a:prstGeom>
          <a:solidFill>
            <a:schemeClr val="accent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cio 4"/>
          <p:cNvSpPr/>
          <p:nvPr/>
        </p:nvSpPr>
        <p:spPr>
          <a:xfrm>
            <a:off x="1943099" y="2695575"/>
            <a:ext cx="9464674" cy="3248026"/>
          </a:xfrm>
          <a:prstGeom prst="trapezoid">
            <a:avLst>
              <a:gd name="adj" fmla="val 113953"/>
            </a:avLst>
          </a:prstGeom>
          <a:solidFill>
            <a:schemeClr val="bg1">
              <a:lumMod val="95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cio 5"/>
          <p:cNvSpPr/>
          <p:nvPr/>
        </p:nvSpPr>
        <p:spPr>
          <a:xfrm>
            <a:off x="1943099" y="4217626"/>
            <a:ext cx="9464674" cy="1735500"/>
          </a:xfrm>
          <a:prstGeom prst="trapezoid">
            <a:avLst>
              <a:gd name="adj" fmla="val 113953"/>
            </a:avLst>
          </a:prstGeom>
          <a:solidFill>
            <a:schemeClr val="accent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3915343" y="4319588"/>
            <a:ext cx="5520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b="1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Y PROCEDIMIENTOS</a:t>
            </a:r>
          </a:p>
          <a:p>
            <a:pPr algn="ctr"/>
            <a:r>
              <a:rPr lang="x-none" sz="2000" b="1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INFORMACIÓN</a:t>
            </a:r>
            <a:endParaRPr lang="en-US" sz="20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90553" y="2845703"/>
            <a:ext cx="3744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000" b="1">
                <a:latin typeface="Arial" panose="020B0604020202020204" pitchFamily="34" charset="0"/>
                <a:cs typeface="Arial" panose="020B0604020202020204" pitchFamily="34" charset="0"/>
              </a:rPr>
              <a:t>CARRERA ADMINISTRATIVA </a:t>
            </a:r>
            <a:endParaRPr lang="es-A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000" b="1">
                <a:latin typeface="Arial" panose="020B0604020202020204" pitchFamily="34" charset="0"/>
                <a:cs typeface="Arial" panose="020B0604020202020204" pitchFamily="34" charset="0"/>
              </a:rPr>
              <a:t>SERVICIO CIVIL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0216" y="1965974"/>
            <a:ext cx="2763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000" b="1">
                <a:latin typeface="Arial" panose="020B0604020202020204" pitchFamily="34" charset="0"/>
                <a:cs typeface="Arial" panose="020B0604020202020204" pitchFamily="34" charset="0"/>
              </a:rPr>
              <a:t>CARGOS POLÍTICOS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0"/>
            <a:ext cx="12192000" cy="13374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0" y="9724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PÚBLICA</a:t>
            </a:r>
            <a:r>
              <a:rPr lang="es-A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MODERNA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 flipV="1">
            <a:off x="0" y="6857999"/>
            <a:ext cx="12192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" name="2 Conector recto"/>
          <p:cNvCxnSpPr/>
          <p:nvPr/>
        </p:nvCxnSpPr>
        <p:spPr>
          <a:xfrm>
            <a:off x="1009915" y="2366084"/>
            <a:ext cx="5665521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009915" y="3560885"/>
            <a:ext cx="5665521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8"/>
          <p:cNvSpPr txBox="1"/>
          <p:nvPr/>
        </p:nvSpPr>
        <p:spPr>
          <a:xfrm>
            <a:off x="3636345" y="5085376"/>
            <a:ext cx="6078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b="1" dirty="0">
                <a:latin typeface="Arial" panose="020B0604020202020204" pitchFamily="34" charset="0"/>
                <a:cs typeface="Arial" panose="020B0604020202020204" pitchFamily="34" charset="0"/>
              </a:rPr>
              <a:t>MODERNIZACIÓN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Flecha doblada hacia arriba"/>
          <p:cNvSpPr/>
          <p:nvPr/>
        </p:nvSpPr>
        <p:spPr>
          <a:xfrm>
            <a:off x="9266831" y="2274405"/>
            <a:ext cx="1446662" cy="3294675"/>
          </a:xfrm>
          <a:prstGeom prst="bentUpArrow">
            <a:avLst>
              <a:gd name="adj1" fmla="val 11023"/>
              <a:gd name="adj2" fmla="val 25420"/>
              <a:gd name="adj3" fmla="val 3561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Elipse"/>
          <p:cNvSpPr/>
          <p:nvPr/>
        </p:nvSpPr>
        <p:spPr>
          <a:xfrm>
            <a:off x="10813577" y="909852"/>
            <a:ext cx="964442" cy="964442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CuadroTexto"/>
          <p:cNvSpPr txBox="1"/>
          <p:nvPr/>
        </p:nvSpPr>
        <p:spPr>
          <a:xfrm>
            <a:off x="11075225" y="106890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397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61132" y="2915383"/>
            <a:ext cx="5191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Teoría de los dos factores</a:t>
            </a:r>
            <a:endParaRPr lang="en-US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512139" y="1902922"/>
            <a:ext cx="3837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Gestión por indicadores</a:t>
            </a:r>
            <a:endParaRPr lang="en-US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624356" y="2956565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Marco lógico</a:t>
            </a:r>
            <a:endParaRPr lang="en-US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638412" y="4589766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Matriz Eisenhower</a:t>
            </a:r>
            <a:endParaRPr lang="en-U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191936" y="3505324"/>
            <a:ext cx="367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Teoría de la contingencia de </a:t>
            </a:r>
            <a:r>
              <a:rPr lang="es-ES" b="1" dirty="0" err="1"/>
              <a:t>Fiedler</a:t>
            </a:r>
            <a:endParaRPr lang="es-E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745188" y="4129011"/>
            <a:ext cx="4759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Organización descentralizada</a:t>
            </a:r>
            <a:endParaRPr lang="en-US" sz="2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191758" y="5166654"/>
            <a:ext cx="2845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Organización en red</a:t>
            </a:r>
            <a:endParaRPr lang="en-US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172747" y="3874656"/>
            <a:ext cx="3156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Organización lineal</a:t>
            </a:r>
            <a:endParaRPr lang="en-US" sz="28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617028" y="4636179"/>
            <a:ext cx="3922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Pirámide organizacional</a:t>
            </a:r>
            <a:endParaRPr lang="en-US" sz="28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942418" y="3443771"/>
            <a:ext cx="4720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Teoría del liderazgo funcional</a:t>
            </a:r>
            <a:endParaRPr lang="en-US" sz="28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89008" y="2684550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Gestión de talentos</a:t>
            </a:r>
            <a:endParaRPr lang="en-US" sz="2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880763" y="2501482"/>
            <a:ext cx="4128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/>
              <a:t>Gestión del conocimiento</a:t>
            </a:r>
            <a:endParaRPr lang="en-US" sz="28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931570" y="2368208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Gobernanza</a:t>
            </a:r>
            <a:endParaRPr lang="en-US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40180" y="4243988"/>
            <a:ext cx="3674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Empoderamiento</a:t>
            </a:r>
            <a:endParaRPr lang="en-US" sz="36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464957" y="4851922"/>
            <a:ext cx="4073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Organización burocrática</a:t>
            </a:r>
            <a:endParaRPr lang="en-US" sz="28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326451" y="3876681"/>
            <a:ext cx="369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Organización por procesos</a:t>
            </a:r>
            <a:endParaRPr lang="en-US" sz="24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699854" y="1983365"/>
            <a:ext cx="4532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Organización por resultados</a:t>
            </a:r>
            <a:endParaRPr lang="en-US" sz="28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161778" y="2987343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Coaching</a:t>
            </a:r>
            <a:endParaRPr lang="en-US" sz="24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944789" y="5628319"/>
            <a:ext cx="3509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y cientos más ….</a:t>
            </a:r>
            <a:endParaRPr lang="en-US" sz="3600" dirty="0"/>
          </a:p>
        </p:txBody>
      </p:sp>
      <p:sp>
        <p:nvSpPr>
          <p:cNvPr id="25" name="24 Rectángulo"/>
          <p:cNvSpPr/>
          <p:nvPr/>
        </p:nvSpPr>
        <p:spPr>
          <a:xfrm>
            <a:off x="0" y="0"/>
            <a:ext cx="12192000" cy="13374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0" y="9724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MÉTODOS + TÉCNICAS + TECNOLOGÍA = +++ EFICIENTE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 flipV="1">
            <a:off x="0" y="6857999"/>
            <a:ext cx="12192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Elipse"/>
          <p:cNvSpPr/>
          <p:nvPr/>
        </p:nvSpPr>
        <p:spPr>
          <a:xfrm>
            <a:off x="10813577" y="909852"/>
            <a:ext cx="964442" cy="964442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26 CuadroTexto"/>
          <p:cNvSpPr txBox="1"/>
          <p:nvPr/>
        </p:nvSpPr>
        <p:spPr>
          <a:xfrm>
            <a:off x="11075225" y="106890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0541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818573"/>
            <a:ext cx="10972800" cy="45259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s-IS" sz="2800" dirty="0">
                <a:latin typeface="Arial" panose="020B0604020202020204" pitchFamily="34" charset="0"/>
                <a:cs typeface="Arial" panose="020B0604020202020204" pitchFamily="34" charset="0"/>
              </a:rPr>
              <a:t>…... 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La Tecnología de Gestión es una herramienta, un Medio, y NO un fin en si mismo.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Veremos casos de aplicación de tecnología de gestión que dependieron: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Decisión política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Cambio cultural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Si alguno de estos dos factores falla, la modernización del Estado es imposible. Mucho menos la incorporación de la tecnología a los procedimientos.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2192000" cy="13374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9724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MODERNIZACIÓN DEL ESTADO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 flipV="1">
            <a:off x="0" y="6857999"/>
            <a:ext cx="12192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10813577" y="909852"/>
            <a:ext cx="964442" cy="964442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11075225" y="106890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71001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422</Words>
  <Application>Microsoft Office PowerPoint</Application>
  <PresentationFormat>Panorámica</PresentationFormat>
  <Paragraphs>89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Tema de Office</vt:lpstr>
      <vt:lpstr>Modernización del Estado</vt:lpstr>
      <vt:lpstr>MODERNIZACIÓN DEL ESTADO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Modernización del Estado</dc:title>
  <dc:creator>Gustavo Flamerich</dc:creator>
  <cp:lastModifiedBy>Gustavo Flamerich</cp:lastModifiedBy>
  <cp:revision>76</cp:revision>
  <cp:lastPrinted>2016-06-13T18:11:25Z</cp:lastPrinted>
  <dcterms:created xsi:type="dcterms:W3CDTF">2016-05-24T13:47:15Z</dcterms:created>
  <dcterms:modified xsi:type="dcterms:W3CDTF">2016-06-13T18:12:10Z</dcterms:modified>
</cp:coreProperties>
</file>