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5" r:id="rId8"/>
    <p:sldId id="260" r:id="rId9"/>
    <p:sldId id="261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12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70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35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779" y="1725111"/>
            <a:ext cx="8229600" cy="1143000"/>
          </a:xfr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331368"/>
            <a:ext cx="8229600" cy="1794795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3769895" y="1697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97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24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00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7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91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39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27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73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A8EA-B3F8-954C-BC48-15A496006952}" type="datetimeFigureOut">
              <a:rPr lang="es-ES" smtClean="0"/>
              <a:t>15/06/16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D7D40-B8ED-DF4C-9F2C-901318B52225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401193" y="314743"/>
            <a:ext cx="1500820" cy="11028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98299" y="314744"/>
            <a:ext cx="1102894" cy="11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1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95600" y="2130425"/>
            <a:ext cx="6248400" cy="2034218"/>
          </a:xfrm>
        </p:spPr>
        <p:txBody>
          <a:bodyPr>
            <a:normAutofit fontScale="90000"/>
          </a:bodyPr>
          <a:lstStyle/>
          <a:p>
            <a:r>
              <a:rPr lang="es-ES" sz="5000" b="1" dirty="0" smtClean="0"/>
              <a:t>Equidad de Género </a:t>
            </a:r>
            <a:br>
              <a:rPr lang="es-ES" sz="5000" b="1" dirty="0" smtClean="0"/>
            </a:br>
            <a:r>
              <a:rPr lang="es-ES" sz="5000" b="1" dirty="0" smtClean="0"/>
              <a:t>en el Ámbito Local </a:t>
            </a:r>
            <a:br>
              <a:rPr lang="es-ES" sz="5000" b="1" dirty="0" smtClean="0"/>
            </a:br>
            <a:r>
              <a:rPr lang="es-ES" sz="4000" dirty="0" smtClean="0"/>
              <a:t>Asignaturas Pendientes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5600" y="4445238"/>
            <a:ext cx="6248400" cy="1240533"/>
          </a:xfrm>
        </p:spPr>
        <p:txBody>
          <a:bodyPr>
            <a:normAutofit fontScale="77500" lnSpcReduction="20000"/>
          </a:bodyPr>
          <a:lstStyle/>
          <a:p>
            <a:endParaRPr lang="es-ES" sz="1600" dirty="0" smtClean="0"/>
          </a:p>
          <a:p>
            <a:r>
              <a:rPr lang="es-ES" dirty="0" smtClean="0"/>
              <a:t>Viviana Mondragón Lazo</a:t>
            </a:r>
          </a:p>
          <a:p>
            <a:endParaRPr lang="es-ES" sz="1900" dirty="0" smtClean="0"/>
          </a:p>
          <a:p>
            <a:pPr algn="r"/>
            <a:r>
              <a:rPr lang="es-ES" sz="2800" dirty="0" smtClean="0"/>
              <a:t>Junio, 2016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0874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4184" y="274638"/>
            <a:ext cx="6249816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Así estamos AL (1)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600200"/>
            <a:ext cx="8358251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Todos los países de América Latina y el Caribe han firmado la Convención  sobre la Eliminación de todas la Formas de Discriminación Contra la Mujer (ONU Mujeres AL)</a:t>
            </a:r>
            <a:r>
              <a:rPr lang="es-ES" dirty="0" smtClean="0"/>
              <a:t>.</a:t>
            </a:r>
            <a:endParaRPr lang="es-ES" dirty="0" smtClean="0"/>
          </a:p>
          <a:p>
            <a:pPr lvl="1" algn="just"/>
            <a:r>
              <a:rPr lang="es-ES" dirty="0" smtClean="0"/>
              <a:t>Modificación de sus constituciones.</a:t>
            </a:r>
          </a:p>
          <a:p>
            <a:pPr lvl="1" algn="just"/>
            <a:r>
              <a:rPr lang="es-ES" dirty="0" smtClean="0"/>
              <a:t>Creación de ministerios u oficinas de asuntos de la mujer.</a:t>
            </a:r>
          </a:p>
          <a:p>
            <a:pPr lvl="1" algn="just"/>
            <a:r>
              <a:rPr lang="es-ES" dirty="0" smtClean="0"/>
              <a:t>Reformas a los códigos civiles.</a:t>
            </a:r>
          </a:p>
          <a:p>
            <a:pPr lvl="1" algn="just"/>
            <a:r>
              <a:rPr lang="es-ES" dirty="0" smtClean="0"/>
              <a:t>Tipificación del delito de violencia de género (</a:t>
            </a:r>
            <a:r>
              <a:rPr lang="es-ES" dirty="0" err="1" smtClean="0"/>
              <a:t>feminicidios</a:t>
            </a:r>
            <a:r>
              <a:rPr lang="es-ES" dirty="0" smtClean="0"/>
              <a:t>)</a:t>
            </a:r>
          </a:p>
          <a:p>
            <a:pPr lvl="1" algn="just"/>
            <a:r>
              <a:rPr lang="es-ES" dirty="0" smtClean="0"/>
              <a:t>Cuotas de género para cargos políticos.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848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4184" y="274638"/>
            <a:ext cx="6249816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Así estamos AL (2)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600200"/>
            <a:ext cx="8358251" cy="452596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En 20 países de América Latina y el Caribe se han impulsado reformas y/o políticas públicas relativas al fortalecimiento de la igualdad de género.</a:t>
            </a:r>
          </a:p>
          <a:p>
            <a:pPr algn="just"/>
            <a:r>
              <a:rPr lang="es-ES" dirty="0" smtClean="0"/>
              <a:t>En materia de paridad parlamentaria, </a:t>
            </a:r>
            <a:r>
              <a:rPr lang="es-ES" b="1" dirty="0" smtClean="0"/>
              <a:t>Bolivia, Ecuador, Costa Rica, Nicaragua y México, </a:t>
            </a:r>
            <a:r>
              <a:rPr lang="es-ES" dirty="0" smtClean="0"/>
              <a:t>han aprobado reformas constitucionales para la paridad.</a:t>
            </a:r>
          </a:p>
        </p:txBody>
      </p:sp>
    </p:spTree>
    <p:extLst>
      <p:ext uri="{BB962C8B-B14F-4D97-AF65-F5344CB8AC3E}">
        <p14:creationId xmlns:p14="http://schemas.microsoft.com/office/powerpoint/2010/main" val="348702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8950" y="274638"/>
            <a:ext cx="623505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Así estamos AL (3)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99" y="1600200"/>
            <a:ext cx="7013969" cy="52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5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8950" y="274638"/>
            <a:ext cx="6235050" cy="1143000"/>
          </a:xfrm>
        </p:spPr>
        <p:txBody>
          <a:bodyPr/>
          <a:lstStyle/>
          <a:p>
            <a:r>
              <a:rPr lang="es-ES" dirty="0" smtClean="0"/>
              <a:t>Así estamos México (1)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27884"/>
            <a:ext cx="8229600" cy="4398279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s-ES" dirty="0" smtClean="0"/>
              <a:t>Reforma constitucional para la paridad de género.</a:t>
            </a:r>
            <a:r>
              <a:rPr lang="es-ES_tradnl" dirty="0"/>
              <a:t> En diciembre del 2013 el Congreso de la Unión aprobó una reforma constitucional por la que establecieron las cuotas de paridad de género, 50/50 para los cargos de elección popular en todos los órdenes de </a:t>
            </a:r>
            <a:r>
              <a:rPr lang="es-ES_tradnl" dirty="0" smtClean="0"/>
              <a:t>gobierno.</a:t>
            </a:r>
          </a:p>
          <a:p>
            <a:pPr lvl="0" algn="just"/>
            <a:r>
              <a:rPr lang="es-ES" dirty="0" smtClean="0"/>
              <a:t>Ley General de Acceso de las Mujeres a una Vida Libre de Violencia.</a:t>
            </a:r>
          </a:p>
          <a:p>
            <a:pPr lvl="0" algn="just"/>
            <a:r>
              <a:rPr lang="es-ES" dirty="0" smtClean="0"/>
              <a:t>Reformas diversas: Ej. prohibición de los matrimonios antes de los 18 años. </a:t>
            </a:r>
          </a:p>
          <a:p>
            <a:pPr algn="just"/>
            <a:r>
              <a:rPr lang="es-ES" dirty="0" smtClean="0"/>
              <a:t>Instituto Nacional de la Mujer y sus homólogos en los estados y los municipios.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16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4184" y="274638"/>
            <a:ext cx="6249816" cy="1143000"/>
          </a:xfrm>
        </p:spPr>
        <p:txBody>
          <a:bodyPr/>
          <a:lstStyle/>
          <a:p>
            <a:r>
              <a:rPr lang="es-ES" dirty="0" smtClean="0"/>
              <a:t>Así estamos México (2)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ES_tradnl" dirty="0"/>
              <a:t>En el año 2015 se llevaron a cabo los primeros procesos electorales a nivel federal en los que la mitad de las candidaturas </a:t>
            </a:r>
            <a:r>
              <a:rPr lang="es-ES_tradnl" dirty="0" smtClean="0"/>
              <a:t>de todos los partidos para </a:t>
            </a:r>
            <a:r>
              <a:rPr lang="es-ES_tradnl" dirty="0"/>
              <a:t>la renovación en la Cámara de Diputados fue de </a:t>
            </a:r>
            <a:r>
              <a:rPr lang="es-ES_tradnl" dirty="0" smtClean="0"/>
              <a:t>50% </a:t>
            </a:r>
            <a:r>
              <a:rPr lang="es-ES_tradnl" dirty="0"/>
              <a:t>de mujeres y 50% de hombres.</a:t>
            </a:r>
          </a:p>
          <a:p>
            <a:pPr lvl="0" algn="just"/>
            <a:r>
              <a:rPr lang="es-ES_tradnl" dirty="0"/>
              <a:t>Hoy la Cámara de Diputados está conformada por 212 </a:t>
            </a:r>
            <a:r>
              <a:rPr lang="es-ES_tradnl" dirty="0" smtClean="0"/>
              <a:t>mujeres, 42.4% </a:t>
            </a:r>
            <a:r>
              <a:rPr lang="es-ES_tradnl" dirty="0"/>
              <a:t>y 288 hombres</a:t>
            </a:r>
            <a:r>
              <a:rPr lang="es-ES_tradnl" dirty="0" smtClean="0"/>
              <a:t>, 57.6%, </a:t>
            </a:r>
            <a:r>
              <a:rPr lang="es-ES_tradnl" dirty="0"/>
              <a:t>un escenario más equilibrado.</a:t>
            </a:r>
          </a:p>
          <a:p>
            <a:pPr lvl="0" algn="just"/>
            <a:r>
              <a:rPr lang="es-ES_tradnl" dirty="0"/>
              <a:t>El Senado de la República está conformado por 87 </a:t>
            </a:r>
            <a:r>
              <a:rPr lang="es-ES_tradnl" dirty="0" smtClean="0"/>
              <a:t>hombres, 67.9%,  </a:t>
            </a:r>
            <a:r>
              <a:rPr lang="es-ES_tradnl" dirty="0"/>
              <a:t>y 47 </a:t>
            </a:r>
            <a:r>
              <a:rPr lang="es-ES_tradnl" dirty="0" smtClean="0"/>
              <a:t>mujeres, 32.7%.</a:t>
            </a:r>
          </a:p>
          <a:p>
            <a:pPr lvl="0" algn="just"/>
            <a:r>
              <a:rPr lang="es-ES_tradnl" dirty="0" smtClean="0"/>
              <a:t>En el caso de los legisladores locales, los estados de Coahuila (36-48%) y Nayarit (43.3-46.6%), han ampliado los porcentajes de representación de las mujeres.</a:t>
            </a:r>
            <a:endParaRPr lang="es-ES_tradnl" dirty="0"/>
          </a:p>
          <a:p>
            <a:pPr marL="0" indent="0">
              <a:buNone/>
            </a:pPr>
            <a:r>
              <a:rPr lang="es-ES" sz="1400" dirty="0" smtClean="0"/>
              <a:t>Fuentes: UN </a:t>
            </a:r>
            <a:r>
              <a:rPr lang="es-ES" sz="1400" dirty="0" err="1" smtClean="0"/>
              <a:t>Women</a:t>
            </a:r>
            <a:r>
              <a:rPr lang="es-ES" sz="1400" dirty="0" smtClean="0"/>
              <a:t> </a:t>
            </a:r>
            <a:r>
              <a:rPr lang="es-ES" sz="1400" dirty="0" err="1" smtClean="0"/>
              <a:t>Americas</a:t>
            </a:r>
            <a:r>
              <a:rPr lang="es-ES" sz="1400" dirty="0" smtClean="0"/>
              <a:t> and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Caribean</a:t>
            </a:r>
            <a:r>
              <a:rPr lang="es-ES" sz="1400" dirty="0" smtClean="0"/>
              <a:t>. </a:t>
            </a:r>
            <a:r>
              <a:rPr lang="es-ES" sz="1400" dirty="0" err="1" smtClean="0"/>
              <a:t>Results</a:t>
            </a:r>
            <a:r>
              <a:rPr lang="es-ES" sz="1400" dirty="0" smtClean="0"/>
              <a:t> </a:t>
            </a:r>
            <a:r>
              <a:rPr lang="es-ES" sz="1400" dirty="0" err="1" smtClean="0"/>
              <a:t>Achieved</a:t>
            </a:r>
            <a:r>
              <a:rPr lang="es-ES" sz="1400" dirty="0" smtClean="0"/>
              <a:t> in 2014. </a:t>
            </a:r>
            <a:endParaRPr lang="es-ES" sz="1400" dirty="0"/>
          </a:p>
          <a:p>
            <a:pPr marL="0" indent="0">
              <a:buNone/>
            </a:pPr>
            <a:r>
              <a:rPr lang="es-ES" sz="1400" dirty="0" smtClean="0"/>
              <a:t>	  Cámara de Diputados de los Estados Unidos Mexicanos</a:t>
            </a:r>
          </a:p>
          <a:p>
            <a:pPr marL="0" indent="0">
              <a:buNone/>
            </a:pPr>
            <a:r>
              <a:rPr lang="es-ES" sz="1400" dirty="0" smtClean="0"/>
              <a:t>	  Senado de la Republica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787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4184" y="274638"/>
            <a:ext cx="6249816" cy="1143000"/>
          </a:xfrm>
        </p:spPr>
        <p:txBody>
          <a:bodyPr/>
          <a:lstStyle/>
          <a:p>
            <a:r>
              <a:rPr lang="es-ES" dirty="0" smtClean="0"/>
              <a:t>Así estamos México (3)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751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S_tradnl" dirty="0" smtClean="0"/>
              <a:t>En </a:t>
            </a:r>
            <a:r>
              <a:rPr lang="es-ES_tradnl" dirty="0"/>
              <a:t>el ámbito de los gobiernos locales, aún hay muchas asignaturas pendientes: de las 31 capitales estatales, ninguno de los presidentes municipales es mujer.</a:t>
            </a:r>
          </a:p>
          <a:p>
            <a:pPr algn="just"/>
            <a:r>
              <a:rPr lang="es-ES_tradnl" dirty="0"/>
              <a:t>De las 31 entidades federativas actualmente solo tenemos una gobernadora.</a:t>
            </a:r>
          </a:p>
          <a:p>
            <a:pPr lvl="0" algn="just"/>
            <a:r>
              <a:rPr lang="es-ES_tradnl" dirty="0" smtClean="0"/>
              <a:t>De </a:t>
            </a:r>
            <a:r>
              <a:rPr lang="es-ES_tradnl" dirty="0"/>
              <a:t>entre las 100 ciudades más importantes del país, </a:t>
            </a:r>
            <a:r>
              <a:rPr lang="es-ES_tradnl" dirty="0" smtClean="0"/>
              <a:t>solo 8 </a:t>
            </a:r>
            <a:r>
              <a:rPr lang="es-ES_tradnl" dirty="0"/>
              <a:t>son mujeres</a:t>
            </a:r>
            <a:r>
              <a:rPr lang="es-ES_tradnl" dirty="0" smtClean="0"/>
              <a:t>.</a:t>
            </a:r>
          </a:p>
          <a:p>
            <a:pPr lvl="0" algn="just"/>
            <a:r>
              <a:rPr lang="es-ES_tradnl" dirty="0" smtClean="0"/>
              <a:t>Sólo entre el 5 y el 6% de los Presidentes Municipales son mujeres.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087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3716" y="274638"/>
            <a:ext cx="6220284" cy="1143000"/>
          </a:xfrm>
        </p:spPr>
        <p:txBody>
          <a:bodyPr/>
          <a:lstStyle/>
          <a:p>
            <a:r>
              <a:rPr lang="es-ES" dirty="0" smtClean="0"/>
              <a:t>Así estamos México (4)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68811"/>
            <a:ext cx="8229600" cy="47553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_tradnl" b="1" dirty="0"/>
              <a:t>C</a:t>
            </a:r>
            <a:r>
              <a:rPr lang="es-ES_tradnl" b="1" dirty="0" smtClean="0"/>
              <a:t>aso emblemático. </a:t>
            </a:r>
            <a:r>
              <a:rPr lang="es-ES_tradnl" dirty="0" smtClean="0"/>
              <a:t>2007, estado de Oaxaca, </a:t>
            </a:r>
            <a:r>
              <a:rPr lang="es-ES_tradnl" b="1" dirty="0" err="1" smtClean="0"/>
              <a:t>Eufrocina</a:t>
            </a:r>
            <a:r>
              <a:rPr lang="es-ES_tradnl" b="1" dirty="0" smtClean="0"/>
              <a:t> Cruz Mendoza</a:t>
            </a:r>
            <a:r>
              <a:rPr lang="es-ES_tradnl" dirty="0" smtClean="0"/>
              <a:t>, perteneciente al pueblo zapoteco, obligada a renunciar al cargo de Presidenta Municipal. Los Usos y Costumbres prohíben a mujeres encabezar el gobierno, en 2010 fue electa diputada, fue presidenta del congreso de su estado.</a:t>
            </a:r>
          </a:p>
          <a:p>
            <a:pPr algn="just"/>
            <a:r>
              <a:rPr lang="es-ES_tradnl" dirty="0" smtClean="0"/>
              <a:t>26 </a:t>
            </a:r>
            <a:r>
              <a:rPr lang="es-ES_tradnl" dirty="0"/>
              <a:t>de mayo del </a:t>
            </a:r>
            <a:r>
              <a:rPr lang="es-ES_tradnl" dirty="0" smtClean="0"/>
              <a:t>2016. </a:t>
            </a:r>
            <a:r>
              <a:rPr lang="es-ES_tradnl" b="1" dirty="0" smtClean="0"/>
              <a:t>Municipio </a:t>
            </a:r>
            <a:r>
              <a:rPr lang="es-ES_tradnl" b="1" dirty="0"/>
              <a:t>de </a:t>
            </a:r>
            <a:r>
              <a:rPr lang="es-ES_tradnl" b="1" dirty="0" err="1"/>
              <a:t>Chenalhó</a:t>
            </a:r>
            <a:r>
              <a:rPr lang="es-ES_tradnl" b="1" dirty="0"/>
              <a:t> Chiapas</a:t>
            </a:r>
            <a:r>
              <a:rPr lang="es-ES_tradnl" dirty="0"/>
              <a:t>, </a:t>
            </a:r>
            <a:r>
              <a:rPr lang="es-ES_tradnl" dirty="0" smtClean="0"/>
              <a:t>indígenas </a:t>
            </a:r>
            <a:r>
              <a:rPr lang="es-ES_tradnl" dirty="0"/>
              <a:t>tzotziles </a:t>
            </a:r>
            <a:r>
              <a:rPr lang="es-ES_tradnl" dirty="0" smtClean="0"/>
              <a:t>exigieron la </a:t>
            </a:r>
            <a:r>
              <a:rPr lang="es-ES_tradnl" dirty="0"/>
              <a:t>renuncia de Rosa Pérez Pérez como </a:t>
            </a:r>
            <a:r>
              <a:rPr lang="es-ES_tradnl" dirty="0" smtClean="0"/>
              <a:t>Presidenta Municipal. </a:t>
            </a:r>
            <a:r>
              <a:rPr lang="es-ES_tradnl" dirty="0"/>
              <a:t>T</a:t>
            </a:r>
            <a:r>
              <a:rPr lang="es-ES_tradnl" dirty="0" smtClean="0"/>
              <a:t>ercera alcaldesa que cae en un lapso de 5 meses. </a:t>
            </a:r>
            <a:r>
              <a:rPr lang="es-ES_tradnl" dirty="0"/>
              <a:t>R</a:t>
            </a:r>
            <a:r>
              <a:rPr lang="es-ES_tradnl" dirty="0" smtClean="0"/>
              <a:t>esistencia para que sean las mujeres las que gobiernen.</a:t>
            </a:r>
            <a:endParaRPr lang="es-ES_tradnl" dirty="0"/>
          </a:p>
          <a:p>
            <a:pPr algn="just"/>
            <a:r>
              <a:rPr lang="es-ES_tradnl" dirty="0"/>
              <a:t>A</a:t>
            </a:r>
            <a:r>
              <a:rPr lang="es-ES_tradnl" dirty="0" smtClean="0"/>
              <a:t>ño 2015, la </a:t>
            </a:r>
            <a:r>
              <a:rPr lang="es-ES_tradnl" b="1" dirty="0" smtClean="0"/>
              <a:t>Presidenta Municipal de </a:t>
            </a:r>
            <a:r>
              <a:rPr lang="es-ES_tradnl" b="1" dirty="0" err="1" smtClean="0"/>
              <a:t>Temixco</a:t>
            </a:r>
            <a:r>
              <a:rPr lang="es-ES_tradnl" b="1" dirty="0" smtClean="0"/>
              <a:t>, Morelos, Gisela Mota, fue asesinada </a:t>
            </a:r>
            <a:r>
              <a:rPr lang="es-ES_tradnl" dirty="0" smtClean="0"/>
              <a:t>al primer día de haber tomado posesión del cargo (versiones diversas de su asesinato).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126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3716" y="274638"/>
            <a:ext cx="6220284" cy="1143000"/>
          </a:xfrm>
        </p:spPr>
        <p:txBody>
          <a:bodyPr/>
          <a:lstStyle/>
          <a:p>
            <a:r>
              <a:rPr lang="es-ES" dirty="0" smtClean="0"/>
              <a:t>Asignaturas Pendientes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600200"/>
            <a:ext cx="8312574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Paridad sustantiva.</a:t>
            </a:r>
          </a:p>
          <a:p>
            <a:r>
              <a:rPr lang="es-ES" dirty="0" smtClean="0"/>
              <a:t>Combatir la violencia de género (política) y los </a:t>
            </a:r>
            <a:r>
              <a:rPr lang="es-ES" dirty="0" err="1"/>
              <a:t>f</a:t>
            </a:r>
            <a:r>
              <a:rPr lang="es-ES" dirty="0" err="1" smtClean="0"/>
              <a:t>eminicidios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Empoderamiento económico, la mitad del mundo es importante en el desarrollo económico.</a:t>
            </a:r>
          </a:p>
          <a:p>
            <a:r>
              <a:rPr lang="es-ES" dirty="0"/>
              <a:t>Cambio cultural</a:t>
            </a:r>
            <a:r>
              <a:rPr lang="es-ES" dirty="0" smtClean="0"/>
              <a:t>.</a:t>
            </a:r>
          </a:p>
          <a:p>
            <a:r>
              <a:rPr lang="es-ES" dirty="0" smtClean="0"/>
              <a:t>Equilibrio de los derechos.</a:t>
            </a:r>
            <a:endParaRPr lang="es-ES" dirty="0"/>
          </a:p>
          <a:p>
            <a:r>
              <a:rPr lang="es-ES" dirty="0" smtClean="0"/>
              <a:t>Solidaridad entre los géneros.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4157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652</Words>
  <Application>Microsoft Macintosh PowerPoint</Application>
  <PresentationFormat>Presentación en pantalla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Equidad de Género  en el Ámbito Local  Asignaturas Pendientes</vt:lpstr>
      <vt:lpstr>Así estamos AL (1)</vt:lpstr>
      <vt:lpstr>Así estamos AL (2)</vt:lpstr>
      <vt:lpstr>Así estamos AL (3)</vt:lpstr>
      <vt:lpstr>Así estamos México (1)</vt:lpstr>
      <vt:lpstr>Así estamos México (2)</vt:lpstr>
      <vt:lpstr>Así estamos México (3)</vt:lpstr>
      <vt:lpstr>Así estamos México (4)</vt:lpstr>
      <vt:lpstr>Asignaturas Pendientes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Equidad de Género  en el Ámbito Local  Asignaturas Pendientes</dc:title>
  <dc:creator>VIVIANA CRISTAL MONDRAGON LAZO</dc:creator>
  <cp:lastModifiedBy>VIVIANA CRISTAL MONDRAGON LAZO</cp:lastModifiedBy>
  <cp:revision>15</cp:revision>
  <dcterms:created xsi:type="dcterms:W3CDTF">2016-06-13T13:53:22Z</dcterms:created>
  <dcterms:modified xsi:type="dcterms:W3CDTF">2016-06-15T13:38:46Z</dcterms:modified>
</cp:coreProperties>
</file>