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63" r:id="rId2"/>
    <p:sldId id="257" r:id="rId3"/>
    <p:sldId id="259" r:id="rId4"/>
    <p:sldId id="261" r:id="rId5"/>
    <p:sldId id="264" r:id="rId6"/>
    <p:sldId id="262"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120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6/13/2016</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79899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56226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B61BEF0D-F0BB-DE4B-95CE-6DB70DBA9567}" type="datetimeFigureOut">
              <a:rPr lang="en-US" smtClean="0"/>
              <a:pPr/>
              <a:t>6/13/2016</a:t>
            </a:fld>
            <a:endParaRPr lang="en-US" dirty="0"/>
          </a:p>
        </p:txBody>
      </p:sp>
      <p:sp>
        <p:nvSpPr>
          <p:cNvPr id="5" name="Footer Placeholder 4"/>
          <p:cNvSpPr>
            <a:spLocks noGrp="1"/>
          </p:cNvSpPr>
          <p:nvPr>
            <p:ph type="ftr" sz="quarter" idx="11"/>
          </p:nvPr>
        </p:nvSpPr>
        <p:spPr>
          <a:xfrm>
            <a:off x="581192" y="5951810"/>
            <a:ext cx="5922209"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42736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832033"/>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581192" y="2228003"/>
            <a:ext cx="7989752" cy="363079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pic>
        <p:nvPicPr>
          <p:cNvPr id="8" name="Imagen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56374" y="622665"/>
            <a:ext cx="2288922" cy="785029"/>
          </a:xfrm>
          <a:prstGeom prst="rect">
            <a:avLst/>
          </a:prstGeom>
        </p:spPr>
      </p:pic>
    </p:spTree>
    <p:extLst>
      <p:ext uri="{BB962C8B-B14F-4D97-AF65-F5344CB8AC3E}">
        <p14:creationId xmlns:p14="http://schemas.microsoft.com/office/powerpoint/2010/main" val="2103440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6/13/2016</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63580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29956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91995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09377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06804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6/13/2016</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908262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6/13/2016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994897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6/13/2016</a:t>
            </a:fld>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‹Nº›</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503199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appteca.apps4citizens.org/app/jaidemaville-1/185" TargetMode="External"/><Relationship Id="rId7" Type="http://schemas.openxmlformats.org/officeDocument/2006/relationships/image" Target="../media/image3.png"/><Relationship Id="rId2" Type="http://schemas.openxmlformats.org/officeDocument/2006/relationships/hyperlink" Target="http://appteca.apps4citizens.org/app/fix-311-government/26" TargetMode="Externa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hyperlink" Target="http://appteca.apps4citizens.org/app/s-var-1/381" TargetMode="External"/><Relationship Id="rId4" Type="http://schemas.openxmlformats.org/officeDocument/2006/relationships/hyperlink" Target="http://appteca.apps4citizens.org/app/barrios-activos-1/22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398509" y="2301186"/>
            <a:ext cx="8372006" cy="2407517"/>
          </a:xfrm>
          <a:prstGeom prst="rect">
            <a:avLst/>
          </a:prstGeom>
        </p:spPr>
      </p:pic>
      <p:pic>
        <p:nvPicPr>
          <p:cNvPr id="5" name="Imagen 4"/>
          <p:cNvPicPr>
            <a:picLocks noChangeAspect="1"/>
          </p:cNvPicPr>
          <p:nvPr/>
        </p:nvPicPr>
        <p:blipFill>
          <a:blip r:embed="rId3"/>
          <a:stretch>
            <a:fillRect/>
          </a:stretch>
        </p:blipFill>
        <p:spPr>
          <a:xfrm>
            <a:off x="6617503" y="809755"/>
            <a:ext cx="1500190" cy="952088"/>
          </a:xfrm>
          <a:prstGeom prst="rect">
            <a:avLst/>
          </a:prstGeom>
        </p:spPr>
      </p:pic>
      <p:sp>
        <p:nvSpPr>
          <p:cNvPr id="8" name="Subtítulo 2"/>
          <p:cNvSpPr txBox="1">
            <a:spLocks/>
          </p:cNvSpPr>
          <p:nvPr/>
        </p:nvSpPr>
        <p:spPr>
          <a:xfrm>
            <a:off x="413399" y="1183097"/>
            <a:ext cx="7301046" cy="590321"/>
          </a:xfrm>
          <a:prstGeom prst="rect">
            <a:avLst/>
          </a:prstGeom>
        </p:spPr>
        <p:txBody>
          <a:bodyPr>
            <a:normAutofit fontScale="40000" lnSpcReduction="2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9pPr>
          </a:lstStyle>
          <a:p>
            <a:pPr marL="0" indent="0">
              <a:buNone/>
            </a:pPr>
            <a:endParaRPr lang="es-MX" sz="2000" b="1" dirty="0" smtClean="0">
              <a:latin typeface="Calibri" panose="020F0502020204030204" pitchFamily="34" charset="0"/>
            </a:endParaRPr>
          </a:p>
          <a:p>
            <a:pPr marL="0" indent="0">
              <a:buNone/>
            </a:pPr>
            <a:r>
              <a:rPr lang="es-MX" sz="5000" b="1" dirty="0" smtClean="0">
                <a:solidFill>
                  <a:schemeClr val="bg1">
                    <a:lumMod val="50000"/>
                  </a:schemeClr>
                </a:solidFill>
                <a:latin typeface="Calibri" panose="020F0502020204030204" pitchFamily="34" charset="0"/>
              </a:rPr>
              <a:t>LA POTENCIA DE LAS MULTITUDES CONECTADAS</a:t>
            </a:r>
            <a:endParaRPr lang="es-MX" sz="5000" b="1" dirty="0">
              <a:solidFill>
                <a:schemeClr val="bg1">
                  <a:lumMod val="50000"/>
                </a:schemeClr>
              </a:solidFill>
              <a:latin typeface="Calibri" panose="020F0502020204030204" pitchFamily="34" charset="0"/>
            </a:endParaRPr>
          </a:p>
        </p:txBody>
      </p:sp>
      <p:sp>
        <p:nvSpPr>
          <p:cNvPr id="10" name="Rectángulo 9"/>
          <p:cNvSpPr/>
          <p:nvPr/>
        </p:nvSpPr>
        <p:spPr>
          <a:xfrm>
            <a:off x="413400" y="825412"/>
            <a:ext cx="2550955" cy="523220"/>
          </a:xfrm>
          <a:prstGeom prst="rect">
            <a:avLst/>
          </a:prstGeom>
        </p:spPr>
        <p:txBody>
          <a:bodyPr wrap="none">
            <a:spAutoFit/>
          </a:bodyPr>
          <a:lstStyle/>
          <a:p>
            <a:r>
              <a:rPr lang="es-MX" sz="2800" b="1" i="1" dirty="0" smtClean="0">
                <a:solidFill>
                  <a:srgbClr val="003300"/>
                </a:solidFill>
                <a:latin typeface="Calibri" panose="020F0502020204030204" pitchFamily="34" charset="0"/>
              </a:rPr>
              <a:t>TECNOPOLÍTICA</a:t>
            </a:r>
            <a:endParaRPr lang="es-MX" sz="2800" dirty="0">
              <a:solidFill>
                <a:srgbClr val="003300"/>
              </a:solidFill>
            </a:endParaRPr>
          </a:p>
        </p:txBody>
      </p:sp>
      <p:sp>
        <p:nvSpPr>
          <p:cNvPr id="11" name="Rectángulo 10"/>
          <p:cNvSpPr/>
          <p:nvPr/>
        </p:nvSpPr>
        <p:spPr>
          <a:xfrm>
            <a:off x="2735402" y="50371"/>
            <a:ext cx="3777765" cy="461665"/>
          </a:xfrm>
          <a:prstGeom prst="rect">
            <a:avLst/>
          </a:prstGeom>
        </p:spPr>
        <p:txBody>
          <a:bodyPr wrap="none">
            <a:spAutoFit/>
          </a:bodyPr>
          <a:lstStyle/>
          <a:p>
            <a:r>
              <a:rPr lang="es-MX" sz="2400" dirty="0">
                <a:solidFill>
                  <a:srgbClr val="0070C0"/>
                </a:solidFill>
              </a:rPr>
              <a:t>http://</a:t>
            </a:r>
            <a:r>
              <a:rPr lang="es-MX" sz="2400" dirty="0" smtClean="0">
                <a:solidFill>
                  <a:srgbClr val="0070C0"/>
                </a:solidFill>
              </a:rPr>
              <a:t>socialmediagroup.com/</a:t>
            </a:r>
            <a:endParaRPr lang="es-MX" sz="2400" dirty="0">
              <a:solidFill>
                <a:srgbClr val="0070C0"/>
              </a:solidFill>
            </a:endParaRPr>
          </a:p>
        </p:txBody>
      </p:sp>
      <p:sp>
        <p:nvSpPr>
          <p:cNvPr id="12" name="Rectángulo 11"/>
          <p:cNvSpPr/>
          <p:nvPr/>
        </p:nvSpPr>
        <p:spPr>
          <a:xfrm>
            <a:off x="6702979" y="1737317"/>
            <a:ext cx="1383712" cy="215444"/>
          </a:xfrm>
          <a:prstGeom prst="rect">
            <a:avLst/>
          </a:prstGeom>
        </p:spPr>
        <p:txBody>
          <a:bodyPr wrap="none">
            <a:spAutoFit/>
          </a:bodyPr>
          <a:lstStyle/>
          <a:p>
            <a:r>
              <a:rPr lang="es-MX" sz="800" dirty="0">
                <a:solidFill>
                  <a:schemeClr val="tx1">
                    <a:lumMod val="65000"/>
                    <a:lumOff val="35000"/>
                  </a:schemeClr>
                </a:solidFill>
              </a:rPr>
              <a:t>http://socialmediagroup.com/</a:t>
            </a:r>
          </a:p>
        </p:txBody>
      </p:sp>
      <p:pic>
        <p:nvPicPr>
          <p:cNvPr id="13" name="Imagen 12"/>
          <p:cNvPicPr>
            <a:picLocks noChangeAspect="1"/>
          </p:cNvPicPr>
          <p:nvPr/>
        </p:nvPicPr>
        <p:blipFill>
          <a:blip r:embed="rId4"/>
          <a:stretch>
            <a:fillRect/>
          </a:stretch>
        </p:blipFill>
        <p:spPr>
          <a:xfrm>
            <a:off x="6807633" y="5061233"/>
            <a:ext cx="459567" cy="373625"/>
          </a:xfrm>
          <a:prstGeom prst="rect">
            <a:avLst/>
          </a:prstGeom>
          <a:ln>
            <a:noFill/>
          </a:ln>
          <a:effectLst>
            <a:outerShdw blurRad="292100" dist="139700" dir="2700000" algn="tl" rotWithShape="0">
              <a:srgbClr val="333333">
                <a:alpha val="65000"/>
              </a:srgbClr>
            </a:outerShdw>
          </a:effectLst>
        </p:spPr>
      </p:pic>
      <p:sp>
        <p:nvSpPr>
          <p:cNvPr id="14" name="Rectángulo 13"/>
          <p:cNvSpPr/>
          <p:nvPr/>
        </p:nvSpPr>
        <p:spPr>
          <a:xfrm>
            <a:off x="7220749" y="5051805"/>
            <a:ext cx="1731884" cy="369332"/>
          </a:xfrm>
          <a:prstGeom prst="rect">
            <a:avLst/>
          </a:prstGeom>
        </p:spPr>
        <p:txBody>
          <a:bodyPr wrap="none">
            <a:spAutoFit/>
          </a:bodyPr>
          <a:lstStyle/>
          <a:p>
            <a:r>
              <a:rPr lang="es-MX" dirty="0" smtClean="0">
                <a:latin typeface="Calibri" panose="020F0502020204030204" pitchFamily="34" charset="0"/>
              </a:rPr>
              <a:t>@</a:t>
            </a:r>
            <a:r>
              <a:rPr lang="es-MX" dirty="0" err="1" smtClean="0">
                <a:latin typeface="Calibri" panose="020F0502020204030204" pitchFamily="34" charset="0"/>
              </a:rPr>
              <a:t>faustomucino</a:t>
            </a:r>
            <a:endParaRPr lang="es-MX" dirty="0"/>
          </a:p>
        </p:txBody>
      </p:sp>
      <p:sp>
        <p:nvSpPr>
          <p:cNvPr id="15" name="Rectángulo 14"/>
          <p:cNvSpPr/>
          <p:nvPr/>
        </p:nvSpPr>
        <p:spPr>
          <a:xfrm>
            <a:off x="7136049" y="5602722"/>
            <a:ext cx="1156792" cy="369332"/>
          </a:xfrm>
          <a:prstGeom prst="rect">
            <a:avLst/>
          </a:prstGeom>
        </p:spPr>
        <p:txBody>
          <a:bodyPr wrap="none">
            <a:spAutoFit/>
          </a:bodyPr>
          <a:lstStyle/>
          <a:p>
            <a:r>
              <a:rPr lang="es-MX" dirty="0" smtClean="0">
                <a:latin typeface="Calibri" panose="020F0502020204030204" pitchFamily="34" charset="0"/>
              </a:rPr>
              <a:t>   </a:t>
            </a:r>
            <a:r>
              <a:rPr lang="es-MX" dirty="0" err="1" smtClean="0">
                <a:latin typeface="Calibri" panose="020F0502020204030204" pitchFamily="34" charset="0"/>
              </a:rPr>
              <a:t>f.mucino</a:t>
            </a:r>
            <a:endParaRPr lang="es-MX" dirty="0"/>
          </a:p>
        </p:txBody>
      </p:sp>
      <p:pic>
        <p:nvPicPr>
          <p:cNvPr id="16" name="Imagen 15"/>
          <p:cNvPicPr>
            <a:picLocks noChangeAspect="1"/>
          </p:cNvPicPr>
          <p:nvPr/>
        </p:nvPicPr>
        <p:blipFill>
          <a:blip r:embed="rId5"/>
          <a:stretch>
            <a:fillRect/>
          </a:stretch>
        </p:blipFill>
        <p:spPr>
          <a:xfrm>
            <a:off x="6890197" y="5625450"/>
            <a:ext cx="376237" cy="369736"/>
          </a:xfrm>
          <a:prstGeom prst="rect">
            <a:avLst/>
          </a:prstGeom>
        </p:spPr>
      </p:pic>
    </p:spTree>
    <p:extLst>
      <p:ext uri="{BB962C8B-B14F-4D97-AF65-F5344CB8AC3E}">
        <p14:creationId xmlns:p14="http://schemas.microsoft.com/office/powerpoint/2010/main" val="362933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581192" y="783730"/>
            <a:ext cx="7989752" cy="660063"/>
          </a:xfrm>
        </p:spPr>
        <p:txBody>
          <a:bodyPr>
            <a:normAutofit fontScale="90000"/>
          </a:bodyPr>
          <a:lstStyle/>
          <a:p>
            <a:r>
              <a:rPr lang="es-MX" sz="1800" b="1" i="1" dirty="0" smtClean="0">
                <a:latin typeface="Calibri" panose="020F0502020204030204" pitchFamily="34" charset="0"/>
              </a:rPr>
              <a:t>El nuevo paradigma</a:t>
            </a:r>
            <a:br>
              <a:rPr lang="es-MX" sz="1800" b="1" i="1" dirty="0" smtClean="0">
                <a:latin typeface="Calibri" panose="020F0502020204030204" pitchFamily="34" charset="0"/>
              </a:rPr>
            </a:br>
            <a:r>
              <a:rPr lang="es-MX" sz="1800" b="1" i="1" dirty="0" smtClean="0">
                <a:latin typeface="Calibri" panose="020F0502020204030204" pitchFamily="34" charset="0"/>
              </a:rPr>
              <a:t>Ideas </a:t>
            </a:r>
            <a:r>
              <a:rPr lang="es-MX" sz="1800" b="1" i="1" dirty="0">
                <a:latin typeface="Calibri" panose="020F0502020204030204" pitchFamily="34" charset="0"/>
              </a:rPr>
              <a:t>y Reflexiones por un nuevo modelo social, </a:t>
            </a:r>
            <a:r>
              <a:rPr lang="es-MX" sz="1800" b="1" i="1" dirty="0" smtClean="0">
                <a:latin typeface="Calibri" panose="020F0502020204030204" pitchFamily="34" charset="0"/>
              </a:rPr>
              <a:t/>
            </a:r>
            <a:br>
              <a:rPr lang="es-MX" sz="1800" b="1" i="1" dirty="0" smtClean="0">
                <a:latin typeface="Calibri" panose="020F0502020204030204" pitchFamily="34" charset="0"/>
              </a:rPr>
            </a:br>
            <a:r>
              <a:rPr lang="es-MX" sz="1800" b="1" i="1" dirty="0" smtClean="0">
                <a:latin typeface="Calibri" panose="020F0502020204030204" pitchFamily="34" charset="0"/>
              </a:rPr>
              <a:t>político </a:t>
            </a:r>
            <a:r>
              <a:rPr lang="es-MX" sz="1800" b="1" i="1" dirty="0">
                <a:latin typeface="Calibri" panose="020F0502020204030204" pitchFamily="34" charset="0"/>
              </a:rPr>
              <a:t>y económico</a:t>
            </a:r>
            <a:r>
              <a:rPr lang="es-MX" sz="1800" b="1" i="1" dirty="0" smtClean="0">
                <a:latin typeface="Calibri" panose="020F0502020204030204" pitchFamily="34" charset="0"/>
              </a:rPr>
              <a:t>.</a:t>
            </a:r>
            <a:endParaRPr lang="es-MX" sz="2400" i="1" dirty="0">
              <a:latin typeface="Calibri" panose="020F0502020204030204" pitchFamily="34" charset="0"/>
            </a:endParaRPr>
          </a:p>
        </p:txBody>
      </p:sp>
      <p:sp>
        <p:nvSpPr>
          <p:cNvPr id="7" name="Rectángulo 6"/>
          <p:cNvSpPr/>
          <p:nvPr/>
        </p:nvSpPr>
        <p:spPr>
          <a:xfrm>
            <a:off x="581192" y="1793035"/>
            <a:ext cx="4660509" cy="4524315"/>
          </a:xfrm>
          <a:prstGeom prst="rect">
            <a:avLst/>
          </a:prstGeom>
        </p:spPr>
        <p:txBody>
          <a:bodyPr wrap="square">
            <a:spAutoFit/>
          </a:bodyPr>
          <a:lstStyle/>
          <a:p>
            <a:pPr algn="ctr"/>
            <a:r>
              <a:rPr lang="es-MX" sz="2400" b="1" i="1" dirty="0" smtClean="0">
                <a:latin typeface="Calibri" panose="020F0502020204030204" pitchFamily="34" charset="0"/>
              </a:rPr>
              <a:t>REDES SOCIALES Y TECNOPOLITICA </a:t>
            </a:r>
          </a:p>
          <a:p>
            <a:pPr algn="just"/>
            <a:endParaRPr lang="es-MX" sz="2400" dirty="0">
              <a:latin typeface="Calibri" panose="020F0502020204030204" pitchFamily="34" charset="0"/>
            </a:endParaRPr>
          </a:p>
          <a:p>
            <a:pPr marL="285750" indent="-285750" algn="just">
              <a:buClr>
                <a:schemeClr val="accent2"/>
              </a:buClr>
              <a:buFont typeface="Calibri" panose="020F0502020204030204" pitchFamily="34" charset="0"/>
              <a:buChar char="@"/>
            </a:pPr>
            <a:r>
              <a:rPr lang="es-MX" sz="2400" dirty="0" smtClean="0">
                <a:latin typeface="Calibri" panose="020F0502020204030204" pitchFamily="34" charset="0"/>
              </a:rPr>
              <a:t>Capacidad </a:t>
            </a:r>
            <a:r>
              <a:rPr lang="es-MX" sz="2400" dirty="0">
                <a:latin typeface="Calibri" panose="020F0502020204030204" pitchFamily="34" charset="0"/>
              </a:rPr>
              <a:t>de acción colectiva en las redes </a:t>
            </a:r>
            <a:r>
              <a:rPr lang="es-MX" sz="2400" dirty="0" smtClean="0">
                <a:latin typeface="Calibri" panose="020F0502020204030204" pitchFamily="34" charset="0"/>
              </a:rPr>
              <a:t>digitales.</a:t>
            </a:r>
          </a:p>
          <a:p>
            <a:pPr algn="just">
              <a:buClr>
                <a:schemeClr val="accent2"/>
              </a:buClr>
            </a:pPr>
            <a:endParaRPr lang="es-MX" sz="2400" dirty="0" smtClean="0">
              <a:latin typeface="Calibri" panose="020F0502020204030204" pitchFamily="34" charset="0"/>
            </a:endParaRPr>
          </a:p>
          <a:p>
            <a:pPr marL="285750" indent="-285750" algn="just">
              <a:buClr>
                <a:schemeClr val="accent2"/>
              </a:buClr>
              <a:buFont typeface="Calibri" panose="020F0502020204030204" pitchFamily="34" charset="0"/>
              <a:buChar char="@"/>
            </a:pPr>
            <a:r>
              <a:rPr lang="es-MX" sz="2400" dirty="0" smtClean="0">
                <a:latin typeface="Calibri" panose="020F0502020204030204" pitchFamily="34" charset="0"/>
              </a:rPr>
              <a:t>Comunicación de ideas online, movilización de personas </a:t>
            </a:r>
            <a:r>
              <a:rPr lang="es-MX" sz="2400" i="1" dirty="0" smtClean="0">
                <a:latin typeface="Calibri" panose="020F0502020204030204" pitchFamily="34" charset="0"/>
              </a:rPr>
              <a:t>off-line.</a:t>
            </a:r>
          </a:p>
          <a:p>
            <a:pPr algn="just">
              <a:buClr>
                <a:schemeClr val="accent2"/>
              </a:buClr>
            </a:pPr>
            <a:endParaRPr lang="es-MX" sz="2400" i="1" dirty="0" smtClean="0">
              <a:latin typeface="Calibri" panose="020F0502020204030204" pitchFamily="34" charset="0"/>
            </a:endParaRPr>
          </a:p>
          <a:p>
            <a:pPr marL="285750" indent="-285750" algn="just">
              <a:buClr>
                <a:schemeClr val="accent2"/>
              </a:buClr>
              <a:buFont typeface="Calibri" panose="020F0502020204030204" pitchFamily="34" charset="0"/>
              <a:buChar char="@"/>
            </a:pPr>
            <a:r>
              <a:rPr lang="es-MX" sz="2400" dirty="0" smtClean="0">
                <a:latin typeface="Calibri" panose="020F0502020204030204" pitchFamily="34" charset="0"/>
              </a:rPr>
              <a:t>Interconectar </a:t>
            </a:r>
            <a:r>
              <a:rPr lang="es-MX" sz="2400" dirty="0">
                <a:latin typeface="Calibri" panose="020F0502020204030204" pitchFamily="34" charset="0"/>
              </a:rPr>
              <a:t>personas, interconectando cerebros. </a:t>
            </a:r>
          </a:p>
          <a:p>
            <a:pPr algn="just">
              <a:buClr>
                <a:schemeClr val="accent2"/>
              </a:buClr>
            </a:pPr>
            <a:endParaRPr lang="es-MX" sz="2400" dirty="0" smtClean="0">
              <a:latin typeface="Calibri" panose="020F0502020204030204" pitchFamily="34" charset="0"/>
            </a:endParaRPr>
          </a:p>
          <a:p>
            <a:pPr algn="just"/>
            <a:endParaRPr lang="es-MX" sz="2400" dirty="0">
              <a:latin typeface="Calibri" panose="020F0502020204030204" pitchFamily="34" charset="0"/>
            </a:endParaRPr>
          </a:p>
        </p:txBody>
      </p:sp>
      <p:pic>
        <p:nvPicPr>
          <p:cNvPr id="5" name="Imagen 4"/>
          <p:cNvPicPr>
            <a:picLocks noChangeAspect="1"/>
          </p:cNvPicPr>
          <p:nvPr/>
        </p:nvPicPr>
        <p:blipFill rotWithShape="1">
          <a:blip r:embed="rId2">
            <a:extLst>
              <a:ext uri="{28A0092B-C50C-407E-A947-70E740481C1C}">
                <a14:useLocalDpi xmlns:a14="http://schemas.microsoft.com/office/drawing/2010/main" val="0"/>
              </a:ext>
            </a:extLst>
          </a:blip>
          <a:srcRect l="27325" r="27422"/>
          <a:stretch/>
        </p:blipFill>
        <p:spPr>
          <a:xfrm>
            <a:off x="5892800" y="2537138"/>
            <a:ext cx="2181716" cy="2748488"/>
          </a:xfrm>
          <a:prstGeom prst="rect">
            <a:avLst/>
          </a:prstGeom>
          <a:ln>
            <a:noFill/>
          </a:ln>
          <a:effectLst>
            <a:outerShdw blurRad="292100" dist="139700" dir="2700000" algn="tl" rotWithShape="0">
              <a:srgbClr val="333333">
                <a:alpha val="65000"/>
              </a:srgbClr>
            </a:outerShdw>
          </a:effectLst>
          <a:scene3d>
            <a:camera prst="orthographicFront">
              <a:rot lat="0" lon="0" rev="21000000"/>
            </a:camera>
            <a:lightRig rig="threePt" dir="t"/>
          </a:scene3d>
        </p:spPr>
      </p:pic>
      <p:pic>
        <p:nvPicPr>
          <p:cNvPr id="3" name="Imagen 2"/>
          <p:cNvPicPr>
            <a:picLocks noChangeAspect="1"/>
          </p:cNvPicPr>
          <p:nvPr/>
        </p:nvPicPr>
        <p:blipFill>
          <a:blip r:embed="rId3"/>
          <a:stretch>
            <a:fillRect/>
          </a:stretch>
        </p:blipFill>
        <p:spPr>
          <a:xfrm>
            <a:off x="5892800" y="605936"/>
            <a:ext cx="2779485" cy="820772"/>
          </a:xfrm>
          <a:prstGeom prst="rect">
            <a:avLst/>
          </a:prstGeom>
        </p:spPr>
      </p:pic>
      <p:pic>
        <p:nvPicPr>
          <p:cNvPr id="6" name="Imagen 5"/>
          <p:cNvPicPr>
            <a:picLocks noChangeAspect="1"/>
          </p:cNvPicPr>
          <p:nvPr/>
        </p:nvPicPr>
        <p:blipFill>
          <a:blip r:embed="rId4"/>
          <a:stretch>
            <a:fillRect/>
          </a:stretch>
        </p:blipFill>
        <p:spPr>
          <a:xfrm>
            <a:off x="6825220" y="667819"/>
            <a:ext cx="1108166" cy="603194"/>
          </a:xfrm>
          <a:prstGeom prst="rect">
            <a:avLst/>
          </a:prstGeom>
        </p:spPr>
      </p:pic>
      <p:sp>
        <p:nvSpPr>
          <p:cNvPr id="9" name="Rectángulo 8"/>
          <p:cNvSpPr/>
          <p:nvPr/>
        </p:nvSpPr>
        <p:spPr>
          <a:xfrm>
            <a:off x="6690100" y="1235036"/>
            <a:ext cx="1383712" cy="215444"/>
          </a:xfrm>
          <a:prstGeom prst="rect">
            <a:avLst/>
          </a:prstGeom>
        </p:spPr>
        <p:txBody>
          <a:bodyPr wrap="none">
            <a:spAutoFit/>
          </a:bodyPr>
          <a:lstStyle/>
          <a:p>
            <a:r>
              <a:rPr lang="es-MX" sz="800" dirty="0">
                <a:solidFill>
                  <a:schemeClr val="tx1">
                    <a:lumMod val="65000"/>
                    <a:lumOff val="35000"/>
                  </a:schemeClr>
                </a:solidFill>
              </a:rPr>
              <a:t>http://socialmediagroup.com/</a:t>
            </a:r>
          </a:p>
        </p:txBody>
      </p:sp>
      <p:sp>
        <p:nvSpPr>
          <p:cNvPr id="10" name="Rectángulo 9"/>
          <p:cNvSpPr/>
          <p:nvPr/>
        </p:nvSpPr>
        <p:spPr>
          <a:xfrm>
            <a:off x="2735402" y="50371"/>
            <a:ext cx="3777765" cy="461665"/>
          </a:xfrm>
          <a:prstGeom prst="rect">
            <a:avLst/>
          </a:prstGeom>
        </p:spPr>
        <p:txBody>
          <a:bodyPr wrap="none">
            <a:spAutoFit/>
          </a:bodyPr>
          <a:lstStyle/>
          <a:p>
            <a:r>
              <a:rPr lang="es-MX" sz="2400" dirty="0">
                <a:solidFill>
                  <a:srgbClr val="0070C0"/>
                </a:solidFill>
              </a:rPr>
              <a:t>http://</a:t>
            </a:r>
            <a:r>
              <a:rPr lang="es-MX" sz="2400" dirty="0" smtClean="0">
                <a:solidFill>
                  <a:srgbClr val="0070C0"/>
                </a:solidFill>
              </a:rPr>
              <a:t>socialmediagroup.com/</a:t>
            </a:r>
            <a:endParaRPr lang="es-MX" sz="2400" dirty="0">
              <a:solidFill>
                <a:srgbClr val="0070C0"/>
              </a:solidFill>
            </a:endParaRPr>
          </a:p>
        </p:txBody>
      </p:sp>
    </p:spTree>
    <p:extLst>
      <p:ext uri="{BB962C8B-B14F-4D97-AF65-F5344CB8AC3E}">
        <p14:creationId xmlns:p14="http://schemas.microsoft.com/office/powerpoint/2010/main" val="2361154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88571" y="1915886"/>
            <a:ext cx="1756229" cy="870857"/>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MX"/>
          </a:p>
        </p:txBody>
      </p:sp>
      <p:sp>
        <p:nvSpPr>
          <p:cNvPr id="3" name="Rectángulo 2"/>
          <p:cNvSpPr/>
          <p:nvPr/>
        </p:nvSpPr>
        <p:spPr>
          <a:xfrm>
            <a:off x="1200509" y="2032392"/>
            <a:ext cx="1581138" cy="646331"/>
          </a:xfrm>
          <a:prstGeom prst="rect">
            <a:avLst/>
          </a:prstGeom>
        </p:spPr>
        <p:txBody>
          <a:bodyPr wrap="none">
            <a:spAutoFit/>
          </a:bodyPr>
          <a:lstStyle/>
          <a:p>
            <a:r>
              <a:rPr lang="es-MX" b="1" dirty="0" smtClean="0">
                <a:solidFill>
                  <a:schemeClr val="bg1"/>
                </a:solidFill>
                <a:latin typeface="Calibri" panose="020F0502020204030204" pitchFamily="34" charset="0"/>
              </a:rPr>
              <a:t>Comunicación </a:t>
            </a:r>
          </a:p>
          <a:p>
            <a:r>
              <a:rPr lang="es-MX" b="1" dirty="0">
                <a:solidFill>
                  <a:schemeClr val="bg1"/>
                </a:solidFill>
                <a:latin typeface="Calibri" panose="020F0502020204030204" pitchFamily="34" charset="0"/>
              </a:rPr>
              <a:t>p</a:t>
            </a:r>
            <a:r>
              <a:rPr lang="es-MX" b="1" dirty="0" smtClean="0">
                <a:solidFill>
                  <a:schemeClr val="bg1"/>
                </a:solidFill>
                <a:latin typeface="Calibri" panose="020F0502020204030204" pitchFamily="34" charset="0"/>
              </a:rPr>
              <a:t>olítica.</a:t>
            </a:r>
          </a:p>
        </p:txBody>
      </p:sp>
      <p:sp>
        <p:nvSpPr>
          <p:cNvPr id="7" name="Rectángulo 6"/>
          <p:cNvSpPr/>
          <p:nvPr/>
        </p:nvSpPr>
        <p:spPr>
          <a:xfrm>
            <a:off x="5660569" y="1661375"/>
            <a:ext cx="2118269" cy="101651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r>
              <a:rPr lang="es-MX" b="1" dirty="0">
                <a:solidFill>
                  <a:schemeClr val="bg1"/>
                </a:solidFill>
                <a:latin typeface="Calibri" panose="020F0502020204030204" pitchFamily="34" charset="0"/>
              </a:rPr>
              <a:t>Comunicación </a:t>
            </a:r>
          </a:p>
          <a:p>
            <a:r>
              <a:rPr lang="es-MX" b="1" dirty="0" smtClean="0">
                <a:solidFill>
                  <a:schemeClr val="bg1"/>
                </a:solidFill>
                <a:latin typeface="Calibri" panose="020F0502020204030204" pitchFamily="34" charset="0"/>
              </a:rPr>
              <a:t>multidireccional.</a:t>
            </a:r>
            <a:endParaRPr lang="es-MX" b="1" dirty="0">
              <a:solidFill>
                <a:schemeClr val="bg1"/>
              </a:solidFill>
              <a:latin typeface="Calibri" panose="020F0502020204030204" pitchFamily="34" charset="0"/>
            </a:endParaRPr>
          </a:p>
        </p:txBody>
      </p:sp>
      <p:sp>
        <p:nvSpPr>
          <p:cNvPr id="9" name="Rectángulo 8"/>
          <p:cNvSpPr/>
          <p:nvPr/>
        </p:nvSpPr>
        <p:spPr>
          <a:xfrm>
            <a:off x="1161142" y="3534230"/>
            <a:ext cx="1734458" cy="870857"/>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MX"/>
          </a:p>
        </p:txBody>
      </p:sp>
      <p:sp>
        <p:nvSpPr>
          <p:cNvPr id="8" name="Rectángulo 7"/>
          <p:cNvSpPr/>
          <p:nvPr/>
        </p:nvSpPr>
        <p:spPr>
          <a:xfrm>
            <a:off x="1240971" y="3628348"/>
            <a:ext cx="1705429" cy="646331"/>
          </a:xfrm>
          <a:prstGeom prst="rect">
            <a:avLst/>
          </a:prstGeom>
        </p:spPr>
        <p:txBody>
          <a:bodyPr wrap="square">
            <a:spAutoFit/>
          </a:bodyPr>
          <a:lstStyle/>
          <a:p>
            <a:r>
              <a:rPr lang="es-MX" b="1" dirty="0" smtClean="0">
                <a:solidFill>
                  <a:schemeClr val="bg1"/>
                </a:solidFill>
                <a:latin typeface="Calibri" panose="020F0502020204030204" pitchFamily="34" charset="0"/>
              </a:rPr>
              <a:t>Participación </a:t>
            </a:r>
          </a:p>
          <a:p>
            <a:r>
              <a:rPr lang="es-MX" b="1" dirty="0" smtClean="0">
                <a:solidFill>
                  <a:schemeClr val="bg1"/>
                </a:solidFill>
                <a:latin typeface="Calibri" panose="020F0502020204030204" pitchFamily="34" charset="0"/>
              </a:rPr>
              <a:t>ciudadana.</a:t>
            </a:r>
            <a:endParaRPr lang="es-MX" b="1" dirty="0">
              <a:solidFill>
                <a:schemeClr val="bg1"/>
              </a:solidFill>
            </a:endParaRPr>
          </a:p>
        </p:txBody>
      </p:sp>
      <p:sp>
        <p:nvSpPr>
          <p:cNvPr id="10" name="Flecha derecha 9"/>
          <p:cNvSpPr/>
          <p:nvPr/>
        </p:nvSpPr>
        <p:spPr>
          <a:xfrm>
            <a:off x="3381828" y="1792517"/>
            <a:ext cx="1756230" cy="1030514"/>
          </a:xfrm>
          <a:prstGeom prst="rightArrow">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s-MX" b="1" dirty="0" smtClean="0">
                <a:solidFill>
                  <a:schemeClr val="bg1"/>
                </a:solidFill>
                <a:latin typeface="Calibri" panose="020F0502020204030204" pitchFamily="34" charset="0"/>
              </a:rPr>
              <a:t> </a:t>
            </a:r>
            <a:r>
              <a:rPr lang="es-MX" b="1" dirty="0" err="1" smtClean="0">
                <a:solidFill>
                  <a:schemeClr val="bg1"/>
                </a:solidFill>
                <a:latin typeface="Calibri" panose="020F0502020204030204" pitchFamily="34" charset="0"/>
              </a:rPr>
              <a:t>Tecnopolítica</a:t>
            </a:r>
            <a:endParaRPr lang="es-MX" b="1" dirty="0">
              <a:solidFill>
                <a:schemeClr val="bg1"/>
              </a:solidFill>
            </a:endParaRPr>
          </a:p>
        </p:txBody>
      </p:sp>
      <p:sp>
        <p:nvSpPr>
          <p:cNvPr id="11" name="Rectángulo 10"/>
          <p:cNvSpPr/>
          <p:nvPr/>
        </p:nvSpPr>
        <p:spPr>
          <a:xfrm>
            <a:off x="5704114" y="3309871"/>
            <a:ext cx="2074724" cy="1015388"/>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r>
              <a:rPr lang="es-MX" b="1" dirty="0" smtClean="0">
                <a:solidFill>
                  <a:schemeClr val="bg1"/>
                </a:solidFill>
                <a:latin typeface="Calibri" panose="020F0502020204030204" pitchFamily="34" charset="0"/>
              </a:rPr>
              <a:t> Democracia</a:t>
            </a:r>
            <a:r>
              <a:rPr lang="es-MX" b="1" dirty="0" smtClean="0">
                <a:solidFill>
                  <a:schemeClr val="bg1"/>
                </a:solidFill>
                <a:latin typeface="Calibri" panose="020F0502020204030204" pitchFamily="34" charset="0"/>
              </a:rPr>
              <a:t>.</a:t>
            </a:r>
          </a:p>
          <a:p>
            <a:r>
              <a:rPr lang="es-MX" b="1" dirty="0" smtClean="0">
                <a:solidFill>
                  <a:schemeClr val="bg1"/>
                </a:solidFill>
                <a:latin typeface="Calibri" panose="020F0502020204030204" pitchFamily="34" charset="0"/>
              </a:rPr>
              <a:t>Tiempo/espacio.</a:t>
            </a:r>
            <a:endParaRPr lang="es-MX" b="1" dirty="0">
              <a:solidFill>
                <a:schemeClr val="bg1"/>
              </a:solidFill>
            </a:endParaRPr>
          </a:p>
        </p:txBody>
      </p:sp>
      <p:sp>
        <p:nvSpPr>
          <p:cNvPr id="12" name="Rectángulo 11"/>
          <p:cNvSpPr/>
          <p:nvPr/>
        </p:nvSpPr>
        <p:spPr>
          <a:xfrm>
            <a:off x="1161143" y="5072745"/>
            <a:ext cx="1734458" cy="870857"/>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MX"/>
          </a:p>
        </p:txBody>
      </p:sp>
      <p:sp>
        <p:nvSpPr>
          <p:cNvPr id="14" name="Rectángulo 13"/>
          <p:cNvSpPr/>
          <p:nvPr/>
        </p:nvSpPr>
        <p:spPr>
          <a:xfrm>
            <a:off x="5754913" y="4842456"/>
            <a:ext cx="2023926" cy="107211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r>
              <a:rPr lang="es-MX" b="1" dirty="0" smtClean="0">
                <a:solidFill>
                  <a:schemeClr val="bg1"/>
                </a:solidFill>
              </a:rPr>
              <a:t>Opinión (asuntos  de competencia municipal).</a:t>
            </a:r>
            <a:endParaRPr lang="es-MX" b="1" dirty="0">
              <a:solidFill>
                <a:schemeClr val="bg1"/>
              </a:solidFill>
            </a:endParaRPr>
          </a:p>
        </p:txBody>
      </p:sp>
      <p:sp>
        <p:nvSpPr>
          <p:cNvPr id="15" name="Rectángulo 14"/>
          <p:cNvSpPr/>
          <p:nvPr/>
        </p:nvSpPr>
        <p:spPr>
          <a:xfrm>
            <a:off x="1248228" y="5166861"/>
            <a:ext cx="1705429" cy="646331"/>
          </a:xfrm>
          <a:prstGeom prst="rect">
            <a:avLst/>
          </a:prstGeom>
        </p:spPr>
        <p:txBody>
          <a:bodyPr wrap="square">
            <a:spAutoFit/>
          </a:bodyPr>
          <a:lstStyle/>
          <a:p>
            <a:r>
              <a:rPr lang="es-MX" b="1" dirty="0" smtClean="0">
                <a:solidFill>
                  <a:schemeClr val="bg1"/>
                </a:solidFill>
                <a:latin typeface="Calibri" panose="020F0502020204030204" pitchFamily="34" charset="0"/>
              </a:rPr>
              <a:t>Participación </a:t>
            </a:r>
          </a:p>
          <a:p>
            <a:r>
              <a:rPr lang="es-MX" b="1" dirty="0" smtClean="0">
                <a:solidFill>
                  <a:schemeClr val="bg1"/>
                </a:solidFill>
                <a:latin typeface="Calibri" panose="020F0502020204030204" pitchFamily="34" charset="0"/>
              </a:rPr>
              <a:t>ciudadana.</a:t>
            </a:r>
            <a:endParaRPr lang="es-MX" b="1" dirty="0">
              <a:solidFill>
                <a:schemeClr val="bg1"/>
              </a:solidFill>
            </a:endParaRPr>
          </a:p>
        </p:txBody>
      </p:sp>
      <p:sp>
        <p:nvSpPr>
          <p:cNvPr id="16" name="Flecha derecha 15"/>
          <p:cNvSpPr/>
          <p:nvPr/>
        </p:nvSpPr>
        <p:spPr>
          <a:xfrm>
            <a:off x="3432626" y="3403603"/>
            <a:ext cx="1756230" cy="1030514"/>
          </a:xfrm>
          <a:prstGeom prst="rightArrow">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s-MX" b="1" dirty="0" smtClean="0">
                <a:solidFill>
                  <a:schemeClr val="bg1"/>
                </a:solidFill>
                <a:latin typeface="Calibri" panose="020F0502020204030204" pitchFamily="34" charset="0"/>
              </a:rPr>
              <a:t> </a:t>
            </a:r>
            <a:r>
              <a:rPr lang="es-MX" b="1" dirty="0" err="1" smtClean="0">
                <a:solidFill>
                  <a:schemeClr val="bg1"/>
                </a:solidFill>
                <a:latin typeface="Calibri" panose="020F0502020204030204" pitchFamily="34" charset="0"/>
              </a:rPr>
              <a:t>Tecnopolítica</a:t>
            </a:r>
            <a:endParaRPr lang="es-MX" b="1" dirty="0">
              <a:solidFill>
                <a:schemeClr val="bg1"/>
              </a:solidFill>
            </a:endParaRPr>
          </a:p>
        </p:txBody>
      </p:sp>
      <p:sp>
        <p:nvSpPr>
          <p:cNvPr id="17" name="Flecha derecha 16"/>
          <p:cNvSpPr/>
          <p:nvPr/>
        </p:nvSpPr>
        <p:spPr>
          <a:xfrm>
            <a:off x="3454399" y="4978403"/>
            <a:ext cx="1756230" cy="1030514"/>
          </a:xfrm>
          <a:prstGeom prst="rightArrow">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s-MX" b="1" dirty="0" smtClean="0">
                <a:solidFill>
                  <a:schemeClr val="bg1"/>
                </a:solidFill>
                <a:latin typeface="Calibri" panose="020F0502020204030204" pitchFamily="34" charset="0"/>
              </a:rPr>
              <a:t> </a:t>
            </a:r>
            <a:r>
              <a:rPr lang="es-MX" b="1" dirty="0" err="1" smtClean="0">
                <a:solidFill>
                  <a:schemeClr val="bg1"/>
                </a:solidFill>
                <a:latin typeface="Calibri" panose="020F0502020204030204" pitchFamily="34" charset="0"/>
              </a:rPr>
              <a:t>Tecnopolítica</a:t>
            </a:r>
            <a:endParaRPr lang="es-MX" b="1" dirty="0">
              <a:solidFill>
                <a:schemeClr val="bg1"/>
              </a:solidFill>
            </a:endParaRPr>
          </a:p>
        </p:txBody>
      </p:sp>
      <p:pic>
        <p:nvPicPr>
          <p:cNvPr id="5" name="Imagen 4"/>
          <p:cNvPicPr>
            <a:picLocks noChangeAspect="1"/>
          </p:cNvPicPr>
          <p:nvPr/>
        </p:nvPicPr>
        <p:blipFill>
          <a:blip r:embed="rId2"/>
          <a:stretch>
            <a:fillRect/>
          </a:stretch>
        </p:blipFill>
        <p:spPr>
          <a:xfrm>
            <a:off x="6066419" y="682511"/>
            <a:ext cx="2510911" cy="676275"/>
          </a:xfrm>
          <a:prstGeom prst="rect">
            <a:avLst/>
          </a:prstGeom>
        </p:spPr>
      </p:pic>
      <p:pic>
        <p:nvPicPr>
          <p:cNvPr id="18" name="Imagen 17"/>
          <p:cNvPicPr>
            <a:picLocks noChangeAspect="1"/>
          </p:cNvPicPr>
          <p:nvPr/>
        </p:nvPicPr>
        <p:blipFill>
          <a:blip r:embed="rId3"/>
          <a:stretch>
            <a:fillRect/>
          </a:stretch>
        </p:blipFill>
        <p:spPr>
          <a:xfrm>
            <a:off x="6825220" y="667819"/>
            <a:ext cx="1108166" cy="603194"/>
          </a:xfrm>
          <a:prstGeom prst="rect">
            <a:avLst/>
          </a:prstGeom>
        </p:spPr>
      </p:pic>
      <p:sp>
        <p:nvSpPr>
          <p:cNvPr id="19" name="Rectángulo 18"/>
          <p:cNvSpPr/>
          <p:nvPr/>
        </p:nvSpPr>
        <p:spPr>
          <a:xfrm>
            <a:off x="6690100" y="1235036"/>
            <a:ext cx="1383712" cy="215444"/>
          </a:xfrm>
          <a:prstGeom prst="rect">
            <a:avLst/>
          </a:prstGeom>
        </p:spPr>
        <p:txBody>
          <a:bodyPr wrap="none">
            <a:spAutoFit/>
          </a:bodyPr>
          <a:lstStyle/>
          <a:p>
            <a:r>
              <a:rPr lang="es-MX" sz="800" dirty="0">
                <a:solidFill>
                  <a:schemeClr val="tx1">
                    <a:lumMod val="65000"/>
                    <a:lumOff val="35000"/>
                  </a:schemeClr>
                </a:solidFill>
              </a:rPr>
              <a:t>http://socialmediagroup.com/</a:t>
            </a:r>
          </a:p>
        </p:txBody>
      </p:sp>
      <p:sp>
        <p:nvSpPr>
          <p:cNvPr id="20" name="Rectángulo 19"/>
          <p:cNvSpPr/>
          <p:nvPr/>
        </p:nvSpPr>
        <p:spPr>
          <a:xfrm>
            <a:off x="2735402" y="50371"/>
            <a:ext cx="3777765" cy="461665"/>
          </a:xfrm>
          <a:prstGeom prst="rect">
            <a:avLst/>
          </a:prstGeom>
        </p:spPr>
        <p:txBody>
          <a:bodyPr wrap="none">
            <a:spAutoFit/>
          </a:bodyPr>
          <a:lstStyle/>
          <a:p>
            <a:r>
              <a:rPr lang="es-MX" sz="2400" dirty="0">
                <a:solidFill>
                  <a:srgbClr val="0070C0"/>
                </a:solidFill>
              </a:rPr>
              <a:t>http://</a:t>
            </a:r>
            <a:r>
              <a:rPr lang="es-MX" sz="2400" dirty="0" smtClean="0">
                <a:solidFill>
                  <a:srgbClr val="0070C0"/>
                </a:solidFill>
              </a:rPr>
              <a:t>socialmediagroup.com/</a:t>
            </a:r>
            <a:endParaRPr lang="es-MX" sz="2400" dirty="0">
              <a:solidFill>
                <a:srgbClr val="0070C0"/>
              </a:solidFill>
            </a:endParaRPr>
          </a:p>
        </p:txBody>
      </p:sp>
    </p:spTree>
    <p:extLst>
      <p:ext uri="{BB962C8B-B14F-4D97-AF65-F5344CB8AC3E}">
        <p14:creationId xmlns:p14="http://schemas.microsoft.com/office/powerpoint/2010/main" val="439245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20058" y="1613038"/>
            <a:ext cx="7989752" cy="1323439"/>
          </a:xfrm>
          <a:prstGeom prst="rect">
            <a:avLst/>
          </a:prstGeom>
        </p:spPr>
        <p:txBody>
          <a:bodyPr wrap="square">
            <a:spAutoFit/>
          </a:bodyPr>
          <a:lstStyle/>
          <a:p>
            <a:pPr marL="342900" indent="-342900" algn="just">
              <a:buClr>
                <a:schemeClr val="accent2"/>
              </a:buClr>
              <a:buFont typeface="Calibri" panose="020F0502020204030204" pitchFamily="34" charset="0"/>
              <a:buChar char="@"/>
            </a:pPr>
            <a:r>
              <a:rPr lang="es-MX" sz="2000" b="1" i="1" dirty="0" smtClean="0">
                <a:latin typeface="Calibri" panose="020F0502020204030204" pitchFamily="34" charset="0"/>
              </a:rPr>
              <a:t>App</a:t>
            </a:r>
            <a:r>
              <a:rPr lang="es-MX" sz="2000" b="1" dirty="0" smtClean="0">
                <a:latin typeface="Calibri" panose="020F0502020204030204" pitchFamily="34" charset="0"/>
              </a:rPr>
              <a:t> </a:t>
            </a:r>
            <a:r>
              <a:rPr lang="es-MX" sz="2000" b="1" dirty="0">
                <a:latin typeface="Calibri" panose="020F0502020204030204" pitchFamily="34" charset="0"/>
              </a:rPr>
              <a:t>(aplicación) y </a:t>
            </a:r>
            <a:r>
              <a:rPr lang="es-MX" sz="2000" b="1" i="1" dirty="0" err="1">
                <a:latin typeface="Calibri" panose="020F0502020204030204" pitchFamily="34" charset="0"/>
              </a:rPr>
              <a:t>Agree</a:t>
            </a:r>
            <a:r>
              <a:rPr lang="es-MX" sz="2000" b="1" dirty="0">
                <a:latin typeface="Calibri" panose="020F0502020204030204" pitchFamily="34" charset="0"/>
              </a:rPr>
              <a:t> (estar conforme, coincidir</a:t>
            </a:r>
            <a:r>
              <a:rPr lang="es-MX" sz="2000" b="1" dirty="0" smtClean="0">
                <a:latin typeface="Calibri" panose="020F0502020204030204" pitchFamily="34" charset="0"/>
              </a:rPr>
              <a:t>).</a:t>
            </a:r>
          </a:p>
          <a:p>
            <a:pPr algn="just">
              <a:buClr>
                <a:schemeClr val="accent2"/>
              </a:buClr>
            </a:pPr>
            <a:endParaRPr lang="es-MX" sz="2000" dirty="0" smtClean="0">
              <a:latin typeface="Calibri" panose="020F0502020204030204" pitchFamily="34" charset="0"/>
            </a:endParaRPr>
          </a:p>
          <a:p>
            <a:pPr marL="342900" indent="-342900" algn="just">
              <a:buClr>
                <a:schemeClr val="accent2"/>
              </a:buClr>
              <a:buFont typeface="Calibri" panose="020F0502020204030204" pitchFamily="34" charset="0"/>
              <a:buChar char="@"/>
            </a:pPr>
            <a:r>
              <a:rPr lang="es-MX" sz="2000" dirty="0" smtClean="0">
                <a:latin typeface="Calibri" panose="020F0502020204030204" pitchFamily="34" charset="0"/>
              </a:rPr>
              <a:t>Lograr </a:t>
            </a:r>
            <a:r>
              <a:rPr lang="es-MX" sz="2000" dirty="0">
                <a:latin typeface="Calibri" panose="020F0502020204030204" pitchFamily="34" charset="0"/>
              </a:rPr>
              <a:t>consensos y adoptar toma de decisiones conforme al sentir de la gran mayoría de los participantes.</a:t>
            </a:r>
          </a:p>
        </p:txBody>
      </p:sp>
      <p:sp>
        <p:nvSpPr>
          <p:cNvPr id="2" name="Rectángulo 1"/>
          <p:cNvSpPr/>
          <p:nvPr/>
        </p:nvSpPr>
        <p:spPr>
          <a:xfrm>
            <a:off x="798949" y="791419"/>
            <a:ext cx="3460306" cy="461665"/>
          </a:xfrm>
          <a:prstGeom prst="rect">
            <a:avLst/>
          </a:prstGeom>
        </p:spPr>
        <p:txBody>
          <a:bodyPr wrap="none">
            <a:spAutoFit/>
          </a:bodyPr>
          <a:lstStyle/>
          <a:p>
            <a:r>
              <a:rPr lang="es-MX" sz="2400" dirty="0" smtClean="0">
                <a:solidFill>
                  <a:schemeClr val="bg1"/>
                </a:solidFill>
              </a:rPr>
              <a:t>NUEVA E-CIUDADANÍA </a:t>
            </a:r>
            <a:endParaRPr lang="es-MX" sz="2400" dirty="0">
              <a:solidFill>
                <a:schemeClr val="bg1"/>
              </a:solidFill>
            </a:endParaRPr>
          </a:p>
        </p:txBody>
      </p:sp>
      <p:pic>
        <p:nvPicPr>
          <p:cNvPr id="6" name="Imagen 5"/>
          <p:cNvPicPr>
            <a:picLocks noChangeAspect="1"/>
          </p:cNvPicPr>
          <p:nvPr/>
        </p:nvPicPr>
        <p:blipFill>
          <a:blip r:embed="rId2"/>
          <a:stretch>
            <a:fillRect/>
          </a:stretch>
        </p:blipFill>
        <p:spPr>
          <a:xfrm>
            <a:off x="5308131" y="633479"/>
            <a:ext cx="3344325" cy="800100"/>
          </a:xfrm>
          <a:prstGeom prst="rect">
            <a:avLst/>
          </a:prstGeom>
        </p:spPr>
      </p:pic>
      <p:sp>
        <p:nvSpPr>
          <p:cNvPr id="7" name="Rectángulo 6"/>
          <p:cNvSpPr/>
          <p:nvPr/>
        </p:nvSpPr>
        <p:spPr>
          <a:xfrm>
            <a:off x="520058" y="3296431"/>
            <a:ext cx="7989752" cy="1292662"/>
          </a:xfrm>
          <a:prstGeom prst="rect">
            <a:avLst/>
          </a:prstGeom>
        </p:spPr>
        <p:txBody>
          <a:bodyPr wrap="square">
            <a:spAutoFit/>
          </a:bodyPr>
          <a:lstStyle/>
          <a:p>
            <a:pPr marL="342900" indent="-342900" algn="just">
              <a:buClr>
                <a:schemeClr val="accent2"/>
              </a:buClr>
              <a:buFontTx/>
              <a:buChar char="@"/>
            </a:pPr>
            <a:r>
              <a:rPr lang="es-MX" sz="2000" b="1" dirty="0" err="1">
                <a:latin typeface="Calibri" panose="020F0502020204030204" pitchFamily="34" charset="0"/>
              </a:rPr>
              <a:t>Liquidfeedback</a:t>
            </a:r>
            <a:r>
              <a:rPr lang="es-MX" sz="2000" b="1" dirty="0">
                <a:latin typeface="Calibri" panose="020F0502020204030204" pitchFamily="34" charset="0"/>
              </a:rPr>
              <a:t> (democracia líquida).</a:t>
            </a:r>
            <a:r>
              <a:rPr lang="es-MX" b="1" dirty="0"/>
              <a:t> </a:t>
            </a:r>
            <a:endParaRPr lang="es-MX" b="1" dirty="0" smtClean="0"/>
          </a:p>
          <a:p>
            <a:pPr marL="342900" indent="-342900" algn="just">
              <a:buClr>
                <a:schemeClr val="accent2"/>
              </a:buClr>
              <a:buFontTx/>
              <a:buChar char="@"/>
            </a:pPr>
            <a:endParaRPr lang="es-MX" b="1" dirty="0"/>
          </a:p>
          <a:p>
            <a:pPr marL="342900" indent="-342900" algn="just">
              <a:buClr>
                <a:schemeClr val="accent2"/>
              </a:buClr>
              <a:buFontTx/>
              <a:buChar char="@"/>
            </a:pPr>
            <a:r>
              <a:rPr lang="es-ES" sz="2000" dirty="0" smtClean="0"/>
              <a:t>Formación </a:t>
            </a:r>
            <a:r>
              <a:rPr lang="es-ES" sz="2000" dirty="0"/>
              <a:t>de opinión y toma de decisiones que permite la democracia directa y la representativa a la vez.</a:t>
            </a:r>
            <a:endParaRPr lang="es-MX" sz="2000" b="1" dirty="0"/>
          </a:p>
        </p:txBody>
      </p:sp>
      <p:sp>
        <p:nvSpPr>
          <p:cNvPr id="8" name="Rectángulo 7"/>
          <p:cNvSpPr/>
          <p:nvPr/>
        </p:nvSpPr>
        <p:spPr>
          <a:xfrm>
            <a:off x="2735402" y="50371"/>
            <a:ext cx="3777765" cy="461665"/>
          </a:xfrm>
          <a:prstGeom prst="rect">
            <a:avLst/>
          </a:prstGeom>
        </p:spPr>
        <p:txBody>
          <a:bodyPr wrap="none">
            <a:spAutoFit/>
          </a:bodyPr>
          <a:lstStyle/>
          <a:p>
            <a:r>
              <a:rPr lang="es-MX" sz="2400" dirty="0">
                <a:solidFill>
                  <a:srgbClr val="0070C0"/>
                </a:solidFill>
              </a:rPr>
              <a:t>http://</a:t>
            </a:r>
            <a:r>
              <a:rPr lang="es-MX" sz="2400" dirty="0" smtClean="0">
                <a:solidFill>
                  <a:srgbClr val="0070C0"/>
                </a:solidFill>
              </a:rPr>
              <a:t>socialmediagroup.com/</a:t>
            </a:r>
            <a:endParaRPr lang="es-MX" sz="2400" dirty="0">
              <a:solidFill>
                <a:srgbClr val="0070C0"/>
              </a:solidFill>
            </a:endParaRPr>
          </a:p>
        </p:txBody>
      </p:sp>
      <p:pic>
        <p:nvPicPr>
          <p:cNvPr id="9" name="Imagen 8"/>
          <p:cNvPicPr>
            <a:picLocks noChangeAspect="1"/>
          </p:cNvPicPr>
          <p:nvPr/>
        </p:nvPicPr>
        <p:blipFill>
          <a:blip r:embed="rId3"/>
          <a:stretch>
            <a:fillRect/>
          </a:stretch>
        </p:blipFill>
        <p:spPr>
          <a:xfrm>
            <a:off x="6825220" y="667819"/>
            <a:ext cx="1108166" cy="603194"/>
          </a:xfrm>
          <a:prstGeom prst="rect">
            <a:avLst/>
          </a:prstGeom>
        </p:spPr>
      </p:pic>
      <p:sp>
        <p:nvSpPr>
          <p:cNvPr id="10" name="Rectángulo 9"/>
          <p:cNvSpPr/>
          <p:nvPr/>
        </p:nvSpPr>
        <p:spPr>
          <a:xfrm>
            <a:off x="6690100" y="1235036"/>
            <a:ext cx="1383712" cy="215444"/>
          </a:xfrm>
          <a:prstGeom prst="rect">
            <a:avLst/>
          </a:prstGeom>
        </p:spPr>
        <p:txBody>
          <a:bodyPr wrap="none">
            <a:spAutoFit/>
          </a:bodyPr>
          <a:lstStyle/>
          <a:p>
            <a:r>
              <a:rPr lang="es-MX" sz="800" dirty="0">
                <a:solidFill>
                  <a:schemeClr val="tx1">
                    <a:lumMod val="65000"/>
                    <a:lumOff val="35000"/>
                  </a:schemeClr>
                </a:solidFill>
              </a:rPr>
              <a:t>http://socialmediagroup.com/</a:t>
            </a:r>
          </a:p>
        </p:txBody>
      </p:sp>
      <p:sp>
        <p:nvSpPr>
          <p:cNvPr id="11" name="Rectángulo 10"/>
          <p:cNvSpPr/>
          <p:nvPr/>
        </p:nvSpPr>
        <p:spPr>
          <a:xfrm>
            <a:off x="547356" y="4709154"/>
            <a:ext cx="4572000" cy="1200329"/>
          </a:xfrm>
          <a:prstGeom prst="rect">
            <a:avLst/>
          </a:prstGeom>
        </p:spPr>
        <p:txBody>
          <a:bodyPr>
            <a:spAutoFit/>
          </a:bodyPr>
          <a:lstStyle/>
          <a:p>
            <a:pPr marL="342900" indent="-342900" algn="just">
              <a:buClr>
                <a:schemeClr val="accent2"/>
              </a:buClr>
              <a:buFontTx/>
              <a:buChar char="@"/>
            </a:pPr>
            <a:r>
              <a:rPr lang="es-MX" b="1" dirty="0"/>
              <a:t>Partidos que están a la vanguardia:</a:t>
            </a:r>
          </a:p>
          <a:p>
            <a:pPr algn="just"/>
            <a:endParaRPr lang="es-MX" dirty="0"/>
          </a:p>
          <a:p>
            <a:pPr marL="285750" indent="-285750" algn="just">
              <a:buFontTx/>
              <a:buChar char="-"/>
            </a:pPr>
            <a:r>
              <a:rPr lang="es-MX" b="1" dirty="0" err="1">
                <a:solidFill>
                  <a:srgbClr val="C00000"/>
                </a:solidFill>
              </a:rPr>
              <a:t>Equo</a:t>
            </a:r>
            <a:r>
              <a:rPr lang="es-MX" b="1" dirty="0">
                <a:solidFill>
                  <a:srgbClr val="C00000"/>
                </a:solidFill>
              </a:rPr>
              <a:t> y Podemos</a:t>
            </a:r>
            <a:r>
              <a:rPr lang="es-MX" dirty="0"/>
              <a:t> en España,</a:t>
            </a:r>
          </a:p>
          <a:p>
            <a:pPr marL="285750" indent="-285750" algn="just">
              <a:buFontTx/>
              <a:buChar char="-"/>
            </a:pPr>
            <a:r>
              <a:rPr lang="es-MX" b="1" dirty="0">
                <a:solidFill>
                  <a:srgbClr val="C00000"/>
                </a:solidFill>
              </a:rPr>
              <a:t>Partido de la Red</a:t>
            </a:r>
            <a:r>
              <a:rPr lang="es-MX" dirty="0">
                <a:solidFill>
                  <a:srgbClr val="C00000"/>
                </a:solidFill>
              </a:rPr>
              <a:t> </a:t>
            </a:r>
            <a:r>
              <a:rPr lang="es-MX" dirty="0"/>
              <a:t>en Argentina. </a:t>
            </a:r>
          </a:p>
        </p:txBody>
      </p:sp>
    </p:spTree>
    <p:extLst>
      <p:ext uri="{BB962C8B-B14F-4D97-AF65-F5344CB8AC3E}">
        <p14:creationId xmlns:p14="http://schemas.microsoft.com/office/powerpoint/2010/main" val="2748974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4690060" y="620597"/>
            <a:ext cx="3962400" cy="800100"/>
          </a:xfrm>
          <a:prstGeom prst="rect">
            <a:avLst/>
          </a:prstGeom>
        </p:spPr>
      </p:pic>
      <p:pic>
        <p:nvPicPr>
          <p:cNvPr id="6" name="Imagen 5"/>
          <p:cNvPicPr>
            <a:picLocks noChangeAspect="1"/>
          </p:cNvPicPr>
          <p:nvPr/>
        </p:nvPicPr>
        <p:blipFill>
          <a:blip r:embed="rId3"/>
          <a:stretch>
            <a:fillRect/>
          </a:stretch>
        </p:blipFill>
        <p:spPr>
          <a:xfrm>
            <a:off x="6825220" y="667819"/>
            <a:ext cx="1108166" cy="603194"/>
          </a:xfrm>
          <a:prstGeom prst="rect">
            <a:avLst/>
          </a:prstGeom>
        </p:spPr>
      </p:pic>
      <p:sp>
        <p:nvSpPr>
          <p:cNvPr id="7" name="Rectángulo 6"/>
          <p:cNvSpPr/>
          <p:nvPr/>
        </p:nvSpPr>
        <p:spPr>
          <a:xfrm>
            <a:off x="6690100" y="1235036"/>
            <a:ext cx="1383712" cy="215444"/>
          </a:xfrm>
          <a:prstGeom prst="rect">
            <a:avLst/>
          </a:prstGeom>
        </p:spPr>
        <p:txBody>
          <a:bodyPr wrap="none">
            <a:spAutoFit/>
          </a:bodyPr>
          <a:lstStyle/>
          <a:p>
            <a:r>
              <a:rPr lang="es-MX" sz="800" dirty="0">
                <a:solidFill>
                  <a:schemeClr val="tx1">
                    <a:lumMod val="65000"/>
                    <a:lumOff val="35000"/>
                  </a:schemeClr>
                </a:solidFill>
              </a:rPr>
              <a:t>http://socialmediagroup.com/</a:t>
            </a:r>
          </a:p>
        </p:txBody>
      </p:sp>
      <p:sp>
        <p:nvSpPr>
          <p:cNvPr id="2" name="Rectángulo 1"/>
          <p:cNvSpPr/>
          <p:nvPr/>
        </p:nvSpPr>
        <p:spPr>
          <a:xfrm>
            <a:off x="605308" y="1472485"/>
            <a:ext cx="7972022" cy="5201424"/>
          </a:xfrm>
          <a:prstGeom prst="rect">
            <a:avLst/>
          </a:prstGeom>
        </p:spPr>
        <p:txBody>
          <a:bodyPr wrap="square">
            <a:spAutoFit/>
          </a:bodyPr>
          <a:lstStyle/>
          <a:p>
            <a:pPr algn="just"/>
            <a:r>
              <a:rPr lang="es-MX" sz="2000" b="1" i="1" dirty="0" smtClean="0">
                <a:latin typeface="Calibri" panose="020F0502020204030204" pitchFamily="34" charset="0"/>
              </a:rPr>
              <a:t>Nueva York, </a:t>
            </a:r>
            <a:r>
              <a:rPr lang="es-MX" sz="2000" dirty="0" err="1"/>
              <a:t>Rudolph</a:t>
            </a:r>
            <a:r>
              <a:rPr lang="es-MX" sz="2000" dirty="0"/>
              <a:t> </a:t>
            </a:r>
            <a:r>
              <a:rPr lang="es-MX" sz="2000" dirty="0" err="1" smtClean="0"/>
              <a:t>Giuliani</a:t>
            </a:r>
            <a:r>
              <a:rPr lang="es-MX" sz="2000" dirty="0" smtClean="0"/>
              <a:t>.</a:t>
            </a:r>
            <a:endParaRPr lang="es-MX" sz="2000" b="1" i="1" dirty="0" smtClean="0">
              <a:latin typeface="Calibri" panose="020F0502020204030204" pitchFamily="34" charset="0"/>
            </a:endParaRPr>
          </a:p>
          <a:p>
            <a:pPr algn="just"/>
            <a:endParaRPr lang="es-MX" sz="1200" b="1" i="1" dirty="0">
              <a:latin typeface="Calibri" panose="020F0502020204030204" pitchFamily="34" charset="0"/>
            </a:endParaRPr>
          </a:p>
          <a:p>
            <a:pPr algn="just"/>
            <a:r>
              <a:rPr lang="es-MX" sz="2000" b="1" i="1" dirty="0" err="1" smtClean="0">
                <a:latin typeface="Calibri" panose="020F0502020204030204" pitchFamily="34" charset="0"/>
              </a:rPr>
              <a:t>Compstat</a:t>
            </a:r>
            <a:r>
              <a:rPr lang="es-MX" sz="2000" b="1" i="1" dirty="0" smtClean="0">
                <a:latin typeface="Calibri" panose="020F0502020204030204" pitchFamily="34" charset="0"/>
              </a:rPr>
              <a:t> </a:t>
            </a:r>
            <a:r>
              <a:rPr lang="es-MX" sz="2000" dirty="0">
                <a:latin typeface="Calibri" panose="020F0502020204030204" pitchFamily="34" charset="0"/>
              </a:rPr>
              <a:t>, </a:t>
            </a:r>
            <a:r>
              <a:rPr lang="es-MX" sz="2000" dirty="0" smtClean="0">
                <a:latin typeface="Calibri" panose="020F0502020204030204" pitchFamily="34" charset="0"/>
              </a:rPr>
              <a:t> Esta </a:t>
            </a:r>
            <a:r>
              <a:rPr lang="es-MX" sz="2000" dirty="0">
                <a:latin typeface="Calibri" panose="020F0502020204030204" pitchFamily="34" charset="0"/>
              </a:rPr>
              <a:t>herramienta de gestión recopila, procesa y analiza a diario miles de cifras y estadísticas criminales en tiempo real. Los resultados son reflejados en un gigantesco mapa del delito que permite conocer al instante las zonas más críticas de la ciudad, detectar tendencias de nuevos tipos de crímenes y evaluar la acción policial cuadra por cuadra. </a:t>
            </a:r>
            <a:endParaRPr lang="es-MX" sz="2000" dirty="0" smtClean="0">
              <a:latin typeface="Calibri" panose="020F0502020204030204" pitchFamily="34" charset="0"/>
            </a:endParaRPr>
          </a:p>
          <a:p>
            <a:pPr algn="just"/>
            <a:endParaRPr lang="es-MX" sz="2000" dirty="0">
              <a:effectLst/>
              <a:latin typeface="Calibri" panose="020F0502020204030204" pitchFamily="34" charset="0"/>
            </a:endParaRPr>
          </a:p>
          <a:p>
            <a:pPr algn="just"/>
            <a:r>
              <a:rPr lang="es-MX" sz="2000" b="1" i="1" dirty="0" err="1" smtClean="0"/>
              <a:t>Onde</a:t>
            </a:r>
            <a:r>
              <a:rPr lang="es-MX" sz="2000" b="1" i="1" dirty="0" smtClean="0"/>
              <a:t> </a:t>
            </a:r>
            <a:r>
              <a:rPr lang="es-MX" sz="2000" b="1" i="1" dirty="0"/>
              <a:t>Fui </a:t>
            </a:r>
            <a:r>
              <a:rPr lang="es-MX" sz="2000" b="1" i="1" dirty="0" err="1" smtClean="0"/>
              <a:t>Roubado</a:t>
            </a:r>
            <a:r>
              <a:rPr lang="es-MX" sz="2000" dirty="0" smtClean="0"/>
              <a:t> (Río de Janeiro)</a:t>
            </a:r>
          </a:p>
          <a:p>
            <a:pPr algn="just"/>
            <a:endParaRPr lang="es-MX" sz="2000" dirty="0">
              <a:effectLst/>
              <a:latin typeface="Calibri" panose="020F0502020204030204" pitchFamily="34" charset="0"/>
            </a:endParaRPr>
          </a:p>
          <a:p>
            <a:pPr algn="just"/>
            <a:r>
              <a:rPr lang="es-MX" sz="2000" dirty="0" smtClean="0">
                <a:latin typeface="Calibri" panose="020F0502020204030204" pitchFamily="34" charset="0"/>
              </a:rPr>
              <a:t>Plataforma social colaborativa para mapear los robos que sufre la ciudadanía. </a:t>
            </a:r>
          </a:p>
          <a:p>
            <a:pPr algn="just"/>
            <a:endParaRPr lang="es-MX" sz="2000" dirty="0">
              <a:effectLst/>
              <a:latin typeface="Calibri" panose="020F0502020204030204" pitchFamily="34" charset="0"/>
            </a:endParaRPr>
          </a:p>
          <a:p>
            <a:pPr algn="just"/>
            <a:r>
              <a:rPr lang="es-MX" sz="2000" b="1" i="1" dirty="0" smtClean="0"/>
              <a:t>App Libres</a:t>
            </a:r>
            <a:r>
              <a:rPr lang="es-MX" sz="2000" dirty="0" smtClean="0"/>
              <a:t> (Madrid)</a:t>
            </a:r>
          </a:p>
          <a:p>
            <a:pPr algn="just"/>
            <a:endParaRPr lang="es-MX" sz="2000" dirty="0" smtClean="0"/>
          </a:p>
          <a:p>
            <a:pPr algn="just"/>
            <a:r>
              <a:rPr lang="es-MX" sz="2000" dirty="0" smtClean="0"/>
              <a:t>Mapeo, videos y denuncia de violencia de género.</a:t>
            </a:r>
            <a:endParaRPr lang="es-MX" sz="2000" dirty="0"/>
          </a:p>
          <a:p>
            <a:pPr algn="just"/>
            <a:endParaRPr lang="es-MX" sz="2000" dirty="0">
              <a:effectLst/>
              <a:latin typeface="Calibri" panose="020F0502020204030204" pitchFamily="34" charset="0"/>
            </a:endParaRPr>
          </a:p>
        </p:txBody>
      </p:sp>
      <p:sp>
        <p:nvSpPr>
          <p:cNvPr id="8" name="Rectángulo 7"/>
          <p:cNvSpPr/>
          <p:nvPr/>
        </p:nvSpPr>
        <p:spPr>
          <a:xfrm>
            <a:off x="798949" y="791419"/>
            <a:ext cx="2573653" cy="461665"/>
          </a:xfrm>
          <a:prstGeom prst="rect">
            <a:avLst/>
          </a:prstGeom>
        </p:spPr>
        <p:txBody>
          <a:bodyPr wrap="none">
            <a:spAutoFit/>
          </a:bodyPr>
          <a:lstStyle/>
          <a:p>
            <a:r>
              <a:rPr lang="es-MX" sz="2400" dirty="0" smtClean="0">
                <a:solidFill>
                  <a:schemeClr val="bg1"/>
                </a:solidFill>
              </a:rPr>
              <a:t>CASOS DE ÉXITO</a:t>
            </a:r>
            <a:endParaRPr lang="es-MX" sz="2400" dirty="0">
              <a:solidFill>
                <a:schemeClr val="bg1"/>
              </a:solidFill>
            </a:endParaRPr>
          </a:p>
        </p:txBody>
      </p:sp>
      <p:sp>
        <p:nvSpPr>
          <p:cNvPr id="9" name="Rectángulo 8"/>
          <p:cNvSpPr/>
          <p:nvPr/>
        </p:nvSpPr>
        <p:spPr>
          <a:xfrm>
            <a:off x="2735402" y="50371"/>
            <a:ext cx="3777765" cy="461665"/>
          </a:xfrm>
          <a:prstGeom prst="rect">
            <a:avLst/>
          </a:prstGeom>
        </p:spPr>
        <p:txBody>
          <a:bodyPr wrap="none">
            <a:spAutoFit/>
          </a:bodyPr>
          <a:lstStyle/>
          <a:p>
            <a:r>
              <a:rPr lang="es-MX" sz="2400" dirty="0">
                <a:solidFill>
                  <a:srgbClr val="0070C0"/>
                </a:solidFill>
              </a:rPr>
              <a:t>http://</a:t>
            </a:r>
            <a:r>
              <a:rPr lang="es-MX" sz="2400" dirty="0" smtClean="0">
                <a:solidFill>
                  <a:srgbClr val="0070C0"/>
                </a:solidFill>
              </a:rPr>
              <a:t>socialmediagroup.com/</a:t>
            </a:r>
            <a:endParaRPr lang="es-MX" sz="2400" dirty="0">
              <a:solidFill>
                <a:srgbClr val="0070C0"/>
              </a:solidFill>
            </a:endParaRPr>
          </a:p>
        </p:txBody>
      </p:sp>
    </p:spTree>
    <p:extLst>
      <p:ext uri="{BB962C8B-B14F-4D97-AF65-F5344CB8AC3E}">
        <p14:creationId xmlns:p14="http://schemas.microsoft.com/office/powerpoint/2010/main" val="2646181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55434" y="1887535"/>
            <a:ext cx="7989752" cy="3785652"/>
          </a:xfrm>
          <a:prstGeom prst="rect">
            <a:avLst/>
          </a:prstGeom>
        </p:spPr>
        <p:txBody>
          <a:bodyPr wrap="square">
            <a:spAutoFit/>
          </a:bodyPr>
          <a:lstStyle/>
          <a:p>
            <a:pPr algn="just"/>
            <a:r>
              <a:rPr lang="es-MX" sz="2000" b="1" i="1" dirty="0" smtClean="0"/>
              <a:t>Municipio de Chacao,</a:t>
            </a:r>
            <a:r>
              <a:rPr lang="es-MX" sz="2000" dirty="0" smtClean="0"/>
              <a:t> ( Venezuela)</a:t>
            </a:r>
          </a:p>
          <a:p>
            <a:pPr algn="just"/>
            <a:endParaRPr lang="es-MX" sz="2000" dirty="0"/>
          </a:p>
          <a:p>
            <a:pPr algn="just">
              <a:buClr>
                <a:schemeClr val="accent2">
                  <a:lumMod val="75000"/>
                </a:schemeClr>
              </a:buClr>
            </a:pPr>
            <a:r>
              <a:rPr lang="es-MX" sz="2000" dirty="0" smtClean="0"/>
              <a:t>Con la ayuda del grupo de </a:t>
            </a:r>
            <a:r>
              <a:rPr lang="es-MX" sz="2000" dirty="0" err="1" smtClean="0"/>
              <a:t>whats</a:t>
            </a:r>
            <a:r>
              <a:rPr lang="es-MX" sz="2000" dirty="0" smtClean="0"/>
              <a:t> app “</a:t>
            </a:r>
            <a:r>
              <a:rPr lang="es-MX" sz="2000" dirty="0" err="1" smtClean="0"/>
              <a:t>Polichacao</a:t>
            </a:r>
            <a:r>
              <a:rPr lang="es-MX" sz="2000" dirty="0" smtClean="0"/>
              <a:t>”, combaten la </a:t>
            </a:r>
            <a:r>
              <a:rPr lang="es-MX" sz="2000" dirty="0" err="1" smtClean="0"/>
              <a:t>delicuencia</a:t>
            </a:r>
            <a:r>
              <a:rPr lang="es-MX" sz="2000" dirty="0" smtClean="0"/>
              <a:t>. </a:t>
            </a:r>
          </a:p>
          <a:p>
            <a:pPr marL="342900" indent="-342900" algn="just">
              <a:buClr>
                <a:schemeClr val="accent2">
                  <a:lumMod val="75000"/>
                </a:schemeClr>
              </a:buClr>
              <a:buFont typeface="Gill Sans MT" panose="020B0502020104020203" pitchFamily="34" charset="0"/>
              <a:buChar char="@"/>
            </a:pPr>
            <a:endParaRPr lang="es-MX" sz="2000" dirty="0"/>
          </a:p>
          <a:p>
            <a:pPr algn="just">
              <a:buClr>
                <a:schemeClr val="accent2">
                  <a:lumMod val="75000"/>
                </a:schemeClr>
              </a:buClr>
            </a:pPr>
            <a:r>
              <a:rPr lang="es-MX" sz="2000" b="1" dirty="0" smtClean="0"/>
              <a:t>Aplicaciones </a:t>
            </a:r>
            <a:r>
              <a:rPr lang="es-MX" sz="2000" b="1" dirty="0"/>
              <a:t>que permiten que los usuarios informen, vía geolocalización, sobre las incidencias que se producen en el espacio urbano: </a:t>
            </a:r>
            <a:endParaRPr lang="es-MX" sz="2000" b="1" dirty="0" smtClean="0"/>
          </a:p>
          <a:p>
            <a:pPr marL="342900" indent="-342900" algn="just">
              <a:buClr>
                <a:schemeClr val="accent2">
                  <a:lumMod val="75000"/>
                </a:schemeClr>
              </a:buClr>
              <a:buFont typeface="Gill Sans MT" panose="020B0502020104020203" pitchFamily="34" charset="0"/>
              <a:buChar char="@"/>
            </a:pPr>
            <a:endParaRPr lang="es-MX" sz="2000" dirty="0">
              <a:hlinkClick r:id="rId2"/>
            </a:endParaRPr>
          </a:p>
          <a:p>
            <a:pPr algn="just">
              <a:buClr>
                <a:schemeClr val="accent2">
                  <a:lumMod val="75000"/>
                </a:schemeClr>
              </a:buClr>
            </a:pPr>
            <a:r>
              <a:rPr lang="es-MX" sz="2000" dirty="0" err="1" smtClean="0">
                <a:hlinkClick r:id="rId2"/>
              </a:rPr>
              <a:t>Fix</a:t>
            </a:r>
            <a:r>
              <a:rPr lang="es-MX" sz="2000" dirty="0" smtClean="0">
                <a:hlinkClick r:id="rId2"/>
              </a:rPr>
              <a:t> </a:t>
            </a:r>
            <a:r>
              <a:rPr lang="es-MX" sz="2000" dirty="0">
                <a:hlinkClick r:id="rId2"/>
              </a:rPr>
              <a:t>311</a:t>
            </a:r>
            <a:r>
              <a:rPr lang="es-MX" sz="2000" dirty="0"/>
              <a:t> (Estados Unidos), </a:t>
            </a:r>
            <a:r>
              <a:rPr lang="es-MX" sz="2000" dirty="0" err="1">
                <a:hlinkClick r:id="rId3"/>
              </a:rPr>
              <a:t>Jaidemaville</a:t>
            </a:r>
            <a:r>
              <a:rPr lang="es-MX" sz="2000" dirty="0"/>
              <a:t> (Francia), </a:t>
            </a:r>
            <a:r>
              <a:rPr lang="es-MX" sz="2000" dirty="0">
                <a:hlinkClick r:id="rId4"/>
              </a:rPr>
              <a:t>Barrios Activos</a:t>
            </a:r>
            <a:r>
              <a:rPr lang="es-MX" sz="2000" dirty="0"/>
              <a:t> (Argentina), </a:t>
            </a:r>
            <a:r>
              <a:rPr lang="es-MX" sz="2000" dirty="0" err="1">
                <a:hlinkClick r:id="rId5"/>
              </a:rPr>
              <a:t>Sívar</a:t>
            </a:r>
            <a:r>
              <a:rPr lang="es-MX" sz="2000" dirty="0"/>
              <a:t> (El Salvador</a:t>
            </a:r>
            <a:r>
              <a:rPr lang="es-MX" sz="2000" dirty="0" smtClean="0"/>
              <a:t>).</a:t>
            </a:r>
            <a:endParaRPr lang="es-MX" sz="2000" dirty="0" smtClean="0"/>
          </a:p>
          <a:p>
            <a:pPr marL="285750" indent="-285750" algn="just">
              <a:buFontTx/>
              <a:buChar char="-"/>
            </a:pPr>
            <a:endParaRPr lang="es-MX" sz="2000" b="1" dirty="0"/>
          </a:p>
          <a:p>
            <a:pPr marL="342900" indent="-342900" algn="just">
              <a:buClr>
                <a:schemeClr val="accent2"/>
              </a:buClr>
              <a:buFontTx/>
              <a:buChar char="@"/>
            </a:pPr>
            <a:endParaRPr lang="es-MX" sz="2000" dirty="0"/>
          </a:p>
        </p:txBody>
      </p:sp>
      <p:pic>
        <p:nvPicPr>
          <p:cNvPr id="3" name="Imagen 2"/>
          <p:cNvPicPr>
            <a:picLocks noChangeAspect="1"/>
          </p:cNvPicPr>
          <p:nvPr/>
        </p:nvPicPr>
        <p:blipFill>
          <a:blip r:embed="rId6"/>
          <a:stretch>
            <a:fillRect/>
          </a:stretch>
        </p:blipFill>
        <p:spPr>
          <a:xfrm>
            <a:off x="4690060" y="620597"/>
            <a:ext cx="3962400" cy="800100"/>
          </a:xfrm>
          <a:prstGeom prst="rect">
            <a:avLst/>
          </a:prstGeom>
        </p:spPr>
      </p:pic>
      <p:pic>
        <p:nvPicPr>
          <p:cNvPr id="6" name="Imagen 5"/>
          <p:cNvPicPr>
            <a:picLocks noChangeAspect="1"/>
          </p:cNvPicPr>
          <p:nvPr/>
        </p:nvPicPr>
        <p:blipFill>
          <a:blip r:embed="rId7"/>
          <a:stretch>
            <a:fillRect/>
          </a:stretch>
        </p:blipFill>
        <p:spPr>
          <a:xfrm>
            <a:off x="6825220" y="667819"/>
            <a:ext cx="1108166" cy="603194"/>
          </a:xfrm>
          <a:prstGeom prst="rect">
            <a:avLst/>
          </a:prstGeom>
        </p:spPr>
      </p:pic>
      <p:sp>
        <p:nvSpPr>
          <p:cNvPr id="7" name="Rectángulo 6"/>
          <p:cNvSpPr/>
          <p:nvPr/>
        </p:nvSpPr>
        <p:spPr>
          <a:xfrm>
            <a:off x="6690100" y="1235036"/>
            <a:ext cx="1383712" cy="215444"/>
          </a:xfrm>
          <a:prstGeom prst="rect">
            <a:avLst/>
          </a:prstGeom>
        </p:spPr>
        <p:txBody>
          <a:bodyPr wrap="none">
            <a:spAutoFit/>
          </a:bodyPr>
          <a:lstStyle/>
          <a:p>
            <a:r>
              <a:rPr lang="es-MX" sz="800" dirty="0">
                <a:solidFill>
                  <a:schemeClr val="tx1">
                    <a:lumMod val="65000"/>
                    <a:lumOff val="35000"/>
                  </a:schemeClr>
                </a:solidFill>
              </a:rPr>
              <a:t>http://socialmediagroup.com/</a:t>
            </a:r>
          </a:p>
        </p:txBody>
      </p:sp>
      <p:sp>
        <p:nvSpPr>
          <p:cNvPr id="8" name="Rectángulo 7"/>
          <p:cNvSpPr/>
          <p:nvPr/>
        </p:nvSpPr>
        <p:spPr>
          <a:xfrm>
            <a:off x="2735402" y="50371"/>
            <a:ext cx="3777765" cy="461665"/>
          </a:xfrm>
          <a:prstGeom prst="rect">
            <a:avLst/>
          </a:prstGeom>
        </p:spPr>
        <p:txBody>
          <a:bodyPr wrap="none">
            <a:spAutoFit/>
          </a:bodyPr>
          <a:lstStyle/>
          <a:p>
            <a:r>
              <a:rPr lang="es-MX" sz="2400" dirty="0">
                <a:solidFill>
                  <a:srgbClr val="0070C0"/>
                </a:solidFill>
              </a:rPr>
              <a:t>http://</a:t>
            </a:r>
            <a:r>
              <a:rPr lang="es-MX" sz="2400" dirty="0" smtClean="0">
                <a:solidFill>
                  <a:srgbClr val="0070C0"/>
                </a:solidFill>
              </a:rPr>
              <a:t>socialmediagroup.com/</a:t>
            </a:r>
            <a:endParaRPr lang="es-MX" sz="2400" dirty="0">
              <a:solidFill>
                <a:srgbClr val="0070C0"/>
              </a:solidFill>
            </a:endParaRPr>
          </a:p>
        </p:txBody>
      </p:sp>
    </p:spTree>
    <p:extLst>
      <p:ext uri="{BB962C8B-B14F-4D97-AF65-F5344CB8AC3E}">
        <p14:creationId xmlns:p14="http://schemas.microsoft.com/office/powerpoint/2010/main" val="376397874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o">
  <a:themeElements>
    <a:clrScheme name="Dividendo">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TM03457464[[fn=Dividendo]]</Template>
  <TotalTime>429</TotalTime>
  <Words>367</Words>
  <Application>Microsoft Office PowerPoint</Application>
  <PresentationFormat>Presentación en pantalla (4:3)</PresentationFormat>
  <Paragraphs>69</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Calibri</vt:lpstr>
      <vt:lpstr>Gill Sans MT</vt:lpstr>
      <vt:lpstr>Wingdings 2</vt:lpstr>
      <vt:lpstr>Dividendo</vt:lpstr>
      <vt:lpstr>Presentación de PowerPoint</vt:lpstr>
      <vt:lpstr>El nuevo paradigma Ideas y Reflexiones por un nuevo modelo social,  político y económico.</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Tecnopolitica</dc:title>
  <dc:creator>Enrique Garcia Travesi Gomez</dc:creator>
  <cp:lastModifiedBy>Mario Carrillo Castañeda</cp:lastModifiedBy>
  <cp:revision>33</cp:revision>
  <cp:lastPrinted>2016-06-14T00:44:43Z</cp:lastPrinted>
  <dcterms:created xsi:type="dcterms:W3CDTF">2016-06-09T23:21:19Z</dcterms:created>
  <dcterms:modified xsi:type="dcterms:W3CDTF">2016-06-14T00:48:09Z</dcterms:modified>
</cp:coreProperties>
</file>