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59" r:id="rId3"/>
    <p:sldId id="352" r:id="rId4"/>
    <p:sldId id="371" r:id="rId5"/>
    <p:sldId id="353" r:id="rId6"/>
    <p:sldId id="354" r:id="rId7"/>
    <p:sldId id="360" r:id="rId8"/>
    <p:sldId id="380" r:id="rId9"/>
    <p:sldId id="381" r:id="rId10"/>
    <p:sldId id="382" r:id="rId11"/>
    <p:sldId id="367" r:id="rId12"/>
    <p:sldId id="266" r:id="rId13"/>
    <p:sldId id="357" r:id="rId14"/>
    <p:sldId id="258" r:id="rId15"/>
    <p:sldId id="332" r:id="rId16"/>
    <p:sldId id="369" r:id="rId17"/>
    <p:sldId id="275" r:id="rId18"/>
    <p:sldId id="284" r:id="rId19"/>
    <p:sldId id="384" r:id="rId20"/>
    <p:sldId id="374" r:id="rId21"/>
    <p:sldId id="375" r:id="rId22"/>
    <p:sldId id="376" r:id="rId23"/>
    <p:sldId id="377" r:id="rId24"/>
    <p:sldId id="378" r:id="rId25"/>
    <p:sldId id="379" r:id="rId26"/>
    <p:sldId id="383"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3" autoAdjust="0"/>
    <p:restoredTop sz="86751" autoAdjust="0"/>
  </p:normalViewPr>
  <p:slideViewPr>
    <p:cSldViewPr>
      <p:cViewPr varScale="1">
        <p:scale>
          <a:sx n="73" d="100"/>
          <a:sy n="73" d="100"/>
        </p:scale>
        <p:origin x="163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68E09-B2FB-4614-B4AD-FF14C9753D38}" type="datetimeFigureOut">
              <a:rPr lang="es-CL" smtClean="0"/>
              <a:t>15-06-2016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FBF11-5A55-4AD4-9023-0BF666F295D2}" type="slidenum">
              <a:rPr lang="es-CL" smtClean="0"/>
              <a:t>‹Nº›</a:t>
            </a:fld>
            <a:endParaRPr lang="es-CL"/>
          </a:p>
        </p:txBody>
      </p:sp>
    </p:spTree>
    <p:extLst>
      <p:ext uri="{BB962C8B-B14F-4D97-AF65-F5344CB8AC3E}">
        <p14:creationId xmlns:p14="http://schemas.microsoft.com/office/powerpoint/2010/main" val="291592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F750F1-B822-4876-893C-CB3036F585C7}" type="slidenum">
              <a:rPr lang="es-ES" smtClean="0"/>
              <a:pPr eaLnBrk="1" hangingPunct="1"/>
              <a:t>18</a:t>
            </a:fld>
            <a:endParaRPr lang="es-E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atin typeface="Arial" pitchFamily="34" charset="0"/>
              <a:cs typeface="Arial" pitchFamily="34" charset="0"/>
            </a:endParaRPr>
          </a:p>
        </p:txBody>
      </p:sp>
    </p:spTree>
    <p:extLst>
      <p:ext uri="{BB962C8B-B14F-4D97-AF65-F5344CB8AC3E}">
        <p14:creationId xmlns:p14="http://schemas.microsoft.com/office/powerpoint/2010/main" val="92151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6274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02736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171504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05930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125422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316521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15471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7142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5320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357443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3AAEC9-7749-41D4-A045-4563B5EA8F12}" type="datetimeFigureOut">
              <a:rPr lang="es-CL" smtClean="0"/>
              <a:t>15-06-2016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363550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AAEC9-7749-41D4-A045-4563B5EA8F12}" type="datetimeFigureOut">
              <a:rPr lang="es-CL" smtClean="0"/>
              <a:t>15-06-2016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86864-0E48-4AC9-B861-B3D322FCA124}" type="slidenum">
              <a:rPr lang="es-CL" smtClean="0"/>
              <a:t>‹Nº›</a:t>
            </a:fld>
            <a:endParaRPr lang="es-CL"/>
          </a:p>
        </p:txBody>
      </p:sp>
    </p:spTree>
    <p:extLst>
      <p:ext uri="{BB962C8B-B14F-4D97-AF65-F5344CB8AC3E}">
        <p14:creationId xmlns:p14="http://schemas.microsoft.com/office/powerpoint/2010/main" val="97465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iorosaleschil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476672"/>
            <a:ext cx="7560840" cy="3744416"/>
          </a:xfrm>
          <a:ln>
            <a:solidFill>
              <a:srgbClr val="C00000"/>
            </a:solidFill>
          </a:ln>
        </p:spPr>
        <p:txBody>
          <a:bodyPr>
            <a:normAutofit fontScale="90000"/>
          </a:bodyPr>
          <a:lstStyle/>
          <a:p>
            <a:br>
              <a:rPr lang="es-CL" sz="4900" b="1" dirty="0">
                <a:solidFill>
                  <a:srgbClr val="C00000"/>
                </a:solidFill>
              </a:rPr>
            </a:br>
            <a:r>
              <a:rPr lang="es-CL" sz="6000" b="1" dirty="0">
                <a:solidFill>
                  <a:srgbClr val="C00000"/>
                </a:solidFill>
              </a:rPr>
              <a:t>Descentralización, Buen Gobierno, Asociativismo Municipal y Autonomía Local </a:t>
            </a:r>
            <a:br>
              <a:rPr lang="es-CL" sz="4900" b="1" dirty="0">
                <a:solidFill>
                  <a:srgbClr val="C00000"/>
                </a:solidFill>
              </a:rPr>
            </a:br>
            <a:endParaRPr lang="es-CL" sz="2800" dirty="0"/>
          </a:p>
        </p:txBody>
      </p:sp>
      <p:sp>
        <p:nvSpPr>
          <p:cNvPr id="3" name="2 Subtítulo"/>
          <p:cNvSpPr>
            <a:spLocks noGrp="1"/>
          </p:cNvSpPr>
          <p:nvPr>
            <p:ph type="subTitle" idx="1"/>
          </p:nvPr>
        </p:nvSpPr>
        <p:spPr>
          <a:xfrm>
            <a:off x="971600" y="4581128"/>
            <a:ext cx="7704856" cy="1872208"/>
          </a:xfrm>
        </p:spPr>
        <p:txBody>
          <a:bodyPr>
            <a:normAutofit fontScale="70000" lnSpcReduction="20000"/>
          </a:bodyPr>
          <a:lstStyle/>
          <a:p>
            <a:r>
              <a:rPr lang="es-CL" sz="3800" b="1" dirty="0">
                <a:solidFill>
                  <a:schemeClr val="tx1"/>
                </a:solidFill>
              </a:rPr>
              <a:t>Mario Rosales O.</a:t>
            </a:r>
          </a:p>
          <a:p>
            <a:pPr>
              <a:lnSpc>
                <a:spcPct val="120000"/>
              </a:lnSpc>
              <a:spcBef>
                <a:spcPts val="0"/>
              </a:spcBef>
            </a:pPr>
            <a:r>
              <a:rPr lang="es-CL" sz="3300" dirty="0">
                <a:solidFill>
                  <a:schemeClr val="tx1"/>
                </a:solidFill>
              </a:rPr>
              <a:t>Experto de la Asociación Chilena de Municipalidades y del</a:t>
            </a:r>
          </a:p>
          <a:p>
            <a:pPr>
              <a:lnSpc>
                <a:spcPct val="120000"/>
              </a:lnSpc>
              <a:spcBef>
                <a:spcPts val="0"/>
              </a:spcBef>
            </a:pPr>
            <a:r>
              <a:rPr lang="es-CL" sz="3300" dirty="0">
                <a:solidFill>
                  <a:schemeClr val="tx1"/>
                </a:solidFill>
              </a:rPr>
              <a:t>Observatorio Latinoamericano de la Descentralización de la</a:t>
            </a:r>
          </a:p>
          <a:p>
            <a:pPr>
              <a:lnSpc>
                <a:spcPct val="120000"/>
              </a:lnSpc>
              <a:spcBef>
                <a:spcPts val="0"/>
              </a:spcBef>
            </a:pPr>
            <a:r>
              <a:rPr lang="es-CL" sz="3400" dirty="0">
                <a:solidFill>
                  <a:schemeClr val="tx1"/>
                </a:solidFill>
              </a:rPr>
              <a:t>Federación Latinoamericana de Ciudades, Municipios y Asociaciones, FLACMA. </a:t>
            </a:r>
            <a:r>
              <a:rPr lang="es-CL" sz="3400" dirty="0">
                <a:solidFill>
                  <a:schemeClr val="tx1"/>
                </a:solidFill>
                <a:hlinkClick r:id="rId2"/>
              </a:rPr>
              <a:t>mariorosaleschile@gmail.com</a:t>
            </a:r>
            <a:r>
              <a:rPr lang="es-CL" sz="3400" dirty="0">
                <a:solidFill>
                  <a:schemeClr val="tx1"/>
                </a:solidFill>
              </a:rPr>
              <a:t> </a:t>
            </a:r>
          </a:p>
          <a:p>
            <a:pPr>
              <a:lnSpc>
                <a:spcPct val="120000"/>
              </a:lnSpc>
              <a:spcBef>
                <a:spcPts val="0"/>
              </a:spcBef>
            </a:pPr>
            <a:endParaRPr lang="es-CL" sz="2900" b="1" dirty="0"/>
          </a:p>
          <a:p>
            <a:endParaRPr lang="es-CL" sz="2400" b="1" dirty="0"/>
          </a:p>
        </p:txBody>
      </p:sp>
    </p:spTree>
    <p:extLst>
      <p:ext uri="{BB962C8B-B14F-4D97-AF65-F5344CB8AC3E}">
        <p14:creationId xmlns:p14="http://schemas.microsoft.com/office/powerpoint/2010/main" val="369081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69206"/>
            <a:ext cx="8928992" cy="432048"/>
          </a:xfrm>
        </p:spPr>
        <p:txBody>
          <a:bodyPr>
            <a:noAutofit/>
          </a:bodyPr>
          <a:lstStyle/>
          <a:p>
            <a:r>
              <a:rPr lang="es-CL" sz="3200" b="1" dirty="0">
                <a:solidFill>
                  <a:srgbClr val="C00000"/>
                </a:solidFill>
              </a:rPr>
              <a:t>El municipio: espacio de participación y cogestión.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864644506"/>
              </p:ext>
            </p:extLst>
          </p:nvPr>
        </p:nvGraphicFramePr>
        <p:xfrm>
          <a:off x="107504" y="692694"/>
          <a:ext cx="8928992" cy="6112953"/>
        </p:xfrm>
        <a:graphic>
          <a:graphicData uri="http://schemas.openxmlformats.org/drawingml/2006/table">
            <a:tbl>
              <a:tblPr firstRow="1" firstCol="1" bandRow="1"/>
              <a:tblGrid>
                <a:gridCol w="1944216">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504058">
                <a:tc>
                  <a:txBody>
                    <a:bodyPr/>
                    <a:lstStyle/>
                    <a:p>
                      <a:pPr>
                        <a:spcAft>
                          <a:spcPts val="0"/>
                        </a:spcAft>
                      </a:pPr>
                      <a:r>
                        <a:rPr lang="es-ES" sz="1800" b="1" dirty="0">
                          <a:effectLst/>
                          <a:latin typeface="Calibri"/>
                          <a:ea typeface="Calibri"/>
                          <a:cs typeface="Times New Roman"/>
                        </a:rPr>
                        <a:t>Educación</a:t>
                      </a:r>
                      <a:endParaRPr lang="es-CL"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Los padres se involucran en la formación de sus hijos tanto en su educación formal como en modelos de comportamiento cívico y ético;</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1835">
                <a:tc>
                  <a:txBody>
                    <a:bodyPr/>
                    <a:lstStyle/>
                    <a:p>
                      <a:pPr>
                        <a:spcAft>
                          <a:spcPts val="0"/>
                        </a:spcAft>
                      </a:pPr>
                      <a:r>
                        <a:rPr lang="es-ES" sz="1800" b="1">
                          <a:effectLst/>
                          <a:latin typeface="Calibri"/>
                          <a:ea typeface="Calibri"/>
                          <a:cs typeface="Times New Roman"/>
                        </a:rPr>
                        <a:t>Salud</a:t>
                      </a:r>
                      <a:endParaRPr lang="es-CL" sz="1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Avanzar de  la medicina curativa a la preventiva (autocuidado), de la medicina especializada a la integral (familiar);</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617">
                <a:tc>
                  <a:txBody>
                    <a:bodyPr/>
                    <a:lstStyle/>
                    <a:p>
                      <a:pPr>
                        <a:spcAft>
                          <a:spcPts val="0"/>
                        </a:spcAft>
                      </a:pPr>
                      <a:r>
                        <a:rPr lang="es-ES" sz="1800" b="1" dirty="0">
                          <a:effectLst/>
                          <a:latin typeface="Calibri"/>
                          <a:ea typeface="Calibri"/>
                          <a:cs typeface="Times New Roman"/>
                        </a:rPr>
                        <a:t>Residuos sólidos</a:t>
                      </a:r>
                      <a:endParaRPr lang="es-CL"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Reducir, reutilizar y reciclar los residuos es</a:t>
                      </a:r>
                      <a:r>
                        <a:rPr lang="es-ES" sz="1800" baseline="0" dirty="0">
                          <a:effectLst/>
                          <a:latin typeface="Calibri"/>
                          <a:ea typeface="Calibri"/>
                          <a:cs typeface="Times New Roman"/>
                        </a:rPr>
                        <a:t> una tarea de todos</a:t>
                      </a:r>
                      <a:r>
                        <a:rPr lang="es-ES" sz="1800" dirty="0">
                          <a:effectLst/>
                          <a:latin typeface="Calibri"/>
                          <a:ea typeface="Calibri"/>
                          <a:cs typeface="Times New Roman"/>
                        </a:rPr>
                        <a:t>;</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8075">
                <a:tc>
                  <a:txBody>
                    <a:bodyPr/>
                    <a:lstStyle/>
                    <a:p>
                      <a:pPr>
                        <a:spcAft>
                          <a:spcPts val="0"/>
                        </a:spcAft>
                      </a:pPr>
                      <a:r>
                        <a:rPr lang="es-ES" sz="1800" b="1" dirty="0">
                          <a:effectLst/>
                          <a:latin typeface="Calibri"/>
                          <a:ea typeface="Calibri"/>
                          <a:cs typeface="Times New Roman"/>
                        </a:rPr>
                        <a:t>Saneamiento </a:t>
                      </a:r>
                      <a:endParaRPr lang="es-CL"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Consumir racionalmente el agua y no contaminar el ambiente con residuos líquidos</a:t>
                      </a:r>
                      <a:r>
                        <a:rPr lang="es-ES" sz="1800" baseline="0" dirty="0">
                          <a:effectLst/>
                          <a:latin typeface="Calibri"/>
                          <a:ea typeface="Calibri"/>
                          <a:cs typeface="Times New Roman"/>
                        </a:rPr>
                        <a:t> como petróleo, aceites o detergentes</a:t>
                      </a:r>
                      <a:r>
                        <a:rPr lang="es-ES" sz="1800" dirty="0">
                          <a:effectLst/>
                          <a:latin typeface="Calibri"/>
                          <a:ea typeface="Calibri"/>
                          <a:cs typeface="Times New Roman"/>
                        </a:rPr>
                        <a:t> </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109">
                <a:tc>
                  <a:txBody>
                    <a:bodyPr/>
                    <a:lstStyle/>
                    <a:p>
                      <a:pPr>
                        <a:spcAft>
                          <a:spcPts val="0"/>
                        </a:spcAft>
                      </a:pPr>
                      <a:r>
                        <a:rPr lang="es-ES" sz="1800" b="1" dirty="0">
                          <a:effectLst/>
                          <a:latin typeface="Calibri"/>
                          <a:ea typeface="Calibri"/>
                          <a:cs typeface="Times New Roman"/>
                        </a:rPr>
                        <a:t>Seguridad pública</a:t>
                      </a:r>
                      <a:endParaRPr lang="es-CL"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La gente debe apoderarse responsablemente de los espacios públicos;</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8075">
                <a:tc>
                  <a:txBody>
                    <a:bodyPr/>
                    <a:lstStyle/>
                    <a:p>
                      <a:pPr>
                        <a:spcAft>
                          <a:spcPts val="0"/>
                        </a:spcAft>
                      </a:pPr>
                      <a:r>
                        <a:rPr lang="es-ES" sz="1800" b="1" dirty="0">
                          <a:effectLst/>
                          <a:latin typeface="Calibri"/>
                          <a:ea typeface="Calibri"/>
                          <a:cs typeface="Times New Roman"/>
                        </a:rPr>
                        <a:t>Áreas verdes</a:t>
                      </a:r>
                      <a:endParaRPr lang="es-CL"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Cada parque o área verde debiera ser co-diseñado, utilizado y cuidado por sus usuarios;</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8075">
                <a:tc>
                  <a:txBody>
                    <a:bodyPr/>
                    <a:lstStyle/>
                    <a:p>
                      <a:pPr>
                        <a:spcAft>
                          <a:spcPts val="0"/>
                        </a:spcAft>
                      </a:pPr>
                      <a:r>
                        <a:rPr lang="es-ES" sz="1800" b="1">
                          <a:effectLst/>
                          <a:latin typeface="Calibri"/>
                          <a:ea typeface="Calibri"/>
                          <a:cs typeface="Times New Roman"/>
                        </a:rPr>
                        <a:t>Deporte, recreación</a:t>
                      </a:r>
                      <a:endParaRPr lang="es-CL" sz="1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Requiere organización, pleno involucramiento y motivación de la comunidad y las personas;</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8075">
                <a:tc>
                  <a:txBody>
                    <a:bodyPr/>
                    <a:lstStyle/>
                    <a:p>
                      <a:pPr>
                        <a:spcAft>
                          <a:spcPts val="0"/>
                        </a:spcAft>
                      </a:pPr>
                      <a:r>
                        <a:rPr lang="es-ES" sz="1800" b="1">
                          <a:effectLst/>
                          <a:latin typeface="Calibri"/>
                          <a:ea typeface="Calibri"/>
                          <a:cs typeface="Times New Roman"/>
                        </a:rPr>
                        <a:t>Cultura</a:t>
                      </a:r>
                      <a:endParaRPr lang="es-CL" sz="1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La cultura nace por la acción de la gente sobre el territorio a</a:t>
                      </a:r>
                      <a:r>
                        <a:rPr lang="es-ES" sz="1800" baseline="0" dirty="0">
                          <a:effectLst/>
                          <a:latin typeface="Calibri"/>
                          <a:ea typeface="Calibri"/>
                          <a:cs typeface="Times New Roman"/>
                        </a:rPr>
                        <a:t> lo largo del tiempo </a:t>
                      </a:r>
                      <a:r>
                        <a:rPr lang="es-ES" sz="1800" dirty="0">
                          <a:effectLst/>
                          <a:latin typeface="Calibri"/>
                          <a:ea typeface="Calibri"/>
                          <a:cs typeface="Times New Roman"/>
                        </a:rPr>
                        <a:t>y debe ser preservada y desarrollada por sus habitantes;</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68075">
                <a:tc>
                  <a:txBody>
                    <a:bodyPr/>
                    <a:lstStyle/>
                    <a:p>
                      <a:pPr>
                        <a:spcAft>
                          <a:spcPts val="0"/>
                        </a:spcAft>
                      </a:pPr>
                      <a:r>
                        <a:rPr lang="es-ES" sz="1800" b="1">
                          <a:effectLst/>
                          <a:latin typeface="Calibri"/>
                          <a:ea typeface="Calibri"/>
                          <a:cs typeface="Times New Roman"/>
                        </a:rPr>
                        <a:t>Desarrollo económico</a:t>
                      </a:r>
                      <a:endParaRPr lang="es-CL" sz="1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Mediante emprendimientos privados, sociales e institucionales a partir de los pequeños productores y el esfuerzo propio o endógeno;</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94159">
                <a:tc>
                  <a:txBody>
                    <a:bodyPr/>
                    <a:lstStyle/>
                    <a:p>
                      <a:pPr>
                        <a:spcAft>
                          <a:spcPts val="0"/>
                        </a:spcAft>
                      </a:pPr>
                      <a:r>
                        <a:rPr lang="es-ES" sz="1800" b="1">
                          <a:effectLst/>
                          <a:latin typeface="Calibri"/>
                          <a:ea typeface="Calibri"/>
                          <a:cs typeface="Times New Roman"/>
                        </a:rPr>
                        <a:t>Políticas sociales</a:t>
                      </a:r>
                      <a:endParaRPr lang="es-CL" sz="18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La pobreza se reduce cuando los afectados aprenden a resolver sus problemas,</a:t>
                      </a:r>
                      <a:r>
                        <a:rPr lang="es-ES" sz="1800" baseline="0" dirty="0">
                          <a:effectLst/>
                          <a:latin typeface="Calibri"/>
                          <a:ea typeface="Calibri"/>
                          <a:cs typeface="Times New Roman"/>
                        </a:rPr>
                        <a:t> se forman y crecen como personas y familias;</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50218">
                <a:tc>
                  <a:txBody>
                    <a:bodyPr/>
                    <a:lstStyle/>
                    <a:p>
                      <a:pPr>
                        <a:spcAft>
                          <a:spcPts val="0"/>
                        </a:spcAft>
                      </a:pPr>
                      <a:r>
                        <a:rPr lang="es-ES" sz="1800" b="1" dirty="0">
                          <a:effectLst/>
                          <a:latin typeface="Calibri"/>
                          <a:ea typeface="Calibri"/>
                          <a:cs typeface="Times New Roman"/>
                        </a:rPr>
                        <a:t>Política nacional y local</a:t>
                      </a:r>
                      <a:endParaRPr lang="es-CL"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dirty="0">
                          <a:effectLst/>
                          <a:latin typeface="Calibri"/>
                          <a:ea typeface="Calibri"/>
                          <a:cs typeface="Times New Roman"/>
                        </a:rPr>
                        <a:t>Avanzar de la gestión vertical desconcentrada al buen gobierno;</a:t>
                      </a:r>
                      <a:endParaRPr lang="es-CL" sz="1800" dirty="0">
                        <a:effectLst/>
                        <a:latin typeface="Calibri"/>
                        <a:ea typeface="Calibri"/>
                        <a:cs typeface="Times New Roman"/>
                      </a:endParaRPr>
                    </a:p>
                    <a:p>
                      <a:pPr>
                        <a:spcAft>
                          <a:spcPts val="0"/>
                        </a:spcAft>
                      </a:pPr>
                      <a:r>
                        <a:rPr lang="es-ES" sz="1800" dirty="0">
                          <a:effectLst/>
                          <a:latin typeface="Calibri"/>
                          <a:ea typeface="Calibri"/>
                          <a:cs typeface="Times New Roman"/>
                        </a:rPr>
                        <a:t>de las elecciones al involucramiento ciudadano y las alianzas.</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14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712968" cy="1152128"/>
          </a:xfrm>
        </p:spPr>
        <p:txBody>
          <a:bodyPr>
            <a:noAutofit/>
          </a:bodyPr>
          <a:lstStyle/>
          <a:p>
            <a:r>
              <a:rPr lang="es-CL" sz="4800" b="1" dirty="0">
                <a:solidFill>
                  <a:srgbClr val="C00000"/>
                </a:solidFill>
              </a:rPr>
              <a:t>3. Logros y deficiencias de la descentralización del Estado </a:t>
            </a:r>
          </a:p>
        </p:txBody>
      </p:sp>
      <p:sp>
        <p:nvSpPr>
          <p:cNvPr id="3" name="Marcador de contenido 2"/>
          <p:cNvSpPr>
            <a:spLocks noGrp="1"/>
          </p:cNvSpPr>
          <p:nvPr>
            <p:ph idx="1"/>
          </p:nvPr>
        </p:nvSpPr>
        <p:spPr>
          <a:xfrm>
            <a:off x="107504" y="1412776"/>
            <a:ext cx="8712968" cy="5445225"/>
          </a:xfrm>
        </p:spPr>
        <p:txBody>
          <a:bodyPr>
            <a:noAutofit/>
          </a:bodyPr>
          <a:lstStyle/>
          <a:p>
            <a:pPr marL="0" lvl="0" indent="0">
              <a:buNone/>
            </a:pPr>
            <a:r>
              <a:rPr lang="es-CL" sz="2000" dirty="0"/>
              <a:t>Se entiende que la descentralización debe combinar:</a:t>
            </a:r>
          </a:p>
          <a:p>
            <a:pPr marL="0" lvl="0" indent="0">
              <a:buNone/>
            </a:pPr>
            <a:endParaRPr lang="es-CL" sz="2000" b="1" dirty="0"/>
          </a:p>
          <a:p>
            <a:pPr lvl="0">
              <a:buFont typeface="Symbol" panose="05050102010706020507" pitchFamily="18" charset="2"/>
              <a:buChar char=""/>
            </a:pPr>
            <a:r>
              <a:rPr lang="es-CL" sz="2000" b="1" dirty="0"/>
              <a:t>Descentralización política:</a:t>
            </a:r>
            <a:r>
              <a:rPr lang="es-CL" sz="2000" dirty="0"/>
              <a:t> devolución del poder político y recursos financieros a los niveles subnacionales de gobierno dotados de autonomía. Estos representan y deben rendir cuentas a la población local que les asignó el poder. </a:t>
            </a:r>
          </a:p>
          <a:p>
            <a:pPr lvl="0">
              <a:buFont typeface="Symbol" panose="05050102010706020507" pitchFamily="18" charset="2"/>
              <a:buChar char=""/>
            </a:pPr>
            <a:r>
              <a:rPr lang="es-CL" sz="2000" b="1" dirty="0"/>
              <a:t>Descentralización administrativa: </a:t>
            </a:r>
            <a:r>
              <a:rPr lang="es-CL" sz="2000" dirty="0"/>
              <a:t>transferencia por el Estado central hacia sus extensiones administrativas locales -o a las . autoridades municipales- de determinadas capacidades de planificación y gestión de asuntos concretos, sin perder la potestad de exigir rendición de cuentas al gobierno central.</a:t>
            </a:r>
          </a:p>
          <a:p>
            <a:pPr lvl="0">
              <a:buFont typeface="Symbol" panose="05050102010706020507" pitchFamily="18" charset="2"/>
              <a:buChar char=""/>
            </a:pPr>
            <a:r>
              <a:rPr lang="es-CL" sz="2000" b="1" dirty="0"/>
              <a:t>Descentralización fiscal: </a:t>
            </a:r>
            <a:r>
              <a:rPr lang="es-CL" sz="2000" dirty="0"/>
              <a:t>redistribución de los recursos financieros del gobierno central a los niveles subnacionales de gobierno y de la capacidad de decisión para usar esos recursos con una gestión financiera transparente.</a:t>
            </a:r>
          </a:p>
          <a:p>
            <a:pPr lvl="0">
              <a:buFont typeface="Symbol" panose="05050102010706020507" pitchFamily="18" charset="2"/>
              <a:buChar char=""/>
            </a:pPr>
            <a:endParaRPr lang="es-CL" sz="2000" dirty="0"/>
          </a:p>
          <a:p>
            <a:pPr marL="0" lvl="0" indent="0">
              <a:buNone/>
            </a:pPr>
            <a:r>
              <a:rPr lang="es-CL" sz="2000" dirty="0"/>
              <a:t>Empero, los Estados nacionales privilegian la descentralización administrativa con lo que los municipios tienen más competencias, pero escasa autonomía y pocos recursos humanos y financieros.</a:t>
            </a:r>
          </a:p>
        </p:txBody>
      </p:sp>
    </p:spTree>
    <p:extLst>
      <p:ext uri="{BB962C8B-B14F-4D97-AF65-F5344CB8AC3E}">
        <p14:creationId xmlns:p14="http://schemas.microsoft.com/office/powerpoint/2010/main" val="174449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Rosales\Desktop\Escritos y Textos\Cuadro A. Latina Descentralizacion.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48" b="2841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6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04056"/>
          </a:xfrm>
        </p:spPr>
        <p:txBody>
          <a:bodyPr>
            <a:noAutofit/>
          </a:bodyPr>
          <a:lstStyle/>
          <a:p>
            <a:r>
              <a:rPr lang="es-CL" sz="3200" b="1" dirty="0">
                <a:solidFill>
                  <a:srgbClr val="C00000"/>
                </a:solidFill>
              </a:rPr>
              <a:t>Descentralización en los países de A. Latina</a:t>
            </a:r>
          </a:p>
        </p:txBody>
      </p:sp>
      <p:sp>
        <p:nvSpPr>
          <p:cNvPr id="3" name="Marcador de contenido 2"/>
          <p:cNvSpPr>
            <a:spLocks noGrp="1"/>
          </p:cNvSpPr>
          <p:nvPr>
            <p:ph idx="1"/>
          </p:nvPr>
        </p:nvSpPr>
        <p:spPr>
          <a:xfrm>
            <a:off x="251520" y="764704"/>
            <a:ext cx="8435280" cy="5976664"/>
          </a:xfrm>
        </p:spPr>
        <p:txBody>
          <a:bodyPr>
            <a:normAutofit fontScale="25000" lnSpcReduction="20000"/>
          </a:bodyPr>
          <a:lstStyle/>
          <a:p>
            <a:pPr lvl="0"/>
            <a:r>
              <a:rPr lang="es-CL" sz="8000" dirty="0"/>
              <a:t>En </a:t>
            </a:r>
            <a:r>
              <a:rPr lang="es-CL" sz="8000" b="1" dirty="0"/>
              <a:t>Argentina, Chile, Uruguay, Paraguay y Brasil</a:t>
            </a:r>
            <a:r>
              <a:rPr lang="es-CL" sz="8000" dirty="0"/>
              <a:t>, afectados por duras dictaduras, la descentralización se inicia con un claro énfasis democratizador buscando restablecer la democracia mediante la elección de autoridades políticas nacionales y locales. </a:t>
            </a:r>
          </a:p>
          <a:p>
            <a:pPr marL="0" indent="0">
              <a:buNone/>
            </a:pPr>
            <a:r>
              <a:rPr lang="es-CL" sz="8000" dirty="0"/>
              <a:t> </a:t>
            </a:r>
          </a:p>
          <a:p>
            <a:pPr lvl="0"/>
            <a:r>
              <a:rPr lang="es-CL" sz="8000" dirty="0"/>
              <a:t>En </a:t>
            </a:r>
            <a:r>
              <a:rPr lang="es-CL" sz="8000" b="1" dirty="0"/>
              <a:t>Colombia</a:t>
            </a:r>
            <a:r>
              <a:rPr lang="es-CL" sz="8000" dirty="0"/>
              <a:t>, la descentralización persigue fortalecer a las alcaldías municipales para reforzar la presencia del Estado y entregar servicios públicos en los territorios, contrarrestando le presencia de las guerrillas y otros ilegales. En </a:t>
            </a:r>
            <a:r>
              <a:rPr lang="es-CL" sz="8000" b="1" dirty="0"/>
              <a:t>Bolivia</a:t>
            </a:r>
            <a:r>
              <a:rPr lang="es-CL" sz="8000" dirty="0"/>
              <a:t>, mediante la entrega de nuevas competencias y recursos a los municipios, se incorpora a los indígenas, campesinos y pobres urbanos. En </a:t>
            </a:r>
            <a:r>
              <a:rPr lang="es-CL" sz="8000" b="1" dirty="0"/>
              <a:t>Perú</a:t>
            </a:r>
            <a:r>
              <a:rPr lang="es-CL" sz="8000" dirty="0"/>
              <a:t> y </a:t>
            </a:r>
            <a:r>
              <a:rPr lang="es-CL" sz="8000" b="1" dirty="0"/>
              <a:t>Ecuador</a:t>
            </a:r>
            <a:r>
              <a:rPr lang="es-CL" sz="8000" dirty="0"/>
              <a:t> la descentralización avanza y retrocede, aunque termina aplicándose luego de varios cambios de regímenes y políticas nacionales de diverso tipo. </a:t>
            </a:r>
          </a:p>
          <a:p>
            <a:pPr marL="0" indent="0">
              <a:buNone/>
            </a:pPr>
            <a:r>
              <a:rPr lang="es-CL" sz="8000" dirty="0"/>
              <a:t> </a:t>
            </a:r>
          </a:p>
          <a:p>
            <a:pPr lvl="0"/>
            <a:r>
              <a:rPr lang="es-CL" sz="8000" dirty="0"/>
              <a:t>En América Central la descentralización contribuye a la superación de los conflictos sociales y guerras civiles en </a:t>
            </a:r>
            <a:r>
              <a:rPr lang="es-CL" sz="8000" b="1" dirty="0"/>
              <a:t>Nicaragua, El Salvador y Guatemala. República Dominicana, Honduras, Costa Rica </a:t>
            </a:r>
            <a:r>
              <a:rPr lang="es-CL" sz="8000" dirty="0"/>
              <a:t>y Panamá entran al proceso descentralizador más tarde, con impactos y resultados menores. </a:t>
            </a:r>
          </a:p>
          <a:p>
            <a:pPr marL="0" indent="0">
              <a:buNone/>
            </a:pPr>
            <a:r>
              <a:rPr lang="es-CL" sz="8000" dirty="0"/>
              <a:t> </a:t>
            </a:r>
          </a:p>
          <a:p>
            <a:pPr lvl="0"/>
            <a:r>
              <a:rPr lang="es-CL" sz="8000" dirty="0"/>
              <a:t>En </a:t>
            </a:r>
            <a:r>
              <a:rPr lang="es-CL" sz="8000" b="1" dirty="0"/>
              <a:t>México</a:t>
            </a:r>
            <a:r>
              <a:rPr lang="es-CL" sz="8000" dirty="0"/>
              <a:t> y </a:t>
            </a:r>
            <a:r>
              <a:rPr lang="es-CL" sz="8000" b="1" dirty="0"/>
              <a:t>Argentina</a:t>
            </a:r>
            <a:r>
              <a:rPr lang="es-CL" sz="8000" dirty="0"/>
              <a:t> la descentralización favorece a los gobiernos intermedios –estados o provincias- en desmedro de los municipios que continúan siendo el eslabón débil y dependiente del sistema de gobiernos. </a:t>
            </a:r>
          </a:p>
          <a:p>
            <a:endParaRPr lang="es-CL" dirty="0"/>
          </a:p>
        </p:txBody>
      </p:sp>
    </p:spTree>
    <p:extLst>
      <p:ext uri="{BB962C8B-B14F-4D97-AF65-F5344CB8AC3E}">
        <p14:creationId xmlns:p14="http://schemas.microsoft.com/office/powerpoint/2010/main" val="163497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778577734"/>
              </p:ext>
            </p:extLst>
          </p:nvPr>
        </p:nvGraphicFramePr>
        <p:xfrm>
          <a:off x="107504" y="1"/>
          <a:ext cx="8928992" cy="6972669"/>
        </p:xfrm>
        <a:graphic>
          <a:graphicData uri="http://schemas.openxmlformats.org/drawingml/2006/table">
            <a:tbl>
              <a:tblPr/>
              <a:tblGrid>
                <a:gridCol w="2105210">
                  <a:extLst>
                    <a:ext uri="{9D8B030D-6E8A-4147-A177-3AD203B41FA5}">
                      <a16:colId xmlns:a16="http://schemas.microsoft.com/office/drawing/2014/main" val="20000"/>
                    </a:ext>
                  </a:extLst>
                </a:gridCol>
                <a:gridCol w="6823782">
                  <a:extLst>
                    <a:ext uri="{9D8B030D-6E8A-4147-A177-3AD203B41FA5}">
                      <a16:colId xmlns:a16="http://schemas.microsoft.com/office/drawing/2014/main" val="20001"/>
                    </a:ext>
                  </a:extLst>
                </a:gridCol>
              </a:tblGrid>
              <a:tr h="719024">
                <a:tc gridSpan="2">
                  <a:txBody>
                    <a:bodyPr/>
                    <a:lstStyle/>
                    <a:p>
                      <a:pPr marL="347345" indent="-347345" algn="ctr" fontAlgn="base">
                        <a:spcAft>
                          <a:spcPts val="0"/>
                        </a:spcAft>
                      </a:pPr>
                      <a:r>
                        <a:rPr lang="es-ES" sz="3200" b="1" kern="1200" dirty="0">
                          <a:solidFill>
                            <a:srgbClr val="C00000"/>
                          </a:solidFill>
                          <a:effectLst/>
                          <a:latin typeface="Calibri"/>
                          <a:ea typeface="Times New Roman"/>
                          <a:cs typeface="Calibri"/>
                        </a:rPr>
                        <a:t>Logros descentralizadores en A. Latina 1980-2010</a:t>
                      </a:r>
                      <a:endParaRPr lang="es-CL" sz="1400" dirty="0">
                        <a:solidFill>
                          <a:srgbClr val="C00000"/>
                        </a:solidFill>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extLst>
                  <a:ext uri="{0D108BD9-81ED-4DB2-BD59-A6C34878D82A}">
                    <a16:rowId xmlns:a16="http://schemas.microsoft.com/office/drawing/2014/main" val="10000"/>
                  </a:ext>
                </a:extLst>
              </a:tr>
              <a:tr h="745700">
                <a:tc>
                  <a:txBody>
                    <a:bodyPr/>
                    <a:lstStyle/>
                    <a:p>
                      <a:pPr indent="8890" algn="l" fontAlgn="base">
                        <a:spcAft>
                          <a:spcPts val="0"/>
                        </a:spcAft>
                      </a:pPr>
                      <a:r>
                        <a:rPr lang="es-ES" sz="1800" b="1" i="0" kern="1200" dirty="0">
                          <a:solidFill>
                            <a:srgbClr val="000000"/>
                          </a:solidFill>
                          <a:effectLst/>
                          <a:latin typeface="Calibri"/>
                          <a:ea typeface="Times New Roman"/>
                          <a:cs typeface="Calibri"/>
                        </a:rPr>
                        <a:t>Descentralización política:</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En 1980 se elige democráticamente a alcaldes y concejales en 7 países. Hoy, 16 mil municipios  eligen  autoridades mediante voto popular;</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773862">
                <a:tc>
                  <a:txBody>
                    <a:bodyPr/>
                    <a:lstStyle/>
                    <a:p>
                      <a:pPr indent="8890" algn="l" fontAlgn="base">
                        <a:spcAft>
                          <a:spcPts val="0"/>
                        </a:spcAft>
                      </a:pPr>
                      <a:r>
                        <a:rPr lang="es-ES" sz="1800" b="1" i="0" kern="1200" dirty="0">
                          <a:solidFill>
                            <a:srgbClr val="000000"/>
                          </a:solidFill>
                          <a:effectLst/>
                          <a:latin typeface="Calibri"/>
                          <a:ea typeface="Times New Roman"/>
                          <a:cs typeface="Calibri"/>
                        </a:rPr>
                        <a:t>Descentralización administrativa:</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Las municipalidades reciben nuevas competencias y tareas, aunque la mayor parte de ellas son compartidas con otros niveles de gobierno;</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764098">
                <a:tc>
                  <a:txBody>
                    <a:bodyPr/>
                    <a:lstStyle/>
                    <a:p>
                      <a:pPr indent="8890" algn="l" fontAlgn="base">
                        <a:spcAft>
                          <a:spcPts val="0"/>
                        </a:spcAft>
                      </a:pPr>
                      <a:r>
                        <a:rPr lang="es-ES" sz="1800" b="1" i="0" kern="1200" dirty="0">
                          <a:solidFill>
                            <a:srgbClr val="000000"/>
                          </a:solidFill>
                          <a:effectLst/>
                          <a:latin typeface="Calibri"/>
                          <a:ea typeface="Times New Roman"/>
                          <a:cs typeface="Calibri"/>
                        </a:rPr>
                        <a:t>Descentralización fiscal:</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El gasto de los gobiernos locales y gobiernos intermedios sube de un promedio regional del 12% al 19% del gasto gubernamental total;</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744430">
                <a:tc>
                  <a:txBody>
                    <a:bodyPr/>
                    <a:lstStyle/>
                    <a:p>
                      <a:pPr indent="8890" algn="l" fontAlgn="base">
                        <a:spcAft>
                          <a:spcPts val="0"/>
                        </a:spcAft>
                      </a:pPr>
                      <a:r>
                        <a:rPr lang="es-ES" sz="1800" b="1" i="0" kern="1200" dirty="0">
                          <a:solidFill>
                            <a:srgbClr val="000000"/>
                          </a:solidFill>
                          <a:effectLst/>
                          <a:latin typeface="Calibri"/>
                          <a:ea typeface="Times New Roman"/>
                          <a:cs typeface="Calibri"/>
                        </a:rPr>
                        <a:t>Participación e inclusión social:</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Se abran nuevos espacios de participación ciudadana y se integra e incluye a las mujeres, indígenas, grupos pobres y sectores excluidos;</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98109">
                <a:tc>
                  <a:txBody>
                    <a:bodyPr/>
                    <a:lstStyle/>
                    <a:p>
                      <a:pPr indent="8890" algn="l" fontAlgn="base">
                        <a:spcAft>
                          <a:spcPts val="0"/>
                        </a:spcAft>
                      </a:pPr>
                      <a:r>
                        <a:rPr lang="es-ES" sz="1800" b="1" i="0" kern="1200" dirty="0">
                          <a:solidFill>
                            <a:srgbClr val="000000"/>
                          </a:solidFill>
                          <a:effectLst/>
                          <a:latin typeface="Calibri"/>
                          <a:ea typeface="Times New Roman"/>
                          <a:cs typeface="Calibri"/>
                        </a:rPr>
                        <a:t>Mayor inversión y mejores servicios:</a:t>
                      </a:r>
                    </a:p>
                    <a:p>
                      <a:pPr indent="8890" algn="l" fontAlgn="base">
                        <a:spcAft>
                          <a:spcPts val="0"/>
                        </a:spcAft>
                      </a:pPr>
                      <a:endParaRPr lang="es-ES" sz="1800" b="1" i="0" kern="1200" dirty="0">
                        <a:solidFill>
                          <a:srgbClr val="000000"/>
                        </a:solidFill>
                        <a:effectLst/>
                        <a:latin typeface="Calibri"/>
                        <a:ea typeface="Times New Roman"/>
                        <a:cs typeface="Calibri"/>
                      </a:endParaRPr>
                    </a:p>
                    <a:p>
                      <a:pPr indent="8890" algn="l" fontAlgn="base">
                        <a:spcAft>
                          <a:spcPts val="0"/>
                        </a:spcAft>
                      </a:pPr>
                      <a:r>
                        <a:rPr lang="es-ES" sz="1800" b="1" i="0" kern="1200" dirty="0">
                          <a:solidFill>
                            <a:srgbClr val="000000"/>
                          </a:solidFill>
                          <a:effectLst/>
                          <a:latin typeface="Calibri"/>
                          <a:ea typeface="Calibri"/>
                          <a:cs typeface="Calibri"/>
                        </a:rPr>
                        <a:t>Asociativismo</a:t>
                      </a:r>
                      <a:r>
                        <a:rPr lang="es-ES" sz="1800" b="1" i="0" kern="1200" baseline="0" dirty="0">
                          <a:solidFill>
                            <a:srgbClr val="000000"/>
                          </a:solidFill>
                          <a:effectLst/>
                          <a:latin typeface="Calibri"/>
                          <a:ea typeface="Calibri"/>
                          <a:cs typeface="Calibri"/>
                        </a:rPr>
                        <a:t> municipal</a:t>
                      </a:r>
                    </a:p>
                    <a:p>
                      <a:pPr indent="8890" algn="l" fontAlgn="base">
                        <a:spcAft>
                          <a:spcPts val="0"/>
                        </a:spcAft>
                      </a:pP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Se incrementa la inversión, mejora la infraestructura, se extienden y mejora la calidad de los servicios, pero la realidad es muy heterogénea; </a:t>
                      </a:r>
                    </a:p>
                    <a:p>
                      <a:pPr algn="l" fontAlgn="base">
                        <a:spcAft>
                          <a:spcPts val="0"/>
                        </a:spcAft>
                      </a:pPr>
                      <a:endParaRPr lang="es-ES" sz="1800" kern="1200" dirty="0">
                        <a:solidFill>
                          <a:srgbClr val="000000"/>
                        </a:solidFill>
                        <a:effectLst/>
                        <a:latin typeface="Calibri"/>
                        <a:ea typeface="Times New Roman"/>
                        <a:cs typeface="Calibri"/>
                      </a:endParaRPr>
                    </a:p>
                    <a:p>
                      <a:pPr algn="l" fontAlgn="base">
                        <a:spcAft>
                          <a:spcPts val="0"/>
                        </a:spcAft>
                      </a:pPr>
                      <a:r>
                        <a:rPr lang="es-ES" sz="1800" kern="1200" dirty="0">
                          <a:solidFill>
                            <a:srgbClr val="000000"/>
                          </a:solidFill>
                          <a:effectLst/>
                          <a:latin typeface="Calibri"/>
                          <a:ea typeface="Times New Roman"/>
                          <a:cs typeface="Calibri"/>
                        </a:rPr>
                        <a:t>En</a:t>
                      </a:r>
                      <a:r>
                        <a:rPr lang="es-ES" sz="1800" kern="1200" baseline="0" dirty="0">
                          <a:solidFill>
                            <a:srgbClr val="000000"/>
                          </a:solidFill>
                          <a:effectLst/>
                          <a:latin typeface="Calibri"/>
                          <a:ea typeface="Times New Roman"/>
                          <a:cs typeface="Calibri"/>
                        </a:rPr>
                        <a:t> todos los países hay asociaciones nacionales de municipios y surgen asociaciones subnacionales y territoriales (mancomunidades);</a:t>
                      </a:r>
                      <a:endParaRPr lang="es-ES" sz="1800" kern="1200" dirty="0">
                        <a:solidFill>
                          <a:srgbClr val="000000"/>
                        </a:solidFill>
                        <a:effectLst/>
                        <a:latin typeface="Calibri"/>
                        <a:ea typeface="Times New Roman"/>
                        <a:cs typeface="Calibri"/>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999573">
                <a:tc>
                  <a:txBody>
                    <a:bodyPr/>
                    <a:lstStyle/>
                    <a:p>
                      <a:pPr indent="8890" algn="l" fontAlgn="base">
                        <a:spcAft>
                          <a:spcPts val="0"/>
                        </a:spcAft>
                      </a:pPr>
                      <a:r>
                        <a:rPr lang="es-ES" sz="1800" b="1" i="0" kern="1200" dirty="0">
                          <a:solidFill>
                            <a:srgbClr val="000000"/>
                          </a:solidFill>
                          <a:effectLst/>
                          <a:latin typeface="Calibri"/>
                          <a:ea typeface="Times New Roman"/>
                          <a:cs typeface="Calibri"/>
                        </a:rPr>
                        <a:t>Modernización y buen gobierno local:</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Emergen formas nuevas de gestión: al</a:t>
                      </a:r>
                      <a:r>
                        <a:rPr lang="es-ES" sz="1800" kern="1200" baseline="0" dirty="0">
                          <a:solidFill>
                            <a:srgbClr val="000000"/>
                          </a:solidFill>
                          <a:effectLst/>
                          <a:latin typeface="Calibri"/>
                          <a:ea typeface="Times New Roman"/>
                          <a:cs typeface="Calibri"/>
                        </a:rPr>
                        <a:t> lado de </a:t>
                      </a:r>
                      <a:r>
                        <a:rPr lang="es-ES" sz="1800" kern="1200" dirty="0">
                          <a:solidFill>
                            <a:srgbClr val="000000"/>
                          </a:solidFill>
                          <a:effectLst/>
                          <a:latin typeface="Calibri"/>
                          <a:ea typeface="Times New Roman"/>
                          <a:cs typeface="Calibri"/>
                        </a:rPr>
                        <a:t>administraciones municipales de operación vertical, surgen estilos más abiertos, horizontales y participativos propios de un buen gobierno local;</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527873">
                <a:tc>
                  <a:txBody>
                    <a:bodyPr/>
                    <a:lstStyle/>
                    <a:p>
                      <a:pPr algn="l"/>
                      <a:endParaRPr lang="es-CL" sz="1400" dirty="0">
                        <a:effectLst/>
                        <a:latin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347345" indent="-347345" algn="r" fontAlgn="base">
                        <a:spcAft>
                          <a:spcPts val="0"/>
                        </a:spcAft>
                      </a:pPr>
                      <a:r>
                        <a:rPr lang="es-ES" sz="1400" kern="1200" dirty="0">
                          <a:solidFill>
                            <a:srgbClr val="000000"/>
                          </a:solidFill>
                          <a:effectLst/>
                          <a:latin typeface="Calibri"/>
                          <a:ea typeface="Times New Roman"/>
                          <a:cs typeface="Calibri"/>
                        </a:rPr>
                        <a:t>Informe “Descentralización y Democracia Local en el Mundo” Rosales y Carmona, CGLU, Barcelona, 2008.</a:t>
                      </a:r>
                      <a:endParaRPr lang="es-CL" sz="1400" dirty="0">
                        <a:effectLst/>
                        <a:latin typeface="Calibri"/>
                        <a:ea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6048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6813675"/>
              </p:ext>
            </p:extLst>
          </p:nvPr>
        </p:nvGraphicFramePr>
        <p:xfrm>
          <a:off x="107504" y="0"/>
          <a:ext cx="8784975" cy="6857999"/>
        </p:xfrm>
        <a:graphic>
          <a:graphicData uri="http://schemas.openxmlformats.org/drawingml/2006/table">
            <a:tbl>
              <a:tblPr firstRow="1" firstCol="1" bandRow="1"/>
              <a:tblGrid>
                <a:gridCol w="1804504">
                  <a:extLst>
                    <a:ext uri="{9D8B030D-6E8A-4147-A177-3AD203B41FA5}">
                      <a16:colId xmlns:a16="http://schemas.microsoft.com/office/drawing/2014/main" val="20000"/>
                    </a:ext>
                  </a:extLst>
                </a:gridCol>
                <a:gridCol w="3372310">
                  <a:extLst>
                    <a:ext uri="{9D8B030D-6E8A-4147-A177-3AD203B41FA5}">
                      <a16:colId xmlns:a16="http://schemas.microsoft.com/office/drawing/2014/main" val="20001"/>
                    </a:ext>
                  </a:extLst>
                </a:gridCol>
                <a:gridCol w="3608161">
                  <a:extLst>
                    <a:ext uri="{9D8B030D-6E8A-4147-A177-3AD203B41FA5}">
                      <a16:colId xmlns:a16="http://schemas.microsoft.com/office/drawing/2014/main" val="20002"/>
                    </a:ext>
                  </a:extLst>
                </a:gridCol>
              </a:tblGrid>
              <a:tr h="116580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050" dirty="0"/>
                    </a:p>
                    <a:p>
                      <a:pPr marL="0" marR="0" indent="0" algn="ctr" defTabSz="914400" rtl="0" eaLnBrk="1" fontAlgn="auto" latinLnBrk="0" hangingPunct="1">
                        <a:lnSpc>
                          <a:spcPct val="100000"/>
                        </a:lnSpc>
                        <a:spcBef>
                          <a:spcPts val="0"/>
                        </a:spcBef>
                        <a:spcAft>
                          <a:spcPts val="0"/>
                        </a:spcAft>
                        <a:buClrTx/>
                        <a:buSzTx/>
                        <a:buFontTx/>
                        <a:buNone/>
                        <a:tabLst/>
                        <a:defRPr/>
                      </a:pPr>
                      <a:r>
                        <a:rPr lang="es-CL" sz="3200" b="1" dirty="0">
                          <a:solidFill>
                            <a:srgbClr val="C00000"/>
                          </a:solidFill>
                          <a:latin typeface="+mn-lt"/>
                        </a:rPr>
                        <a:t>El dilema actual:</a:t>
                      </a:r>
                      <a:r>
                        <a:rPr lang="es-CL" sz="3200" b="1" baseline="0" dirty="0">
                          <a:solidFill>
                            <a:srgbClr val="C00000"/>
                          </a:solidFill>
                          <a:latin typeface="+mn-lt"/>
                        </a:rPr>
                        <a:t> </a:t>
                      </a:r>
                      <a:r>
                        <a:rPr lang="es-CL" sz="3200" b="1" dirty="0">
                          <a:solidFill>
                            <a:srgbClr val="C00000"/>
                          </a:solidFill>
                          <a:latin typeface="+mn-lt"/>
                        </a:rPr>
                        <a:t>¿sólo descentralización administrativa o más descentralización política?</a:t>
                      </a:r>
                      <a:r>
                        <a:rPr lang="es-CL" sz="1400" b="1" dirty="0">
                          <a:effectLst/>
                          <a:latin typeface="+mn-lt"/>
                          <a:ea typeface="Calibri" panose="020F0502020204030204" pitchFamily="34" charset="0"/>
                          <a:cs typeface="Times New Roman" panose="02020603050405020304" pitchFamily="18" charset="0"/>
                        </a:rPr>
                        <a:t> </a:t>
                      </a:r>
                      <a:endParaRPr lang="es-CL" sz="1400" dirty="0">
                        <a:effectLst/>
                        <a:latin typeface="+mn-lt"/>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657230">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Ámbito/Tipo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Desconcentración administrativa</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(Desconcentración)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Descentralización política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(Devolución)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Modelo de política:</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Principal agente</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Elección pública local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Tipo de municipio: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Administración municipal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Gobierno local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Foco principal:</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Provisión de servicios públicos locales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Servicios y gestión del desarrollo territorial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Planificación: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Priman el plan y los objetivos nacionales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Priman la estrategia y plan participativo local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Ejecución: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Estado nacional con administración local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Gobierno local con actores territoriales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Lógica institucional:</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Ley nacional y “nueva gestión pública”</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Gobernanza mediante “buen gobierno local”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0806">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Direccionalidad:</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Desde arriba hacia abajo</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Desde abajo hacia arriba</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1610">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Recursos: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Transferencias nacionales y tributos locales (impuestos y tasas por servicios)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Tributos locales, transferencias nacionales y aportes de los actores territoriales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38679">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Medios de control:</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Leyes nacionales, indicadores de gestión y fuerte control central (Contraloría)</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Leyes y procedimientos nacionales, ordenanzas municipales y  control social local</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1610">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Resultados y logros: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Servicios públicos locales conforme a las políticas y estándares nacionales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Buenos servicios, desarrollo territorial, ética cívica y conciencia ciudadana colaborativa</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57230">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Relaciones entre actores: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Verticales: normativas, jerárquicas, con control central de proyectos e indicadores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Horizontales: coordinación pública-pública,  alianzas público-privadas, participación social, cultura cívica ciudadana</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57230">
                <a:tc>
                  <a:txBody>
                    <a:bodyPr/>
                    <a:lstStyle/>
                    <a:p>
                      <a:pPr algn="l">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Participación: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Información y consulta a actores locales acerca de programas sectoriales nacionales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Planes y proyectos elaborados, ejecutados y controlados por los actores locales y ciudadanos </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2967">
                <a:tc gridSpan="3">
                  <a:txBody>
                    <a:bodyPr/>
                    <a:lstStyle/>
                    <a:p>
                      <a:pPr algn="r">
                        <a:spcAft>
                          <a:spcPts val="0"/>
                        </a:spcAft>
                      </a:pP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Elaboración: Mario Rosales</a:t>
                      </a:r>
                    </a:p>
                  </a:txBody>
                  <a:tcPr marL="64871" marR="64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241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426170"/>
          </a:xfrm>
        </p:spPr>
        <p:txBody>
          <a:bodyPr>
            <a:noAutofit/>
          </a:bodyPr>
          <a:lstStyle/>
          <a:p>
            <a:r>
              <a:rPr lang="es-CL" b="1" dirty="0">
                <a:solidFill>
                  <a:srgbClr val="C00000"/>
                </a:solidFill>
              </a:rPr>
              <a:t>4. De las normas y métodos a la buena gobernanza (de administraciones a gobiernos locales)</a:t>
            </a:r>
          </a:p>
        </p:txBody>
      </p:sp>
      <p:sp>
        <p:nvSpPr>
          <p:cNvPr id="3" name="Marcador de contenido 2"/>
          <p:cNvSpPr>
            <a:spLocks noGrp="1"/>
          </p:cNvSpPr>
          <p:nvPr>
            <p:ph idx="1"/>
          </p:nvPr>
        </p:nvSpPr>
        <p:spPr>
          <a:xfrm>
            <a:off x="457200" y="2060848"/>
            <a:ext cx="8229600" cy="4680520"/>
          </a:xfrm>
        </p:spPr>
        <p:txBody>
          <a:bodyPr>
            <a:normAutofit lnSpcReduction="10000"/>
          </a:bodyPr>
          <a:lstStyle/>
          <a:p>
            <a:pPr marL="0" indent="0" algn="ctr">
              <a:buNone/>
            </a:pPr>
            <a:r>
              <a:rPr lang="es-CL" dirty="0"/>
              <a:t>La gestión municipal en América Latina ha evolucionado desde el caudillismo tradicional hacia formas más </a:t>
            </a:r>
            <a:r>
              <a:rPr lang="es-CL" i="1" dirty="0"/>
              <a:t>normadas</a:t>
            </a:r>
            <a:r>
              <a:rPr lang="es-CL" dirty="0"/>
              <a:t> de administración, incorporando luego métodos traídos del sector privado o </a:t>
            </a:r>
            <a:r>
              <a:rPr lang="es-CL" i="1" dirty="0"/>
              <a:t>nueva gestión pública</a:t>
            </a:r>
            <a:r>
              <a:rPr lang="es-CL" dirty="0"/>
              <a:t>.</a:t>
            </a:r>
          </a:p>
          <a:p>
            <a:pPr marL="0" indent="0" algn="ctr">
              <a:buNone/>
            </a:pPr>
            <a:r>
              <a:rPr lang="es-CL" dirty="0"/>
              <a:t> </a:t>
            </a:r>
          </a:p>
          <a:p>
            <a:pPr marL="0" indent="0" algn="ctr">
              <a:buNone/>
            </a:pPr>
            <a:r>
              <a:rPr lang="es-CL" dirty="0"/>
              <a:t>Empero,  para lograr el involucramiento activo de los  ciudadanos y actores sociales hay que mejorar la gobernanza territorial y avanzar hacia el </a:t>
            </a:r>
            <a:r>
              <a:rPr lang="es-CL" i="1" dirty="0"/>
              <a:t>buen gobierno local</a:t>
            </a:r>
            <a:r>
              <a:rPr lang="es-CL" dirty="0"/>
              <a:t>.</a:t>
            </a:r>
          </a:p>
        </p:txBody>
      </p:sp>
    </p:spTree>
    <p:extLst>
      <p:ext uri="{BB962C8B-B14F-4D97-AF65-F5344CB8AC3E}">
        <p14:creationId xmlns:p14="http://schemas.microsoft.com/office/powerpoint/2010/main" val="104703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988707823"/>
              </p:ext>
            </p:extLst>
          </p:nvPr>
        </p:nvGraphicFramePr>
        <p:xfrm>
          <a:off x="179512" y="116632"/>
          <a:ext cx="8856984" cy="6892881"/>
        </p:xfrm>
        <a:graphic>
          <a:graphicData uri="http://schemas.openxmlformats.org/drawingml/2006/table">
            <a:tbl>
              <a:tblPr firstRow="1" firstCol="1" bandRow="1"/>
              <a:tblGrid>
                <a:gridCol w="8856984">
                  <a:extLst>
                    <a:ext uri="{9D8B030D-6E8A-4147-A177-3AD203B41FA5}">
                      <a16:colId xmlns:a16="http://schemas.microsoft.com/office/drawing/2014/main" val="307341246"/>
                    </a:ext>
                  </a:extLst>
                </a:gridCol>
              </a:tblGrid>
              <a:tr h="904448">
                <a:tc>
                  <a:txBody>
                    <a:bodyPr/>
                    <a:lstStyle/>
                    <a:p>
                      <a:pPr algn="ctr">
                        <a:spcAft>
                          <a:spcPts val="0"/>
                        </a:spcAft>
                      </a:pPr>
                      <a:r>
                        <a:rPr lang="es-CL"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Del caudillismo tradicional al buen gobierno: estilos de gestión de los gobiernos locales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11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0554827"/>
                  </a:ext>
                </a:extLst>
              </a:tr>
              <a:tr h="5303562">
                <a:tc>
                  <a:txBody>
                    <a:bodyPr/>
                    <a:lstStyle/>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Modelo clientelar pre burocrático</a:t>
                      </a:r>
                      <a:r>
                        <a:rPr lang="es-CL" sz="1400" dirty="0">
                          <a:effectLst/>
                          <a:latin typeface="Calibri" panose="020F0502020204030204" pitchFamily="34" charset="0"/>
                          <a:ea typeface="Calibri" panose="020F0502020204030204" pitchFamily="34" charset="0"/>
                          <a:cs typeface="Times New Roman" panose="02020603050405020304" pitchFamily="18" charset="0"/>
                        </a:rPr>
                        <a:t>. No existe institucionalidad estable y se producen cambios radicales –con remoción de personal y reorganización- cuando cambia la administración comenzando de cero. Punto de partida de la forma de operar del municipio latinoamericano aún presente en municipios rurales de territorios de menor desarrollo relativo.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Modelo burocrático</a:t>
                      </a:r>
                      <a:r>
                        <a:rPr lang="es-CL" sz="1400" dirty="0">
                          <a:effectLst/>
                          <a:latin typeface="Calibri" panose="020F0502020204030204" pitchFamily="34" charset="0"/>
                          <a:ea typeface="Calibri" panose="020F0502020204030204" pitchFamily="34" charset="0"/>
                          <a:cs typeface="Times New Roman" panose="02020603050405020304" pitchFamily="18" charset="0"/>
                        </a:rPr>
                        <a:t>. Respeta y aplica la ley y ordenanzas y su organización se basa en instrumentos como  organigramas, reglamentos, presupuestos indexados rutinariamente año a año, controles internos y el respeto a la jerarquía institucional. No incursiona en áreas que formalmente no competen al municipio y este opera limitado por los recursos humanos y financieros con que cuenta.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Nueva gestión pública</a:t>
                      </a:r>
                      <a:r>
                        <a:rPr lang="es-CL" sz="1400" dirty="0">
                          <a:effectLst/>
                          <a:latin typeface="Calibri" panose="020F0502020204030204" pitchFamily="34" charset="0"/>
                          <a:ea typeface="Calibri" panose="020F0502020204030204" pitchFamily="34" charset="0"/>
                          <a:cs typeface="Times New Roman" panose="02020603050405020304" pitchFamily="18" charset="0"/>
                        </a:rPr>
                        <a:t>. Incorpora herramientas de gestión del sector privado y otorga  importancia central al uso racional y ordenado de los recursos disponibles. Recurre a diversas formas de gestionar los servicios públicos con el sector privado mediante la licitación, externalización o privatización. No asigna gran importancia a los medios participativos –el plan, presupuesto o la ejecución participativa de los proyectos- y opera ciñéndose a los marcos legales y la distribución de competencias establecida entre los diversos niveles de gobierno.</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Buen gobierno local</a:t>
                      </a:r>
                      <a:r>
                        <a:rPr lang="es-CL" sz="1400" i="1" dirty="0">
                          <a:effectLst/>
                          <a:latin typeface="Calibri" panose="020F0502020204030204" pitchFamily="34" charset="0"/>
                          <a:ea typeface="Calibri" panose="020F0502020204030204" pitchFamily="34" charset="0"/>
                          <a:cs typeface="Times New Roman" panose="02020603050405020304" pitchFamily="18" charset="0"/>
                        </a:rPr>
                        <a:t>. </a:t>
                      </a:r>
                      <a:r>
                        <a:rPr lang="es-CL" sz="1400" dirty="0">
                          <a:effectLst/>
                          <a:latin typeface="Calibri" panose="020F0502020204030204" pitchFamily="34" charset="0"/>
                          <a:ea typeface="Calibri" panose="020F0502020204030204" pitchFamily="34" charset="0"/>
                          <a:cs typeface="Times New Roman" panose="02020603050405020304" pitchFamily="18" charset="0"/>
                        </a:rPr>
                        <a:t>El dinamismo de su acción proviene del liderazgo de sus autoridades, de  equipos técnico-profesionales dedicados y de su capacidad de concertar acuerdos con los actores públicos, privados y sociales presentes en el territorio. Además del buen uso de los medios financieros disponibles, obtiene y moviliza recursos adicionales a través de  la coordinación con otros niveles de gobierno, de las alianzas público privadas y de la participación. La gestión no se limita al marco establecido por la distribución de competencias, operando en base a una visión estratégica del desarrollo del territorio y a las demandas, aspiraciones y aportes de la ciudadanía.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s-CL" sz="1400" dirty="0">
                          <a:effectLst/>
                          <a:latin typeface="Calibri" panose="020F0502020204030204" pitchFamily="34" charset="0"/>
                        </a:rPr>
                        <a:t> </a:t>
                      </a:r>
                    </a:p>
                    <a:p>
                      <a:pPr algn="l"/>
                      <a:r>
                        <a:rPr lang="es-CL" sz="1400" dirty="0">
                          <a:effectLst/>
                          <a:latin typeface="Calibri" panose="020F0502020204030204" pitchFamily="34" charset="0"/>
                        </a:rPr>
                        <a:t>Estas formas de gestión suelen combinarse, aunque la tendencia de largo plazo es la evolución progresiva desde el primer modelo hacia el último. Un gobierno local efectivo debiera operar en función de los dos últimos modelos.</a:t>
                      </a:r>
                      <a:endParaRPr lang="es-CL" sz="20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1261019"/>
                  </a:ext>
                </a:extLst>
              </a:tr>
              <a:tr h="568239">
                <a:tc>
                  <a:txBody>
                    <a:bodyPr/>
                    <a:lstStyle/>
                    <a:p>
                      <a:pPr marL="1805940" lvl="1" algn="r">
                        <a:spcAft>
                          <a:spcPts val="0"/>
                        </a:spcAft>
                      </a:pPr>
                      <a:r>
                        <a:rPr lang="es-CL" sz="1200" dirty="0">
                          <a:effectLst/>
                          <a:latin typeface="Calibri" panose="020F0502020204030204" pitchFamily="34" charset="0"/>
                          <a:ea typeface="Calibri" panose="020F0502020204030204" pitchFamily="34" charset="0"/>
                          <a:cs typeface="Times New Roman" panose="02020603050405020304" pitchFamily="18" charset="0"/>
                        </a:rPr>
                        <a:t>Adaptado de una propuesta de Saúl Barrera, ex director ejecutivo del Servicio de Administración Tributaria de Municipalidad, SAT, de Lima y de los conceptos de buen gobierno local.</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94849"/>
                  </a:ext>
                </a:extLst>
              </a:tr>
            </a:tbl>
          </a:graphicData>
        </a:graphic>
      </p:graphicFrame>
    </p:spTree>
    <p:extLst>
      <p:ext uri="{BB962C8B-B14F-4D97-AF65-F5344CB8AC3E}">
        <p14:creationId xmlns:p14="http://schemas.microsoft.com/office/powerpoint/2010/main" val="232902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8893175" cy="1123949"/>
          </a:xfrm>
        </p:spPr>
        <p:txBody>
          <a:bodyPr>
            <a:normAutofit/>
          </a:bodyPr>
          <a:lstStyle/>
          <a:p>
            <a:pPr eaLnBrk="1" hangingPunct="1"/>
            <a:r>
              <a:rPr lang="es-ES" sz="2800" b="1" dirty="0">
                <a:solidFill>
                  <a:srgbClr val="C00000"/>
                </a:solidFill>
              </a:rPr>
              <a:t>Diferencias entre Administración Tradicional </a:t>
            </a:r>
            <a:br>
              <a:rPr lang="es-ES" sz="2800" b="1" dirty="0">
                <a:solidFill>
                  <a:srgbClr val="C00000"/>
                </a:solidFill>
              </a:rPr>
            </a:br>
            <a:r>
              <a:rPr lang="es-ES" sz="2800" b="1" dirty="0">
                <a:solidFill>
                  <a:srgbClr val="C00000"/>
                </a:solidFill>
              </a:rPr>
              <a:t>y Buen Gobierno Local (Buena Gobernanza)</a:t>
            </a:r>
            <a:r>
              <a:rPr lang="es-ES" sz="3200" b="1" dirty="0">
                <a:solidFill>
                  <a:srgbClr val="C00000"/>
                </a:solidFill>
              </a:rPr>
              <a:t> </a:t>
            </a:r>
          </a:p>
        </p:txBody>
      </p:sp>
      <p:sp>
        <p:nvSpPr>
          <p:cNvPr id="12291" name="Rectangle 3"/>
          <p:cNvSpPr>
            <a:spLocks noGrp="1" noChangeArrowheads="1"/>
          </p:cNvSpPr>
          <p:nvPr>
            <p:ph type="body" sz="half" idx="1"/>
          </p:nvPr>
        </p:nvSpPr>
        <p:spPr>
          <a:xfrm>
            <a:off x="827088" y="1341438"/>
            <a:ext cx="3168650" cy="5616575"/>
          </a:xfrm>
        </p:spPr>
        <p:txBody>
          <a:bodyPr/>
          <a:lstStyle/>
          <a:p>
            <a:pPr marL="6350" indent="22225" eaLnBrk="1" hangingPunct="1">
              <a:buFont typeface="Wingdings" pitchFamily="2" charset="2"/>
              <a:buNone/>
              <a:defRPr/>
            </a:pPr>
            <a:r>
              <a:rPr lang="es-ES" sz="2400" dirty="0"/>
              <a:t>La municipalidad tradicional tiende a ser vertical y  poco participativa, con baja interacción con los actores locales. </a:t>
            </a:r>
          </a:p>
          <a:p>
            <a:pPr marL="6350" indent="22225" eaLnBrk="1" hangingPunct="1">
              <a:buFont typeface="Wingdings" pitchFamily="2" charset="2"/>
              <a:buNone/>
              <a:defRPr/>
            </a:pPr>
            <a:endParaRPr lang="es-ES" sz="2400" dirty="0"/>
          </a:p>
          <a:p>
            <a:pPr marL="6350" indent="22225" eaLnBrk="1" hangingPunct="1">
              <a:buFont typeface="Wingdings" pitchFamily="2" charset="2"/>
              <a:buNone/>
              <a:defRPr/>
            </a:pPr>
            <a:r>
              <a:rPr lang="es-ES" sz="2400" dirty="0"/>
              <a:t>La administración municipal tradicional se basa (y está limitada) por la escasa dotación de recursos humanos y financieros propios</a:t>
            </a:r>
            <a:r>
              <a:rPr lang="es-ES" dirty="0"/>
              <a:t>.</a:t>
            </a:r>
          </a:p>
          <a:p>
            <a:pPr eaLnBrk="1" hangingPunct="1">
              <a:buFont typeface="Wingdings" pitchFamily="2" charset="2"/>
              <a:buNone/>
              <a:defRPr/>
            </a:pPr>
            <a:endParaRPr lang="es-ES" sz="2400" dirty="0"/>
          </a:p>
        </p:txBody>
      </p:sp>
      <p:sp>
        <p:nvSpPr>
          <p:cNvPr id="10244" name="Rectangle 4"/>
          <p:cNvSpPr>
            <a:spLocks noGrp="1" noChangeArrowheads="1"/>
          </p:cNvSpPr>
          <p:nvPr>
            <p:ph type="body" sz="half" idx="2"/>
          </p:nvPr>
        </p:nvSpPr>
        <p:spPr>
          <a:xfrm>
            <a:off x="3995738" y="1412875"/>
            <a:ext cx="5148262" cy="5445125"/>
          </a:xfrm>
        </p:spPr>
        <p:txBody>
          <a:bodyPr rtlCol="0">
            <a:normAutofit fontScale="25000" lnSpcReduction="20000"/>
          </a:bodyPr>
          <a:lstStyle/>
          <a:p>
            <a:pPr marL="98425" indent="-68263" eaLnBrk="1" fontAlgn="auto" hangingPunct="1">
              <a:spcAft>
                <a:spcPts val="0"/>
              </a:spcAft>
              <a:buFont typeface="Wingdings" pitchFamily="2" charset="2"/>
              <a:buNone/>
              <a:defRPr/>
            </a:pPr>
            <a:r>
              <a:rPr lang="es-ES" dirty="0">
                <a:solidFill>
                  <a:srgbClr val="C00000"/>
                </a:solidFill>
              </a:rPr>
              <a:t>	</a:t>
            </a:r>
            <a:r>
              <a:rPr lang="es-ES" sz="9600" dirty="0">
                <a:solidFill>
                  <a:srgbClr val="C00000"/>
                </a:solidFill>
              </a:rPr>
              <a:t>El buen gobierno local dinamiza el desarrollo y es más abierto, participativo y horizontal:</a:t>
            </a:r>
          </a:p>
          <a:p>
            <a:pPr eaLnBrk="1" fontAlgn="auto" hangingPunct="1">
              <a:spcAft>
                <a:spcPts val="0"/>
              </a:spcAft>
              <a:buFont typeface="Wingdings" pitchFamily="2" charset="2"/>
              <a:buNone/>
              <a:defRPr/>
            </a:pPr>
            <a:r>
              <a:rPr lang="es-ES" sz="5100" dirty="0">
                <a:solidFill>
                  <a:srgbClr val="C00000"/>
                </a:solidFill>
              </a:rPr>
              <a:t> </a:t>
            </a:r>
          </a:p>
          <a:p>
            <a:pPr lvl="1" eaLnBrk="1" fontAlgn="auto" hangingPunct="1">
              <a:spcAft>
                <a:spcPts val="0"/>
              </a:spcAft>
              <a:buClr>
                <a:schemeClr val="tx1"/>
              </a:buClr>
              <a:buFontTx/>
              <a:buChar char="•"/>
              <a:defRPr/>
            </a:pPr>
            <a:endParaRPr lang="es-ES" sz="3600" dirty="0">
              <a:solidFill>
                <a:srgbClr val="C00000"/>
              </a:solidFill>
            </a:endParaRPr>
          </a:p>
          <a:p>
            <a:pPr lvl="1" eaLnBrk="1" fontAlgn="auto" hangingPunct="1">
              <a:spcAft>
                <a:spcPts val="0"/>
              </a:spcAft>
              <a:buClr>
                <a:schemeClr val="tx1"/>
              </a:buClr>
              <a:buFontTx/>
              <a:buChar char="•"/>
              <a:defRPr/>
            </a:pPr>
            <a:endParaRPr lang="es-ES" sz="3600" dirty="0">
              <a:solidFill>
                <a:srgbClr val="C00000"/>
              </a:solidFill>
            </a:endParaRPr>
          </a:p>
          <a:p>
            <a:pPr marL="371475" lvl="1" indent="-371475" eaLnBrk="1" fontAlgn="auto" hangingPunct="1">
              <a:spcAft>
                <a:spcPts val="0"/>
              </a:spcAft>
              <a:buClr>
                <a:schemeClr val="tx1"/>
              </a:buClr>
              <a:buFont typeface="Wingdings" pitchFamily="2" charset="2"/>
              <a:buChar char="ü"/>
              <a:defRPr/>
            </a:pPr>
            <a:endParaRPr lang="es-ES" sz="8000" dirty="0">
              <a:solidFill>
                <a:srgbClr val="C00000"/>
              </a:solidFill>
            </a:endParaRP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Funciona en base a alianzas y redes, </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Provee buenos servicios aunque no siempre los produce</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Coordina con otras administraciones </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Articula lo público, privado y social</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Empodera, responsabiliza e involucra a los ciudadanos, </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Construye el “nosotros” mediante comunicación, colaboración,  confianza y cultura cívica local;</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Genera nuevas instituciones locales</a:t>
            </a:r>
          </a:p>
          <a:p>
            <a:pPr eaLnBrk="1" fontAlgn="auto" hangingPunct="1">
              <a:spcAft>
                <a:spcPts val="0"/>
              </a:spcAft>
              <a:buFont typeface="Wingdings" pitchFamily="2" charset="2"/>
              <a:buNone/>
              <a:defRPr/>
            </a:pPr>
            <a:r>
              <a:rPr lang="es-ES" dirty="0">
                <a:solidFill>
                  <a:schemeClr val="tx2">
                    <a:lumMod val="50000"/>
                  </a:schemeClr>
                </a:solidFill>
              </a:rPr>
              <a:t>	</a:t>
            </a:r>
          </a:p>
        </p:txBody>
      </p:sp>
      <p:sp>
        <p:nvSpPr>
          <p:cNvPr id="12293" name="AutoShape 6"/>
          <p:cNvSpPr>
            <a:spLocks noChangeArrowheads="1"/>
          </p:cNvSpPr>
          <p:nvPr/>
        </p:nvSpPr>
        <p:spPr bwMode="auto">
          <a:xfrm>
            <a:off x="250825" y="1484313"/>
            <a:ext cx="360363" cy="5040312"/>
          </a:xfrm>
          <a:prstGeom prst="downArrow">
            <a:avLst>
              <a:gd name="adj1" fmla="val 50000"/>
              <a:gd name="adj2" fmla="val 245740"/>
            </a:avLst>
          </a:prstGeom>
          <a:solidFill>
            <a:schemeClr val="accent1"/>
          </a:solidFill>
          <a:ln w="9525">
            <a:solidFill>
              <a:schemeClr val="tx1"/>
            </a:solidFill>
            <a:miter lim="800000"/>
            <a:headEnd/>
            <a:tailEnd/>
          </a:ln>
        </p:spPr>
        <p:txBody>
          <a:bodyPr wrap="none" anchor="ctr"/>
          <a:lstStyle/>
          <a:p>
            <a:pPr algn="ctr"/>
            <a:r>
              <a:rPr lang="es-ES"/>
              <a:t> </a:t>
            </a:r>
          </a:p>
        </p:txBody>
      </p:sp>
      <p:sp>
        <p:nvSpPr>
          <p:cNvPr id="12294" name="AutoShape 7"/>
          <p:cNvSpPr>
            <a:spLocks noChangeArrowheads="1"/>
          </p:cNvSpPr>
          <p:nvPr/>
        </p:nvSpPr>
        <p:spPr bwMode="auto">
          <a:xfrm>
            <a:off x="4500563" y="2565400"/>
            <a:ext cx="3997325" cy="360363"/>
          </a:xfrm>
          <a:prstGeom prst="leftRightArrow">
            <a:avLst>
              <a:gd name="adj1" fmla="val 50000"/>
              <a:gd name="adj2" fmla="val 221850"/>
            </a:avLst>
          </a:prstGeom>
          <a:solidFill>
            <a:schemeClr val="accent1"/>
          </a:solidFill>
          <a:ln w="9525">
            <a:solidFill>
              <a:schemeClr val="tx1"/>
            </a:solidFill>
            <a:miter lim="800000"/>
            <a:headEnd/>
            <a:tailEnd/>
          </a:ln>
        </p:spPr>
        <p:txBody>
          <a:bodyPr wrap="none" anchor="ctr"/>
          <a:lstStyle/>
          <a:p>
            <a:endParaRPr lang="es-CL"/>
          </a:p>
        </p:txBody>
      </p:sp>
    </p:spTree>
    <p:extLst>
      <p:ext uri="{BB962C8B-B14F-4D97-AF65-F5344CB8AC3E}">
        <p14:creationId xmlns:p14="http://schemas.microsoft.com/office/powerpoint/2010/main" val="64676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686800" cy="1354162"/>
          </a:xfrm>
        </p:spPr>
        <p:txBody>
          <a:bodyPr>
            <a:noAutofit/>
          </a:bodyPr>
          <a:lstStyle/>
          <a:p>
            <a:r>
              <a:rPr lang="es-CL" b="1" dirty="0">
                <a:solidFill>
                  <a:srgbClr val="C00000"/>
                </a:solidFill>
              </a:rPr>
              <a:t>5. El Asociativismo municipal ayuda a defender la autonomía y amplía la buena gobernanza para el desarrollo</a:t>
            </a:r>
          </a:p>
        </p:txBody>
      </p:sp>
      <p:sp>
        <p:nvSpPr>
          <p:cNvPr id="3" name="Marcador de contenido 2"/>
          <p:cNvSpPr>
            <a:spLocks noGrp="1"/>
          </p:cNvSpPr>
          <p:nvPr>
            <p:ph idx="1"/>
          </p:nvPr>
        </p:nvSpPr>
        <p:spPr>
          <a:xfrm>
            <a:off x="457200" y="2132856"/>
            <a:ext cx="8229600" cy="4133056"/>
          </a:xfrm>
        </p:spPr>
        <p:txBody>
          <a:bodyPr/>
          <a:lstStyle/>
          <a:p>
            <a:pPr marL="0" indent="0" algn="ctr">
              <a:buNone/>
            </a:pPr>
            <a:r>
              <a:rPr lang="es-CL" dirty="0"/>
              <a:t>Los municipios tienen recursos escasos y tareas inmensas. Por tanto, deben asociarse entre si para defender la autonomía local, representar los intereses territoriales ante gobiernos y parlamentos, intercambiar  experiencias, prestar buenos servicios e impulsar con los actores locales las estrategias de desarrollo humano y sustentable</a:t>
            </a:r>
          </a:p>
        </p:txBody>
      </p:sp>
    </p:spTree>
    <p:extLst>
      <p:ext uri="{BB962C8B-B14F-4D97-AF65-F5344CB8AC3E}">
        <p14:creationId xmlns:p14="http://schemas.microsoft.com/office/powerpoint/2010/main" val="6492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800" b="1" dirty="0">
                <a:solidFill>
                  <a:srgbClr val="C00000"/>
                </a:solidFill>
              </a:rPr>
              <a:t>1. Pensar global…</a:t>
            </a:r>
          </a:p>
        </p:txBody>
      </p:sp>
      <p:sp>
        <p:nvSpPr>
          <p:cNvPr id="3" name="Marcador de contenido 2"/>
          <p:cNvSpPr>
            <a:spLocks noGrp="1"/>
          </p:cNvSpPr>
          <p:nvPr>
            <p:ph idx="1"/>
          </p:nvPr>
        </p:nvSpPr>
        <p:spPr/>
        <p:txBody>
          <a:bodyPr>
            <a:normAutofit lnSpcReduction="10000"/>
          </a:bodyPr>
          <a:lstStyle/>
          <a:p>
            <a:pPr marL="0" indent="0" algn="ctr">
              <a:buNone/>
            </a:pPr>
            <a:r>
              <a:rPr lang="es-CL" dirty="0"/>
              <a:t>Hoy somos todos parte de la misma vertiginosa dinámica impuesta por la globalización, dados los rápidos cambios tecnológicos y el depredador estilo de crecimiento y consumo imperantes. </a:t>
            </a:r>
          </a:p>
          <a:p>
            <a:pPr marL="0" indent="0" algn="ctr">
              <a:buNone/>
            </a:pPr>
            <a:endParaRPr lang="es-CL" dirty="0"/>
          </a:p>
          <a:p>
            <a:pPr marL="0" indent="0" algn="ctr">
              <a:buNone/>
            </a:pPr>
            <a:r>
              <a:rPr lang="es-CL" dirty="0"/>
              <a:t>No podemos defender y hacer progresar a nuestros territorios sin conocer y considerar lo que ocurre en todo el Planeta.</a:t>
            </a:r>
          </a:p>
        </p:txBody>
      </p:sp>
    </p:spTree>
    <p:extLst>
      <p:ext uri="{BB962C8B-B14F-4D97-AF65-F5344CB8AC3E}">
        <p14:creationId xmlns:p14="http://schemas.microsoft.com/office/powerpoint/2010/main" val="126445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5"/>
          <p:cNvPicPr>
            <a:picLocks noChangeAspect="1"/>
          </p:cNvPicPr>
          <p:nvPr/>
        </p:nvPicPr>
        <p:blipFill>
          <a:blip r:embed="rId2"/>
          <a:srcRect/>
          <a:stretch>
            <a:fillRect/>
          </a:stretch>
        </p:blipFill>
        <p:spPr bwMode="auto">
          <a:xfrm>
            <a:off x="3664440" y="6325979"/>
            <a:ext cx="1690323" cy="221476"/>
          </a:xfrm>
          <a:prstGeom prst="rect">
            <a:avLst/>
          </a:prstGeom>
          <a:noFill/>
          <a:ln w="9525">
            <a:noFill/>
            <a:miter lim="800000"/>
            <a:headEnd/>
            <a:tailEnd/>
          </a:ln>
        </p:spPr>
      </p:pic>
      <p:sp>
        <p:nvSpPr>
          <p:cNvPr id="3" name="Título 2"/>
          <p:cNvSpPr>
            <a:spLocks noGrp="1"/>
          </p:cNvSpPr>
          <p:nvPr>
            <p:ph type="ctrTitle"/>
          </p:nvPr>
        </p:nvSpPr>
        <p:spPr>
          <a:xfrm>
            <a:off x="115426" y="860332"/>
            <a:ext cx="8839331" cy="1165129"/>
          </a:xfrm>
        </p:spPr>
        <p:txBody>
          <a:bodyPr>
            <a:normAutofit/>
          </a:bodyPr>
          <a:lstStyle/>
          <a:p>
            <a:r>
              <a:rPr lang="es-CL" sz="3200" b="1" dirty="0">
                <a:solidFill>
                  <a:srgbClr val="C00000"/>
                </a:solidFill>
              </a:rPr>
              <a:t>La Asociación Chilena de Municipalidades nace en 1993 para ayudar a recuperar la democracia local</a:t>
            </a:r>
          </a:p>
        </p:txBody>
      </p:sp>
      <p:sp>
        <p:nvSpPr>
          <p:cNvPr id="4" name="Subtítulo 3"/>
          <p:cNvSpPr>
            <a:spLocks noGrp="1"/>
          </p:cNvSpPr>
          <p:nvPr>
            <p:ph type="subTitle" idx="1"/>
          </p:nvPr>
        </p:nvSpPr>
        <p:spPr>
          <a:xfrm>
            <a:off x="325628" y="2239861"/>
            <a:ext cx="8357773" cy="3792628"/>
          </a:xfrm>
        </p:spPr>
        <p:txBody>
          <a:bodyPr/>
          <a:lstStyle/>
          <a:p>
            <a:pPr marL="393466" indent="-393466" algn="l">
              <a:buFont typeface="Arial" panose="020B0604020202020204" pitchFamily="34" charset="0"/>
              <a:buChar char="•"/>
            </a:pPr>
            <a:r>
              <a:rPr lang="es-CL" sz="2410" dirty="0">
                <a:solidFill>
                  <a:schemeClr val="tx1">
                    <a:lumMod val="95000"/>
                    <a:lumOff val="5000"/>
                  </a:schemeClr>
                </a:solidFill>
              </a:rPr>
              <a:t>Luego de la elecciones municipales de 1992, que permiten volver a la democracia local luego de finalizada la dictadura militar en 1990. Alcaldes y concejales de todo el país crean en 1993 la AChM, movimiento municipalista plural que representa y agrupa a las autoridades locales de todo el país.</a:t>
            </a:r>
          </a:p>
          <a:p>
            <a:pPr marL="393466" indent="-393466" algn="l">
              <a:buFont typeface="Arial" panose="020B0604020202020204" pitchFamily="34" charset="0"/>
              <a:buChar char="•"/>
            </a:pPr>
            <a:endParaRPr lang="es-CL" sz="2410" dirty="0">
              <a:solidFill>
                <a:schemeClr val="tx1">
                  <a:lumMod val="95000"/>
                  <a:lumOff val="5000"/>
                </a:schemeClr>
              </a:solidFill>
            </a:endParaRPr>
          </a:p>
          <a:p>
            <a:pPr marL="393466" indent="-393466" algn="l">
              <a:buFont typeface="Arial" panose="020B0604020202020204" pitchFamily="34" charset="0"/>
              <a:buChar char="•"/>
            </a:pPr>
            <a:r>
              <a:rPr lang="es-CL" sz="2410" dirty="0">
                <a:solidFill>
                  <a:schemeClr val="tx1">
                    <a:lumMod val="95000"/>
                    <a:lumOff val="5000"/>
                  </a:schemeClr>
                </a:solidFill>
              </a:rPr>
              <a:t>La AChM defiende la autonomía municipal, lucha por la descentralización política del Estado y trabaja para ampliar los espacios de participación de los ciudadanos y actores sociales</a:t>
            </a:r>
            <a:r>
              <a:rPr lang="es-CL" sz="2410" dirty="0"/>
              <a:t>.</a:t>
            </a:r>
          </a:p>
          <a:p>
            <a:pPr marL="393466" indent="-393466" algn="l">
              <a:buFont typeface="Arial" panose="020B0604020202020204" pitchFamily="34" charset="0"/>
              <a:buChar char="•"/>
            </a:pPr>
            <a:endParaRPr lang="es-CL" sz="2754" dirty="0"/>
          </a:p>
          <a:p>
            <a:endParaRPr lang="es-CL" sz="2754" dirty="0"/>
          </a:p>
        </p:txBody>
      </p:sp>
    </p:spTree>
    <p:extLst>
      <p:ext uri="{BB962C8B-B14F-4D97-AF65-F5344CB8AC3E}">
        <p14:creationId xmlns:p14="http://schemas.microsoft.com/office/powerpoint/2010/main" val="334486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5"/>
          <p:cNvPicPr>
            <a:picLocks noChangeAspect="1"/>
          </p:cNvPicPr>
          <p:nvPr/>
        </p:nvPicPr>
        <p:blipFill>
          <a:blip r:embed="rId2"/>
          <a:srcRect/>
          <a:stretch>
            <a:fillRect/>
          </a:stretch>
        </p:blipFill>
        <p:spPr bwMode="auto">
          <a:xfrm>
            <a:off x="3664440" y="6325979"/>
            <a:ext cx="1690323" cy="221476"/>
          </a:xfrm>
          <a:prstGeom prst="rect">
            <a:avLst/>
          </a:prstGeom>
          <a:noFill/>
          <a:ln w="9525">
            <a:noFill/>
            <a:miter lim="800000"/>
            <a:headEnd/>
            <a:tailEnd/>
          </a:ln>
        </p:spPr>
      </p:pic>
      <p:sp>
        <p:nvSpPr>
          <p:cNvPr id="7" name="Título 6"/>
          <p:cNvSpPr>
            <a:spLocks noGrp="1"/>
          </p:cNvSpPr>
          <p:nvPr>
            <p:ph type="title"/>
          </p:nvPr>
        </p:nvSpPr>
        <p:spPr>
          <a:xfrm>
            <a:off x="457679" y="783989"/>
            <a:ext cx="8456375" cy="690658"/>
          </a:xfrm>
        </p:spPr>
        <p:txBody>
          <a:bodyPr>
            <a:noAutofit/>
          </a:bodyPr>
          <a:lstStyle/>
          <a:p>
            <a:r>
              <a:rPr lang="es-CL" sz="3600" b="1" dirty="0">
                <a:solidFill>
                  <a:srgbClr val="C00000"/>
                </a:solidFill>
              </a:rPr>
              <a:t>La AChM es una organización municipalista nacional, autónoma y pluralista </a:t>
            </a:r>
          </a:p>
        </p:txBody>
      </p:sp>
      <p:sp>
        <p:nvSpPr>
          <p:cNvPr id="8" name="Marcador de contenido 7"/>
          <p:cNvSpPr>
            <a:spLocks noGrp="1"/>
          </p:cNvSpPr>
          <p:nvPr>
            <p:ph idx="1"/>
          </p:nvPr>
        </p:nvSpPr>
        <p:spPr>
          <a:xfrm>
            <a:off x="457679" y="1988839"/>
            <a:ext cx="8228643" cy="4061221"/>
          </a:xfrm>
        </p:spPr>
        <p:txBody>
          <a:bodyPr/>
          <a:lstStyle/>
          <a:p>
            <a:r>
              <a:rPr lang="es-CL" sz="2410" dirty="0"/>
              <a:t>La AChM es la organización nacional de todos los municipios chilenos;</a:t>
            </a:r>
          </a:p>
          <a:p>
            <a:r>
              <a:rPr lang="es-CL" sz="2410" dirty="0"/>
              <a:t>Su dirección se estructura de manera plural dando cabida a las diversas orientaciones políticas de los alcaldes, concejales y municipios que la conforman;</a:t>
            </a:r>
          </a:p>
          <a:p>
            <a:r>
              <a:rPr lang="es-CL" sz="2410" dirty="0"/>
              <a:t>A nivel regional se constituyen desde 1993 los capítulos regionales de la AChM;</a:t>
            </a:r>
          </a:p>
          <a:p>
            <a:r>
              <a:rPr lang="es-CL" sz="2410" dirty="0"/>
              <a:t>Surgen también numerosas otras asociaciones municipales territoriales (mancomunidades) y temáticas (municipalidades puerto, turísticas, rurales, mineras)  </a:t>
            </a:r>
          </a:p>
          <a:p>
            <a:endParaRPr lang="es-CL" sz="2754" dirty="0"/>
          </a:p>
        </p:txBody>
      </p:sp>
    </p:spTree>
    <p:extLst>
      <p:ext uri="{BB962C8B-B14F-4D97-AF65-F5344CB8AC3E}">
        <p14:creationId xmlns:p14="http://schemas.microsoft.com/office/powerpoint/2010/main" val="1025520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5"/>
          <p:cNvPicPr>
            <a:picLocks noChangeAspect="1"/>
          </p:cNvPicPr>
          <p:nvPr/>
        </p:nvPicPr>
        <p:blipFill>
          <a:blip r:embed="rId2"/>
          <a:srcRect/>
          <a:stretch>
            <a:fillRect/>
          </a:stretch>
        </p:blipFill>
        <p:spPr bwMode="auto">
          <a:xfrm>
            <a:off x="3664440" y="6325979"/>
            <a:ext cx="1690323" cy="221476"/>
          </a:xfrm>
          <a:prstGeom prst="rect">
            <a:avLst/>
          </a:prstGeom>
          <a:noFill/>
          <a:ln w="9525">
            <a:noFill/>
            <a:miter lim="800000"/>
            <a:headEnd/>
            <a:tailEnd/>
          </a:ln>
        </p:spPr>
      </p:pic>
      <p:sp>
        <p:nvSpPr>
          <p:cNvPr id="3" name="Título 2"/>
          <p:cNvSpPr>
            <a:spLocks noGrp="1"/>
          </p:cNvSpPr>
          <p:nvPr>
            <p:ph type="title"/>
          </p:nvPr>
        </p:nvSpPr>
        <p:spPr>
          <a:xfrm>
            <a:off x="457679" y="783989"/>
            <a:ext cx="8228643" cy="965764"/>
          </a:xfrm>
        </p:spPr>
        <p:txBody>
          <a:bodyPr>
            <a:noAutofit/>
          </a:bodyPr>
          <a:lstStyle/>
          <a:p>
            <a:r>
              <a:rPr lang="es-CL" sz="3200" b="1" dirty="0">
                <a:solidFill>
                  <a:srgbClr val="C00000"/>
                </a:solidFill>
              </a:rPr>
              <a:t>La AChM representa, defiende y presta servicios a las municipalidades </a:t>
            </a:r>
          </a:p>
        </p:txBody>
      </p:sp>
      <p:sp>
        <p:nvSpPr>
          <p:cNvPr id="4" name="Marcador de contenido 3"/>
          <p:cNvSpPr>
            <a:spLocks noGrp="1"/>
          </p:cNvSpPr>
          <p:nvPr>
            <p:ph idx="1"/>
          </p:nvPr>
        </p:nvSpPr>
        <p:spPr>
          <a:xfrm>
            <a:off x="457679" y="1828843"/>
            <a:ext cx="8228643" cy="4221219"/>
          </a:xfrm>
        </p:spPr>
        <p:txBody>
          <a:bodyPr>
            <a:normAutofit lnSpcReduction="10000"/>
          </a:bodyPr>
          <a:lstStyle/>
          <a:p>
            <a:r>
              <a:rPr lang="es-CL" sz="2410" dirty="0"/>
              <a:t>Su tarea principal es representar a las municipalidades ante el gobierno central, ministerios y parlamento para hacer avanzar la descentralización del Estado y establecer las relaciones con el gobierno nacional;</a:t>
            </a:r>
          </a:p>
          <a:p>
            <a:r>
              <a:rPr lang="es-CL" sz="2410" dirty="0"/>
              <a:t>También presta variados servicios a los municipios miembros como información, capacitación y asesoría técnica y legal;</a:t>
            </a:r>
          </a:p>
          <a:p>
            <a:r>
              <a:rPr lang="es-CL" sz="2410" dirty="0"/>
              <a:t>Las Escuelas de Temporada se realizan desde la década de los 90 varias veces en el año en diversos lugares del país y allí concurren durante una semana completa alcaldes, concejales y funcionarios municipales para intercambiar experiencias y actualizar sus conocimientos. </a:t>
            </a:r>
          </a:p>
          <a:p>
            <a:endParaRPr lang="es-CL" dirty="0"/>
          </a:p>
          <a:p>
            <a:endParaRPr lang="es-CL" dirty="0"/>
          </a:p>
        </p:txBody>
      </p:sp>
    </p:spTree>
    <p:extLst>
      <p:ext uri="{BB962C8B-B14F-4D97-AF65-F5344CB8AC3E}">
        <p14:creationId xmlns:p14="http://schemas.microsoft.com/office/powerpoint/2010/main" val="228130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5"/>
          <p:cNvPicPr>
            <a:picLocks noChangeAspect="1"/>
          </p:cNvPicPr>
          <p:nvPr/>
        </p:nvPicPr>
        <p:blipFill>
          <a:blip r:embed="rId2"/>
          <a:srcRect/>
          <a:stretch>
            <a:fillRect/>
          </a:stretch>
        </p:blipFill>
        <p:spPr bwMode="auto">
          <a:xfrm>
            <a:off x="3664440" y="6325979"/>
            <a:ext cx="1690323" cy="221476"/>
          </a:xfrm>
          <a:prstGeom prst="rect">
            <a:avLst/>
          </a:prstGeom>
          <a:noFill/>
          <a:ln w="9525">
            <a:noFill/>
            <a:miter lim="800000"/>
            <a:headEnd/>
            <a:tailEnd/>
          </a:ln>
        </p:spPr>
      </p:pic>
      <p:sp>
        <p:nvSpPr>
          <p:cNvPr id="3" name="Título 2"/>
          <p:cNvSpPr>
            <a:spLocks noGrp="1"/>
          </p:cNvSpPr>
          <p:nvPr>
            <p:ph type="title"/>
          </p:nvPr>
        </p:nvSpPr>
        <p:spPr>
          <a:xfrm>
            <a:off x="457679" y="704899"/>
            <a:ext cx="8228643" cy="769748"/>
          </a:xfrm>
        </p:spPr>
        <p:txBody>
          <a:bodyPr>
            <a:normAutofit/>
          </a:bodyPr>
          <a:lstStyle/>
          <a:p>
            <a:r>
              <a:rPr lang="es-CL" sz="3200" b="1" dirty="0">
                <a:solidFill>
                  <a:srgbClr val="C00000"/>
                </a:solidFill>
              </a:rPr>
              <a:t>La AChM y el movimiento municipalista chileno</a:t>
            </a:r>
          </a:p>
        </p:txBody>
      </p:sp>
      <p:sp>
        <p:nvSpPr>
          <p:cNvPr id="4" name="Marcador de contenido 3"/>
          <p:cNvSpPr>
            <a:spLocks noGrp="1"/>
          </p:cNvSpPr>
          <p:nvPr>
            <p:ph idx="1"/>
          </p:nvPr>
        </p:nvSpPr>
        <p:spPr>
          <a:xfrm>
            <a:off x="583416" y="1650886"/>
            <a:ext cx="8102906" cy="4399175"/>
          </a:xfrm>
        </p:spPr>
        <p:txBody>
          <a:bodyPr/>
          <a:lstStyle/>
          <a:p>
            <a:r>
              <a:rPr lang="es-CL" sz="2410" dirty="0"/>
              <a:t>En 2012 funcionaban 57 asociaciones en el país: la AChM, más 12 asociaciones regionales, 33 asociaciones territoriales (mancomunidades), 19 asociaciones temáticas (mineras, turísticas, ciudades puerto, rurales, ambientales y otras);</a:t>
            </a:r>
          </a:p>
          <a:p>
            <a:r>
              <a:rPr lang="es-CL" sz="2410" dirty="0"/>
              <a:t>Ese mismo año se promulga una norma que otorga a las asociaciones una personalidad jurídica especial que permite que puedan funcionar con mayor autonomía y flexibilidad;</a:t>
            </a:r>
          </a:p>
          <a:p>
            <a:r>
              <a:rPr lang="es-CL" sz="2410" dirty="0"/>
              <a:t>En la actualidad hay más de 50 asociaciones que se han acogido a la nueva norma, aunque hay otras que siguen funcionando de la manera tradicional (administradas por una municipalidad).</a:t>
            </a:r>
          </a:p>
        </p:txBody>
      </p:sp>
    </p:spTree>
    <p:extLst>
      <p:ext uri="{BB962C8B-B14F-4D97-AF65-F5344CB8AC3E}">
        <p14:creationId xmlns:p14="http://schemas.microsoft.com/office/powerpoint/2010/main" val="257913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5"/>
          <p:cNvPicPr>
            <a:picLocks noChangeAspect="1"/>
          </p:cNvPicPr>
          <p:nvPr/>
        </p:nvPicPr>
        <p:blipFill>
          <a:blip r:embed="rId2"/>
          <a:srcRect/>
          <a:stretch>
            <a:fillRect/>
          </a:stretch>
        </p:blipFill>
        <p:spPr bwMode="auto">
          <a:xfrm>
            <a:off x="3664440" y="6325979"/>
            <a:ext cx="1690323" cy="221476"/>
          </a:xfrm>
          <a:prstGeom prst="rect">
            <a:avLst/>
          </a:prstGeom>
          <a:noFill/>
          <a:ln w="9525">
            <a:noFill/>
            <a:miter lim="800000"/>
            <a:headEnd/>
            <a:tailEnd/>
          </a:ln>
        </p:spPr>
      </p:pic>
      <p:sp>
        <p:nvSpPr>
          <p:cNvPr id="3" name="Título 2"/>
          <p:cNvSpPr>
            <a:spLocks noGrp="1"/>
          </p:cNvSpPr>
          <p:nvPr>
            <p:ph type="title"/>
          </p:nvPr>
        </p:nvSpPr>
        <p:spPr>
          <a:xfrm>
            <a:off x="457200" y="704899"/>
            <a:ext cx="8229600" cy="848226"/>
          </a:xfrm>
        </p:spPr>
        <p:txBody>
          <a:bodyPr>
            <a:noAutofit/>
          </a:bodyPr>
          <a:lstStyle/>
          <a:p>
            <a:r>
              <a:rPr lang="es-CL" sz="3200" b="1" dirty="0">
                <a:solidFill>
                  <a:srgbClr val="C00000"/>
                </a:solidFill>
              </a:rPr>
              <a:t>Los recursos humanos y financieros de la AChM contribuyen a su autonomía</a:t>
            </a:r>
          </a:p>
        </p:txBody>
      </p:sp>
      <p:sp>
        <p:nvSpPr>
          <p:cNvPr id="5" name="Marcador de contenido 4"/>
          <p:cNvSpPr>
            <a:spLocks noGrp="1"/>
          </p:cNvSpPr>
          <p:nvPr>
            <p:ph sz="half" idx="2"/>
          </p:nvPr>
        </p:nvSpPr>
        <p:spPr>
          <a:xfrm>
            <a:off x="457201" y="1632215"/>
            <a:ext cx="8456853" cy="4479364"/>
          </a:xfrm>
        </p:spPr>
        <p:txBody>
          <a:bodyPr/>
          <a:lstStyle/>
          <a:p>
            <a:r>
              <a:rPr lang="es-CL" dirty="0"/>
              <a:t>La asociación cuenta con personal profesional y técnico estable que le permite negociar con el gobierno nacional, el parlamento y asesorar a sus miembros en los temas propios de la gestión y los servicios municipales.</a:t>
            </a:r>
          </a:p>
          <a:p>
            <a:r>
              <a:rPr lang="es-CL" dirty="0"/>
              <a:t>La AChM se financia mediante el pago de cuotas de sus miembros, cofinanciamiento servicios (capacitación) y proyectos con aportes de organizaciones públicas e internacionales;</a:t>
            </a:r>
          </a:p>
          <a:p>
            <a:r>
              <a:rPr lang="es-CL" dirty="0"/>
              <a:t>La autonomía de la AChM se asegura mediante el autofinanciamiento aportado por sus miembros.</a:t>
            </a:r>
          </a:p>
          <a:p>
            <a:pPr marL="0" indent="0">
              <a:buNone/>
            </a:pPr>
            <a:endParaRPr lang="es-CL" dirty="0"/>
          </a:p>
        </p:txBody>
      </p:sp>
    </p:spTree>
    <p:extLst>
      <p:ext uri="{BB962C8B-B14F-4D97-AF65-F5344CB8AC3E}">
        <p14:creationId xmlns:p14="http://schemas.microsoft.com/office/powerpoint/2010/main" val="317610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5"/>
          <p:cNvPicPr>
            <a:picLocks noChangeAspect="1"/>
          </p:cNvPicPr>
          <p:nvPr/>
        </p:nvPicPr>
        <p:blipFill>
          <a:blip r:embed="rId2"/>
          <a:srcRect/>
          <a:stretch>
            <a:fillRect/>
          </a:stretch>
        </p:blipFill>
        <p:spPr bwMode="auto">
          <a:xfrm>
            <a:off x="3664440" y="6325979"/>
            <a:ext cx="1690323" cy="221476"/>
          </a:xfrm>
          <a:prstGeom prst="rect">
            <a:avLst/>
          </a:prstGeom>
          <a:noFill/>
          <a:ln w="9525">
            <a:noFill/>
            <a:miter lim="800000"/>
            <a:headEnd/>
            <a:tailEnd/>
          </a:ln>
        </p:spPr>
      </p:pic>
      <p:sp>
        <p:nvSpPr>
          <p:cNvPr id="3" name="Título 2"/>
          <p:cNvSpPr>
            <a:spLocks noGrp="1"/>
          </p:cNvSpPr>
          <p:nvPr>
            <p:ph type="title"/>
          </p:nvPr>
        </p:nvSpPr>
        <p:spPr>
          <a:xfrm>
            <a:off x="1071857" y="704899"/>
            <a:ext cx="7614464" cy="769748"/>
          </a:xfrm>
        </p:spPr>
        <p:txBody>
          <a:bodyPr>
            <a:noAutofit/>
          </a:bodyPr>
          <a:lstStyle/>
          <a:p>
            <a:r>
              <a:rPr lang="es-CL" sz="3200" b="1" dirty="0">
                <a:solidFill>
                  <a:srgbClr val="C00000"/>
                </a:solidFill>
              </a:rPr>
              <a:t>La AChM y el movimiento municipalista internacional</a:t>
            </a:r>
          </a:p>
        </p:txBody>
      </p:sp>
      <p:sp>
        <p:nvSpPr>
          <p:cNvPr id="4" name="Marcador de contenido 3"/>
          <p:cNvSpPr>
            <a:spLocks noGrp="1"/>
          </p:cNvSpPr>
          <p:nvPr>
            <p:ph idx="1"/>
          </p:nvPr>
        </p:nvSpPr>
        <p:spPr/>
        <p:txBody>
          <a:bodyPr/>
          <a:lstStyle/>
          <a:p>
            <a:r>
              <a:rPr lang="es-CL" sz="2410" dirty="0"/>
              <a:t>Durante los años 90, la AChM se integra activamente en el movimiento municipalista internacional;</a:t>
            </a:r>
          </a:p>
          <a:p>
            <a:r>
              <a:rPr lang="es-CL" sz="2410" dirty="0"/>
              <a:t>Contribuye a la unidad municipalista mundial con la creación de FLACMA y de la CGLU, en la década del 2000;</a:t>
            </a:r>
          </a:p>
          <a:p>
            <a:r>
              <a:rPr lang="es-CL" sz="2410" dirty="0"/>
              <a:t>Ha colaborado con varias asociaciones latinoamericanas nacionales, internacionales y de países desarrollados;</a:t>
            </a:r>
          </a:p>
          <a:p>
            <a:r>
              <a:rPr lang="es-CL" sz="2410" dirty="0"/>
              <a:t>Está dispuesta a apoyar a las demás asociaciones en la lucha por la descentralización, la autonomía municipal y la participación ciudadana y de la sociedad civil;</a:t>
            </a:r>
          </a:p>
          <a:p>
            <a:r>
              <a:rPr lang="es-CL" sz="2410" dirty="0"/>
              <a:t>La fuerza de las municipalidades latinoamericanas radica en la fortaleza de sus asociaciones.</a:t>
            </a:r>
          </a:p>
        </p:txBody>
      </p:sp>
    </p:spTree>
    <p:extLst>
      <p:ext uri="{BB962C8B-B14F-4D97-AF65-F5344CB8AC3E}">
        <p14:creationId xmlns:p14="http://schemas.microsoft.com/office/powerpoint/2010/main" val="312365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Autofit/>
          </a:bodyPr>
          <a:lstStyle/>
          <a:p>
            <a:r>
              <a:rPr lang="es-CL" sz="4800" b="1" dirty="0">
                <a:solidFill>
                  <a:srgbClr val="C00000"/>
                </a:solidFill>
              </a:rPr>
              <a:t>6. Conclusiones</a:t>
            </a:r>
          </a:p>
        </p:txBody>
      </p:sp>
      <p:sp>
        <p:nvSpPr>
          <p:cNvPr id="3" name="Marcador de contenido 2"/>
          <p:cNvSpPr>
            <a:spLocks noGrp="1"/>
          </p:cNvSpPr>
          <p:nvPr>
            <p:ph idx="1"/>
          </p:nvPr>
        </p:nvSpPr>
        <p:spPr>
          <a:xfrm>
            <a:off x="457200" y="1124744"/>
            <a:ext cx="8229600" cy="5544616"/>
          </a:xfrm>
        </p:spPr>
        <p:txBody>
          <a:bodyPr>
            <a:normAutofit fontScale="77500" lnSpcReduction="20000"/>
          </a:bodyPr>
          <a:lstStyle/>
          <a:p>
            <a:pPr marL="0" indent="0" algn="ctr">
              <a:buNone/>
            </a:pPr>
            <a:r>
              <a:rPr lang="es-CL" dirty="0"/>
              <a:t>Para resolver democráticamente los complejos problemas ambientales, sociales y territoriales que afectan al mundo actual los gobiernos locales son insustituibles.</a:t>
            </a:r>
          </a:p>
          <a:p>
            <a:pPr marL="0" indent="0" algn="ctr">
              <a:buNone/>
            </a:pPr>
            <a:endParaRPr lang="es-CL" dirty="0"/>
          </a:p>
          <a:p>
            <a:pPr marL="0" indent="0" algn="ctr">
              <a:buNone/>
            </a:pPr>
            <a:r>
              <a:rPr lang="es-CL" dirty="0"/>
              <a:t>Sólo los municipios están en condiciones de asociar al Estado con los ciudadanos y actores territoriales para diseñar y llevar a cabo estrategias de desarrollo humano sustentable que, a la vez, reduzcan las inequidades y cuiden el Planeta. </a:t>
            </a:r>
          </a:p>
          <a:p>
            <a:pPr marL="0" indent="0" algn="ctr">
              <a:buNone/>
            </a:pPr>
            <a:endParaRPr lang="es-CL" dirty="0"/>
          </a:p>
          <a:p>
            <a:pPr marL="0" indent="0" algn="ctr">
              <a:buNone/>
            </a:pPr>
            <a:r>
              <a:rPr lang="es-CL" dirty="0"/>
              <a:t>Es indispensable que los gobiernos locales y sus asociaciones se </a:t>
            </a:r>
            <a:r>
              <a:rPr lang="es-CL" dirty="0" err="1"/>
              <a:t>fortalezacan</a:t>
            </a:r>
            <a:r>
              <a:rPr lang="es-CL" dirty="0"/>
              <a:t> en cada país mediante estrategias de descentralización política y fiscal que amplíen sus competencias y recursos con autonomía suficiente para diseñar y aplicar en cada territorio políticas especificas de desarrollo “de abajo hacia arriba”.  </a:t>
            </a:r>
          </a:p>
        </p:txBody>
      </p:sp>
    </p:spTree>
    <p:extLst>
      <p:ext uri="{BB962C8B-B14F-4D97-AF65-F5344CB8AC3E}">
        <p14:creationId xmlns:p14="http://schemas.microsoft.com/office/powerpoint/2010/main" val="204390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000" b="1" dirty="0">
                <a:solidFill>
                  <a:srgbClr val="C00000"/>
                </a:solidFill>
              </a:rPr>
              <a:t>La Sobrecarga Planetaria</a:t>
            </a:r>
          </a:p>
        </p:txBody>
      </p:sp>
      <p:sp>
        <p:nvSpPr>
          <p:cNvPr id="3" name="Marcador de contenido 2"/>
          <p:cNvSpPr>
            <a:spLocks noGrp="1"/>
          </p:cNvSpPr>
          <p:nvPr>
            <p:ph idx="1"/>
          </p:nvPr>
        </p:nvSpPr>
        <p:spPr>
          <a:xfrm>
            <a:off x="457200" y="1417638"/>
            <a:ext cx="8229600" cy="5251722"/>
          </a:xfrm>
        </p:spPr>
        <p:txBody>
          <a:bodyPr>
            <a:normAutofit fontScale="77500" lnSpcReduction="20000"/>
          </a:bodyPr>
          <a:lstStyle/>
          <a:p>
            <a:pPr marL="0" indent="0" algn="ctr">
              <a:buNone/>
            </a:pPr>
            <a:r>
              <a:rPr lang="es-CL" i="1" dirty="0"/>
              <a:t>“Hasta 1961 necesitábamos solo del 63% de la Tierra para atender nuestras demandas. Con el aumento de la población y del consumo, en 1975 necesitábamos el 97% de la Tierra. En 1980, el 100,6%, la primera Sobrecarga de la Huella Ecológica Planetaria. </a:t>
            </a:r>
          </a:p>
          <a:p>
            <a:pPr marL="0" indent="0" algn="ctr">
              <a:buNone/>
            </a:pPr>
            <a:endParaRPr lang="es-CL" i="1" dirty="0"/>
          </a:p>
          <a:p>
            <a:pPr marL="0" indent="0" algn="ctr">
              <a:buNone/>
            </a:pPr>
            <a:r>
              <a:rPr lang="es-CL" i="1" dirty="0"/>
              <a:t>En 2005 alcanzamos la cifra de 1,4 planetas. Actualmente, en agosto de 2015, 1,6 planetas. Si hipotéticamente, nos dicen los biólogos y cosmólogos, quisiésemos universalizar el tipo de consumo que los países opulentos disfrutan, serían necesarios 5 planetas iguales al que tenemos, lo cual es imposible además de irracional”</a:t>
            </a:r>
            <a:r>
              <a:rPr lang="es-CL" i="1" baseline="30000" dirty="0"/>
              <a:t> </a:t>
            </a:r>
          </a:p>
          <a:p>
            <a:pPr algn="ctr"/>
            <a:endParaRPr lang="es-CL" dirty="0"/>
          </a:p>
          <a:p>
            <a:pPr lvl="3"/>
            <a:r>
              <a:rPr lang="es-CL" sz="2300" dirty="0"/>
              <a:t>Datos de R. Barbault, en </a:t>
            </a:r>
            <a:r>
              <a:rPr lang="es-CL" sz="2300" i="1" dirty="0"/>
              <a:t>Ecología general</a:t>
            </a:r>
            <a:r>
              <a:rPr lang="es-CL" sz="2300" dirty="0"/>
              <a:t>, 2011 (p.418), citado por Leonardo Boff en “</a:t>
            </a:r>
            <a:r>
              <a:rPr lang="es-CL" sz="2300" i="1" dirty="0"/>
              <a:t>No hay más recursos en la despensa de la Casa Común”</a:t>
            </a:r>
            <a:r>
              <a:rPr lang="es-CL" sz="2300" dirty="0"/>
              <a:t>.</a:t>
            </a:r>
          </a:p>
          <a:p>
            <a:pPr marL="0" indent="0">
              <a:buNone/>
            </a:pPr>
            <a:endParaRPr lang="es-CL" dirty="0"/>
          </a:p>
        </p:txBody>
      </p:sp>
    </p:spTree>
    <p:extLst>
      <p:ext uri="{BB962C8B-B14F-4D97-AF65-F5344CB8AC3E}">
        <p14:creationId xmlns:p14="http://schemas.microsoft.com/office/powerpoint/2010/main" val="31419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908720"/>
          </a:xfrm>
        </p:spPr>
        <p:txBody>
          <a:bodyPr>
            <a:normAutofit/>
          </a:bodyPr>
          <a:lstStyle/>
          <a:p>
            <a:r>
              <a:rPr lang="es-CL" sz="4000" b="1" dirty="0">
                <a:solidFill>
                  <a:srgbClr val="C00000"/>
                </a:solidFill>
              </a:rPr>
              <a:t>El Informe OXFAM (enero de 2016)</a:t>
            </a:r>
          </a:p>
        </p:txBody>
      </p:sp>
      <p:sp>
        <p:nvSpPr>
          <p:cNvPr id="3" name="Marcador de contenido 2"/>
          <p:cNvSpPr>
            <a:spLocks noGrp="1"/>
          </p:cNvSpPr>
          <p:nvPr>
            <p:ph idx="1"/>
          </p:nvPr>
        </p:nvSpPr>
        <p:spPr>
          <a:xfrm>
            <a:off x="457200" y="908720"/>
            <a:ext cx="8579296" cy="5832648"/>
          </a:xfrm>
        </p:spPr>
        <p:txBody>
          <a:bodyPr>
            <a:normAutofit fontScale="85000" lnSpcReduction="10000"/>
          </a:bodyPr>
          <a:lstStyle/>
          <a:p>
            <a:pPr marL="0" indent="0" algn="ctr">
              <a:buNone/>
            </a:pPr>
            <a:r>
              <a:rPr lang="es-CL" i="1" dirty="0"/>
              <a:t>“La desigualdad extrema en el mundo está alcanzando cotas insoportables. Actualmente, el 1% más rico de la población mundial posee más riqueza que el 99% restante de las personas del planeta.</a:t>
            </a:r>
          </a:p>
          <a:p>
            <a:pPr marL="0" indent="0" algn="ctr">
              <a:buNone/>
            </a:pPr>
            <a:endParaRPr lang="es-CL" i="1" dirty="0"/>
          </a:p>
          <a:p>
            <a:pPr marL="0" indent="0" algn="ctr">
              <a:buNone/>
            </a:pPr>
            <a:r>
              <a:rPr lang="es-CL" i="1" dirty="0"/>
              <a:t>El poder y los privilegios se están utilizando para manipular el sistema económico y así ampliar la brecha, dejando sin esperanza a cientos de millones de personas pobres. </a:t>
            </a:r>
          </a:p>
          <a:p>
            <a:pPr marL="0" indent="0" algn="ctr">
              <a:buNone/>
            </a:pPr>
            <a:endParaRPr lang="es-CL" i="1" dirty="0"/>
          </a:p>
          <a:p>
            <a:pPr marL="0" indent="0" algn="ctr">
              <a:buNone/>
            </a:pPr>
            <a:r>
              <a:rPr lang="es-CL" i="1" dirty="0"/>
              <a:t>El entramado mundial de paraísos fiscales  permite que una minoría privilegiada oculte en ellos 7,6 billones de dólares. </a:t>
            </a:r>
          </a:p>
          <a:p>
            <a:pPr marL="0" indent="0" algn="ctr">
              <a:buNone/>
            </a:pPr>
            <a:endParaRPr lang="es-CL" i="1" dirty="0"/>
          </a:p>
          <a:p>
            <a:pPr marL="0" indent="0" algn="ctr">
              <a:buNone/>
            </a:pPr>
            <a:r>
              <a:rPr lang="es-CL" i="1" dirty="0"/>
              <a:t>Para combatir con éxito la pobreza, es ineludible hacer frente a la crisis de desigualdad</a:t>
            </a:r>
            <a:r>
              <a:rPr lang="es-CL" dirty="0"/>
              <a:t>.”</a:t>
            </a:r>
          </a:p>
        </p:txBody>
      </p:sp>
    </p:spTree>
    <p:extLst>
      <p:ext uri="{BB962C8B-B14F-4D97-AF65-F5344CB8AC3E}">
        <p14:creationId xmlns:p14="http://schemas.microsoft.com/office/powerpoint/2010/main" val="135749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570186"/>
          </a:xfrm>
        </p:spPr>
        <p:txBody>
          <a:bodyPr>
            <a:normAutofit fontScale="90000"/>
          </a:bodyPr>
          <a:lstStyle/>
          <a:p>
            <a:br>
              <a:rPr lang="es-CL" b="1" dirty="0">
                <a:solidFill>
                  <a:srgbClr val="C00000"/>
                </a:solidFill>
              </a:rPr>
            </a:br>
            <a:r>
              <a:rPr lang="es-CL" b="1" dirty="0">
                <a:solidFill>
                  <a:srgbClr val="C00000"/>
                </a:solidFill>
              </a:rPr>
              <a:t>En el mundo actual hay una enorme desigualdad de poder entre el mercado globalizante, el Estado nacional y los ciudadanos</a:t>
            </a:r>
          </a:p>
        </p:txBody>
      </p:sp>
      <p:graphicFrame>
        <p:nvGraphicFramePr>
          <p:cNvPr id="4" name="Objeto 3"/>
          <p:cNvGraphicFramePr>
            <a:graphicFrameLocks noChangeAspect="1"/>
          </p:cNvGraphicFramePr>
          <p:nvPr>
            <p:extLst>
              <p:ext uri="{D42A27DB-BD31-4B8C-83A1-F6EECF244321}">
                <p14:modId xmlns:p14="http://schemas.microsoft.com/office/powerpoint/2010/main" val="197210571"/>
              </p:ext>
            </p:extLst>
          </p:nvPr>
        </p:nvGraphicFramePr>
        <p:xfrm>
          <a:off x="182563" y="2489200"/>
          <a:ext cx="9256712" cy="4151313"/>
        </p:xfrm>
        <a:graphic>
          <a:graphicData uri="http://schemas.openxmlformats.org/presentationml/2006/ole">
            <mc:AlternateContent xmlns:mc="http://schemas.openxmlformats.org/markup-compatibility/2006">
              <mc:Choice xmlns:v="urn:schemas-microsoft-com:vml" Requires="v">
                <p:oleObj spid="_x0000_s5168" name="Document" r:id="rId3" imgW="5707297" imgH="2561205" progId="Word.Document.12">
                  <p:embed/>
                </p:oleObj>
              </mc:Choice>
              <mc:Fallback>
                <p:oleObj name="Document" r:id="rId3" imgW="5707297" imgH="2561205" progId="Word.Document.12">
                  <p:embed/>
                  <p:pic>
                    <p:nvPicPr>
                      <p:cNvPr id="0" name=""/>
                      <p:cNvPicPr/>
                      <p:nvPr/>
                    </p:nvPicPr>
                    <p:blipFill>
                      <a:blip r:embed="rId4"/>
                      <a:stretch>
                        <a:fillRect/>
                      </a:stretch>
                    </p:blipFill>
                    <p:spPr>
                      <a:xfrm>
                        <a:off x="182563" y="2489200"/>
                        <a:ext cx="9256712" cy="4151313"/>
                      </a:xfrm>
                      <a:prstGeom prst="rect">
                        <a:avLst/>
                      </a:prstGeom>
                    </p:spPr>
                  </p:pic>
                </p:oleObj>
              </mc:Fallback>
            </mc:AlternateContent>
          </a:graphicData>
        </a:graphic>
      </p:graphicFrame>
    </p:spTree>
    <p:extLst>
      <p:ext uri="{BB962C8B-B14F-4D97-AF65-F5344CB8AC3E}">
        <p14:creationId xmlns:p14="http://schemas.microsoft.com/office/powerpoint/2010/main" val="163940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3226370"/>
          </a:xfrm>
        </p:spPr>
        <p:txBody>
          <a:bodyPr>
            <a:normAutofit fontScale="90000"/>
          </a:bodyPr>
          <a:lstStyle/>
          <a:p>
            <a:r>
              <a:rPr lang="es-CL" sz="4000" b="1" dirty="0">
                <a:solidFill>
                  <a:srgbClr val="C00000"/>
                </a:solidFill>
              </a:rPr>
              <a:t>Los ciudadanos y actores territoriales  deben depender menos de la lógica de los mercados globales y contrapesar las políticas centrales generando desarrollo territorial “desde abajo hacia arriba”</a:t>
            </a:r>
            <a:br>
              <a:rPr lang="es-CL"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es-CL" b="1" dirty="0">
              <a:solidFill>
                <a:srgbClr val="C00000"/>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444784948"/>
              </p:ext>
            </p:extLst>
          </p:nvPr>
        </p:nvGraphicFramePr>
        <p:xfrm>
          <a:off x="0" y="3356992"/>
          <a:ext cx="9721080" cy="3938588"/>
        </p:xfrm>
        <a:graphic>
          <a:graphicData uri="http://schemas.openxmlformats.org/presentationml/2006/ole">
            <mc:AlternateContent xmlns:mc="http://schemas.openxmlformats.org/markup-compatibility/2006">
              <mc:Choice xmlns:v="urn:schemas-microsoft-com:vml" Requires="v">
                <p:oleObj spid="_x0000_s6191" name="Document" r:id="rId3" imgW="5803085" imgH="2203330" progId="Word.Document.12">
                  <p:embed/>
                </p:oleObj>
              </mc:Choice>
              <mc:Fallback>
                <p:oleObj name="Document" r:id="rId3" imgW="5803085" imgH="2203330" progId="Word.Document.12">
                  <p:embed/>
                  <p:pic>
                    <p:nvPicPr>
                      <p:cNvPr id="0" name=""/>
                      <p:cNvPicPr/>
                      <p:nvPr/>
                    </p:nvPicPr>
                    <p:blipFill>
                      <a:blip r:embed="rId4"/>
                      <a:stretch>
                        <a:fillRect/>
                      </a:stretch>
                    </p:blipFill>
                    <p:spPr>
                      <a:xfrm>
                        <a:off x="0" y="3356992"/>
                        <a:ext cx="9721080" cy="3938588"/>
                      </a:xfrm>
                      <a:prstGeom prst="rect">
                        <a:avLst/>
                      </a:prstGeom>
                    </p:spPr>
                  </p:pic>
                </p:oleObj>
              </mc:Fallback>
            </mc:AlternateContent>
          </a:graphicData>
        </a:graphic>
      </p:graphicFrame>
    </p:spTree>
    <p:extLst>
      <p:ext uri="{BB962C8B-B14F-4D97-AF65-F5344CB8AC3E}">
        <p14:creationId xmlns:p14="http://schemas.microsoft.com/office/powerpoint/2010/main" val="41075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Autofit/>
          </a:bodyPr>
          <a:lstStyle/>
          <a:p>
            <a:r>
              <a:rPr lang="es-CL" sz="4800" b="1" dirty="0">
                <a:solidFill>
                  <a:srgbClr val="C00000"/>
                </a:solidFill>
              </a:rPr>
              <a:t>2. …y actuar local</a:t>
            </a:r>
          </a:p>
        </p:txBody>
      </p:sp>
      <p:sp>
        <p:nvSpPr>
          <p:cNvPr id="3" name="Marcador de contenido 2"/>
          <p:cNvSpPr>
            <a:spLocks noGrp="1"/>
          </p:cNvSpPr>
          <p:nvPr>
            <p:ph idx="1"/>
          </p:nvPr>
        </p:nvSpPr>
        <p:spPr>
          <a:xfrm>
            <a:off x="323528" y="1124744"/>
            <a:ext cx="8640960" cy="5616624"/>
          </a:xfrm>
        </p:spPr>
        <p:txBody>
          <a:bodyPr>
            <a:normAutofit fontScale="85000" lnSpcReduction="20000"/>
          </a:bodyPr>
          <a:lstStyle/>
          <a:p>
            <a:pPr marL="0" indent="0">
              <a:buNone/>
            </a:pPr>
            <a:r>
              <a:rPr lang="es-CL" dirty="0"/>
              <a:t>Los gobiernos locales tienen ahora un conjunto de tareas que deben cumplir para contrapesar el crecimiento globalizante y depredador actualmente vigente:</a:t>
            </a:r>
          </a:p>
          <a:p>
            <a:pPr marL="0" indent="0">
              <a:buNone/>
            </a:pPr>
            <a:endParaRPr lang="es-CL" dirty="0"/>
          </a:p>
          <a:p>
            <a:pPr>
              <a:buFont typeface="Wingdings" panose="05000000000000000000" pitchFamily="2" charset="2"/>
              <a:buChar char="ü"/>
            </a:pPr>
            <a:r>
              <a:rPr lang="es-CL" dirty="0"/>
              <a:t>Tenemos que prestar más y mejores servicios públicos a los ciudadanos y habitantes de nuestros territorios;</a:t>
            </a:r>
          </a:p>
          <a:p>
            <a:pPr>
              <a:buFont typeface="Wingdings" panose="05000000000000000000" pitchFamily="2" charset="2"/>
              <a:buChar char="ü"/>
            </a:pPr>
            <a:endParaRPr lang="es-CL" dirty="0"/>
          </a:p>
          <a:p>
            <a:pPr>
              <a:buFont typeface="Wingdings" panose="05000000000000000000" pitchFamily="2" charset="2"/>
              <a:buChar char="ü"/>
            </a:pPr>
            <a:r>
              <a:rPr lang="es-CL" dirty="0"/>
              <a:t>Debemos salvaguardar nuestros patrimonios ambientales, patrimoniales y culturales para preservar nuestros valores e identidades propias; </a:t>
            </a:r>
          </a:p>
          <a:p>
            <a:pPr>
              <a:buFont typeface="Wingdings" panose="05000000000000000000" pitchFamily="2" charset="2"/>
              <a:buChar char="ü"/>
            </a:pPr>
            <a:endParaRPr lang="es-CL" dirty="0"/>
          </a:p>
          <a:p>
            <a:pPr>
              <a:buFont typeface="Wingdings" panose="05000000000000000000" pitchFamily="2" charset="2"/>
              <a:buChar char="ü"/>
            </a:pPr>
            <a:r>
              <a:rPr lang="es-CL" dirty="0"/>
              <a:t>Es necesario facilitar e impulsar el desarrollo humano y sustentable de nuestros territorios para mejorar el bienestar de nuestras poblaciones y reducir las inequidades.</a:t>
            </a:r>
          </a:p>
        </p:txBody>
      </p:sp>
    </p:spTree>
    <p:extLst>
      <p:ext uri="{BB962C8B-B14F-4D97-AF65-F5344CB8AC3E}">
        <p14:creationId xmlns:p14="http://schemas.microsoft.com/office/powerpoint/2010/main" val="155866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836712"/>
            <a:ext cx="7859216" cy="1368152"/>
          </a:xfrm>
        </p:spPr>
        <p:txBody>
          <a:bodyPr>
            <a:noAutofit/>
          </a:bodyPr>
          <a:lstStyle/>
          <a:p>
            <a:r>
              <a:rPr lang="es-CL" sz="4800" b="1" dirty="0">
                <a:solidFill>
                  <a:srgbClr val="C00000"/>
                </a:solidFill>
              </a:rPr>
              <a:t>El municipio es el espacio natural de la participación y la colaboración social</a:t>
            </a:r>
          </a:p>
        </p:txBody>
      </p:sp>
      <p:sp>
        <p:nvSpPr>
          <p:cNvPr id="3" name="Marcador de contenido 2"/>
          <p:cNvSpPr>
            <a:spLocks noGrp="1"/>
          </p:cNvSpPr>
          <p:nvPr>
            <p:ph idx="1"/>
          </p:nvPr>
        </p:nvSpPr>
        <p:spPr>
          <a:xfrm>
            <a:off x="457200" y="2924944"/>
            <a:ext cx="8229600" cy="3201219"/>
          </a:xfrm>
        </p:spPr>
        <p:txBody>
          <a:bodyPr/>
          <a:lstStyle/>
          <a:p>
            <a:pPr marL="0" indent="0" algn="ctr">
              <a:buNone/>
            </a:pPr>
            <a:r>
              <a:rPr lang="es-CL" dirty="0"/>
              <a:t>El municipio es el espacio territorial propio de la participación ciudadana propicio para establecer las alianzas estratégicas indispensables entre los actores públicos, privados y sociales para impulsar el desarrollo humano sustentable</a:t>
            </a:r>
          </a:p>
        </p:txBody>
      </p:sp>
    </p:spTree>
    <p:extLst>
      <p:ext uri="{BB962C8B-B14F-4D97-AF65-F5344CB8AC3E}">
        <p14:creationId xmlns:p14="http://schemas.microsoft.com/office/powerpoint/2010/main" val="60585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920" y="22413"/>
            <a:ext cx="8941568" cy="6986528"/>
          </a:xfrm>
          <a:prstGeom prst="rect">
            <a:avLst/>
          </a:prstGeom>
        </p:spPr>
        <p:txBody>
          <a:bodyPr wrap="square">
            <a:spAutoFit/>
          </a:bodyPr>
          <a:lstStyle/>
          <a:p>
            <a:pPr lvl="0" algn="ctr"/>
            <a:r>
              <a:rPr lang="es-CL"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El Municipio esta conformado por:</a:t>
            </a:r>
          </a:p>
          <a:p>
            <a:pPr marL="342900" lvl="0" indent="-342900">
              <a:buFont typeface="Symbol" panose="05050102010706020507" pitchFamily="18" charset="2"/>
              <a:buChar char=""/>
            </a:pP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Un </a:t>
            </a:r>
            <a:r>
              <a:rPr lang="es-CL" sz="2400" b="1" i="1" dirty="0">
                <a:latin typeface="Calibri" panose="020F0502020204030204" pitchFamily="34" charset="0"/>
                <a:ea typeface="Calibri" panose="020F0502020204030204" pitchFamily="34" charset="0"/>
                <a:cs typeface="Times New Roman" panose="02020603050405020304" pitchFamily="18" charset="0"/>
              </a:rPr>
              <a:t>territorio</a:t>
            </a:r>
            <a:r>
              <a:rPr lang="es-CL" sz="2400" dirty="0">
                <a:latin typeface="Calibri" panose="020F0502020204030204" pitchFamily="34" charset="0"/>
                <a:ea typeface="Calibri" panose="020F0502020204030204" pitchFamily="34" charset="0"/>
                <a:cs typeface="Times New Roman" panose="02020603050405020304" pitchFamily="18" charset="0"/>
              </a:rPr>
              <a:t> que, mucho más que un espacio o superficie, es un medio geográfico vivo, frágil y único;</a:t>
            </a:r>
          </a:p>
          <a:p>
            <a:pPr marL="342900" lvl="0" indent="-342900">
              <a:buFont typeface="Symbol" panose="05050102010706020507" pitchFamily="18" charset="2"/>
              <a:buChar char=""/>
            </a:pPr>
            <a:endParaRPr lang="es-C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La </a:t>
            </a:r>
            <a:r>
              <a:rPr lang="es-CL" sz="2400" b="1" i="1" dirty="0">
                <a:latin typeface="Calibri" panose="020F0502020204030204" pitchFamily="34" charset="0"/>
                <a:ea typeface="Calibri" panose="020F0502020204030204" pitchFamily="34" charset="0"/>
                <a:cs typeface="Times New Roman" panose="02020603050405020304" pitchFamily="18" charset="0"/>
              </a:rPr>
              <a:t>población</a:t>
            </a:r>
            <a:r>
              <a:rPr lang="es-CL" sz="2400" dirty="0">
                <a:latin typeface="Calibri" panose="020F0502020204030204" pitchFamily="34" charset="0"/>
                <a:ea typeface="Calibri" panose="020F0502020204030204" pitchFamily="34" charset="0"/>
                <a:cs typeface="Times New Roman" panose="02020603050405020304" pitchFamily="18" charset="0"/>
              </a:rPr>
              <a:t> organizada como una sociedad compleja con historia, actores, estructura social, distribución del poder y roles sociales;</a:t>
            </a:r>
          </a:p>
          <a:p>
            <a:pPr marL="342900" lvl="0" indent="-342900">
              <a:buFont typeface="Symbol" panose="05050102010706020507" pitchFamily="18" charset="2"/>
              <a:buChar char=""/>
            </a:pPr>
            <a:endParaRPr lang="es-C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Cultura o </a:t>
            </a:r>
            <a:r>
              <a:rPr lang="es-CL" sz="2400" b="1" i="1" dirty="0">
                <a:latin typeface="Calibri" panose="020F0502020204030204" pitchFamily="34" charset="0"/>
                <a:ea typeface="Calibri" panose="020F0502020204030204" pitchFamily="34" charset="0"/>
                <a:cs typeface="Times New Roman" panose="02020603050405020304" pitchFamily="18" charset="0"/>
              </a:rPr>
              <a:t>saber local</a:t>
            </a:r>
            <a:r>
              <a:rPr lang="es-CL" sz="2400" b="1" dirty="0">
                <a:latin typeface="Calibri" panose="020F0502020204030204" pitchFamily="34" charset="0"/>
                <a:ea typeface="Calibri" panose="020F0502020204030204" pitchFamily="34" charset="0"/>
                <a:cs typeface="Times New Roman" panose="02020603050405020304" pitchFamily="18" charset="0"/>
              </a:rPr>
              <a:t> </a:t>
            </a:r>
            <a:r>
              <a:rPr lang="es-CL" sz="2400" dirty="0">
                <a:latin typeface="Calibri" panose="020F0502020204030204" pitchFamily="34" charset="0"/>
                <a:ea typeface="Calibri" panose="020F0502020204030204" pitchFamily="34" charset="0"/>
                <a:cs typeface="Times New Roman" panose="02020603050405020304" pitchFamily="18" charset="0"/>
              </a:rPr>
              <a:t>acumulado por la acción histórica de la comunidad sobre su territorio para proveerse de hábitat, comida, abrigo, medios de subsistencia y progresar en armonía;</a:t>
            </a:r>
          </a:p>
          <a:p>
            <a:pPr marL="342900" lvl="0" indent="-342900">
              <a:buFont typeface="Symbol" panose="05050102010706020507" pitchFamily="18" charset="2"/>
              <a:buChar char=""/>
            </a:pPr>
            <a:endParaRPr lang="es-C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El </a:t>
            </a:r>
            <a:r>
              <a:rPr lang="es-CL" sz="2400" b="1" i="1" dirty="0">
                <a:latin typeface="Calibri" panose="020F0502020204030204" pitchFamily="34" charset="0"/>
                <a:ea typeface="Calibri" panose="020F0502020204030204" pitchFamily="34" charset="0"/>
                <a:cs typeface="Times New Roman" panose="02020603050405020304" pitchFamily="18" charset="0"/>
              </a:rPr>
              <a:t>gobierno local</a:t>
            </a:r>
            <a:r>
              <a:rPr lang="es-CL" sz="2400" b="1" dirty="0">
                <a:latin typeface="Calibri" panose="020F0502020204030204" pitchFamily="34" charset="0"/>
                <a:ea typeface="Calibri" panose="020F0502020204030204" pitchFamily="34" charset="0"/>
                <a:cs typeface="Times New Roman" panose="02020603050405020304" pitchFamily="18" charset="0"/>
              </a:rPr>
              <a:t> </a:t>
            </a:r>
            <a:r>
              <a:rPr lang="es-CL" sz="2400" dirty="0">
                <a:latin typeface="Calibri" panose="020F0502020204030204" pitchFamily="34" charset="0"/>
                <a:ea typeface="Calibri" panose="020F0502020204030204" pitchFamily="34" charset="0"/>
                <a:cs typeface="Times New Roman" panose="02020603050405020304" pitchFamily="18" charset="0"/>
              </a:rPr>
              <a:t>es la forma organizada de asignación y manejo del poder que se da el territorio para autogobernarse. </a:t>
            </a:r>
          </a:p>
          <a:p>
            <a:pPr marL="342900" lvl="0" indent="-342900">
              <a:buFont typeface="Symbol" panose="05050102010706020507" pitchFamily="18" charset="2"/>
              <a:buChar char=""/>
            </a:pP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Los municipios deben poseer </a:t>
            </a:r>
            <a:r>
              <a:rPr lang="es-CL" sz="2400" b="1" i="1" dirty="0">
                <a:latin typeface="Calibri" panose="020F0502020204030204" pitchFamily="34" charset="0"/>
                <a:ea typeface="Calibri" panose="020F0502020204030204" pitchFamily="34" charset="0"/>
                <a:cs typeface="Times New Roman" panose="02020603050405020304" pitchFamily="18" charset="0"/>
              </a:rPr>
              <a:t>autonomía local </a:t>
            </a:r>
            <a:r>
              <a:rPr lang="es-CL" sz="2400" dirty="0">
                <a:latin typeface="Calibri" panose="020F0502020204030204" pitchFamily="34" charset="0"/>
                <a:ea typeface="Calibri" panose="020F0502020204030204" pitchFamily="34" charset="0"/>
                <a:cs typeface="Times New Roman" panose="02020603050405020304" pitchFamily="18" charset="0"/>
              </a:rPr>
              <a:t>para relacionarse con el Estado nacional, permitiendo así que las iniciativas y políticas públicas locales respondan a las particularidades y necesidades territoriales.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1982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4006</TotalTime>
  <Words>2777</Words>
  <Application>Microsoft Office PowerPoint</Application>
  <PresentationFormat>Presentación en pantalla (4:3)</PresentationFormat>
  <Paragraphs>217</Paragraphs>
  <Slides>26</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Calibri</vt:lpstr>
      <vt:lpstr>Symbol</vt:lpstr>
      <vt:lpstr>Times New Roman</vt:lpstr>
      <vt:lpstr>Wingdings</vt:lpstr>
      <vt:lpstr>Tema de Office</vt:lpstr>
      <vt:lpstr>Document</vt:lpstr>
      <vt:lpstr> Descentralización, Buen Gobierno, Asociativismo Municipal y Autonomía Local  </vt:lpstr>
      <vt:lpstr>1. Pensar global…</vt:lpstr>
      <vt:lpstr>La Sobrecarga Planetaria</vt:lpstr>
      <vt:lpstr>El Informe OXFAM (enero de 2016)</vt:lpstr>
      <vt:lpstr> En el mundo actual hay una enorme desigualdad de poder entre el mercado globalizante, el Estado nacional y los ciudadanos</vt:lpstr>
      <vt:lpstr>Los ciudadanos y actores territoriales  deben depender menos de la lógica de los mercados globales y contrapesar las políticas centrales generando desarrollo territorial “desde abajo hacia arriba” </vt:lpstr>
      <vt:lpstr>2. …y actuar local</vt:lpstr>
      <vt:lpstr>El municipio es el espacio natural de la participación y la colaboración social</vt:lpstr>
      <vt:lpstr>Presentación de PowerPoint</vt:lpstr>
      <vt:lpstr>El municipio: espacio de participación y cogestión. </vt:lpstr>
      <vt:lpstr>3. Logros y deficiencias de la descentralización del Estado </vt:lpstr>
      <vt:lpstr>Presentación de PowerPoint</vt:lpstr>
      <vt:lpstr>Descentralización en los países de A. Latina</vt:lpstr>
      <vt:lpstr>Presentación de PowerPoint</vt:lpstr>
      <vt:lpstr>Presentación de PowerPoint</vt:lpstr>
      <vt:lpstr>4. De las normas y métodos a la buena gobernanza (de administraciones a gobiernos locales)</vt:lpstr>
      <vt:lpstr>Presentación de PowerPoint</vt:lpstr>
      <vt:lpstr>Diferencias entre Administración Tradicional  y Buen Gobierno Local (Buena Gobernanza) </vt:lpstr>
      <vt:lpstr>5. El Asociativismo municipal ayuda a defender la autonomía y amplía la buena gobernanza para el desarrollo</vt:lpstr>
      <vt:lpstr>La Asociación Chilena de Municipalidades nace en 1993 para ayudar a recuperar la democracia local</vt:lpstr>
      <vt:lpstr>La AChM es una organización municipalista nacional, autónoma y pluralista </vt:lpstr>
      <vt:lpstr>La AChM representa, defiende y presta servicios a las municipalidades </vt:lpstr>
      <vt:lpstr>La AChM y el movimiento municipalista chileno</vt:lpstr>
      <vt:lpstr>Los recursos humanos y financieros de la AChM contribuyen a su autonomía</vt:lpstr>
      <vt:lpstr>La AChM y el movimiento municipalista internacional</vt:lpstr>
      <vt:lpstr>6. 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Descentralización y Gestión del Territorio en América Latina Desde 1980 hasta ahora</dc:title>
  <dc:creator>Mario Rosales</dc:creator>
  <cp:lastModifiedBy>Mario Rosales Ortega</cp:lastModifiedBy>
  <cp:revision>103</cp:revision>
  <dcterms:created xsi:type="dcterms:W3CDTF">2012-04-05T17:28:17Z</dcterms:created>
  <dcterms:modified xsi:type="dcterms:W3CDTF">2016-06-15T14:39:47Z</dcterms:modified>
</cp:coreProperties>
</file>