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8901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1416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634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6050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3589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1708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397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57135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7524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446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2137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F89C-D3A1-4478-A61C-8C3685848AC9}" type="datetimeFigureOut">
              <a:rPr lang="es-HN" smtClean="0"/>
              <a:t>8/6/2017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3FF2-05E0-4623-9B25-043364A990D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5005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s-HN" sz="3200" dirty="0" smtClean="0"/>
              <a:t>Atribuciones de los Gobiernos Locales en Honduras </a:t>
            </a:r>
            <a:endParaRPr lang="es-HN" sz="3200" dirty="0"/>
          </a:p>
        </p:txBody>
      </p:sp>
      <p:sp>
        <p:nvSpPr>
          <p:cNvPr id="4" name="3 Rectángulo"/>
          <p:cNvSpPr/>
          <p:nvPr/>
        </p:nvSpPr>
        <p:spPr>
          <a:xfrm>
            <a:off x="683568" y="1988840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HN" dirty="0" smtClean="0"/>
              <a:t>Elaboración </a:t>
            </a:r>
            <a:r>
              <a:rPr lang="es-HN" dirty="0"/>
              <a:t>y ejecución de planes de desarrollo del </a:t>
            </a:r>
            <a:r>
              <a:rPr lang="es-HN" dirty="0" smtClean="0"/>
              <a:t>municipio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Regulación </a:t>
            </a:r>
            <a:r>
              <a:rPr lang="es-HN" dirty="0"/>
              <a:t>del desarrollo urbano, uso del suelo y administración de tierras </a:t>
            </a:r>
            <a:r>
              <a:rPr lang="es-HN" dirty="0" smtClean="0"/>
              <a:t>municipales.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Desarrollo y administración de sistemas de </a:t>
            </a:r>
            <a:r>
              <a:rPr lang="es-HN" dirty="0"/>
              <a:t>agua potable, </a:t>
            </a:r>
            <a:r>
              <a:rPr lang="es-HN" dirty="0" smtClean="0"/>
              <a:t>y Alcantarillado 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Construcción </a:t>
            </a:r>
            <a:r>
              <a:rPr lang="es-HN" dirty="0"/>
              <a:t>y mantenimiento de vías </a:t>
            </a:r>
            <a:r>
              <a:rPr lang="es-HN" dirty="0" smtClean="0"/>
              <a:t>públicas.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Construcción </a:t>
            </a:r>
            <a:r>
              <a:rPr lang="es-HN" dirty="0"/>
              <a:t>y administración de cementerios, mercados, rastros y procesadoras de </a:t>
            </a:r>
            <a:r>
              <a:rPr lang="es-HN" dirty="0" smtClean="0"/>
              <a:t>carnes municipales</a:t>
            </a:r>
          </a:p>
          <a:p>
            <a:pPr marL="285750" indent="-285750">
              <a:buFontTx/>
              <a:buChar char="-"/>
            </a:pPr>
            <a:r>
              <a:rPr lang="es-HN" dirty="0"/>
              <a:t>Protección de la ecología, del medio ambiente y promoción de la </a:t>
            </a:r>
            <a:r>
              <a:rPr lang="es-HN" dirty="0" smtClean="0"/>
              <a:t>reforestación.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Fomento </a:t>
            </a:r>
            <a:r>
              <a:rPr lang="es-HN" dirty="0"/>
              <a:t>y regulación de la actividad comercial, industrial, de </a:t>
            </a:r>
            <a:r>
              <a:rPr lang="es-HN" dirty="0" smtClean="0"/>
              <a:t>servicios.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Promoción </a:t>
            </a:r>
            <a:r>
              <a:rPr lang="es-HN" dirty="0"/>
              <a:t>del turismo, la cultura, la recreación, la educación y el </a:t>
            </a:r>
            <a:r>
              <a:rPr lang="es-HN" dirty="0" smtClean="0"/>
              <a:t>deporte.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Coordinación </a:t>
            </a:r>
            <a:r>
              <a:rPr lang="es-HN" dirty="0"/>
              <a:t>e implantación de las medidas </a:t>
            </a:r>
            <a:r>
              <a:rPr lang="es-HN" dirty="0" smtClean="0"/>
              <a:t>preservar </a:t>
            </a:r>
            <a:r>
              <a:rPr lang="es-HN" dirty="0"/>
              <a:t>la salud y bienestar general de la población</a:t>
            </a:r>
            <a:r>
              <a:rPr lang="es-HN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Gestión</a:t>
            </a:r>
            <a:r>
              <a:rPr lang="es-HN" dirty="0"/>
              <a:t>, construcción y </a:t>
            </a:r>
            <a:r>
              <a:rPr lang="es-HN" dirty="0" smtClean="0"/>
              <a:t>mantenimiento de </a:t>
            </a:r>
            <a:r>
              <a:rPr lang="es-HN" dirty="0"/>
              <a:t>sistemas de electrificación </a:t>
            </a:r>
            <a:r>
              <a:rPr lang="es-HN" dirty="0" smtClean="0"/>
              <a:t>en </a:t>
            </a:r>
            <a:r>
              <a:rPr lang="es-HN" dirty="0"/>
              <a:t>colaboración con la Empresa Nacional de Energía Eléctrica (</a:t>
            </a:r>
            <a:r>
              <a:rPr lang="es-HN" dirty="0" smtClean="0"/>
              <a:t>ENEE)</a:t>
            </a:r>
            <a:endParaRPr lang="es-HN" dirty="0"/>
          </a:p>
          <a:p>
            <a:pPr marL="285750" indent="-285750">
              <a:buFontTx/>
              <a:buChar char="-"/>
            </a:pPr>
            <a:endParaRPr lang="es-HN" dirty="0" smtClean="0"/>
          </a:p>
          <a:p>
            <a:pPr marL="285750" indent="-285750">
              <a:buFontTx/>
              <a:buChar char="-"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63121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s-HN" sz="3200" dirty="0" smtClean="0"/>
              <a:t>¿Cómo financian los gobiernos locales sus acciones?</a:t>
            </a:r>
            <a:endParaRPr lang="es-HN" sz="3200" dirty="0"/>
          </a:p>
        </p:txBody>
      </p:sp>
      <p:sp>
        <p:nvSpPr>
          <p:cNvPr id="4" name="3 Rectángulo"/>
          <p:cNvSpPr/>
          <p:nvPr/>
        </p:nvSpPr>
        <p:spPr>
          <a:xfrm>
            <a:off x="683568" y="1988840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HN" dirty="0" smtClean="0"/>
              <a:t>Recaudación propia vía, tasas e impuestos</a:t>
            </a:r>
          </a:p>
          <a:p>
            <a:pPr marL="285750" indent="-285750">
              <a:buFontTx/>
              <a:buChar char="-"/>
            </a:pPr>
            <a:r>
              <a:rPr lang="es-HN" dirty="0" smtClean="0"/>
              <a:t>Transferencia gubernamental, actualmente asciende al 11% de los ingresos tributarios del Gobierno Central.</a:t>
            </a:r>
          </a:p>
          <a:p>
            <a:endParaRPr lang="es-HN" dirty="0"/>
          </a:p>
          <a:p>
            <a:r>
              <a:rPr lang="es-HN" dirty="0" smtClean="0"/>
              <a:t>Para el año 2017 los fondos de transferencia fueron de: US$ 209 millones de Dólares.  </a:t>
            </a:r>
          </a:p>
          <a:p>
            <a:pPr marL="285750" indent="-285750">
              <a:buFontTx/>
              <a:buChar char="-"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2210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3600" dirty="0" smtClean="0"/>
              <a:t>Como invertimos los recursos </a:t>
            </a:r>
            <a:endParaRPr lang="es-HN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48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HN" dirty="0" smtClean="0"/>
          </a:p>
          <a:p>
            <a:endParaRPr lang="es-HN" dirty="0" smtClean="0"/>
          </a:p>
          <a:p>
            <a:endParaRPr lang="es-HN" dirty="0" smtClean="0"/>
          </a:p>
          <a:p>
            <a:endParaRPr lang="es-HN" dirty="0"/>
          </a:p>
          <a:p>
            <a:endParaRPr lang="es-HN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564652"/>
              </p:ext>
            </p:extLst>
          </p:nvPr>
        </p:nvGraphicFramePr>
        <p:xfrm>
          <a:off x="1524000" y="1397000"/>
          <a:ext cx="6096000" cy="5135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1936"/>
                <a:gridCol w="3624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HN" dirty="0" smtClean="0"/>
                        <a:t>Distribución Pacto Municipal</a:t>
                      </a:r>
                      <a:endParaRPr lang="es-H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dirty="0" smtClean="0"/>
                        <a:t>Relación con ODS</a:t>
                      </a:r>
                    </a:p>
                    <a:p>
                      <a:pPr algn="ctr"/>
                      <a:endParaRPr lang="es-HN" dirty="0"/>
                    </a:p>
                  </a:txBody>
                  <a:tcPr/>
                </a:tc>
              </a:tr>
              <a:tr h="1751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dirty="0" smtClean="0"/>
                        <a:t>40% Desarrollo Social</a:t>
                      </a:r>
                    </a:p>
                    <a:p>
                      <a:endParaRPr lang="es-H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HN" dirty="0" smtClean="0"/>
                    </a:p>
                    <a:p>
                      <a:endParaRPr lang="es-HN" dirty="0" smtClean="0"/>
                    </a:p>
                    <a:p>
                      <a:endParaRPr lang="es-HN" dirty="0" smtClean="0"/>
                    </a:p>
                    <a:p>
                      <a:endParaRPr lang="es-HN" dirty="0" smtClean="0"/>
                    </a:p>
                    <a:p>
                      <a:endParaRPr lang="es-HN" dirty="0" smtClean="0"/>
                    </a:p>
                    <a:p>
                      <a:endParaRPr lang="es-H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dirty="0" smtClean="0"/>
                        <a:t>20% Tejido Social</a:t>
                      </a:r>
                    </a:p>
                    <a:p>
                      <a:endParaRPr lang="es-H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HN" dirty="0" smtClean="0"/>
                    </a:p>
                    <a:p>
                      <a:endParaRPr lang="es-HN" dirty="0" smtClean="0"/>
                    </a:p>
                    <a:p>
                      <a:endParaRPr lang="es-H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dirty="0" smtClean="0"/>
                        <a:t>10% Desarrollo Local </a:t>
                      </a:r>
                    </a:p>
                    <a:p>
                      <a:endParaRPr lang="es-H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HN" dirty="0" smtClean="0"/>
                    </a:p>
                    <a:p>
                      <a:endParaRPr lang="es-HN" dirty="0" smtClean="0"/>
                    </a:p>
                    <a:p>
                      <a:endParaRPr lang="es-HN" dirty="0" smtClean="0"/>
                    </a:p>
                    <a:p>
                      <a:endParaRPr lang="es-HN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HN" dirty="0" smtClean="0"/>
                        <a:t>Existe una relación de</a:t>
                      </a:r>
                      <a:r>
                        <a:rPr lang="es-HN" baseline="0" dirty="0" smtClean="0"/>
                        <a:t> las inversiones municipales con 14 de los ODS.</a:t>
                      </a:r>
                      <a:endParaRPr lang="es-H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SDG_E_Individual Icon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128615"/>
            <a:ext cx="576064" cy="580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S_SDG_Icons-01-0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28614"/>
            <a:ext cx="576064" cy="580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S_SDG_Icons-01-0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128614"/>
            <a:ext cx="576064" cy="580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S_SDG_Icons-01-0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31" y="2128614"/>
            <a:ext cx="519285" cy="577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S_SDG_Icons-01-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806012"/>
            <a:ext cx="576064" cy="64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S_SDG_Icons-01-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281" y="2824331"/>
            <a:ext cx="571871" cy="630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 descr="S_SDG_Icons-01-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31" y="2824331"/>
            <a:ext cx="519285" cy="630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n 11" descr="S_SDG_Icons-01-1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2823115"/>
            <a:ext cx="576064" cy="631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 descr="S_SDG_Icons-01-0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3881580"/>
            <a:ext cx="519285" cy="577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n 13" descr="S_SDG_Icons-01-16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81580"/>
            <a:ext cx="487685" cy="577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n 14" descr="S_SDG_Icons-01-05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81581"/>
            <a:ext cx="562744" cy="577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 descr="S_SDG_Icons-01-07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52" y="4732797"/>
            <a:ext cx="5905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n 16" descr="S_SDG_Icons-01-08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15" y="4732797"/>
            <a:ext cx="591237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n 17" descr="S_SDG_Icons-01-09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62" y="4732797"/>
            <a:ext cx="64197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n 18" descr="S_SDG_Icons-01-12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288" y="4732797"/>
            <a:ext cx="669032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6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Algunas Consideraciones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HN" sz="2400" dirty="0" smtClean="0"/>
              <a:t>Los gobiernos municipales en Honduras priorizan inversiones coherentes con los objetivos de desarrollo sostenible, principalmente en los sectores de: Educación, Salud, Gestión Ambiental, Cultura de Paz, Agua Potable y Saneamiento, Desarrollo Económico. </a:t>
            </a:r>
            <a:endParaRPr lang="es-HN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HN" sz="2400" dirty="0" smtClean="0">
              <a:solidFill>
                <a:srgbClr val="FF0000"/>
              </a:solidFill>
            </a:endParaRPr>
          </a:p>
          <a:p>
            <a:pPr algn="just"/>
            <a:r>
              <a:rPr lang="es-HN" sz="2400" dirty="0" smtClean="0"/>
              <a:t>Los </a:t>
            </a:r>
            <a:r>
              <a:rPr lang="es-HN" sz="2400" dirty="0"/>
              <a:t>ODS son un referente a los planes de desarrollo nacionales y </a:t>
            </a:r>
            <a:r>
              <a:rPr lang="es-HN" sz="2400" dirty="0" smtClean="0"/>
              <a:t>municipales, sin embargo para poder lograr una mejor compresión y alineamiento con los esfuerzos nacionales se requiere superar algunos retos:</a:t>
            </a:r>
          </a:p>
          <a:p>
            <a:pPr marL="0" indent="0" algn="just">
              <a:buNone/>
            </a:pPr>
            <a:endParaRPr lang="es-HN" sz="2400" dirty="0"/>
          </a:p>
          <a:p>
            <a:pPr marL="1162050" indent="-176213" algn="just"/>
            <a:r>
              <a:rPr lang="es-HN" sz="2400" dirty="0"/>
              <a:t>Algo que continua siendo en reto en Honduras es armonizar las metas de los Planes de Desarrollo Municipal con las metas </a:t>
            </a:r>
            <a:r>
              <a:rPr lang="es-HN" sz="2400" dirty="0" smtClean="0"/>
              <a:t>del </a:t>
            </a:r>
            <a:r>
              <a:rPr lang="es-HN" sz="2400" dirty="0"/>
              <a:t>Plan de </a:t>
            </a:r>
            <a:r>
              <a:rPr lang="es-HN" sz="2400" dirty="0" smtClean="0"/>
              <a:t>Nación 2010-2038.</a:t>
            </a:r>
            <a:endParaRPr lang="es-HN" sz="2400" dirty="0"/>
          </a:p>
          <a:p>
            <a:pPr marL="0" indent="0" algn="just">
              <a:buNone/>
            </a:pPr>
            <a:r>
              <a:rPr lang="es-HN" sz="24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  <a:p>
            <a:pPr algn="just"/>
            <a:endParaRPr lang="es-HN" sz="2400" dirty="0" smtClean="0">
              <a:solidFill>
                <a:srgbClr val="FF0000"/>
              </a:solidFill>
            </a:endParaRP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Algunas Consideraciones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pPr marL="1162050" indent="-176213" algn="just"/>
            <a:r>
              <a:rPr lang="es-HN" sz="2400" dirty="0" smtClean="0"/>
              <a:t>Se requiere crear y fortalecer el sistema de seguimiento y cumplimento a las metas del plan de nación, esto facilitará conocer la relación de las acciones nacionales y municipales con los ODS y su medición.</a:t>
            </a:r>
            <a:endParaRPr lang="es-HN" sz="2400" dirty="0"/>
          </a:p>
          <a:p>
            <a:pPr algn="just"/>
            <a:endParaRPr lang="es-HN" sz="2400" dirty="0" smtClean="0">
              <a:solidFill>
                <a:srgbClr val="FF0000"/>
              </a:solidFill>
            </a:endParaRP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  <a:p>
            <a:pPr algn="just"/>
            <a:endParaRPr lang="es-HN" sz="2400" dirty="0" smtClean="0">
              <a:solidFill>
                <a:srgbClr val="FF0000"/>
              </a:solidFill>
            </a:endParaRP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5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¡Que estamos haciendo! 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7"/>
          </a:xfrm>
        </p:spPr>
        <p:txBody>
          <a:bodyPr>
            <a:normAutofit fontScale="85000" lnSpcReduction="10000"/>
          </a:bodyPr>
          <a:lstStyle/>
          <a:p>
            <a:pPr marL="80963" indent="0" algn="just">
              <a:buNone/>
            </a:pPr>
            <a:r>
              <a:rPr lang="es-HN" sz="2400" dirty="0" smtClean="0"/>
              <a:t>Desde el año 2013 los gobiernos municipales hemos iniciado a fortalecer los planes municipales, bajo un esquema de Planes de Desarrollo Municipal.</a:t>
            </a:r>
          </a:p>
          <a:p>
            <a:pPr marL="80963" indent="0" algn="just">
              <a:buNone/>
            </a:pPr>
            <a:endParaRPr lang="es-HN" sz="2400" dirty="0"/>
          </a:p>
          <a:p>
            <a:pPr marL="80963" indent="0" algn="just">
              <a:buNone/>
            </a:pPr>
            <a:r>
              <a:rPr lang="es-HN" sz="2400" dirty="0" smtClean="0"/>
              <a:t>Con estos planes se realiza un levantamiento censal de la población municipal para conocer su situación socioeconómica, elaborar planes comunitarios y planes municipales con alta participación de la población.</a:t>
            </a:r>
          </a:p>
          <a:p>
            <a:pPr marL="80963" indent="0" algn="just">
              <a:buNone/>
            </a:pPr>
            <a:r>
              <a:rPr lang="es-HN" sz="2400" dirty="0" smtClean="0"/>
              <a:t> </a:t>
            </a:r>
          </a:p>
          <a:p>
            <a:pPr marL="80963" indent="0" algn="just">
              <a:buNone/>
            </a:pPr>
            <a:r>
              <a:rPr lang="es-HN" sz="2400" dirty="0"/>
              <a:t>Ahora </a:t>
            </a:r>
            <a:r>
              <a:rPr lang="es-HN" sz="2400" dirty="0" smtClean="0"/>
              <a:t> nos encontramos alineando las metas e indicadores de estos planes con los ODS. </a:t>
            </a:r>
            <a:r>
              <a:rPr lang="es-HN" sz="2400" dirty="0" smtClean="0">
                <a:solidFill>
                  <a:srgbClr val="FF0000"/>
                </a:solidFill>
              </a:rPr>
              <a:t>Ver cuadro siguiente</a:t>
            </a:r>
            <a:r>
              <a:rPr lang="es-HN" sz="2400" dirty="0" smtClean="0"/>
              <a:t>, esto nos permitirá mejorar </a:t>
            </a:r>
            <a:r>
              <a:rPr lang="es-HN" sz="2400" dirty="0"/>
              <a:t>la complementariedad entre los planes o estrategias nacionales y los municipales, aportando a una visión global.</a:t>
            </a: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  <a:p>
            <a:pPr algn="just"/>
            <a:endParaRPr lang="es-HN" sz="2400" dirty="0" smtClean="0">
              <a:solidFill>
                <a:srgbClr val="FF0000"/>
              </a:solidFill>
            </a:endParaRP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  <a:p>
            <a:pPr algn="just"/>
            <a:endParaRPr lang="es-H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-5037" y="836712"/>
          <a:ext cx="9001000" cy="54070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00500"/>
                <a:gridCol w="4500500"/>
              </a:tblGrid>
              <a:tr h="420303">
                <a:tc gridSpan="2">
                  <a:txBody>
                    <a:bodyPr/>
                    <a:lstStyle/>
                    <a:p>
                      <a:pPr algn="ctr"/>
                      <a:r>
                        <a:rPr lang="es-419" sz="2200" dirty="0" smtClean="0"/>
                        <a:t>MUESTRA DE CUADRO</a:t>
                      </a:r>
                      <a:r>
                        <a:rPr lang="es-419" sz="2200" baseline="0" dirty="0" smtClean="0"/>
                        <a:t> DE ESTUDIO SOCIO ECONÓMICO</a:t>
                      </a:r>
                      <a:endParaRPr lang="es-E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20303">
                <a:tc gridSpan="2">
                  <a:txBody>
                    <a:bodyPr/>
                    <a:lstStyle/>
                    <a:p>
                      <a:pPr algn="ctr"/>
                      <a:r>
                        <a:rPr lang="es-419" sz="2000" b="1" dirty="0" smtClean="0"/>
                        <a:t>BASE COMUNITARIO- MUNICIPAL</a:t>
                      </a:r>
                      <a:endParaRPr lang="es-E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25454">
                <a:tc>
                  <a:txBody>
                    <a:bodyPr/>
                    <a:lstStyle/>
                    <a:p>
                      <a:pPr algn="just"/>
                      <a:r>
                        <a:rPr lang="es-HN" sz="1800" b="1" dirty="0" smtClean="0"/>
                        <a:t>Objetivos y metas del Desarrollo Sostenible</a:t>
                      </a:r>
                      <a:endParaRPr lang="es-E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HN" sz="1800" b="1" dirty="0" smtClean="0"/>
                        <a:t>Indicadores de la comunidad Loma Linda Sur</a:t>
                      </a:r>
                      <a:endParaRPr lang="es-E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34541">
                <a:tc>
                  <a:txBody>
                    <a:bodyPr/>
                    <a:lstStyle/>
                    <a:p>
                      <a:pPr algn="just"/>
                      <a:r>
                        <a:rPr lang="es-HN" sz="1800" b="1" kern="1200" dirty="0" smtClean="0"/>
                        <a:t>Objetivo 4: Garantizar una educación inclusiva, equitativa y de calidad y promover oportunidad de aprendizaje durante toda la vida para todos</a:t>
                      </a:r>
                    </a:p>
                    <a:p>
                      <a:pPr algn="just"/>
                      <a:r>
                        <a:rPr lang="es-HN" sz="1800" kern="1200" dirty="0" smtClean="0"/>
                        <a:t>Meta 4: Para 2030, velar por que todas las niñas y todo los niños terminen los ciclos de la enseñanza primaria secundaria, que ha de ser gratuita, equitativa y de calidad y producir resultados escolares pertinentes y</a:t>
                      </a:r>
                    </a:p>
                    <a:p>
                      <a:pPr algn="just"/>
                      <a:r>
                        <a:rPr lang="es-ES" sz="1800" kern="1200" dirty="0" smtClean="0"/>
                        <a:t>eficaces.</a:t>
                      </a:r>
                    </a:p>
                    <a:p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/>
                        <a:t>__% de niños(as) en edad escolar que actualmente estudian. </a:t>
                      </a:r>
                    </a:p>
                    <a:p>
                      <a:r>
                        <a:rPr lang="es-HN" sz="1800" kern="1200" dirty="0" smtClean="0"/>
                        <a:t> __% de niños(as) que estudian primaria dentro de la edad adecuada. </a:t>
                      </a:r>
                    </a:p>
                    <a:p>
                      <a:r>
                        <a:rPr lang="es-HN" sz="1800" kern="1200" dirty="0" smtClean="0"/>
                        <a:t>__% de niños(as) que estudian secundaria.</a:t>
                      </a:r>
                    </a:p>
                    <a:p>
                      <a:r>
                        <a:rPr lang="es-HN" sz="1800" kern="1200" dirty="0" smtClean="0"/>
                        <a:t>__% de niños(as) que actualmente estudian en todos los </a:t>
                      </a:r>
                      <a:r>
                        <a:rPr lang="es-ES" sz="1800" kern="1200" dirty="0" smtClean="0"/>
                        <a:t>niveles.</a:t>
                      </a:r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401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606</Words>
  <Application>Microsoft Office PowerPoint</Application>
  <PresentationFormat>Presentación en pantalla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Atribuciones de los Gobiernos Locales en Honduras </vt:lpstr>
      <vt:lpstr>¿Cómo financian los gobiernos locales sus acciones?</vt:lpstr>
      <vt:lpstr>Como invertimos los recursos </vt:lpstr>
      <vt:lpstr>Algunas Consideraciones</vt:lpstr>
      <vt:lpstr>Algunas Consideraciones</vt:lpstr>
      <vt:lpstr>¡Que estamos haciendo! 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Atribuciones de los gobiernos locales</dc:title>
  <dc:creator>Acosa</dc:creator>
  <cp:lastModifiedBy>luiscastillo31@yahoo.com</cp:lastModifiedBy>
  <cp:revision>19</cp:revision>
  <dcterms:created xsi:type="dcterms:W3CDTF">2017-06-01T15:52:59Z</dcterms:created>
  <dcterms:modified xsi:type="dcterms:W3CDTF">2017-06-08T16:03:40Z</dcterms:modified>
</cp:coreProperties>
</file>