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44" r:id="rId7"/>
    <p:sldMasterId id="2147483756" r:id="rId8"/>
    <p:sldMasterId id="2147483768" r:id="rId9"/>
    <p:sldMasterId id="2147483780" r:id="rId10"/>
    <p:sldMasterId id="2147483792" r:id="rId11"/>
    <p:sldMasterId id="2147483828" r:id="rId12"/>
  </p:sldMasterIdLst>
  <p:sldIdLst>
    <p:sldId id="256" r:id="rId13"/>
    <p:sldId id="257" r:id="rId14"/>
    <p:sldId id="278" r:id="rId15"/>
    <p:sldId id="264" r:id="rId16"/>
    <p:sldId id="265" r:id="rId17"/>
    <p:sldId id="267" r:id="rId18"/>
    <p:sldId id="266" r:id="rId19"/>
    <p:sldId id="268" r:id="rId20"/>
    <p:sldId id="258" r:id="rId21"/>
    <p:sldId id="280" r:id="rId22"/>
    <p:sldId id="281" r:id="rId23"/>
    <p:sldId id="262" r:id="rId24"/>
    <p:sldId id="271" r:id="rId25"/>
    <p:sldId id="273" r:id="rId26"/>
    <p:sldId id="272" r:id="rId27"/>
    <p:sldId id="260" r:id="rId28"/>
    <p:sldId id="274" r:id="rId29"/>
    <p:sldId id="261" r:id="rId30"/>
    <p:sldId id="270" r:id="rId31"/>
    <p:sldId id="275" r:id="rId32"/>
    <p:sldId id="279" r:id="rId3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3703-D730-4903-A778-777AB366F2A5}" type="datetimeFigureOut">
              <a:rPr lang="es-CL" smtClean="0"/>
              <a:t>13-06-2018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B843-2904-4B39-A0A5-CE744E64AEF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8547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3703-D730-4903-A778-777AB366F2A5}" type="datetimeFigureOut">
              <a:rPr lang="es-CL" smtClean="0"/>
              <a:t>13-06-2018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B843-2904-4B39-A0A5-CE744E64AEF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177593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487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262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740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94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0505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1777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8789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260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8313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7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3703-D730-4903-A778-777AB366F2A5}" type="datetimeFigureOut">
              <a:rPr lang="es-CL" smtClean="0"/>
              <a:t>13-06-2018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B843-2904-4B39-A0A5-CE744E64AEF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635167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880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795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040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54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335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43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076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94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34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44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296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889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545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323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34886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561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821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243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3943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525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558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306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7226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332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473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4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87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95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356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42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79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3703-D730-4903-A778-777AB366F2A5}" type="datetimeFigureOut">
              <a:rPr lang="es-CL" smtClean="0"/>
              <a:t>13-06-2018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B843-2904-4B39-A0A5-CE744E64AEF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00890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317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73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92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52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894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656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937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450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12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19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3703-D730-4903-A778-777AB366F2A5}" type="datetimeFigureOut">
              <a:rPr lang="es-CL" smtClean="0"/>
              <a:t>13-06-2018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B843-2904-4B39-A0A5-CE744E64AEF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197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36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96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377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84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417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32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00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481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42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47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3703-D730-4903-A778-777AB366F2A5}" type="datetimeFigureOut">
              <a:rPr lang="es-CL" smtClean="0"/>
              <a:t>13-06-2018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B843-2904-4B39-A0A5-CE744E64AEF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72977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4078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04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77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725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031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721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483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295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464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29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3703-D730-4903-A778-777AB366F2A5}" type="datetimeFigureOut">
              <a:rPr lang="es-CL" smtClean="0"/>
              <a:t>13-06-2018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B843-2904-4B39-A0A5-CE744E64AEF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7855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441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99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4416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562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677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602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458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748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666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16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3703-D730-4903-A778-777AB366F2A5}" type="datetimeFigureOut">
              <a:rPr lang="es-CL" smtClean="0"/>
              <a:t>13-06-2018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B843-2904-4B39-A0A5-CE744E64AEF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466293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299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493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399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678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1671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601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194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0841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4668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43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3703-D730-4903-A778-777AB366F2A5}" type="datetimeFigureOut">
              <a:rPr lang="es-CL" smtClean="0"/>
              <a:t>13-06-2018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B843-2904-4B39-A0A5-CE744E64AEF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7677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920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711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196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084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6288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2178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431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6751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545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73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3703-D730-4903-A778-777AB366F2A5}" type="datetimeFigureOut">
              <a:rPr lang="es-CL" smtClean="0"/>
              <a:t>13-06-2018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B843-2904-4B39-A0A5-CE744E64AEF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69807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491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747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040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7609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840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899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087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6338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348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41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3703-D730-4903-A778-777AB366F2A5}" type="datetimeFigureOut">
              <a:rPr lang="es-CL" smtClean="0"/>
              <a:t>13-06-2018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DB843-2904-4B39-A0A5-CE744E64AEF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94054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780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982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545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481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538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877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961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56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871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482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E3703-D730-4903-A778-777AB366F2A5}" type="datetimeFigureOut">
              <a:rPr lang="es-CL" smtClean="0"/>
              <a:t>13-06-2018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DB843-2904-4B39-A0A5-CE744E64AEF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1224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6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8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914377"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914377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7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914377"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914377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6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914377"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914377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2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914377"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914377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1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914377"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914377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8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ECB6EBF-9A7C-4602-8C0C-1B8FFDFB6B9A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914377"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F120650-F8B2-4C7E-87D2-337DCEE85B8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914377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6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8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2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89EBA-5B07-42E0-B886-D9C40432235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13-06-2018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C1617-3BBA-4281-B7AC-CF6E64B9B493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5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12" Type="http://schemas.openxmlformats.org/officeDocument/2006/relationships/image" Target="../media/image3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El rol de los gobiernos locales y las asociaciones </a:t>
            </a:r>
            <a:r>
              <a:rPr lang="es-ES" dirty="0" err="1" smtClean="0"/>
              <a:t>municipalistas</a:t>
            </a:r>
            <a:r>
              <a:rPr lang="es-ES" dirty="0" smtClean="0"/>
              <a:t> 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9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06" y="3767091"/>
            <a:ext cx="6046694" cy="37539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471" y="3767091"/>
            <a:ext cx="6007225" cy="375398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" y="0"/>
            <a:ext cx="1218839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731602"/>
            <a:ext cx="10049309" cy="2387600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Muchas  siguen 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el camino de los municipios………….</a:t>
            </a:r>
            <a:endParaRPr lang="es-CL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2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31" y="3909729"/>
            <a:ext cx="7274859" cy="306309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8385" y="3909729"/>
            <a:ext cx="7291916" cy="30630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90" cy="685800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227426" y="1773238"/>
            <a:ext cx="11684343" cy="1655762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pPr algn="l"/>
            <a:r>
              <a:rPr lang="es-CL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endParaRPr lang="es-E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es-ES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s-ES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s-C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7424" y="579438"/>
            <a:ext cx="11229493" cy="2387600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 Mejorar la percepción que los ciudadanos tienen de sus municipios</a:t>
            </a:r>
            <a:endParaRPr lang="es-CL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6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12" y="4001197"/>
            <a:ext cx="7216588" cy="412239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00400" y="4001197"/>
            <a:ext cx="8189259" cy="41223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6003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50" y="2247298"/>
            <a:ext cx="4798651" cy="113135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929048" y="-140302"/>
            <a:ext cx="13502048" cy="2387600"/>
          </a:xfrm>
        </p:spPr>
        <p:txBody>
          <a:bodyPr/>
          <a:lstStyle/>
          <a:p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Generar contenidos propios</a:t>
            </a:r>
            <a:endParaRPr lang="es-CL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1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89" cy="6858000"/>
          </a:xfrm>
        </p:spPr>
      </p:pic>
      <p:sp>
        <p:nvSpPr>
          <p:cNvPr id="6" name="CuadroTexto 5"/>
          <p:cNvSpPr txBox="1"/>
          <p:nvPr/>
        </p:nvSpPr>
        <p:spPr>
          <a:xfrm>
            <a:off x="7496580" y="4520484"/>
            <a:ext cx="4480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002060"/>
                </a:solidFill>
              </a:rPr>
              <a:t>NUESTROS ESTUDIOS SON PARTE DE LA ESTRATEGIA  DE COLOCAR LOS ASUNTOS MUNICIPALES EN LA OPINIÓN PÚBLICA </a:t>
            </a:r>
            <a:endParaRPr lang="es-CL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35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89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0" y="4881092"/>
            <a:ext cx="4480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002060"/>
                </a:solidFill>
              </a:rPr>
              <a:t>SOLO ASÍ SOMOS VOCEROS DE NUESTROS TEMAS Y OTROS HABLAN DE NUESTROS ASUNTOS </a:t>
            </a:r>
            <a:endParaRPr lang="es-CL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0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90"/>
            <a:ext cx="12192000" cy="6860032"/>
          </a:xfrm>
          <a:prstGeom prst="rect">
            <a:avLst/>
          </a:prstGeom>
        </p:spPr>
      </p:pic>
      <p:pic>
        <p:nvPicPr>
          <p:cNvPr id="3076" name="Picture 4" descr="C:\Users\Jean\Desktop\Jean\Graficas\Logos\otros\AMUCH B-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743" y="1107281"/>
            <a:ext cx="53748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Jean\Desktop\canal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677" y="1698668"/>
            <a:ext cx="2028825" cy="116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62" y="1694930"/>
            <a:ext cx="2085787" cy="2048207"/>
          </a:xfrm>
          <a:prstGeom prst="rect">
            <a:avLst/>
          </a:prstGeom>
        </p:spPr>
      </p:pic>
      <p:pic>
        <p:nvPicPr>
          <p:cNvPr id="15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70" y="2954938"/>
            <a:ext cx="2028825" cy="1243000"/>
          </a:xfrm>
          <a:prstGeom prst="rect">
            <a:avLst/>
          </a:prstGeom>
        </p:spPr>
      </p:pic>
      <p:pic>
        <p:nvPicPr>
          <p:cNvPr id="18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69" y="4317679"/>
            <a:ext cx="2028825" cy="1514475"/>
          </a:xfrm>
          <a:prstGeom prst="rect">
            <a:avLst/>
          </a:prstGeom>
        </p:spPr>
      </p:pic>
      <p:pic>
        <p:nvPicPr>
          <p:cNvPr id="19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511" y="3941636"/>
            <a:ext cx="2047025" cy="1847975"/>
          </a:xfrm>
          <a:prstGeom prst="rect">
            <a:avLst/>
          </a:prstGeom>
        </p:spPr>
      </p:pic>
      <p:pic>
        <p:nvPicPr>
          <p:cNvPr id="20" name="Imagen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510" y="1685103"/>
            <a:ext cx="2425931" cy="1576959"/>
          </a:xfrm>
          <a:prstGeom prst="rect">
            <a:avLst/>
          </a:prstGeom>
        </p:spPr>
      </p:pic>
      <p:pic>
        <p:nvPicPr>
          <p:cNvPr id="21" name="Imagen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47" y="3385458"/>
            <a:ext cx="2119457" cy="1237872"/>
          </a:xfrm>
          <a:prstGeom prst="rect">
            <a:avLst/>
          </a:prstGeom>
        </p:spPr>
      </p:pic>
      <p:pic>
        <p:nvPicPr>
          <p:cNvPr id="22" name="Imagen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918" y="4754078"/>
            <a:ext cx="1490237" cy="1080473"/>
          </a:xfrm>
          <a:prstGeom prst="rect">
            <a:avLst/>
          </a:prstGeom>
        </p:spPr>
      </p:pic>
      <p:sp>
        <p:nvSpPr>
          <p:cNvPr id="23" name="22 Rectángulo"/>
          <p:cNvSpPr/>
          <p:nvPr/>
        </p:nvSpPr>
        <p:spPr>
          <a:xfrm>
            <a:off x="2477569" y="1694929"/>
            <a:ext cx="2028824" cy="115115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2477274" y="2954938"/>
            <a:ext cx="2028824" cy="1243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2477570" y="4312237"/>
            <a:ext cx="2028824" cy="151991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4680562" y="1675879"/>
            <a:ext cx="2075570" cy="206608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4680561" y="3872594"/>
            <a:ext cx="2077032" cy="19841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7049510" y="1661749"/>
            <a:ext cx="2425931" cy="160031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7049509" y="3338260"/>
            <a:ext cx="2425931" cy="130684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7059820" y="4688644"/>
            <a:ext cx="2425931" cy="116811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519056" y="813276"/>
            <a:ext cx="1535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u="sng" dirty="0">
                <a:solidFill>
                  <a:srgbClr val="002060"/>
                </a:solidFill>
              </a:rPr>
              <a:t>Año 2015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6" y="19972"/>
            <a:ext cx="12152894" cy="683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6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126" y="4084929"/>
            <a:ext cx="7428264" cy="417839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98749" y="4164196"/>
            <a:ext cx="6658875" cy="417839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58" y="-51516"/>
            <a:ext cx="1218839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70627" y="681757"/>
            <a:ext cx="9144000" cy="2387600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Innovar en la forma</a:t>
            </a:r>
            <a:b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de vincularnos con el medio</a:t>
            </a:r>
            <a:endParaRPr lang="es-CL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84" y="849683"/>
            <a:ext cx="1546751" cy="154675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7694" y="1021789"/>
            <a:ext cx="1578545" cy="157854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758" y="3428869"/>
            <a:ext cx="1642994" cy="16429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45552" y="1241721"/>
            <a:ext cx="2125014" cy="798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Empresa</a:t>
            </a:r>
            <a:endParaRPr lang="es-CL" dirty="0"/>
          </a:p>
        </p:txBody>
      </p:sp>
      <p:sp>
        <p:nvSpPr>
          <p:cNvPr id="5" name="Rectángulo 4"/>
          <p:cNvSpPr/>
          <p:nvPr/>
        </p:nvSpPr>
        <p:spPr>
          <a:xfrm>
            <a:off x="9549130" y="1305242"/>
            <a:ext cx="1961882" cy="888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Gobierno </a:t>
            </a:r>
          </a:p>
          <a:p>
            <a:pPr algn="ctr"/>
            <a:r>
              <a:rPr lang="es-ES" dirty="0" smtClean="0"/>
              <a:t>central</a:t>
            </a:r>
            <a:endParaRPr lang="es-CL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063" y="2989660"/>
            <a:ext cx="1560437" cy="156043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535749" y="3428869"/>
            <a:ext cx="2253803" cy="837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/>
              <a:t>Universidades</a:t>
            </a:r>
            <a:endParaRPr lang="es-CL" sz="1600" dirty="0"/>
          </a:p>
        </p:txBody>
      </p:sp>
      <p:sp>
        <p:nvSpPr>
          <p:cNvPr id="7" name="Rectángulo 6"/>
          <p:cNvSpPr/>
          <p:nvPr/>
        </p:nvSpPr>
        <p:spPr>
          <a:xfrm>
            <a:off x="1843035" y="3853872"/>
            <a:ext cx="2292440" cy="824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Sociedad</a:t>
            </a:r>
          </a:p>
          <a:p>
            <a:pPr algn="ctr"/>
            <a:r>
              <a:rPr lang="es-ES" dirty="0" smtClean="0"/>
              <a:t> civil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1218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 smtClean="0"/>
              <a:t>imágenes de los centros 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67000" y="3602038"/>
            <a:ext cx="7640392" cy="1655762"/>
          </a:xfrm>
        </p:spPr>
        <p:txBody>
          <a:bodyPr>
            <a:normAutofit lnSpcReduction="10000"/>
          </a:bodyPr>
          <a:lstStyle/>
          <a:p>
            <a:r>
              <a:rPr lang="es-CL" dirty="0" smtClean="0"/>
              <a:t>Centro de riesgos locales</a:t>
            </a:r>
          </a:p>
          <a:p>
            <a:r>
              <a:rPr lang="es-CL" dirty="0" smtClean="0"/>
              <a:t>Centro de innovación municipal</a:t>
            </a:r>
          </a:p>
          <a:p>
            <a:r>
              <a:rPr lang="es-CL" dirty="0" smtClean="0"/>
              <a:t>Observatorio de buenas practicas en seguridad publica</a:t>
            </a:r>
          </a:p>
          <a:p>
            <a:r>
              <a:rPr lang="es-CL" dirty="0" smtClean="0"/>
              <a:t>Observatorio de transporte  y seguridad vial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976853" y="5257800"/>
            <a:ext cx="4480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>
                <a:solidFill>
                  <a:srgbClr val="002060"/>
                </a:solidFill>
              </a:rPr>
              <a:t>NUEVAS ORGANIZACIONES </a:t>
            </a:r>
          </a:p>
          <a:p>
            <a:pPr algn="ctr"/>
            <a:r>
              <a:rPr lang="es-CL" sz="2000" b="1" dirty="0" smtClean="0">
                <a:solidFill>
                  <a:srgbClr val="002060"/>
                </a:solidFill>
              </a:rPr>
              <a:t>QUE PROFUNDICEN LA </a:t>
            </a:r>
          </a:p>
          <a:p>
            <a:pPr algn="ctr"/>
            <a:r>
              <a:rPr lang="es-CL" sz="2000" b="1" dirty="0" smtClean="0">
                <a:solidFill>
                  <a:srgbClr val="002060"/>
                </a:solidFill>
              </a:rPr>
              <a:t>COLABORACIÓN Y ESPECIALIZACIÓN </a:t>
            </a:r>
          </a:p>
          <a:p>
            <a:pPr algn="ctr"/>
            <a:r>
              <a:rPr lang="es-CL" sz="2000" b="1" dirty="0" smtClean="0">
                <a:solidFill>
                  <a:srgbClr val="002060"/>
                </a:solidFill>
              </a:rPr>
              <a:t>DE LOS ASUNTOS MUNICIPALES </a:t>
            </a:r>
            <a:endParaRPr lang="es-CL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8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06" y="3767091"/>
            <a:ext cx="6046694" cy="37539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471" y="3767091"/>
            <a:ext cx="6007225" cy="375398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9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21785" y="663080"/>
            <a:ext cx="10049309" cy="2387600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Alcanzar reputación institucional y reconocimiento social</a:t>
            </a:r>
            <a:endParaRPr lang="es-CL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8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0"/>
            <a:ext cx="1218839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59389"/>
            <a:ext cx="2305317" cy="250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7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31" y="3909729"/>
            <a:ext cx="7274859" cy="306309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8385" y="3909729"/>
            <a:ext cx="7291916" cy="30630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90" cy="685800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227426" y="1773238"/>
            <a:ext cx="11684343" cy="1655762"/>
          </a:xfrm>
        </p:spPr>
        <p:txBody>
          <a:bodyPr>
            <a:normAutofit fontScale="92500" lnSpcReduction="10000"/>
          </a:bodyPr>
          <a:lstStyle/>
          <a:p>
            <a:endParaRPr lang="es-ES" dirty="0" smtClean="0"/>
          </a:p>
          <a:p>
            <a:pPr algn="l"/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>      Tensión gobierno central- municipio</a:t>
            </a:r>
          </a:p>
          <a:p>
            <a:pPr algn="l"/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>      Centralización –descentralización</a:t>
            </a:r>
          </a:p>
          <a:p>
            <a:pPr algn="l"/>
            <a:r>
              <a:rPr lang="es-CL" b="1" dirty="0" smtClean="0">
                <a:solidFill>
                  <a:schemeClr val="accent1">
                    <a:lumMod val="50000"/>
                  </a:schemeClr>
                </a:solidFill>
              </a:rPr>
              <a:t>      Adaptar la agenda </a:t>
            </a:r>
            <a:r>
              <a:rPr lang="es-CL" b="1" dirty="0">
                <a:solidFill>
                  <a:schemeClr val="accent1">
                    <a:lumMod val="50000"/>
                  </a:schemeClr>
                </a:solidFill>
              </a:rPr>
              <a:t>global a las características y circunstancias de cada territorio</a:t>
            </a:r>
            <a:r>
              <a:rPr lang="es-CL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endParaRPr lang="es-E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es-ES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s-ES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s-C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-307181"/>
            <a:ext cx="11229493" cy="2387600"/>
          </a:xfrm>
        </p:spPr>
        <p:txBody>
          <a:bodyPr/>
          <a:lstStyle/>
          <a:p>
            <a:r>
              <a:rPr lang="es-ES" b="1" dirty="0" smtClean="0">
                <a:solidFill>
                  <a:srgbClr val="002060"/>
                </a:solidFill>
              </a:rPr>
              <a:t>¿En que están los gobiernos locales?</a:t>
            </a:r>
            <a:endParaRPr lang="es-CL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3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45341"/>
            <a:ext cx="7620000" cy="32146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94630" y="3645341"/>
            <a:ext cx="8666630" cy="321468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1"/>
            <a:ext cx="12192000" cy="686003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155" y="1087335"/>
            <a:ext cx="10787270" cy="2147189"/>
          </a:xfrm>
        </p:spPr>
        <p:txBody>
          <a:bodyPr>
            <a:normAutofit/>
          </a:bodyPr>
          <a:lstStyle/>
          <a:p>
            <a:r>
              <a:rPr lang="es-ES" sz="4800" b="1" dirty="0" smtClean="0">
                <a:solidFill>
                  <a:schemeClr val="accent5">
                    <a:lumMod val="50000"/>
                  </a:schemeClr>
                </a:solidFill>
              </a:rPr>
              <a:t>Finalmente: Impulsar a las autoridades locales a promover acuerdos nacionales que superen los mínimos legales. </a:t>
            </a:r>
            <a:endParaRPr lang="es-CL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8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El rol de los gobiernos locales y las asociaciones </a:t>
            </a:r>
            <a:r>
              <a:rPr lang="es-ES" dirty="0" err="1" smtClean="0"/>
              <a:t>municipalistas</a:t>
            </a:r>
            <a:r>
              <a:rPr lang="es-ES" dirty="0" smtClean="0"/>
              <a:t> 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9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9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0381" y="-2030"/>
            <a:ext cx="7101619" cy="351104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0"/>
            <a:ext cx="12192000" cy="686003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507323" y="2454402"/>
            <a:ext cx="11809927" cy="2387600"/>
          </a:xfrm>
        </p:spPr>
        <p:txBody>
          <a:bodyPr>
            <a:normAutofit fontScale="90000"/>
          </a:bodyPr>
          <a:lstStyle/>
          <a:p>
            <a:r>
              <a:rPr lang="es-CL" sz="4400" b="1" dirty="0">
                <a:solidFill>
                  <a:schemeClr val="bg1"/>
                </a:solidFill>
              </a:rPr>
              <a:t/>
            </a:r>
            <a:br>
              <a:rPr lang="es-CL" sz="4400" b="1" dirty="0">
                <a:solidFill>
                  <a:schemeClr val="bg1"/>
                </a:solidFill>
              </a:rPr>
            </a:br>
            <a:r>
              <a:rPr lang="es-CL" sz="4400" b="1" dirty="0">
                <a:solidFill>
                  <a:schemeClr val="bg1"/>
                </a:solidFill>
              </a:rPr>
              <a:t/>
            </a:r>
            <a:br>
              <a:rPr lang="es-CL" sz="4400" b="1" dirty="0">
                <a:solidFill>
                  <a:schemeClr val="bg1"/>
                </a:solidFill>
              </a:rPr>
            </a:br>
            <a:r>
              <a:rPr lang="es-CL" sz="4900" b="1" dirty="0" smtClean="0">
                <a:solidFill>
                  <a:srgbClr val="FFFF00"/>
                </a:solidFill>
              </a:rPr>
              <a:t>CAMBIOS ACELERADOS </a:t>
            </a:r>
            <a:r>
              <a:rPr lang="es-CL" sz="4900" b="1" dirty="0">
                <a:solidFill>
                  <a:schemeClr val="bg1"/>
                </a:solidFill>
              </a:rPr>
              <a:t/>
            </a:r>
            <a:br>
              <a:rPr lang="es-CL" sz="4900" b="1" dirty="0">
                <a:solidFill>
                  <a:schemeClr val="bg1"/>
                </a:solidFill>
              </a:rPr>
            </a:br>
            <a:r>
              <a:rPr lang="es-CL" sz="4900" b="1" dirty="0" smtClean="0">
                <a:solidFill>
                  <a:schemeClr val="bg1"/>
                </a:solidFill>
              </a:rPr>
              <a:t/>
            </a:r>
            <a:br>
              <a:rPr lang="es-CL" sz="4900" b="1" dirty="0" smtClean="0">
                <a:solidFill>
                  <a:schemeClr val="bg1"/>
                </a:solidFill>
              </a:rPr>
            </a:br>
            <a:r>
              <a:rPr lang="es-CL" sz="4900" b="1" dirty="0" smtClean="0">
                <a:solidFill>
                  <a:schemeClr val="bg1"/>
                </a:solidFill>
              </a:rPr>
              <a:t>LIDERAZGO </a:t>
            </a:r>
            <a:r>
              <a:rPr lang="es-CL" sz="4900" b="1" dirty="0">
                <a:solidFill>
                  <a:schemeClr val="bg1"/>
                </a:solidFill>
              </a:rPr>
              <a:t>Y </a:t>
            </a:r>
            <a:r>
              <a:rPr lang="es-CL" sz="4900" b="1" dirty="0" smtClean="0">
                <a:solidFill>
                  <a:schemeClr val="bg1"/>
                </a:solidFill>
              </a:rPr>
              <a:t>CAPACIDAD </a:t>
            </a:r>
            <a:r>
              <a:rPr lang="es-CL" sz="4900" b="1" dirty="0">
                <a:solidFill>
                  <a:schemeClr val="bg1"/>
                </a:solidFill>
              </a:rPr>
              <a:t>DE GESTION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 dirty="0" smtClean="0"/>
          </a:p>
          <a:p>
            <a:endParaRPr lang="es-CL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0899" cy="2848101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9673214" y="2317820"/>
            <a:ext cx="2317820" cy="1444779"/>
          </a:xfrm>
          <a:prstGeom prst="rect">
            <a:avLst/>
          </a:prstGeom>
          <a:solidFill>
            <a:srgbClr val="00E5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s-CL" sz="1867">
              <a:solidFill>
                <a:prstClr val="white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2247" y="2552647"/>
            <a:ext cx="2199448" cy="48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6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695895" y="671691"/>
            <a:ext cx="8208963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377" eaLnBrk="1" hangingPunct="1"/>
            <a:endParaRPr lang="es-ES" sz="4400" b="1" dirty="0">
              <a:solidFill>
                <a:srgbClr val="F2F2F2"/>
              </a:solidFill>
              <a:latin typeface="Franklin Gothic Medium"/>
              <a:cs typeface="Franklin Gothic Medium"/>
            </a:endParaRPr>
          </a:p>
          <a:p>
            <a:pPr defTabSz="914377" eaLnBrk="1" hangingPunct="1"/>
            <a:endParaRPr lang="es-ES" sz="4400" b="1" dirty="0">
              <a:solidFill>
                <a:srgbClr val="F2F2F2"/>
              </a:solidFill>
              <a:latin typeface="Franklin Gothic Medium"/>
              <a:cs typeface="Franklin Gothic Medium"/>
            </a:endParaRPr>
          </a:p>
          <a:p>
            <a:pPr defTabSz="914377" eaLnBrk="1" hangingPunct="1"/>
            <a:endParaRPr lang="es-ES" sz="4400" b="1" dirty="0">
              <a:solidFill>
                <a:srgbClr val="F2F2F2"/>
              </a:solidFill>
              <a:latin typeface="Franklin Gothic Medium"/>
              <a:cs typeface="Franklin Gothic Medium"/>
            </a:endParaRPr>
          </a:p>
          <a:p>
            <a:pPr defTabSz="914377" eaLnBrk="1" hangingPunct="1"/>
            <a:endParaRPr lang="es-ES" sz="4400" b="1" dirty="0">
              <a:solidFill>
                <a:srgbClr val="F2F2F2"/>
              </a:solidFill>
              <a:latin typeface="Franklin Gothic Medium"/>
              <a:cs typeface="Franklin Gothic Medium"/>
            </a:endParaRPr>
          </a:p>
          <a:p>
            <a:pPr defTabSz="914377" eaLnBrk="1" hangingPunct="1"/>
            <a:endParaRPr lang="es-ES" sz="4400" b="1" dirty="0">
              <a:solidFill>
                <a:prstClr val="black"/>
              </a:solidFill>
              <a:latin typeface="Franklin Gothic Medium"/>
              <a:cs typeface="Franklin Gothic Medium"/>
            </a:endParaRPr>
          </a:p>
          <a:p>
            <a:pPr defTabSz="914377" eaLnBrk="1" hangingPunct="1"/>
            <a:endParaRPr lang="es-CL" sz="4400" b="1" dirty="0">
              <a:solidFill>
                <a:prstClr val="black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050724"/>
            <a:ext cx="12192000" cy="8769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es-CL" sz="1867">
              <a:solidFill>
                <a:prstClr val="white"/>
              </a:solidFill>
            </a:endParaRPr>
          </a:p>
        </p:txBody>
      </p:sp>
      <p:pic>
        <p:nvPicPr>
          <p:cNvPr id="5" name="Picture 4" descr="C:\Users\Jean\Desktop\Jean\Graficas\Logos\otros\AMUCH B-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47" y="485500"/>
            <a:ext cx="1946659" cy="107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396933" cy="706845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660187" y="4298124"/>
            <a:ext cx="10244671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 defTabSz="914377" eaLnBrk="1" hangingPunct="1">
              <a:defRPr/>
            </a:pPr>
            <a:r>
              <a:rPr lang="es-ES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LA RELACION CON  EL ESTADO Y SUS INSTITUCIONES PUBLICAS SON DIFERENTES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-492868" y="409001"/>
            <a:ext cx="3229583" cy="1426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s-CL" sz="1867" dirty="0">
              <a:solidFill>
                <a:prstClr val="white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10" y="901139"/>
            <a:ext cx="1995913" cy="4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4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49979" cy="6927649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66961" y="-608490"/>
            <a:ext cx="8208963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377" eaLnBrk="1" hangingPunct="1"/>
            <a:endParaRPr lang="es-ES" sz="4400" b="1" dirty="0">
              <a:solidFill>
                <a:srgbClr val="F2F2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/>
              <a:cs typeface="Franklin Gothic Medium"/>
            </a:endParaRPr>
          </a:p>
          <a:p>
            <a:pPr defTabSz="914377" eaLnBrk="1" hangingPunct="1"/>
            <a:endParaRPr lang="es-ES" sz="4400" b="1" dirty="0">
              <a:solidFill>
                <a:srgbClr val="F2F2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/>
              <a:cs typeface="Franklin Gothic Medium"/>
            </a:endParaRPr>
          </a:p>
          <a:p>
            <a:pPr defTabSz="914377" eaLnBrk="1" hangingPunct="1"/>
            <a:endParaRPr lang="es-ES" sz="4400" b="1" dirty="0">
              <a:solidFill>
                <a:srgbClr val="F2F2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/>
              <a:cs typeface="Franklin Gothic Medium"/>
            </a:endParaRPr>
          </a:p>
          <a:p>
            <a:pPr defTabSz="914377" eaLnBrk="1" hangingPunct="1"/>
            <a:r>
              <a:rPr lang="es-ES" sz="4400" b="1" dirty="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cs typeface="Franklin Gothic Medium"/>
              </a:rPr>
              <a:t>BAJA PARTICIPACION CIUDADANA</a:t>
            </a:r>
          </a:p>
          <a:p>
            <a:pPr defTabSz="914377" eaLnBrk="1" hangingPunct="1"/>
            <a:endParaRPr lang="es-ES" sz="4400" b="1" dirty="0">
              <a:solidFill>
                <a:srgbClr val="F2F2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/>
              <a:cs typeface="Franklin Gothic Medium"/>
            </a:endParaRPr>
          </a:p>
          <a:p>
            <a:pPr defTabSz="914377" eaLnBrk="1" hangingPunct="1"/>
            <a:endParaRPr lang="es-ES" sz="4400" b="1" dirty="0">
              <a:solidFill>
                <a:srgbClr val="F2F2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/>
              <a:cs typeface="Franklin Gothic Medium"/>
            </a:endParaRPr>
          </a:p>
          <a:p>
            <a:pPr defTabSz="914377" eaLnBrk="1" hangingPunct="1"/>
            <a:endParaRPr lang="es-ES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/>
              <a:cs typeface="Franklin Gothic Medium"/>
            </a:endParaRPr>
          </a:p>
          <a:p>
            <a:pPr defTabSz="914377" eaLnBrk="1" hangingPunct="1"/>
            <a:endParaRPr lang="es-CL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/>
              <a:cs typeface="Franklin Gothic Medium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59" y="53510"/>
            <a:ext cx="12396933" cy="7068457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-492868" y="409001"/>
            <a:ext cx="3229583" cy="1426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s-CL" sz="1867" dirty="0">
              <a:solidFill>
                <a:prstClr val="white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10" y="901139"/>
            <a:ext cx="1995913" cy="4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8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865"/>
            <a:ext cx="12192000" cy="695160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5837" y="1002945"/>
            <a:ext cx="109728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s-CL" dirty="0" smtClean="0"/>
              <a:t/>
            </a:r>
            <a:br>
              <a:rPr lang="es-CL" dirty="0" smtClean="0"/>
            </a:br>
            <a:r>
              <a:rPr lang="es-C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Ciudadanos </a:t>
            </a:r>
            <a:r>
              <a:rPr lang="es-C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que </a:t>
            </a:r>
            <a:r>
              <a:rPr lang="es-C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exigen</a:t>
            </a:r>
            <a:br>
              <a:rPr lang="es-C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s-C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s-C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respuesta veloces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-479897" y="68363"/>
            <a:ext cx="3229583" cy="1426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s-CL" sz="1867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42" y="560502"/>
            <a:ext cx="1995913" cy="4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6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1608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087519" y="2792982"/>
            <a:ext cx="8208963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377" eaLnBrk="1" hangingPunct="1"/>
            <a:endParaRPr lang="es-ES" sz="4400" b="1" dirty="0">
              <a:solidFill>
                <a:srgbClr val="F2F2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/>
              <a:cs typeface="Franklin Gothic Medium"/>
            </a:endParaRPr>
          </a:p>
          <a:p>
            <a:pPr defTabSz="914377" eaLnBrk="1" hangingPunct="1"/>
            <a:endParaRPr lang="es-ES" sz="4400" b="1" dirty="0">
              <a:solidFill>
                <a:srgbClr val="F2F2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/>
              <a:cs typeface="Franklin Gothic Medium"/>
            </a:endParaRPr>
          </a:p>
          <a:p>
            <a:pPr defTabSz="914377" eaLnBrk="1" hangingPunct="1"/>
            <a:endParaRPr lang="es-ES" sz="4400" b="1" dirty="0">
              <a:solidFill>
                <a:srgbClr val="F2F2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/>
              <a:cs typeface="Franklin Gothic Medium"/>
            </a:endParaRPr>
          </a:p>
          <a:p>
            <a:pPr defTabSz="914377" eaLnBrk="1" hangingPunct="1"/>
            <a:r>
              <a:rPr lang="es-ES" sz="4400" b="1" dirty="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cs typeface="Franklin Gothic Medium"/>
              </a:rPr>
              <a:t>CIUDADANO </a:t>
            </a:r>
          </a:p>
          <a:p>
            <a:pPr defTabSz="914377" eaLnBrk="1" hangingPunct="1"/>
            <a:r>
              <a:rPr lang="es-ES" sz="4400" b="1" dirty="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/>
                <a:cs typeface="Franklin Gothic Medium"/>
              </a:rPr>
              <a:t>CONSUMIDOR</a:t>
            </a:r>
            <a:endParaRPr lang="es-CL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/>
              <a:cs typeface="Franklin Gothic Medium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59" y="53510"/>
            <a:ext cx="12396933" cy="7068457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-292329" y="5336274"/>
            <a:ext cx="3229583" cy="1426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s-CL" sz="1867" dirty="0">
              <a:solidFill>
                <a:prstClr val="white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10" y="5828413"/>
            <a:ext cx="1995913" cy="4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0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717" cy="695160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955432"/>
            <a:ext cx="109728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s-CL" sz="6667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IRRUPCION DE NATIVOS DIGITALES </a:t>
            </a:r>
            <a:endParaRPr lang="es-CL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317589" y="3362179"/>
            <a:ext cx="6954129" cy="20116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es-CL" sz="1867" b="1" dirty="0">
              <a:solidFill>
                <a:prstClr val="white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-466926" y="136626"/>
            <a:ext cx="3229583" cy="1426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s-CL" sz="1867" dirty="0">
              <a:solidFill>
                <a:prstClr val="white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52" y="628765"/>
            <a:ext cx="1995913" cy="4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9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45341"/>
            <a:ext cx="7620000" cy="32146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94630" y="3645341"/>
            <a:ext cx="8666630" cy="321468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02"/>
            <a:ext cx="12192000" cy="686003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9114" y="572289"/>
            <a:ext cx="10084903" cy="2147189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¿Y las asociaciones municipales?</a:t>
            </a:r>
            <a:endParaRPr lang="es-CL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95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203</Words>
  <Application>Microsoft Office PowerPoint</Application>
  <PresentationFormat>Panorámica</PresentationFormat>
  <Paragraphs>55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12</vt:i4>
      </vt:variant>
      <vt:variant>
        <vt:lpstr>Títulos de diapositiva</vt:lpstr>
      </vt:variant>
      <vt:variant>
        <vt:i4>21</vt:i4>
      </vt:variant>
    </vt:vector>
  </HeadingPairs>
  <TitlesOfParts>
    <vt:vector size="39" baseType="lpstr">
      <vt:lpstr>ＭＳ Ｐゴシック</vt:lpstr>
      <vt:lpstr>Arial</vt:lpstr>
      <vt:lpstr>Calibri</vt:lpstr>
      <vt:lpstr>Calibri Light</vt:lpstr>
      <vt:lpstr>Century Gothic</vt:lpstr>
      <vt:lpstr>Franklin Gothic Medium</vt:lpstr>
      <vt:lpstr>Tema de Office</vt:lpstr>
      <vt:lpstr>2_Tema de Office</vt:lpstr>
      <vt:lpstr>3_Tema de Office</vt:lpstr>
      <vt:lpstr>4_Tema de Office</vt:lpstr>
      <vt:lpstr>5_Tema de Office</vt:lpstr>
      <vt:lpstr>6_Tema de Office</vt:lpstr>
      <vt:lpstr>8_Tema de Office</vt:lpstr>
      <vt:lpstr>9_Tema de Office</vt:lpstr>
      <vt:lpstr>10_Tema de Office</vt:lpstr>
      <vt:lpstr>11_Tema de Office</vt:lpstr>
      <vt:lpstr>12_Tema de Office</vt:lpstr>
      <vt:lpstr>13_Tema de Office</vt:lpstr>
      <vt:lpstr>El rol de los gobiernos locales y las asociaciones municipalistas </vt:lpstr>
      <vt:lpstr>¿En que están los gobiernos locales?</vt:lpstr>
      <vt:lpstr>  CAMBIOS ACELERADOS   LIDERAZGO Y CAPACIDAD DE GESTION</vt:lpstr>
      <vt:lpstr>Presentación de PowerPoint</vt:lpstr>
      <vt:lpstr>Presentación de PowerPoint</vt:lpstr>
      <vt:lpstr> Ciudadanos que exigen  respuesta veloces </vt:lpstr>
      <vt:lpstr>Presentación de PowerPoint</vt:lpstr>
      <vt:lpstr>IRRUPCION DE NATIVOS DIGITALES </vt:lpstr>
      <vt:lpstr>¿Y las asociaciones municipales?</vt:lpstr>
      <vt:lpstr>Muchas  siguen el camino de los municipios………….</vt:lpstr>
      <vt:lpstr> Mejorar la percepción que los ciudadanos tienen de sus municipios</vt:lpstr>
      <vt:lpstr>Generar contenidos propios</vt:lpstr>
      <vt:lpstr>Presentación de PowerPoint</vt:lpstr>
      <vt:lpstr>Presentación de PowerPoint</vt:lpstr>
      <vt:lpstr>Presentación de PowerPoint</vt:lpstr>
      <vt:lpstr>Innovar en la forma de vincularnos con el medio</vt:lpstr>
      <vt:lpstr>imágenes de los centros </vt:lpstr>
      <vt:lpstr>Alcanzar reputación institucional y reconocimiento social</vt:lpstr>
      <vt:lpstr>Presentación de PowerPoint</vt:lpstr>
      <vt:lpstr>Finalmente: Impulsar a las autoridades locales a promover acuerdos nacionales que superen los mínimos legales. </vt:lpstr>
      <vt:lpstr>El rol de los gobiernos locales y las asociaciones municipalistas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rol de los gobiernos locales y las asociaciones municipalistas</dc:title>
  <dc:creator>NB Andres</dc:creator>
  <cp:lastModifiedBy>NB Andres</cp:lastModifiedBy>
  <cp:revision>29</cp:revision>
  <dcterms:created xsi:type="dcterms:W3CDTF">2018-06-11T10:51:35Z</dcterms:created>
  <dcterms:modified xsi:type="dcterms:W3CDTF">2018-06-13T13:41:29Z</dcterms:modified>
</cp:coreProperties>
</file>