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22.xml" ContentType="application/vnd.openxmlformats-officedocument.presentationml.notesSlide+xml"/>
  <Override PartName="/ppt/charts/chart3.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Lst>
  <p:notesMasterIdLst>
    <p:notesMasterId r:id="rId40"/>
  </p:notesMasterIdLst>
  <p:handoutMasterIdLst>
    <p:handoutMasterId r:id="rId41"/>
  </p:handoutMasterIdLst>
  <p:sldIdLst>
    <p:sldId id="442" r:id="rId3"/>
    <p:sldId id="371" r:id="rId4"/>
    <p:sldId id="396" r:id="rId5"/>
    <p:sldId id="400" r:id="rId6"/>
    <p:sldId id="372" r:id="rId7"/>
    <p:sldId id="296" r:id="rId8"/>
    <p:sldId id="466" r:id="rId9"/>
    <p:sldId id="467" r:id="rId10"/>
    <p:sldId id="468" r:id="rId11"/>
    <p:sldId id="374" r:id="rId12"/>
    <p:sldId id="471" r:id="rId13"/>
    <p:sldId id="472" r:id="rId14"/>
    <p:sldId id="473" r:id="rId15"/>
    <p:sldId id="422" r:id="rId16"/>
    <p:sldId id="402" r:id="rId17"/>
    <p:sldId id="362" r:id="rId18"/>
    <p:sldId id="377" r:id="rId19"/>
    <p:sldId id="426" r:id="rId20"/>
    <p:sldId id="424" r:id="rId21"/>
    <p:sldId id="427" r:id="rId22"/>
    <p:sldId id="378" r:id="rId23"/>
    <p:sldId id="418" r:id="rId24"/>
    <p:sldId id="443" r:id="rId25"/>
    <p:sldId id="444" r:id="rId26"/>
    <p:sldId id="445" r:id="rId27"/>
    <p:sldId id="446" r:id="rId28"/>
    <p:sldId id="447" r:id="rId29"/>
    <p:sldId id="448" r:id="rId30"/>
    <p:sldId id="450" r:id="rId31"/>
    <p:sldId id="452" r:id="rId32"/>
    <p:sldId id="453" r:id="rId33"/>
    <p:sldId id="454" r:id="rId34"/>
    <p:sldId id="460" r:id="rId35"/>
    <p:sldId id="461" r:id="rId36"/>
    <p:sldId id="462" r:id="rId37"/>
    <p:sldId id="463" r:id="rId38"/>
    <p:sldId id="459" r:id="rId39"/>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666699"/>
    <a:srgbClr val="28DC64"/>
    <a:srgbClr val="71F5EF"/>
    <a:srgbClr val="15489F"/>
    <a:srgbClr val="FCAF17"/>
    <a:srgbClr val="FFFFFF"/>
    <a:srgbClr val="5891CD"/>
    <a:srgbClr val="53A175"/>
    <a:srgbClr val="CD27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91" autoAdjust="0"/>
    <p:restoredTop sz="80326" autoAdjust="0"/>
  </p:normalViewPr>
  <p:slideViewPr>
    <p:cSldViewPr snapToGrid="0">
      <p:cViewPr varScale="1">
        <p:scale>
          <a:sx n="66" d="100"/>
          <a:sy n="66" d="100"/>
        </p:scale>
        <p:origin x="1910" y="58"/>
      </p:cViewPr>
      <p:guideLst/>
    </p:cSldViewPr>
  </p:slideViewPr>
  <p:outlineViewPr>
    <p:cViewPr>
      <p:scale>
        <a:sx n="33" d="100"/>
        <a:sy n="33" d="100"/>
      </p:scale>
      <p:origin x="0" y="-30396"/>
    </p:cViewPr>
  </p:outlineViewPr>
  <p:notesTextViewPr>
    <p:cViewPr>
      <p:scale>
        <a:sx n="3" d="2"/>
        <a:sy n="3" d="2"/>
      </p:scale>
      <p:origin x="0" y="0"/>
    </p:cViewPr>
  </p:notesTextViewPr>
  <p:notesViewPr>
    <p:cSldViewPr snapToGrid="0">
      <p:cViewPr varScale="1">
        <p:scale>
          <a:sx n="67" d="100"/>
          <a:sy n="67" d="100"/>
        </p:scale>
        <p:origin x="3120"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microsoft.com/office/2015/10/relationships/revisionInfo" Target="revisionInfo.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WB458073\Dropbox\Cities%20and%20Productivity%20LAC%20Flagship\Dissemination\SlidesSpanish\Figures_RisingTheBarPresentations_SPA.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WB458073\Dropbox\Cities%20and%20Productivity%20LAC%20Flagship\Dissemination\SlidesSpanish\Figures_RisingTheBarPresentations_SP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WB458073\Dropbox\Cities%20and%20Productivity%20LAC%20Flagship\Dissemination\SlidesSpanish\Figures_RisingTheBarPresentations_SPA.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WB458073\Dropbox\Cities%20and%20Productivity%20LAC%20Flagship\Dissemination\SlidesSpanish\Figures_RisingTheBarPresentations_SP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'figure 2.13'!$B$31</c:f>
              <c:strCache>
                <c:ptCount val="1"/>
                <c:pt idx="0">
                  <c:v>Países de ALC</c:v>
                </c:pt>
              </c:strCache>
            </c:strRef>
          </c:tx>
          <c:spPr>
            <a:solidFill>
              <a:srgbClr val="15489F"/>
            </a:solidFill>
            <a:ln>
              <a:solidFill>
                <a:srgbClr val="15489F"/>
              </a:solidFill>
            </a:ln>
            <a:effectLst/>
          </c:spPr>
          <c:invertIfNegative val="0"/>
          <c:cat>
            <c:strRef>
              <c:f>'figure 2.13'!$A$32:$A$34</c:f>
              <c:strCache>
                <c:ptCount val="3"/>
                <c:pt idx="0">
                  <c:v>Caribe</c:v>
                </c:pt>
                <c:pt idx="1">
                  <c:v>América Central</c:v>
                </c:pt>
                <c:pt idx="2">
                  <c:v>América del Sur</c:v>
                </c:pt>
              </c:strCache>
            </c:strRef>
          </c:cat>
          <c:val>
            <c:numRef>
              <c:f>'figure 2.13'!$B$32:$B$34</c:f>
              <c:numCache>
                <c:formatCode>#,##0.000"";\-#,##0.000""</c:formatCode>
                <c:ptCount val="3"/>
                <c:pt idx="0">
                  <c:v>85.401324642630215</c:v>
                </c:pt>
                <c:pt idx="1">
                  <c:v>268.55664795170236</c:v>
                </c:pt>
                <c:pt idx="2">
                  <c:v>160.36337389709095</c:v>
                </c:pt>
              </c:numCache>
            </c:numRef>
          </c:val>
          <c:extLst>
            <c:ext xmlns:c16="http://schemas.microsoft.com/office/drawing/2014/chart" uri="{C3380CC4-5D6E-409C-BE32-E72D297353CC}">
              <c16:uniqueId val="{00000000-E458-47BE-AC65-91A5AC9DCC04}"/>
            </c:ext>
          </c:extLst>
        </c:ser>
        <c:ser>
          <c:idx val="1"/>
          <c:order val="1"/>
          <c:tx>
            <c:strRef>
              <c:f>'figure 2.13'!$C$31</c:f>
              <c:strCache>
                <c:ptCount val="1"/>
                <c:pt idx="0">
                  <c:v>Países comparables de alto ingreso</c:v>
                </c:pt>
              </c:strCache>
            </c:strRef>
          </c:tx>
          <c:spPr>
            <a:solidFill>
              <a:srgbClr val="FCAF17"/>
            </a:solidFill>
            <a:ln>
              <a:solidFill>
                <a:srgbClr val="FCAF17"/>
              </a:solidFill>
            </a:ln>
            <a:effectLst/>
          </c:spPr>
          <c:invertIfNegative val="0"/>
          <c:cat>
            <c:strRef>
              <c:f>'figure 2.13'!$A$32:$A$34</c:f>
              <c:strCache>
                <c:ptCount val="3"/>
                <c:pt idx="0">
                  <c:v>Caribe</c:v>
                </c:pt>
                <c:pt idx="1">
                  <c:v>América Central</c:v>
                </c:pt>
                <c:pt idx="2">
                  <c:v>América del Sur</c:v>
                </c:pt>
              </c:strCache>
            </c:strRef>
          </c:cat>
          <c:val>
            <c:numRef>
              <c:f>'figure 2.13'!$C$32:$C$34</c:f>
              <c:numCache>
                <c:formatCode>#,##0.000"";\-#,##0.000""</c:formatCode>
                <c:ptCount val="3"/>
                <c:pt idx="0">
                  <c:v>23.316172856293949</c:v>
                </c:pt>
                <c:pt idx="1">
                  <c:v>30.468606225756513</c:v>
                </c:pt>
                <c:pt idx="2">
                  <c:v>40.603704212469239</c:v>
                </c:pt>
              </c:numCache>
            </c:numRef>
          </c:val>
          <c:extLst>
            <c:ext xmlns:c16="http://schemas.microsoft.com/office/drawing/2014/chart" uri="{C3380CC4-5D6E-409C-BE32-E72D297353CC}">
              <c16:uniqueId val="{00000001-E458-47BE-AC65-91A5AC9DCC04}"/>
            </c:ext>
          </c:extLst>
        </c:ser>
        <c:dLbls>
          <c:showLegendKey val="0"/>
          <c:showVal val="0"/>
          <c:showCatName val="0"/>
          <c:showSerName val="0"/>
          <c:showPercent val="0"/>
          <c:showBubbleSize val="0"/>
        </c:dLbls>
        <c:gapWidth val="150"/>
        <c:axId val="394566640"/>
        <c:axId val="394564288"/>
      </c:barChart>
      <c:catAx>
        <c:axId val="394566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94564288"/>
        <c:crosses val="autoZero"/>
        <c:auto val="1"/>
        <c:lblAlgn val="ctr"/>
        <c:lblOffset val="100"/>
        <c:noMultiLvlLbl val="0"/>
      </c:catAx>
      <c:valAx>
        <c:axId val="394564288"/>
        <c:scaling>
          <c:orientation val="minMax"/>
        </c:scaling>
        <c:delete val="0"/>
        <c:axPos val="l"/>
        <c:majorGridlines>
          <c:spPr>
            <a:ln w="9525" cap="flat" cmpd="sng" algn="ctr">
              <a:solidFill>
                <a:schemeClr val="bg1">
                  <a:lumMod val="85000"/>
                </a:schemeClr>
              </a:solidFill>
              <a:prstDash val="dash"/>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94566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20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586767894011758E-2"/>
          <c:y val="5.163210421098198E-2"/>
          <c:w val="0.91723848216026638"/>
          <c:h val="0.44775302562004582"/>
        </c:manualLayout>
      </c:layout>
      <c:barChart>
        <c:barDir val="col"/>
        <c:grouping val="clustered"/>
        <c:varyColors val="0"/>
        <c:ser>
          <c:idx val="0"/>
          <c:order val="0"/>
          <c:tx>
            <c:strRef>
              <c:f>'Figure 8'!$B$6</c:f>
              <c:strCache>
                <c:ptCount val="1"/>
                <c:pt idx="0">
                  <c:v>Ciudades pequeñas</c:v>
                </c:pt>
              </c:strCache>
            </c:strRef>
          </c:tx>
          <c:spPr>
            <a:solidFill>
              <a:srgbClr val="5891CD"/>
            </a:solidFill>
            <a:ln>
              <a:solidFill>
                <a:srgbClr val="5891CD"/>
              </a:solidFill>
            </a:ln>
            <a:effectLst/>
          </c:spPr>
          <c:invertIfNegative val="0"/>
          <c:cat>
            <c:strRef>
              <c:f>'Figure 8'!$A$7:$A$22</c:f>
              <c:strCache>
                <c:ptCount val="16"/>
                <c:pt idx="0">
                  <c:v>Perú</c:v>
                </c:pt>
                <c:pt idx="1">
                  <c:v>Bolivia</c:v>
                </c:pt>
                <c:pt idx="2">
                  <c:v>Chile</c:v>
                </c:pt>
                <c:pt idx="3">
                  <c:v>Ecuador</c:v>
                </c:pt>
                <c:pt idx="4">
                  <c:v>Argentina</c:v>
                </c:pt>
                <c:pt idx="5">
                  <c:v>Colombia</c:v>
                </c:pt>
                <c:pt idx="6">
                  <c:v>República Dominicana</c:v>
                </c:pt>
                <c:pt idx="7">
                  <c:v>Uruguay</c:v>
                </c:pt>
                <c:pt idx="8">
                  <c:v>Costa Rica</c:v>
                </c:pt>
                <c:pt idx="9">
                  <c:v>México</c:v>
                </c:pt>
                <c:pt idx="10">
                  <c:v>El Salvador</c:v>
                </c:pt>
                <c:pt idx="11">
                  <c:v>Brasil</c:v>
                </c:pt>
                <c:pt idx="12">
                  <c:v>Paraguay</c:v>
                </c:pt>
                <c:pt idx="13">
                  <c:v>Nicaragua</c:v>
                </c:pt>
                <c:pt idx="14">
                  <c:v>Honduras</c:v>
                </c:pt>
                <c:pt idx="15">
                  <c:v>Guatemala</c:v>
                </c:pt>
              </c:strCache>
            </c:strRef>
          </c:cat>
          <c:val>
            <c:numRef>
              <c:f>'Figure 8'!$B$7:$B$22</c:f>
              <c:numCache>
                <c:formatCode>General</c:formatCode>
                <c:ptCount val="16"/>
                <c:pt idx="0">
                  <c:v>15.04</c:v>
                </c:pt>
                <c:pt idx="1">
                  <c:v>7.34</c:v>
                </c:pt>
                <c:pt idx="2">
                  <c:v>20.3</c:v>
                </c:pt>
                <c:pt idx="3">
                  <c:v>9.11</c:v>
                </c:pt>
                <c:pt idx="4">
                  <c:v>31.89</c:v>
                </c:pt>
                <c:pt idx="5">
                  <c:v>7.33</c:v>
                </c:pt>
                <c:pt idx="6">
                  <c:v>11.24</c:v>
                </c:pt>
                <c:pt idx="7">
                  <c:v>9.91</c:v>
                </c:pt>
                <c:pt idx="8">
                  <c:v>10.06</c:v>
                </c:pt>
                <c:pt idx="9">
                  <c:v>8.19</c:v>
                </c:pt>
                <c:pt idx="10">
                  <c:v>11.75</c:v>
                </c:pt>
                <c:pt idx="11">
                  <c:v>9.16</c:v>
                </c:pt>
                <c:pt idx="12">
                  <c:v>11.25</c:v>
                </c:pt>
                <c:pt idx="13">
                  <c:v>6.54</c:v>
                </c:pt>
                <c:pt idx="14">
                  <c:v>3.41</c:v>
                </c:pt>
                <c:pt idx="15">
                  <c:v>4.1500000000000004</c:v>
                </c:pt>
              </c:numCache>
            </c:numRef>
          </c:val>
          <c:extLst>
            <c:ext xmlns:c16="http://schemas.microsoft.com/office/drawing/2014/chart" uri="{C3380CC4-5D6E-409C-BE32-E72D297353CC}">
              <c16:uniqueId val="{00000000-1FFE-4A2D-ADDA-E7B3C8FF19B8}"/>
            </c:ext>
          </c:extLst>
        </c:ser>
        <c:ser>
          <c:idx val="1"/>
          <c:order val="1"/>
          <c:tx>
            <c:strRef>
              <c:f>'Figure 8'!$C$6</c:f>
              <c:strCache>
                <c:ptCount val="1"/>
                <c:pt idx="0">
                  <c:v>Ciudades medianas</c:v>
                </c:pt>
              </c:strCache>
            </c:strRef>
          </c:tx>
          <c:spPr>
            <a:solidFill>
              <a:srgbClr val="FCAF17"/>
            </a:solidFill>
            <a:ln>
              <a:solidFill>
                <a:srgbClr val="FCAF17"/>
              </a:solidFill>
            </a:ln>
            <a:effectLst/>
          </c:spPr>
          <c:invertIfNegative val="0"/>
          <c:cat>
            <c:strRef>
              <c:f>'Figure 8'!$A$7:$A$22</c:f>
              <c:strCache>
                <c:ptCount val="16"/>
                <c:pt idx="0">
                  <c:v>Perú</c:v>
                </c:pt>
                <c:pt idx="1">
                  <c:v>Bolivia</c:v>
                </c:pt>
                <c:pt idx="2">
                  <c:v>Chile</c:v>
                </c:pt>
                <c:pt idx="3">
                  <c:v>Ecuador</c:v>
                </c:pt>
                <c:pt idx="4">
                  <c:v>Argentina</c:v>
                </c:pt>
                <c:pt idx="5">
                  <c:v>Colombia</c:v>
                </c:pt>
                <c:pt idx="6">
                  <c:v>República Dominicana</c:v>
                </c:pt>
                <c:pt idx="7">
                  <c:v>Uruguay</c:v>
                </c:pt>
                <c:pt idx="8">
                  <c:v>Costa Rica</c:v>
                </c:pt>
                <c:pt idx="9">
                  <c:v>México</c:v>
                </c:pt>
                <c:pt idx="10">
                  <c:v>El Salvador</c:v>
                </c:pt>
                <c:pt idx="11">
                  <c:v>Brasil</c:v>
                </c:pt>
                <c:pt idx="12">
                  <c:v>Paraguay</c:v>
                </c:pt>
                <c:pt idx="13">
                  <c:v>Nicaragua</c:v>
                </c:pt>
                <c:pt idx="14">
                  <c:v>Honduras</c:v>
                </c:pt>
                <c:pt idx="15">
                  <c:v>Guatemala</c:v>
                </c:pt>
              </c:strCache>
            </c:strRef>
          </c:cat>
          <c:val>
            <c:numRef>
              <c:f>'Figure 8'!$C$7:$C$22</c:f>
              <c:numCache>
                <c:formatCode>General</c:formatCode>
                <c:ptCount val="16"/>
                <c:pt idx="0">
                  <c:v>26.93</c:v>
                </c:pt>
                <c:pt idx="1">
                  <c:v>20.2</c:v>
                </c:pt>
                <c:pt idx="2">
                  <c:v>24</c:v>
                </c:pt>
                <c:pt idx="3">
                  <c:v>17.59</c:v>
                </c:pt>
                <c:pt idx="4">
                  <c:v>35.85</c:v>
                </c:pt>
                <c:pt idx="5">
                  <c:v>17.96</c:v>
                </c:pt>
                <c:pt idx="6">
                  <c:v>16.329999999999998</c:v>
                </c:pt>
                <c:pt idx="7">
                  <c:v>13.83</c:v>
                </c:pt>
                <c:pt idx="8">
                  <c:v>13.89</c:v>
                </c:pt>
                <c:pt idx="9">
                  <c:v>18.07</c:v>
                </c:pt>
                <c:pt idx="10">
                  <c:v>11.68</c:v>
                </c:pt>
                <c:pt idx="11">
                  <c:v>14.53</c:v>
                </c:pt>
                <c:pt idx="12">
                  <c:v>10.48</c:v>
                </c:pt>
                <c:pt idx="13">
                  <c:v>8.91</c:v>
                </c:pt>
                <c:pt idx="14">
                  <c:v>3.92</c:v>
                </c:pt>
                <c:pt idx="15">
                  <c:v>4.9000000000000004</c:v>
                </c:pt>
              </c:numCache>
            </c:numRef>
          </c:val>
          <c:extLst>
            <c:ext xmlns:c16="http://schemas.microsoft.com/office/drawing/2014/chart" uri="{C3380CC4-5D6E-409C-BE32-E72D297353CC}">
              <c16:uniqueId val="{00000001-1FFE-4A2D-ADDA-E7B3C8FF19B8}"/>
            </c:ext>
          </c:extLst>
        </c:ser>
        <c:ser>
          <c:idx val="2"/>
          <c:order val="2"/>
          <c:tx>
            <c:strRef>
              <c:f>'Figure 8'!$D$6</c:f>
              <c:strCache>
                <c:ptCount val="1"/>
                <c:pt idx="0">
                  <c:v>Ciudades grandes</c:v>
                </c:pt>
              </c:strCache>
            </c:strRef>
          </c:tx>
          <c:spPr>
            <a:solidFill>
              <a:srgbClr val="15489F"/>
            </a:solidFill>
            <a:ln>
              <a:solidFill>
                <a:srgbClr val="15489F"/>
              </a:solidFill>
            </a:ln>
            <a:effectLst/>
          </c:spPr>
          <c:invertIfNegative val="0"/>
          <c:cat>
            <c:strRef>
              <c:f>'Figure 8'!$A$7:$A$22</c:f>
              <c:strCache>
                <c:ptCount val="16"/>
                <c:pt idx="0">
                  <c:v>Perú</c:v>
                </c:pt>
                <c:pt idx="1">
                  <c:v>Bolivia</c:v>
                </c:pt>
                <c:pt idx="2">
                  <c:v>Chile</c:v>
                </c:pt>
                <c:pt idx="3">
                  <c:v>Ecuador</c:v>
                </c:pt>
                <c:pt idx="4">
                  <c:v>Argentina</c:v>
                </c:pt>
                <c:pt idx="5">
                  <c:v>Colombia</c:v>
                </c:pt>
                <c:pt idx="6">
                  <c:v>República Dominicana</c:v>
                </c:pt>
                <c:pt idx="7">
                  <c:v>Uruguay</c:v>
                </c:pt>
                <c:pt idx="8">
                  <c:v>Costa Rica</c:v>
                </c:pt>
                <c:pt idx="9">
                  <c:v>México</c:v>
                </c:pt>
                <c:pt idx="10">
                  <c:v>El Salvador</c:v>
                </c:pt>
                <c:pt idx="11">
                  <c:v>Brasil</c:v>
                </c:pt>
                <c:pt idx="12">
                  <c:v>Paraguay</c:v>
                </c:pt>
                <c:pt idx="13">
                  <c:v>Nicaragua</c:v>
                </c:pt>
                <c:pt idx="14">
                  <c:v>Honduras</c:v>
                </c:pt>
                <c:pt idx="15">
                  <c:v>Guatemala</c:v>
                </c:pt>
              </c:strCache>
            </c:strRef>
          </c:cat>
          <c:val>
            <c:numRef>
              <c:f>'Figure 8'!$D$7:$D$22</c:f>
              <c:numCache>
                <c:formatCode>General</c:formatCode>
                <c:ptCount val="16"/>
                <c:pt idx="0">
                  <c:v>41.09</c:v>
                </c:pt>
                <c:pt idx="1">
                  <c:v>37.36</c:v>
                </c:pt>
                <c:pt idx="2">
                  <c:v>32.28</c:v>
                </c:pt>
                <c:pt idx="3">
                  <c:v>32.22</c:v>
                </c:pt>
                <c:pt idx="4">
                  <c:v>31.62</c:v>
                </c:pt>
                <c:pt idx="5">
                  <c:v>30.08</c:v>
                </c:pt>
                <c:pt idx="6">
                  <c:v>29.44</c:v>
                </c:pt>
                <c:pt idx="7">
                  <c:v>28.89</c:v>
                </c:pt>
                <c:pt idx="8">
                  <c:v>27.25</c:v>
                </c:pt>
                <c:pt idx="9">
                  <c:v>24.59</c:v>
                </c:pt>
                <c:pt idx="10">
                  <c:v>24.39</c:v>
                </c:pt>
                <c:pt idx="11">
                  <c:v>23.53</c:v>
                </c:pt>
                <c:pt idx="12">
                  <c:v>21.5</c:v>
                </c:pt>
                <c:pt idx="13">
                  <c:v>18.260000000000002</c:v>
                </c:pt>
                <c:pt idx="14">
                  <c:v>12.94</c:v>
                </c:pt>
                <c:pt idx="15">
                  <c:v>9.3699999999999992</c:v>
                </c:pt>
              </c:numCache>
            </c:numRef>
          </c:val>
          <c:extLst>
            <c:ext xmlns:c16="http://schemas.microsoft.com/office/drawing/2014/chart" uri="{C3380CC4-5D6E-409C-BE32-E72D297353CC}">
              <c16:uniqueId val="{00000002-1FFE-4A2D-ADDA-E7B3C8FF19B8}"/>
            </c:ext>
          </c:extLst>
        </c:ser>
        <c:dLbls>
          <c:showLegendKey val="0"/>
          <c:showVal val="0"/>
          <c:showCatName val="0"/>
          <c:showSerName val="0"/>
          <c:showPercent val="0"/>
          <c:showBubbleSize val="0"/>
        </c:dLbls>
        <c:gapWidth val="150"/>
        <c:axId val="394559584"/>
        <c:axId val="394559976"/>
      </c:barChart>
      <c:catAx>
        <c:axId val="394559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94559976"/>
        <c:crosses val="autoZero"/>
        <c:auto val="1"/>
        <c:lblAlgn val="ctr"/>
        <c:lblOffset val="100"/>
        <c:noMultiLvlLbl val="0"/>
      </c:catAx>
      <c:valAx>
        <c:axId val="394559976"/>
        <c:scaling>
          <c:orientation val="minMax"/>
        </c:scaling>
        <c:delete val="0"/>
        <c:axPos val="l"/>
        <c:majorGridlines>
          <c:spPr>
            <a:ln w="9525" cap="flat" cmpd="sng" algn="ctr">
              <a:solidFill>
                <a:schemeClr val="bg1">
                  <a:lumMod val="85000"/>
                </a:schemeClr>
              </a:solidFill>
              <a:prstDash val="dash"/>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9455958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3516135826109271"/>
          <c:y val="3.7943800855670382E-2"/>
          <c:w val="0.84792937081050723"/>
          <c:h val="0.65479237935315604"/>
        </c:manualLayout>
      </c:layout>
      <c:lineChart>
        <c:grouping val="standard"/>
        <c:varyColors val="0"/>
        <c:ser>
          <c:idx val="0"/>
          <c:order val="0"/>
          <c:tx>
            <c:strRef>
              <c:f>'Figure 10'!$B$2</c:f>
              <c:strCache>
                <c:ptCount val="1"/>
                <c:pt idx="0">
                  <c:v>América Latina y el Caribe</c:v>
                </c:pt>
              </c:strCache>
            </c:strRef>
          </c:tx>
          <c:spPr>
            <a:ln w="38100">
              <a:solidFill>
                <a:srgbClr val="FF0000"/>
              </a:solidFill>
              <a:prstDash val="solid"/>
            </a:ln>
          </c:spPr>
          <c:marker>
            <c:symbol val="none"/>
          </c:marker>
          <c:cat>
            <c:numRef>
              <c:f>'Figure 10'!$C$1:$K$1</c:f>
              <c:numCache>
                <c:formatCode>0</c:formatCode>
                <c:ptCount val="9"/>
                <c:pt idx="0">
                  <c:v>1961</c:v>
                </c:pt>
                <c:pt idx="1">
                  <c:v>1965</c:v>
                </c:pt>
                <c:pt idx="2">
                  <c:v>1970</c:v>
                </c:pt>
                <c:pt idx="3">
                  <c:v>1975</c:v>
                </c:pt>
                <c:pt idx="4">
                  <c:v>1980</c:v>
                </c:pt>
                <c:pt idx="5">
                  <c:v>1985</c:v>
                </c:pt>
                <c:pt idx="6">
                  <c:v>1990</c:v>
                </c:pt>
                <c:pt idx="7">
                  <c:v>1995</c:v>
                </c:pt>
                <c:pt idx="8">
                  <c:v>2000</c:v>
                </c:pt>
              </c:numCache>
            </c:numRef>
          </c:cat>
          <c:val>
            <c:numRef>
              <c:f>'Figure 10'!$C$2:$K$2</c:f>
              <c:numCache>
                <c:formatCode>0.00</c:formatCode>
                <c:ptCount val="9"/>
                <c:pt idx="0">
                  <c:v>0.41783787295222102</c:v>
                </c:pt>
                <c:pt idx="1">
                  <c:v>0.58680072013390028</c:v>
                </c:pt>
                <c:pt idx="2">
                  <c:v>0.8348193388412144</c:v>
                </c:pt>
                <c:pt idx="3">
                  <c:v>1.1437107449634387</c:v>
                </c:pt>
                <c:pt idx="4">
                  <c:v>1.340344939877091</c:v>
                </c:pt>
                <c:pt idx="5">
                  <c:v>1.5856115675946429</c:v>
                </c:pt>
                <c:pt idx="6">
                  <c:v>2.0055009971198108</c:v>
                </c:pt>
                <c:pt idx="7">
                  <c:v>2.0311601595890965</c:v>
                </c:pt>
                <c:pt idx="8">
                  <c:v>1.980506130524323</c:v>
                </c:pt>
              </c:numCache>
            </c:numRef>
          </c:val>
          <c:smooth val="0"/>
          <c:extLst>
            <c:ext xmlns:c16="http://schemas.microsoft.com/office/drawing/2014/chart" uri="{C3380CC4-5D6E-409C-BE32-E72D297353CC}">
              <c16:uniqueId val="{00000000-E69D-4C11-8512-AC8D1E93671F}"/>
            </c:ext>
          </c:extLst>
        </c:ser>
        <c:ser>
          <c:idx val="1"/>
          <c:order val="1"/>
          <c:tx>
            <c:strRef>
              <c:f>'Figure 10'!$B$3</c:f>
              <c:strCache>
                <c:ptCount val="1"/>
                <c:pt idx="0">
                  <c:v>Asia oriental y el Pacífico</c:v>
                </c:pt>
              </c:strCache>
            </c:strRef>
          </c:tx>
          <c:spPr>
            <a:ln>
              <a:solidFill>
                <a:srgbClr val="7030A0"/>
              </a:solidFill>
            </a:ln>
          </c:spPr>
          <c:marker>
            <c:symbol val="none"/>
          </c:marker>
          <c:cat>
            <c:numRef>
              <c:f>'Figure 10'!$C$1:$K$1</c:f>
              <c:numCache>
                <c:formatCode>0</c:formatCode>
                <c:ptCount val="9"/>
                <c:pt idx="0">
                  <c:v>1961</c:v>
                </c:pt>
                <c:pt idx="1">
                  <c:v>1965</c:v>
                </c:pt>
                <c:pt idx="2">
                  <c:v>1970</c:v>
                </c:pt>
                <c:pt idx="3">
                  <c:v>1975</c:v>
                </c:pt>
                <c:pt idx="4">
                  <c:v>1980</c:v>
                </c:pt>
                <c:pt idx="5">
                  <c:v>1985</c:v>
                </c:pt>
                <c:pt idx="6">
                  <c:v>1990</c:v>
                </c:pt>
                <c:pt idx="7">
                  <c:v>1995</c:v>
                </c:pt>
                <c:pt idx="8">
                  <c:v>2000</c:v>
                </c:pt>
              </c:numCache>
            </c:numRef>
          </c:cat>
          <c:val>
            <c:numRef>
              <c:f>'Figure 10'!$C$3:$K$3</c:f>
              <c:numCache>
                <c:formatCode>0.00</c:formatCode>
                <c:ptCount val="9"/>
                <c:pt idx="0">
                  <c:v>0.8230302090543371</c:v>
                </c:pt>
                <c:pt idx="1">
                  <c:v>1.3010815295417761</c:v>
                </c:pt>
                <c:pt idx="2">
                  <c:v>2.0956886821978435</c:v>
                </c:pt>
                <c:pt idx="3">
                  <c:v>3.7699011048680395</c:v>
                </c:pt>
                <c:pt idx="4">
                  <c:v>5.162887900297414</c:v>
                </c:pt>
                <c:pt idx="5">
                  <c:v>6.2574840099277873</c:v>
                </c:pt>
                <c:pt idx="6">
                  <c:v>7.5702298517603772</c:v>
                </c:pt>
                <c:pt idx="7">
                  <c:v>8.6153818565297904</c:v>
                </c:pt>
                <c:pt idx="8">
                  <c:v>9.1935092245594774</c:v>
                </c:pt>
              </c:numCache>
            </c:numRef>
          </c:val>
          <c:smooth val="0"/>
          <c:extLst>
            <c:ext xmlns:c16="http://schemas.microsoft.com/office/drawing/2014/chart" uri="{C3380CC4-5D6E-409C-BE32-E72D297353CC}">
              <c16:uniqueId val="{00000001-E69D-4C11-8512-AC8D1E93671F}"/>
            </c:ext>
          </c:extLst>
        </c:ser>
        <c:ser>
          <c:idx val="2"/>
          <c:order val="2"/>
          <c:tx>
            <c:strRef>
              <c:f>'Figure 10'!$B$4</c:f>
              <c:strCache>
                <c:ptCount val="1"/>
                <c:pt idx="0">
                  <c:v>Europa Occidental</c:v>
                </c:pt>
              </c:strCache>
            </c:strRef>
          </c:tx>
          <c:spPr>
            <a:ln>
              <a:solidFill>
                <a:srgbClr val="00B050"/>
              </a:solidFill>
            </a:ln>
          </c:spPr>
          <c:marker>
            <c:symbol val="none"/>
          </c:marker>
          <c:cat>
            <c:numRef>
              <c:f>'Figure 10'!$C$1:$K$1</c:f>
              <c:numCache>
                <c:formatCode>0</c:formatCode>
                <c:ptCount val="9"/>
                <c:pt idx="0">
                  <c:v>1961</c:v>
                </c:pt>
                <c:pt idx="1">
                  <c:v>1965</c:v>
                </c:pt>
                <c:pt idx="2">
                  <c:v>1970</c:v>
                </c:pt>
                <c:pt idx="3">
                  <c:v>1975</c:v>
                </c:pt>
                <c:pt idx="4">
                  <c:v>1980</c:v>
                </c:pt>
                <c:pt idx="5">
                  <c:v>1985</c:v>
                </c:pt>
                <c:pt idx="6">
                  <c:v>1990</c:v>
                </c:pt>
                <c:pt idx="7">
                  <c:v>1995</c:v>
                </c:pt>
                <c:pt idx="8">
                  <c:v>2000</c:v>
                </c:pt>
              </c:numCache>
            </c:numRef>
          </c:cat>
          <c:val>
            <c:numRef>
              <c:f>'Figure 10'!$C$4:$K$4</c:f>
              <c:numCache>
                <c:formatCode>0.00</c:formatCode>
                <c:ptCount val="9"/>
                <c:pt idx="0">
                  <c:v>25.677280499408393</c:v>
                </c:pt>
                <c:pt idx="1">
                  <c:v>33.948314461566547</c:v>
                </c:pt>
                <c:pt idx="2">
                  <c:v>48.104206911806529</c:v>
                </c:pt>
                <c:pt idx="3">
                  <c:v>58.662636921251185</c:v>
                </c:pt>
                <c:pt idx="4">
                  <c:v>67.237151785181354</c:v>
                </c:pt>
                <c:pt idx="5">
                  <c:v>70.305687511630282</c:v>
                </c:pt>
                <c:pt idx="6">
                  <c:v>74.903520575684851</c:v>
                </c:pt>
                <c:pt idx="7">
                  <c:v>87.711556966753363</c:v>
                </c:pt>
                <c:pt idx="8">
                  <c:v>106.0813843578112</c:v>
                </c:pt>
              </c:numCache>
            </c:numRef>
          </c:val>
          <c:smooth val="0"/>
          <c:extLst>
            <c:ext xmlns:c16="http://schemas.microsoft.com/office/drawing/2014/chart" uri="{C3380CC4-5D6E-409C-BE32-E72D297353CC}">
              <c16:uniqueId val="{00000002-E69D-4C11-8512-AC8D1E93671F}"/>
            </c:ext>
          </c:extLst>
        </c:ser>
        <c:ser>
          <c:idx val="3"/>
          <c:order val="3"/>
          <c:tx>
            <c:strRef>
              <c:f>'Figure 10'!$B$5</c:f>
              <c:strCache>
                <c:ptCount val="1"/>
                <c:pt idx="0">
                  <c:v>Oriente Medio y Norte de África</c:v>
                </c:pt>
              </c:strCache>
            </c:strRef>
          </c:tx>
          <c:spPr>
            <a:ln>
              <a:solidFill>
                <a:srgbClr val="BCBDC0"/>
              </a:solidFill>
            </a:ln>
          </c:spPr>
          <c:marker>
            <c:symbol val="none"/>
          </c:marker>
          <c:cat>
            <c:numRef>
              <c:f>'Figure 10'!$C$1:$K$1</c:f>
              <c:numCache>
                <c:formatCode>0</c:formatCode>
                <c:ptCount val="9"/>
                <c:pt idx="0">
                  <c:v>1961</c:v>
                </c:pt>
                <c:pt idx="1">
                  <c:v>1965</c:v>
                </c:pt>
                <c:pt idx="2">
                  <c:v>1970</c:v>
                </c:pt>
                <c:pt idx="3">
                  <c:v>1975</c:v>
                </c:pt>
                <c:pt idx="4">
                  <c:v>1980</c:v>
                </c:pt>
                <c:pt idx="5">
                  <c:v>1985</c:v>
                </c:pt>
                <c:pt idx="6">
                  <c:v>1990</c:v>
                </c:pt>
                <c:pt idx="7">
                  <c:v>1995</c:v>
                </c:pt>
                <c:pt idx="8">
                  <c:v>2000</c:v>
                </c:pt>
              </c:numCache>
            </c:numRef>
          </c:cat>
          <c:val>
            <c:numRef>
              <c:f>'Figure 10'!$C$5:$K$5</c:f>
              <c:numCache>
                <c:formatCode>0.00</c:formatCode>
                <c:ptCount val="9"/>
                <c:pt idx="0">
                  <c:v>0.3056890226717664</c:v>
                </c:pt>
                <c:pt idx="1">
                  <c:v>0.48331811792152873</c:v>
                </c:pt>
                <c:pt idx="2">
                  <c:v>0.69239489511427399</c:v>
                </c:pt>
                <c:pt idx="3">
                  <c:v>0.85149576114575742</c:v>
                </c:pt>
                <c:pt idx="4">
                  <c:v>1.6090445160241353</c:v>
                </c:pt>
                <c:pt idx="5">
                  <c:v>2.5031626970122884</c:v>
                </c:pt>
                <c:pt idx="6">
                  <c:v>3.1286376334695798</c:v>
                </c:pt>
                <c:pt idx="7">
                  <c:v>3.9881745877581922</c:v>
                </c:pt>
                <c:pt idx="8">
                  <c:v>4.3157826548200804</c:v>
                </c:pt>
              </c:numCache>
            </c:numRef>
          </c:val>
          <c:smooth val="0"/>
          <c:extLst>
            <c:ext xmlns:c16="http://schemas.microsoft.com/office/drawing/2014/chart" uri="{C3380CC4-5D6E-409C-BE32-E72D297353CC}">
              <c16:uniqueId val="{00000003-E69D-4C11-8512-AC8D1E93671F}"/>
            </c:ext>
          </c:extLst>
        </c:ser>
        <c:ser>
          <c:idx val="4"/>
          <c:order val="4"/>
          <c:tx>
            <c:strRef>
              <c:f>'Figure 10'!$B$6</c:f>
              <c:strCache>
                <c:ptCount val="1"/>
                <c:pt idx="0">
                  <c:v>Estados Unidos</c:v>
                </c:pt>
              </c:strCache>
            </c:strRef>
          </c:tx>
          <c:spPr>
            <a:ln>
              <a:solidFill>
                <a:srgbClr val="0070C0"/>
              </a:solidFill>
            </a:ln>
          </c:spPr>
          <c:marker>
            <c:symbol val="none"/>
          </c:marker>
          <c:cat>
            <c:numRef>
              <c:f>'Figure 10'!$C$1:$K$1</c:f>
              <c:numCache>
                <c:formatCode>0</c:formatCode>
                <c:ptCount val="9"/>
                <c:pt idx="0">
                  <c:v>1961</c:v>
                </c:pt>
                <c:pt idx="1">
                  <c:v>1965</c:v>
                </c:pt>
                <c:pt idx="2">
                  <c:v>1970</c:v>
                </c:pt>
                <c:pt idx="3">
                  <c:v>1975</c:v>
                </c:pt>
                <c:pt idx="4">
                  <c:v>1980</c:v>
                </c:pt>
                <c:pt idx="5">
                  <c:v>1985</c:v>
                </c:pt>
                <c:pt idx="6">
                  <c:v>1990</c:v>
                </c:pt>
                <c:pt idx="7">
                  <c:v>1995</c:v>
                </c:pt>
                <c:pt idx="8">
                  <c:v>2000</c:v>
                </c:pt>
              </c:numCache>
            </c:numRef>
          </c:cat>
          <c:val>
            <c:numRef>
              <c:f>'Figure 10'!$C$6:$K$6</c:f>
              <c:numCache>
                <c:formatCode>0.00</c:formatCode>
                <c:ptCount val="9"/>
                <c:pt idx="0">
                  <c:v>22.420157814990457</c:v>
                </c:pt>
                <c:pt idx="1">
                  <c:v>25.59065834956742</c:v>
                </c:pt>
                <c:pt idx="2">
                  <c:v>29.176937322217629</c:v>
                </c:pt>
                <c:pt idx="3">
                  <c:v>32.628817743145063</c:v>
                </c:pt>
                <c:pt idx="4">
                  <c:v>35.267277549298051</c:v>
                </c:pt>
                <c:pt idx="5">
                  <c:v>37.361562057935458</c:v>
                </c:pt>
                <c:pt idx="6">
                  <c:v>39.721811326353119</c:v>
                </c:pt>
                <c:pt idx="7">
                  <c:v>41.740250256356447</c:v>
                </c:pt>
                <c:pt idx="8">
                  <c:v>41.740250256356447</c:v>
                </c:pt>
              </c:numCache>
            </c:numRef>
          </c:val>
          <c:smooth val="0"/>
          <c:extLst>
            <c:ext xmlns:c16="http://schemas.microsoft.com/office/drawing/2014/chart" uri="{C3380CC4-5D6E-409C-BE32-E72D297353CC}">
              <c16:uniqueId val="{00000004-E69D-4C11-8512-AC8D1E93671F}"/>
            </c:ext>
          </c:extLst>
        </c:ser>
        <c:ser>
          <c:idx val="5"/>
          <c:order val="5"/>
          <c:tx>
            <c:strRef>
              <c:f>'Figure 10'!$B$7</c:f>
              <c:strCache>
                <c:ptCount val="1"/>
                <c:pt idx="0">
                  <c:v>Asia meridional</c:v>
                </c:pt>
              </c:strCache>
            </c:strRef>
          </c:tx>
          <c:spPr>
            <a:ln>
              <a:solidFill>
                <a:srgbClr val="FFC000"/>
              </a:solidFill>
            </a:ln>
          </c:spPr>
          <c:marker>
            <c:symbol val="none"/>
          </c:marker>
          <c:cat>
            <c:numRef>
              <c:f>'Figure 10'!$C$1:$K$1</c:f>
              <c:numCache>
                <c:formatCode>0</c:formatCode>
                <c:ptCount val="9"/>
                <c:pt idx="0">
                  <c:v>1961</c:v>
                </c:pt>
                <c:pt idx="1">
                  <c:v>1965</c:v>
                </c:pt>
                <c:pt idx="2">
                  <c:v>1970</c:v>
                </c:pt>
                <c:pt idx="3">
                  <c:v>1975</c:v>
                </c:pt>
                <c:pt idx="4">
                  <c:v>1980</c:v>
                </c:pt>
                <c:pt idx="5">
                  <c:v>1985</c:v>
                </c:pt>
                <c:pt idx="6">
                  <c:v>1990</c:v>
                </c:pt>
                <c:pt idx="7">
                  <c:v>1995</c:v>
                </c:pt>
                <c:pt idx="8">
                  <c:v>2000</c:v>
                </c:pt>
              </c:numCache>
            </c:numRef>
          </c:cat>
          <c:val>
            <c:numRef>
              <c:f>'Figure 10'!$C$7:$K$7</c:f>
              <c:numCache>
                <c:formatCode>0.00</c:formatCode>
                <c:ptCount val="9"/>
                <c:pt idx="0">
                  <c:v>6.4340122049849278</c:v>
                </c:pt>
                <c:pt idx="1">
                  <c:v>7.4314878807930791</c:v>
                </c:pt>
                <c:pt idx="2">
                  <c:v>9.0056123324265371</c:v>
                </c:pt>
                <c:pt idx="3">
                  <c:v>12.712570154155332</c:v>
                </c:pt>
                <c:pt idx="4">
                  <c:v>17.008259196627698</c:v>
                </c:pt>
                <c:pt idx="5">
                  <c:v>20.580692596132636</c:v>
                </c:pt>
                <c:pt idx="6">
                  <c:v>26.583094380315174</c:v>
                </c:pt>
                <c:pt idx="7">
                  <c:v>32.584613876430652</c:v>
                </c:pt>
                <c:pt idx="8">
                  <c:v>42.660637698208468</c:v>
                </c:pt>
              </c:numCache>
            </c:numRef>
          </c:val>
          <c:smooth val="0"/>
          <c:extLst>
            <c:ext xmlns:c16="http://schemas.microsoft.com/office/drawing/2014/chart" uri="{C3380CC4-5D6E-409C-BE32-E72D297353CC}">
              <c16:uniqueId val="{00000005-E69D-4C11-8512-AC8D1E93671F}"/>
            </c:ext>
          </c:extLst>
        </c:ser>
        <c:ser>
          <c:idx val="6"/>
          <c:order val="6"/>
          <c:tx>
            <c:strRef>
              <c:f>'Figure 10'!$B$8</c:f>
              <c:strCache>
                <c:ptCount val="1"/>
                <c:pt idx="0">
                  <c:v>África al sur del Sahara</c:v>
                </c:pt>
              </c:strCache>
            </c:strRef>
          </c:tx>
          <c:spPr>
            <a:ln>
              <a:solidFill>
                <a:srgbClr val="9999FF"/>
              </a:solidFill>
              <a:prstDash val="solid"/>
            </a:ln>
          </c:spPr>
          <c:marker>
            <c:symbol val="none"/>
          </c:marker>
          <c:cat>
            <c:numRef>
              <c:f>'Figure 10'!$C$1:$K$1</c:f>
              <c:numCache>
                <c:formatCode>0</c:formatCode>
                <c:ptCount val="9"/>
                <c:pt idx="0">
                  <c:v>1961</c:v>
                </c:pt>
                <c:pt idx="1">
                  <c:v>1965</c:v>
                </c:pt>
                <c:pt idx="2">
                  <c:v>1970</c:v>
                </c:pt>
                <c:pt idx="3">
                  <c:v>1975</c:v>
                </c:pt>
                <c:pt idx="4">
                  <c:v>1980</c:v>
                </c:pt>
                <c:pt idx="5">
                  <c:v>1985</c:v>
                </c:pt>
                <c:pt idx="6">
                  <c:v>1990</c:v>
                </c:pt>
                <c:pt idx="7">
                  <c:v>1995</c:v>
                </c:pt>
                <c:pt idx="8">
                  <c:v>2000</c:v>
                </c:pt>
              </c:numCache>
            </c:numRef>
          </c:cat>
          <c:val>
            <c:numRef>
              <c:f>'Figure 10'!$C$8:$K$8</c:f>
              <c:numCache>
                <c:formatCode>0.00</c:formatCode>
                <c:ptCount val="9"/>
                <c:pt idx="0">
                  <c:v>0.21837201323777367</c:v>
                </c:pt>
                <c:pt idx="1">
                  <c:v>0.37691987465116961</c:v>
                </c:pt>
                <c:pt idx="2">
                  <c:v>0.47053402952977452</c:v>
                </c:pt>
                <c:pt idx="3">
                  <c:v>0.62867396334090619</c:v>
                </c:pt>
                <c:pt idx="4">
                  <c:v>0.8719609393631309</c:v>
                </c:pt>
                <c:pt idx="5">
                  <c:v>0.97033947944254073</c:v>
                </c:pt>
                <c:pt idx="6">
                  <c:v>0.99337692928836507</c:v>
                </c:pt>
                <c:pt idx="7">
                  <c:v>1.1404766686330869</c:v>
                </c:pt>
                <c:pt idx="8">
                  <c:v>1.2035276323881965</c:v>
                </c:pt>
              </c:numCache>
            </c:numRef>
          </c:val>
          <c:smooth val="0"/>
          <c:extLst>
            <c:ext xmlns:c16="http://schemas.microsoft.com/office/drawing/2014/chart" uri="{C3380CC4-5D6E-409C-BE32-E72D297353CC}">
              <c16:uniqueId val="{00000006-E69D-4C11-8512-AC8D1E93671F}"/>
            </c:ext>
          </c:extLst>
        </c:ser>
        <c:dLbls>
          <c:showLegendKey val="0"/>
          <c:showVal val="0"/>
          <c:showCatName val="0"/>
          <c:showSerName val="0"/>
          <c:showPercent val="0"/>
          <c:showBubbleSize val="0"/>
        </c:dLbls>
        <c:smooth val="0"/>
        <c:axId val="394561152"/>
        <c:axId val="394561544"/>
      </c:lineChart>
      <c:catAx>
        <c:axId val="394561152"/>
        <c:scaling>
          <c:orientation val="minMax"/>
        </c:scaling>
        <c:delete val="0"/>
        <c:axPos val="b"/>
        <c:numFmt formatCode="0" sourceLinked="1"/>
        <c:majorTickMark val="out"/>
        <c:minorTickMark val="none"/>
        <c:tickLblPos val="nextTo"/>
        <c:spPr>
          <a:ln/>
        </c:spPr>
        <c:txPr>
          <a:bodyPr/>
          <a:lstStyle/>
          <a:p>
            <a:pPr>
              <a:defRPr sz="2000" b="1"/>
            </a:pPr>
            <a:endParaRPr lang="en-US"/>
          </a:p>
        </c:txPr>
        <c:crossAx val="394561544"/>
        <c:crosses val="autoZero"/>
        <c:auto val="1"/>
        <c:lblAlgn val="ctr"/>
        <c:lblOffset val="100"/>
        <c:noMultiLvlLbl val="0"/>
      </c:catAx>
      <c:valAx>
        <c:axId val="394561544"/>
        <c:scaling>
          <c:orientation val="minMax"/>
        </c:scaling>
        <c:delete val="0"/>
        <c:axPos val="l"/>
        <c:majorGridlines>
          <c:spPr>
            <a:ln>
              <a:prstDash val="dash"/>
            </a:ln>
          </c:spPr>
        </c:majorGridlines>
        <c:title>
          <c:tx>
            <c:rich>
              <a:bodyPr rot="-5400000" vert="horz"/>
              <a:lstStyle/>
              <a:p>
                <a:pPr>
                  <a:defRPr sz="1500"/>
                </a:pPr>
                <a:r>
                  <a:rPr lang="en-US" sz="1500"/>
                  <a:t>Densidad</a:t>
                </a:r>
                <a:r>
                  <a:rPr lang="en-US" sz="1500" baseline="0"/>
                  <a:t> de carreteras pavimentadas</a:t>
                </a:r>
              </a:p>
              <a:p>
                <a:pPr>
                  <a:defRPr sz="1500"/>
                </a:pPr>
                <a:r>
                  <a:rPr lang="en-US" sz="1500"/>
                  <a:t>(Km por</a:t>
                </a:r>
                <a:r>
                  <a:rPr lang="en-US" sz="1500" baseline="0"/>
                  <a:t> cada 1</a:t>
                </a:r>
                <a:r>
                  <a:rPr lang="en-US" sz="1500"/>
                  <a:t>00 Km2)</a:t>
                </a:r>
              </a:p>
            </c:rich>
          </c:tx>
          <c:overlay val="0"/>
        </c:title>
        <c:numFmt formatCode="0" sourceLinked="0"/>
        <c:majorTickMark val="out"/>
        <c:minorTickMark val="none"/>
        <c:tickLblPos val="nextTo"/>
        <c:spPr>
          <a:ln w="9525" cmpd="sng">
            <a:solidFill>
              <a:schemeClr val="bg1">
                <a:lumMod val="50000"/>
              </a:schemeClr>
            </a:solidFill>
          </a:ln>
        </c:spPr>
        <c:txPr>
          <a:bodyPr/>
          <a:lstStyle/>
          <a:p>
            <a:pPr>
              <a:defRPr sz="1500" b="1"/>
            </a:pPr>
            <a:endParaRPr lang="en-US"/>
          </a:p>
        </c:txPr>
        <c:crossAx val="394561152"/>
        <c:crosses val="autoZero"/>
        <c:crossBetween val="between"/>
      </c:valAx>
    </c:plotArea>
    <c:legend>
      <c:legendPos val="b"/>
      <c:layout>
        <c:manualLayout>
          <c:xMode val="edge"/>
          <c:yMode val="edge"/>
          <c:x val="0.11070198287527808"/>
          <c:y val="0.80309354317205406"/>
          <c:w val="0.86467959533948047"/>
          <c:h val="0.17989129949356461"/>
        </c:manualLayout>
      </c:layout>
      <c:overlay val="0"/>
      <c:txPr>
        <a:bodyPr/>
        <a:lstStyle/>
        <a:p>
          <a:pPr>
            <a:defRPr sz="1400" b="1"/>
          </a:pPr>
          <a:endParaRPr lang="en-US"/>
        </a:p>
      </c:txPr>
    </c:legend>
    <c:plotVisOnly val="1"/>
    <c:dispBlanksAs val="gap"/>
    <c:showDLblsOverMax val="0"/>
  </c:chart>
  <c:spPr>
    <a:ln>
      <a:noFill/>
    </a:ln>
  </c:spPr>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FFC000"/>
            </a:solidFill>
            <a:ln>
              <a:solidFill>
                <a:srgbClr val="FCAF17"/>
              </a:solidFill>
            </a:ln>
            <a:effectLst/>
          </c:spPr>
          <c:invertIfNegative val="0"/>
          <c:dLbls>
            <c:numFmt formatCode="0.0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11'!$A$1:$C$1</c:f>
              <c:strCache>
                <c:ptCount val="3"/>
                <c:pt idx="0">
                  <c:v>Densidad poblacional</c:v>
                </c:pt>
                <c:pt idx="1">
                  <c:v>Acceso</c:v>
                </c:pt>
                <c:pt idx="2">
                  <c:v>Años promedio de escolarización</c:v>
                </c:pt>
              </c:strCache>
            </c:strRef>
          </c:cat>
          <c:val>
            <c:numRef>
              <c:f>'Figure 11'!$A$3:$C$3</c:f>
              <c:numCache>
                <c:formatCode>General</c:formatCode>
                <c:ptCount val="3"/>
                <c:pt idx="0">
                  <c:v>5.0000000000000001E-4</c:v>
                </c:pt>
                <c:pt idx="1">
                  <c:v>1.4999999999999998E-3</c:v>
                </c:pt>
                <c:pt idx="2">
                  <c:v>5.7400000000000007E-2</c:v>
                </c:pt>
              </c:numCache>
            </c:numRef>
          </c:val>
          <c:extLst>
            <c:ext xmlns:c16="http://schemas.microsoft.com/office/drawing/2014/chart" uri="{C3380CC4-5D6E-409C-BE32-E72D297353CC}">
              <c16:uniqueId val="{00000000-8C27-495A-B785-02F6F5123637}"/>
            </c:ext>
          </c:extLst>
        </c:ser>
        <c:dLbls>
          <c:showLegendKey val="0"/>
          <c:showVal val="0"/>
          <c:showCatName val="0"/>
          <c:showSerName val="0"/>
          <c:showPercent val="0"/>
          <c:showBubbleSize val="0"/>
        </c:dLbls>
        <c:gapWidth val="150"/>
        <c:axId val="394562720"/>
        <c:axId val="394563112"/>
      </c:barChart>
      <c:catAx>
        <c:axId val="394562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94563112"/>
        <c:crosses val="autoZero"/>
        <c:auto val="1"/>
        <c:lblAlgn val="ctr"/>
        <c:lblOffset val="100"/>
        <c:noMultiLvlLbl val="0"/>
      </c:catAx>
      <c:valAx>
        <c:axId val="394563112"/>
        <c:scaling>
          <c:orientation val="minMax"/>
          <c:max val="6.0000000000000012E-2"/>
        </c:scaling>
        <c:delete val="0"/>
        <c:axPos val="l"/>
        <c:majorGridlines>
          <c:spPr>
            <a:ln w="9525" cap="flat" cmpd="sng" algn="ctr">
              <a:solidFill>
                <a:schemeClr val="bg1">
                  <a:lumMod val="85000"/>
                </a:schemeClr>
              </a:solidFill>
              <a:prstDash val="dash"/>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9456272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20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34AFD556-8D1F-4EE2-9B94-994F02FF3F11}" type="datetimeFigureOut">
              <a:rPr lang="en-US" smtClean="0"/>
              <a:t>6/11/2018</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639825E9-C760-4983-895D-BFD94DA62A23}" type="slidenum">
              <a:rPr lang="en-US" smtClean="0"/>
              <a:t>‹#›</a:t>
            </a:fld>
            <a:endParaRPr lang="en-US"/>
          </a:p>
        </p:txBody>
      </p:sp>
    </p:spTree>
    <p:extLst>
      <p:ext uri="{BB962C8B-B14F-4D97-AF65-F5344CB8AC3E}">
        <p14:creationId xmlns:p14="http://schemas.microsoft.com/office/powerpoint/2010/main" val="1703594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98E91463-EE4A-436F-920A-63A2DCE3B505}" type="datetimeFigureOut">
              <a:rPr lang="en-US" smtClean="0"/>
              <a:t>6/11/2018</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B750AF2F-3558-4180-AE93-AC49B8C2BB69}" type="slidenum">
              <a:rPr lang="en-US" smtClean="0"/>
              <a:t>‹#›</a:t>
            </a:fld>
            <a:endParaRPr lang="en-US"/>
          </a:p>
        </p:txBody>
      </p:sp>
    </p:spTree>
    <p:extLst>
      <p:ext uri="{BB962C8B-B14F-4D97-AF65-F5344CB8AC3E}">
        <p14:creationId xmlns:p14="http://schemas.microsoft.com/office/powerpoint/2010/main" val="4003306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10"/>
          </p:nvPr>
        </p:nvSpPr>
        <p:spPr/>
        <p:txBody>
          <a:bodyPr/>
          <a:lstStyle/>
          <a:p>
            <a:fld id="{B750AF2F-3558-4180-AE93-AC49B8C2BB69}" type="slidenum">
              <a:rPr lang="en-US" smtClean="0"/>
              <a:t>1</a:t>
            </a:fld>
            <a:endParaRPr lang="en-US"/>
          </a:p>
        </p:txBody>
      </p:sp>
    </p:spTree>
    <p:extLst>
      <p:ext uri="{BB962C8B-B14F-4D97-AF65-F5344CB8AC3E}">
        <p14:creationId xmlns:p14="http://schemas.microsoft.com/office/powerpoint/2010/main" val="214032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B750AF2F-3558-4180-AE93-AC49B8C2BB69}" type="slidenum">
              <a:rPr lang="en-US" smtClean="0"/>
              <a:t>10</a:t>
            </a:fld>
            <a:endParaRPr lang="en-US"/>
          </a:p>
        </p:txBody>
      </p:sp>
    </p:spTree>
    <p:extLst>
      <p:ext uri="{BB962C8B-B14F-4D97-AF65-F5344CB8AC3E}">
        <p14:creationId xmlns:p14="http://schemas.microsoft.com/office/powerpoint/2010/main" val="3227344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B750AF2F-3558-4180-AE93-AC49B8C2BB69}" type="slidenum">
              <a:rPr lang="en-US" smtClean="0"/>
              <a:t>11</a:t>
            </a:fld>
            <a:endParaRPr lang="en-US"/>
          </a:p>
        </p:txBody>
      </p:sp>
    </p:spTree>
    <p:extLst>
      <p:ext uri="{BB962C8B-B14F-4D97-AF65-F5344CB8AC3E}">
        <p14:creationId xmlns:p14="http://schemas.microsoft.com/office/powerpoint/2010/main" val="3702369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B750AF2F-3558-4180-AE93-AC49B8C2BB69}" type="slidenum">
              <a:rPr lang="en-US" smtClean="0"/>
              <a:t>12</a:t>
            </a:fld>
            <a:endParaRPr lang="en-US"/>
          </a:p>
        </p:txBody>
      </p:sp>
    </p:spTree>
    <p:extLst>
      <p:ext uri="{BB962C8B-B14F-4D97-AF65-F5344CB8AC3E}">
        <p14:creationId xmlns:p14="http://schemas.microsoft.com/office/powerpoint/2010/main" val="1180493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B750AF2F-3558-4180-AE93-AC49B8C2BB69}" type="slidenum">
              <a:rPr lang="en-US" smtClean="0"/>
              <a:t>13</a:t>
            </a:fld>
            <a:endParaRPr lang="en-US"/>
          </a:p>
        </p:txBody>
      </p:sp>
    </p:spTree>
    <p:extLst>
      <p:ext uri="{BB962C8B-B14F-4D97-AF65-F5344CB8AC3E}">
        <p14:creationId xmlns:p14="http://schemas.microsoft.com/office/powerpoint/2010/main" val="42944074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50AF2F-3558-4180-AE93-AC49B8C2BB69}" type="slidenum">
              <a:rPr lang="en-US" smtClean="0"/>
              <a:t>14</a:t>
            </a:fld>
            <a:endParaRPr lang="en-US"/>
          </a:p>
        </p:txBody>
      </p:sp>
    </p:spTree>
    <p:extLst>
      <p:ext uri="{BB962C8B-B14F-4D97-AF65-F5344CB8AC3E}">
        <p14:creationId xmlns:p14="http://schemas.microsoft.com/office/powerpoint/2010/main" val="3024387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50AF2F-3558-4180-AE93-AC49B8C2BB69}" type="slidenum">
              <a:rPr lang="en-US" smtClean="0"/>
              <a:t>15</a:t>
            </a:fld>
            <a:endParaRPr lang="en-US"/>
          </a:p>
        </p:txBody>
      </p:sp>
    </p:spTree>
    <p:extLst>
      <p:ext uri="{BB962C8B-B14F-4D97-AF65-F5344CB8AC3E}">
        <p14:creationId xmlns:p14="http://schemas.microsoft.com/office/powerpoint/2010/main" val="3236920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MM: recall: densities appear low because we’re using very large samples of urban areas, which cover the full urban settlement distribution</a:t>
            </a:r>
            <a:r>
              <a:rPr lang="en-US" baseline="0" dirty="0"/>
              <a:t> – not just the upper tail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Recall: LAC cities have the highest density in the world (South Am has highest, </a:t>
            </a:r>
            <a:r>
              <a:rPr lang="en-US" dirty="0"/>
              <a:t>followed by EAP, Caribbean and Central America).</a:t>
            </a:r>
            <a:endParaRPr lang="en-US" baseline="0" dirty="0"/>
          </a:p>
          <a:p>
            <a:r>
              <a:rPr lang="en-US" baseline="0" dirty="0"/>
              <a:t>Comparators are chosen according to:</a:t>
            </a:r>
          </a:p>
          <a:p>
            <a:r>
              <a:rPr lang="en-US" baseline="0" dirty="0"/>
              <a:t>1. same geo situation: landlock, island, everything</a:t>
            </a:r>
          </a:p>
          <a:p>
            <a:pPr marL="0" indent="0">
              <a:buNone/>
            </a:pPr>
            <a:r>
              <a:rPr lang="en-US" baseline="0" dirty="0"/>
              <a:t>2. Overall population, land area, mean population density</a:t>
            </a:r>
          </a:p>
          <a:p>
            <a:pPr marL="0" indent="0">
              <a:buNone/>
            </a:pPr>
            <a:r>
              <a:rPr lang="en-US" baseline="0" dirty="0"/>
              <a:t>3. At least one country from ECA, at least one from EAP; the third from anywhere in the world</a:t>
            </a:r>
          </a:p>
          <a:p>
            <a:pPr marL="0" indent="0">
              <a:buNone/>
            </a:pPr>
            <a:endParaRPr lang="en-US" baseline="0" dirty="0"/>
          </a:p>
        </p:txBody>
      </p:sp>
      <p:sp>
        <p:nvSpPr>
          <p:cNvPr id="4" name="Slide Number Placeholder 3"/>
          <p:cNvSpPr>
            <a:spLocks noGrp="1"/>
          </p:cNvSpPr>
          <p:nvPr>
            <p:ph type="sldNum" sz="quarter" idx="10"/>
          </p:nvPr>
        </p:nvSpPr>
        <p:spPr/>
        <p:txBody>
          <a:bodyPr/>
          <a:lstStyle/>
          <a:p>
            <a:fld id="{B750AF2F-3558-4180-AE93-AC49B8C2BB69}" type="slidenum">
              <a:rPr lang="en-US" smtClean="0"/>
              <a:t>16</a:t>
            </a:fld>
            <a:endParaRPr lang="en-US"/>
          </a:p>
        </p:txBody>
      </p:sp>
    </p:spTree>
    <p:extLst>
      <p:ext uri="{BB962C8B-B14F-4D97-AF65-F5344CB8AC3E}">
        <p14:creationId xmlns:p14="http://schemas.microsoft.com/office/powerpoint/2010/main" val="10407869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B750AF2F-3558-4180-AE93-AC49B8C2BB69}" type="slidenum">
              <a:rPr lang="en-US" smtClean="0"/>
              <a:t>17</a:t>
            </a:fld>
            <a:endParaRPr lang="en-US"/>
          </a:p>
        </p:txBody>
      </p:sp>
    </p:spTree>
    <p:extLst>
      <p:ext uri="{BB962C8B-B14F-4D97-AF65-F5344CB8AC3E}">
        <p14:creationId xmlns:p14="http://schemas.microsoft.com/office/powerpoint/2010/main" val="38022075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B750AF2F-3558-4180-AE93-AC49B8C2BB69}" type="slidenum">
              <a:rPr lang="en-US" smtClean="0"/>
              <a:t>18</a:t>
            </a:fld>
            <a:endParaRPr lang="en-US"/>
          </a:p>
        </p:txBody>
      </p:sp>
    </p:spTree>
    <p:extLst>
      <p:ext uri="{BB962C8B-B14F-4D97-AF65-F5344CB8AC3E}">
        <p14:creationId xmlns:p14="http://schemas.microsoft.com/office/powerpoint/2010/main" val="28173983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The cities pointed out are from right to left: Buenos Aires, and Port-de-</a:t>
            </a:r>
            <a:r>
              <a:rPr lang="en-US" dirty="0" err="1"/>
              <a:t>Paix</a:t>
            </a:r>
            <a:r>
              <a:rPr lang="en-US" dirty="0"/>
              <a:t> (Haiti) </a:t>
            </a:r>
          </a:p>
        </p:txBody>
      </p:sp>
      <p:sp>
        <p:nvSpPr>
          <p:cNvPr id="4" name="Slide Number Placeholder 3"/>
          <p:cNvSpPr>
            <a:spLocks noGrp="1"/>
          </p:cNvSpPr>
          <p:nvPr>
            <p:ph type="sldNum" sz="quarter" idx="10"/>
          </p:nvPr>
        </p:nvSpPr>
        <p:spPr/>
        <p:txBody>
          <a:bodyPr/>
          <a:lstStyle/>
          <a:p>
            <a:fld id="{B750AF2F-3558-4180-AE93-AC49B8C2BB69}" type="slidenum">
              <a:rPr lang="en-US" smtClean="0"/>
              <a:t>19</a:t>
            </a:fld>
            <a:endParaRPr lang="en-US"/>
          </a:p>
        </p:txBody>
      </p:sp>
    </p:spTree>
    <p:extLst>
      <p:ext uri="{BB962C8B-B14F-4D97-AF65-F5344CB8AC3E}">
        <p14:creationId xmlns:p14="http://schemas.microsoft.com/office/powerpoint/2010/main" val="3703780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50AF2F-3558-4180-AE93-AC49B8C2BB69}" type="slidenum">
              <a:rPr lang="en-US" smtClean="0"/>
              <a:t>2</a:t>
            </a:fld>
            <a:endParaRPr lang="en-US"/>
          </a:p>
        </p:txBody>
      </p:sp>
    </p:spTree>
    <p:extLst>
      <p:ext uri="{BB962C8B-B14F-4D97-AF65-F5344CB8AC3E}">
        <p14:creationId xmlns:p14="http://schemas.microsoft.com/office/powerpoint/2010/main" val="20999415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&amp;&amp;&amp;&amp;&amp;&amp;&amp;&amp;&amp;&amp;&amp;&amp;&amp;&amp;&amp;&amp;&amp;&amp;&amp;</a:t>
            </a:r>
          </a:p>
          <a:p>
            <a:r>
              <a:rPr lang="en-US" dirty="0"/>
              <a:t>For</a:t>
            </a:r>
            <a:r>
              <a:rPr lang="en-US" baseline="0" dirty="0"/>
              <a:t> LAC countries and comparators, we just use s</a:t>
            </a:r>
            <a:r>
              <a:rPr lang="en-US" dirty="0"/>
              <a:t>imple</a:t>
            </a:r>
            <a:r>
              <a:rPr lang="en-US" baseline="0" dirty="0"/>
              <a:t> averages</a:t>
            </a:r>
          </a:p>
          <a:p>
            <a:endParaRPr lang="en-US" baseline="0" dirty="0"/>
          </a:p>
        </p:txBody>
      </p:sp>
      <p:sp>
        <p:nvSpPr>
          <p:cNvPr id="4" name="Slide Number Placeholder 3"/>
          <p:cNvSpPr>
            <a:spLocks noGrp="1"/>
          </p:cNvSpPr>
          <p:nvPr>
            <p:ph type="sldNum" sz="quarter" idx="10"/>
          </p:nvPr>
        </p:nvSpPr>
        <p:spPr/>
        <p:txBody>
          <a:bodyPr/>
          <a:lstStyle/>
          <a:p>
            <a:fld id="{B750AF2F-3558-4180-AE93-AC49B8C2BB69}" type="slidenum">
              <a:rPr lang="en-US" smtClean="0"/>
              <a:t>20</a:t>
            </a:fld>
            <a:endParaRPr lang="en-US"/>
          </a:p>
        </p:txBody>
      </p:sp>
    </p:spTree>
    <p:extLst>
      <p:ext uri="{BB962C8B-B14F-4D97-AF65-F5344CB8AC3E}">
        <p14:creationId xmlns:p14="http://schemas.microsoft.com/office/powerpoint/2010/main" val="32358056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&amp;&amp;&amp;&amp;&amp;&amp;&amp;&amp;&amp;&amp;&amp;&amp;&amp;&amp;&amp;&amp;&amp;&amp;&amp;&amp;&amp;</a:t>
            </a:r>
          </a:p>
          <a:p>
            <a:endParaRPr lang="en-US" dirty="0"/>
          </a:p>
          <a:p>
            <a:r>
              <a:rPr lang="en-US" dirty="0"/>
              <a:t>MM: explain that size is relative to the country. </a:t>
            </a:r>
            <a:r>
              <a:rPr lang="en-US" baseline="0" dirty="0"/>
              <a:t>We look at the distribution of population for each country and classify areas:</a:t>
            </a:r>
          </a:p>
          <a:p>
            <a:r>
              <a:rPr lang="en-US" dirty="0"/>
              <a:t>Small&lt;median</a:t>
            </a:r>
          </a:p>
          <a:p>
            <a:r>
              <a:rPr lang="en-US" dirty="0"/>
              <a:t>Median:</a:t>
            </a:r>
            <a:r>
              <a:rPr lang="en-US" baseline="0" dirty="0"/>
              <a:t> median&lt;x&lt;75</a:t>
            </a:r>
            <a:r>
              <a:rPr lang="en-US" baseline="30000" dirty="0"/>
              <a:t>th</a:t>
            </a:r>
            <a:r>
              <a:rPr lang="en-US" baseline="0" dirty="0"/>
              <a:t> percentile</a:t>
            </a:r>
          </a:p>
          <a:p>
            <a:r>
              <a:rPr lang="en-US" baseline="0" dirty="0"/>
              <a:t>Large: &gt;=75</a:t>
            </a:r>
            <a:r>
              <a:rPr lang="en-US" baseline="30000" dirty="0"/>
              <a:t>th</a:t>
            </a:r>
            <a:r>
              <a:rPr lang="en-US" baseline="0" dirty="0"/>
              <a:t> percentile</a:t>
            </a:r>
          </a:p>
          <a:p>
            <a:endParaRPr lang="en-US" baseline="0" dirty="0"/>
          </a:p>
        </p:txBody>
      </p:sp>
      <p:sp>
        <p:nvSpPr>
          <p:cNvPr id="4" name="Slide Number Placeholder 3"/>
          <p:cNvSpPr>
            <a:spLocks noGrp="1"/>
          </p:cNvSpPr>
          <p:nvPr>
            <p:ph type="sldNum" sz="quarter" idx="10"/>
          </p:nvPr>
        </p:nvSpPr>
        <p:spPr/>
        <p:txBody>
          <a:bodyPr/>
          <a:lstStyle/>
          <a:p>
            <a:fld id="{B750AF2F-3558-4180-AE93-AC49B8C2BB69}" type="slidenum">
              <a:rPr lang="en-US" smtClean="0"/>
              <a:t>21</a:t>
            </a:fld>
            <a:endParaRPr lang="en-US"/>
          </a:p>
        </p:txBody>
      </p:sp>
    </p:spTree>
    <p:extLst>
      <p:ext uri="{BB962C8B-B14F-4D97-AF65-F5344CB8AC3E}">
        <p14:creationId xmlns:p14="http://schemas.microsoft.com/office/powerpoint/2010/main" val="12844345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MM: explain: undeveloped networks related</a:t>
            </a:r>
            <a:r>
              <a:rPr lang="en-US" baseline="0" dirty="0"/>
              <a:t> to dispersion in productivity</a:t>
            </a:r>
            <a:endParaRPr lang="en-US" dirty="0"/>
          </a:p>
          <a:p>
            <a:endParaRPr lang="en-US" dirty="0"/>
          </a:p>
          <a:p>
            <a:endParaRPr lang="en-US"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B750AF2F-3558-4180-AE93-AC49B8C2BB69}" type="slidenum">
              <a:rPr lang="en-US" smtClean="0"/>
              <a:t>22</a:t>
            </a:fld>
            <a:endParaRPr lang="en-US"/>
          </a:p>
        </p:txBody>
      </p:sp>
    </p:spTree>
    <p:extLst>
      <p:ext uri="{BB962C8B-B14F-4D97-AF65-F5344CB8AC3E}">
        <p14:creationId xmlns:p14="http://schemas.microsoft.com/office/powerpoint/2010/main" val="32431748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MM: say: “for my city, other cities are markets – business opportunities”</a:t>
            </a:r>
          </a:p>
        </p:txBody>
      </p:sp>
      <p:sp>
        <p:nvSpPr>
          <p:cNvPr id="4" name="Slide Number Placeholder 3"/>
          <p:cNvSpPr>
            <a:spLocks noGrp="1"/>
          </p:cNvSpPr>
          <p:nvPr>
            <p:ph type="sldNum" sz="quarter" idx="10"/>
          </p:nvPr>
        </p:nvSpPr>
        <p:spPr/>
        <p:txBody>
          <a:bodyPr/>
          <a:lstStyle/>
          <a:p>
            <a:fld id="{B750AF2F-3558-4180-AE93-AC49B8C2BB69}" type="slidenum">
              <a:rPr lang="en-US" smtClean="0"/>
              <a:t>24</a:t>
            </a:fld>
            <a:endParaRPr lang="en-US"/>
          </a:p>
        </p:txBody>
      </p:sp>
    </p:spTree>
    <p:extLst>
      <p:ext uri="{BB962C8B-B14F-4D97-AF65-F5344CB8AC3E}">
        <p14:creationId xmlns:p14="http://schemas.microsoft.com/office/powerpoint/2010/main" val="28782208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50AF2F-3558-4180-AE93-AC49B8C2BB69}" type="slidenum">
              <a:rPr lang="en-US" smtClean="0"/>
              <a:t>25</a:t>
            </a:fld>
            <a:endParaRPr lang="en-US"/>
          </a:p>
        </p:txBody>
      </p:sp>
    </p:spTree>
    <p:extLst>
      <p:ext uri="{BB962C8B-B14F-4D97-AF65-F5344CB8AC3E}">
        <p14:creationId xmlns:p14="http://schemas.microsoft.com/office/powerpoint/2010/main" val="4729272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sym typeface="Wingdings" panose="05000000000000000000" pitchFamily="2" charset="2"/>
            </a:endParaRPr>
          </a:p>
          <a:p>
            <a:r>
              <a:rPr lang="en-US" baseline="0" dirty="0">
                <a:sym typeface="Wingdings" panose="05000000000000000000" pitchFamily="2" charset="2"/>
              </a:rPr>
              <a:t>&amp;&amp;&amp;&amp;&amp;&amp;&amp;&amp;&amp;&amp;&amp;&amp;&amp;&amp;&amp;&amp;&amp;&amp;&amp;&amp;&amp;&amp;&amp;&amp;&amp;&amp;&amp;&amp;&amp;</a:t>
            </a:r>
          </a:p>
          <a:p>
            <a:endParaRPr lang="en-US" baseline="0" dirty="0">
              <a:sym typeface="Wingdings" panose="05000000000000000000" pitchFamily="2" charset="2"/>
            </a:endParaRPr>
          </a:p>
          <a:p>
            <a:r>
              <a:rPr lang="en-US" baseline="0" dirty="0">
                <a:sym typeface="Wingdings" panose="05000000000000000000" pitchFamily="2" charset="2"/>
              </a:rPr>
              <a:t>** A: how were these estimates obtained? What regressions? This are taken from table 3.2, so it is the estimation with the two-stage approach and years of education is in log.</a:t>
            </a:r>
          </a:p>
          <a:p>
            <a:endParaRPr lang="en-US" baseline="0" dirty="0">
              <a:sym typeface="Wingdings" panose="05000000000000000000" pitchFamily="2" charset="2"/>
            </a:endParaRPr>
          </a:p>
          <a:p>
            <a:r>
              <a:rPr lang="en-US" baseline="0" dirty="0">
                <a:sym typeface="Wingdings" panose="05000000000000000000" pitchFamily="2" charset="2"/>
              </a:rPr>
              <a:t>In estimation, are countries separate in the first stage, but together in the second?</a:t>
            </a:r>
          </a:p>
          <a:p>
            <a:r>
              <a:rPr lang="en-US" baseline="0" dirty="0">
                <a:sym typeface="Wingdings" panose="05000000000000000000" pitchFamily="2" charset="2"/>
              </a:rPr>
              <a:t>** Yes, the 1</a:t>
            </a:r>
            <a:r>
              <a:rPr lang="en-US" baseline="30000" dirty="0">
                <a:sym typeface="Wingdings" panose="05000000000000000000" pitchFamily="2" charset="2"/>
              </a:rPr>
              <a:t>st</a:t>
            </a:r>
            <a:r>
              <a:rPr lang="en-US" baseline="0" dirty="0">
                <a:sym typeface="Wingdings" panose="05000000000000000000" pitchFamily="2" charset="2"/>
              </a:rPr>
              <a:t> stage is estimated for each country but separate, the second stage pool all countries together, but includes country FE. </a:t>
            </a:r>
          </a:p>
          <a:p>
            <a:endParaRPr lang="en-US" baseline="0" dirty="0">
              <a:sym typeface="Wingdings" panose="05000000000000000000" pitchFamily="2" charset="2"/>
            </a:endParaRPr>
          </a:p>
          <a:p>
            <a:endParaRPr lang="en-US" baseline="0"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B750AF2F-3558-4180-AE93-AC49B8C2BB69}" type="slidenum">
              <a:rPr lang="en-US" smtClean="0"/>
              <a:t>26</a:t>
            </a:fld>
            <a:endParaRPr lang="en-US"/>
          </a:p>
        </p:txBody>
      </p:sp>
    </p:spTree>
    <p:extLst>
      <p:ext uri="{BB962C8B-B14F-4D97-AF65-F5344CB8AC3E}">
        <p14:creationId xmlns:p14="http://schemas.microsoft.com/office/powerpoint/2010/main" val="36595616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MM:</a:t>
            </a:r>
            <a:r>
              <a:rPr lang="en-US" baseline="0" dirty="0"/>
              <a:t> “la </a:t>
            </a:r>
            <a:r>
              <a:rPr lang="en-US" baseline="0" dirty="0" err="1"/>
              <a:t>densidad</a:t>
            </a:r>
            <a:r>
              <a:rPr lang="en-US" baseline="0" dirty="0"/>
              <a:t> no </a:t>
            </a:r>
            <a:r>
              <a:rPr lang="en-US" baseline="0" dirty="0" err="1"/>
              <a:t>esta</a:t>
            </a:r>
            <a:r>
              <a:rPr lang="en-US" baseline="0" dirty="0"/>
              <a:t> </a:t>
            </a:r>
            <a:r>
              <a:rPr lang="en-US" baseline="0" dirty="0" err="1"/>
              <a:t>bien</a:t>
            </a:r>
            <a:r>
              <a:rPr lang="en-US" baseline="0" dirty="0"/>
              <a:t> </a:t>
            </a:r>
            <a:r>
              <a:rPr lang="en-US" baseline="0" dirty="0" err="1"/>
              <a:t>manejada</a:t>
            </a:r>
            <a:r>
              <a:rPr lang="en-US" baseline="0" dirty="0"/>
              <a:t>”</a:t>
            </a:r>
            <a:br>
              <a:rPr lang="en-US" baseline="0" dirty="0"/>
            </a:br>
            <a:endParaRPr lang="en-US" baseline="0" dirty="0"/>
          </a:p>
          <a:p>
            <a:endParaRPr lang="en-US" dirty="0"/>
          </a:p>
          <a:p>
            <a:r>
              <a:rPr lang="en-US" dirty="0"/>
              <a:t>MM: emphasize: this doesn’t mean that density cannot</a:t>
            </a:r>
            <a:r>
              <a:rPr lang="en-US" baseline="0" dirty="0"/>
              <a:t> create good effects; it just means that in LAC, right now, it does not.</a:t>
            </a:r>
            <a:endParaRPr lang="en-US" dirty="0"/>
          </a:p>
          <a:p>
            <a:endParaRPr lang="en-US" dirty="0"/>
          </a:p>
          <a:p>
            <a:endParaRPr lang="en-US" dirty="0"/>
          </a:p>
          <a:p>
            <a:r>
              <a:rPr lang="en-US" dirty="0"/>
              <a:t>AAA:</a:t>
            </a:r>
            <a:r>
              <a:rPr lang="en-US" baseline="0" dirty="0"/>
              <a:t> what’s the percent of workers in public sector? And in informal sector?</a:t>
            </a:r>
            <a:endParaRPr lang="en-US" dirty="0"/>
          </a:p>
          <a:p>
            <a:r>
              <a:rPr lang="en-US" dirty="0"/>
              <a:t>** Simple average across countries' averages:</a:t>
            </a:r>
          </a:p>
          <a:p>
            <a:r>
              <a:rPr lang="en-US" dirty="0"/>
              <a:t>Share of workers in the public sector: 11.5%</a:t>
            </a:r>
          </a:p>
          <a:p>
            <a:r>
              <a:rPr lang="en-US" dirty="0"/>
              <a:t>Share of workers in the informal sector: 47.86%</a:t>
            </a:r>
          </a:p>
          <a:p>
            <a:endParaRPr lang="en-US" dirty="0"/>
          </a:p>
          <a:p>
            <a:endParaRPr lang="en-US" dirty="0"/>
          </a:p>
        </p:txBody>
      </p:sp>
      <p:sp>
        <p:nvSpPr>
          <p:cNvPr id="4" name="Slide Number Placeholder 3"/>
          <p:cNvSpPr>
            <a:spLocks noGrp="1"/>
          </p:cNvSpPr>
          <p:nvPr>
            <p:ph type="sldNum" sz="quarter" idx="10"/>
          </p:nvPr>
        </p:nvSpPr>
        <p:spPr/>
        <p:txBody>
          <a:bodyPr/>
          <a:lstStyle/>
          <a:p>
            <a:fld id="{B750AF2F-3558-4180-AE93-AC49B8C2BB69}" type="slidenum">
              <a:rPr lang="en-US" smtClean="0"/>
              <a:t>27</a:t>
            </a:fld>
            <a:endParaRPr lang="en-US"/>
          </a:p>
        </p:txBody>
      </p:sp>
    </p:spTree>
    <p:extLst>
      <p:ext uri="{BB962C8B-B14F-4D97-AF65-F5344CB8AC3E}">
        <p14:creationId xmlns:p14="http://schemas.microsoft.com/office/powerpoint/2010/main" val="17592949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MM:</a:t>
            </a:r>
            <a:r>
              <a:rPr lang="en-US" baseline="0" dirty="0"/>
              <a:t> </a:t>
            </a:r>
            <a:r>
              <a:rPr lang="en-US" baseline="0" dirty="0" err="1"/>
              <a:t>aun</a:t>
            </a:r>
            <a:r>
              <a:rPr lang="en-US" baseline="0" dirty="0"/>
              <a:t> </a:t>
            </a:r>
            <a:r>
              <a:rPr lang="en-US" baseline="0" dirty="0" err="1"/>
              <a:t>cuando</a:t>
            </a:r>
            <a:r>
              <a:rPr lang="en-US" baseline="0" dirty="0"/>
              <a:t> la ciudad no </a:t>
            </a:r>
            <a:r>
              <a:rPr lang="en-US" baseline="0" dirty="0" err="1"/>
              <a:t>es</a:t>
            </a:r>
            <a:r>
              <a:rPr lang="en-US" baseline="0" dirty="0"/>
              <a:t> </a:t>
            </a:r>
            <a:r>
              <a:rPr lang="en-US" baseline="0" dirty="0" err="1"/>
              <a:t>densa</a:t>
            </a:r>
            <a:r>
              <a:rPr lang="en-US" baseline="0" dirty="0"/>
              <a:t>, un mal </a:t>
            </a:r>
            <a:r>
              <a:rPr lang="en-US" baseline="0" dirty="0" err="1"/>
              <a:t>planeamiento</a:t>
            </a:r>
            <a:r>
              <a:rPr lang="en-US" baseline="0" dirty="0"/>
              <a:t> la </a:t>
            </a:r>
            <a:r>
              <a:rPr lang="en-US" baseline="0" dirty="0" err="1"/>
              <a:t>puede</a:t>
            </a:r>
            <a:r>
              <a:rPr lang="en-US" baseline="0" dirty="0"/>
              <a:t> </a:t>
            </a:r>
            <a:r>
              <a:rPr lang="en-US" baseline="0" dirty="0" err="1"/>
              <a:t>perjudicar</a:t>
            </a:r>
            <a:r>
              <a:rPr lang="en-US" baseline="0" dirty="0"/>
              <a:t>.</a:t>
            </a:r>
          </a:p>
          <a:p>
            <a:endParaRPr lang="en-US" dirty="0"/>
          </a:p>
          <a:p>
            <a:endParaRPr lang="en-US" dirty="0"/>
          </a:p>
          <a:p>
            <a:r>
              <a:rPr lang="en-US" dirty="0"/>
              <a:t>A: check bullet point about metro areas: did I</a:t>
            </a:r>
            <a:r>
              <a:rPr lang="en-US" baseline="0" dirty="0"/>
              <a:t> get this right? True that institutional fragmentation hurts productivity? (see Chapter 6)</a:t>
            </a:r>
          </a:p>
          <a:p>
            <a:r>
              <a:rPr lang="en-US" baseline="0" dirty="0"/>
              <a:t>AA: the coefficient of the log(number of </a:t>
            </a:r>
            <a:r>
              <a:rPr lang="en-US" baseline="0" dirty="0" err="1"/>
              <a:t>AdminUnits</a:t>
            </a:r>
            <a:r>
              <a:rPr lang="en-US" baseline="0" dirty="0"/>
              <a:t> in city) is negative (-0.17***) but the coefficient of the number of admin units per 100,000 </a:t>
            </a:r>
            <a:r>
              <a:rPr lang="en-US" baseline="0" dirty="0" err="1"/>
              <a:t>inhab</a:t>
            </a:r>
            <a:r>
              <a:rPr lang="en-US" baseline="0" dirty="0"/>
              <a:t> is positive (0.212***). They interpret is as a nonlinear effect of fragmentation on productivity, and that at some point the effect of fragmentation becomes positive. This point is above the average number of administrative units for the LAC cities, so the majority of LAC metropolitan areas are being affected by their fragmentation. </a:t>
            </a:r>
          </a:p>
        </p:txBody>
      </p:sp>
      <p:sp>
        <p:nvSpPr>
          <p:cNvPr id="4" name="Slide Number Placeholder 3"/>
          <p:cNvSpPr>
            <a:spLocks noGrp="1"/>
          </p:cNvSpPr>
          <p:nvPr>
            <p:ph type="sldNum" sz="quarter" idx="10"/>
          </p:nvPr>
        </p:nvSpPr>
        <p:spPr/>
        <p:txBody>
          <a:bodyPr/>
          <a:lstStyle/>
          <a:p>
            <a:fld id="{B750AF2F-3558-4180-AE93-AC49B8C2BB69}" type="slidenum">
              <a:rPr lang="en-US" smtClean="0"/>
              <a:t>28</a:t>
            </a:fld>
            <a:endParaRPr lang="en-US"/>
          </a:p>
        </p:txBody>
      </p:sp>
    </p:spTree>
    <p:extLst>
      <p:ext uri="{BB962C8B-B14F-4D97-AF65-F5344CB8AC3E}">
        <p14:creationId xmlns:p14="http://schemas.microsoft.com/office/powerpoint/2010/main" val="3970655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MM: data for Mexico is 1986-2014 (last 30 years)</a:t>
            </a:r>
          </a:p>
          <a:p>
            <a:endParaRPr lang="en-US" baseline="0" dirty="0"/>
          </a:p>
          <a:p>
            <a:endParaRPr lang="en-US" baseline="0" dirty="0"/>
          </a:p>
          <a:p>
            <a:r>
              <a:rPr lang="en-US" baseline="0" dirty="0"/>
              <a:t>&amp;&amp;&amp;&amp;&amp;&amp;&amp;&amp;&amp;&amp;&amp;&amp;&amp;&amp;&amp;&amp;&amp;&amp;&amp;</a:t>
            </a:r>
          </a:p>
          <a:p>
            <a:r>
              <a:rPr lang="en-US" baseline="0" dirty="0"/>
              <a:t>Association or causation?</a:t>
            </a:r>
          </a:p>
          <a:p>
            <a:r>
              <a:rPr lang="en-US" baseline="0" dirty="0"/>
              <a:t>There are endogeneity problems: bias from nonrandom placement of roads and reverse causality given by the fact that the market access variable is a function of population. They address the second problem trough an IV strategy (the IV is the number of roads in the intersection of a circle of 10 km radius around each locality). </a:t>
            </a:r>
          </a:p>
          <a:p>
            <a:endParaRPr lang="en-US" baseline="0" dirty="0"/>
          </a:p>
          <a:p>
            <a:r>
              <a:rPr lang="en-US" baseline="0" dirty="0"/>
              <a:t>A: is road investment in Mexico really associated with productivity? Measured how?</a:t>
            </a:r>
          </a:p>
          <a:p>
            <a:r>
              <a:rPr lang="en-US" baseline="0" dirty="0"/>
              <a:t>AA: they look at the impact of market access (index based population and travel time) on three outcomes: employment, specialization and local productivity (measured trough NTL). </a:t>
            </a:r>
          </a:p>
          <a:p>
            <a:r>
              <a:rPr lang="en-US" baseline="0" dirty="0"/>
              <a:t>A 10% increase in market access results in a 1.6 percent increase in employment. </a:t>
            </a:r>
          </a:p>
          <a:p>
            <a:r>
              <a:rPr lang="en-US" baseline="0" dirty="0"/>
              <a:t>A 10% increased in market access results in a 7% increase in output specialization.</a:t>
            </a:r>
          </a:p>
          <a:p>
            <a:r>
              <a:rPr lang="en-US" baseline="0" dirty="0"/>
              <a:t>A 10% increased in market access increases NTL by 0.9% (controlling for population)</a:t>
            </a:r>
            <a:endParaRPr lang="en-US" dirty="0"/>
          </a:p>
        </p:txBody>
      </p:sp>
      <p:sp>
        <p:nvSpPr>
          <p:cNvPr id="4" name="Slide Number Placeholder 3"/>
          <p:cNvSpPr>
            <a:spLocks noGrp="1"/>
          </p:cNvSpPr>
          <p:nvPr>
            <p:ph type="sldNum" sz="quarter" idx="10"/>
          </p:nvPr>
        </p:nvSpPr>
        <p:spPr/>
        <p:txBody>
          <a:bodyPr/>
          <a:lstStyle/>
          <a:p>
            <a:fld id="{B750AF2F-3558-4180-AE93-AC49B8C2BB69}" type="slidenum">
              <a:rPr lang="en-US" smtClean="0"/>
              <a:t>29</a:t>
            </a:fld>
            <a:endParaRPr lang="en-US"/>
          </a:p>
        </p:txBody>
      </p:sp>
    </p:spTree>
    <p:extLst>
      <p:ext uri="{BB962C8B-B14F-4D97-AF65-F5344CB8AC3E}">
        <p14:creationId xmlns:p14="http://schemas.microsoft.com/office/powerpoint/2010/main" val="24066857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&amp;&amp;&amp;&amp;&amp;&amp;&amp;&amp;&amp;&amp;&amp;&amp;&amp;&amp;&amp;&amp;&amp;&amp;&amp;</a:t>
            </a:r>
          </a:p>
          <a:p>
            <a:endParaRPr lang="en-US" dirty="0"/>
          </a:p>
          <a:p>
            <a:r>
              <a:rPr lang="en-US" dirty="0"/>
              <a:t>Angelica: what is the average</a:t>
            </a:r>
            <a:r>
              <a:rPr lang="en-US" baseline="0" dirty="0"/>
              <a:t> number of years of education in the region?</a:t>
            </a:r>
          </a:p>
          <a:p>
            <a:pPr marL="228600" indent="-228600">
              <a:buAutoNum type="alphaLcPeriod"/>
            </a:pPr>
            <a:r>
              <a:rPr lang="en-US" baseline="0" dirty="0"/>
              <a:t>For persons? 8.94 years </a:t>
            </a:r>
            <a:r>
              <a:rPr lang="en-US" baseline="0" dirty="0">
                <a:sym typeface="Wingdings" panose="05000000000000000000" pitchFamily="2" charset="2"/>
              </a:rPr>
              <a:t> Take the average years of education for each country. The final number is the simple average across countries. </a:t>
            </a:r>
            <a:endParaRPr lang="en-US" baseline="0" dirty="0"/>
          </a:p>
          <a:p>
            <a:pPr marL="228600" indent="-228600">
              <a:buAutoNum type="alphaLcPeriod"/>
            </a:pPr>
            <a:r>
              <a:rPr lang="en-US" baseline="0" dirty="0"/>
              <a:t>For cities? 7.35 years </a:t>
            </a:r>
            <a:r>
              <a:rPr lang="en-US" baseline="0" dirty="0">
                <a:sym typeface="Wingdings" panose="05000000000000000000" pitchFamily="2" charset="2"/>
              </a:rPr>
              <a:t> take each city’s average years of education and calculate the simple average over cities for each country. the final number is the simple average across countries. </a:t>
            </a:r>
            <a:endParaRPr lang="en-US" baseline="0" dirty="0"/>
          </a:p>
          <a:p>
            <a:pPr marL="0" indent="0">
              <a:buNone/>
            </a:pPr>
            <a:endParaRPr lang="en-US" baseline="0" dirty="0"/>
          </a:p>
          <a:p>
            <a:pPr marL="0" indent="0">
              <a:buNone/>
            </a:pPr>
            <a:r>
              <a:rPr lang="en-US" baseline="0" dirty="0"/>
              <a:t>Thus, “for persons” average is a weighted average over cities average (makes sense that is higher given that larger cities would have a higher average years of education). </a:t>
            </a:r>
          </a:p>
        </p:txBody>
      </p:sp>
      <p:sp>
        <p:nvSpPr>
          <p:cNvPr id="4" name="Slide Number Placeholder 3"/>
          <p:cNvSpPr>
            <a:spLocks noGrp="1"/>
          </p:cNvSpPr>
          <p:nvPr>
            <p:ph type="sldNum" sz="quarter" idx="10"/>
          </p:nvPr>
        </p:nvSpPr>
        <p:spPr/>
        <p:txBody>
          <a:bodyPr/>
          <a:lstStyle/>
          <a:p>
            <a:fld id="{B750AF2F-3558-4180-AE93-AC49B8C2BB69}" type="slidenum">
              <a:rPr lang="en-US" smtClean="0"/>
              <a:t>30</a:t>
            </a:fld>
            <a:endParaRPr lang="en-US"/>
          </a:p>
        </p:txBody>
      </p:sp>
    </p:spTree>
    <p:extLst>
      <p:ext uri="{BB962C8B-B14F-4D97-AF65-F5344CB8AC3E}">
        <p14:creationId xmlns:p14="http://schemas.microsoft.com/office/powerpoint/2010/main" val="1725613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50AF2F-3558-4180-AE93-AC49B8C2BB69}" type="slidenum">
              <a:rPr lang="en-US" smtClean="0"/>
              <a:t>3</a:t>
            </a:fld>
            <a:endParaRPr lang="en-US"/>
          </a:p>
        </p:txBody>
      </p:sp>
    </p:spTree>
    <p:extLst>
      <p:ext uri="{BB962C8B-B14F-4D97-AF65-F5344CB8AC3E}">
        <p14:creationId xmlns:p14="http://schemas.microsoft.com/office/powerpoint/2010/main" val="4597594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MM:</a:t>
            </a:r>
            <a:r>
              <a:rPr lang="en-US" baseline="0" dirty="0"/>
              <a:t> introduce the idea</a:t>
            </a:r>
            <a:endParaRPr lang="en-US" dirty="0"/>
          </a:p>
        </p:txBody>
      </p:sp>
      <p:sp>
        <p:nvSpPr>
          <p:cNvPr id="4" name="Slide Number Placeholder 3"/>
          <p:cNvSpPr>
            <a:spLocks noGrp="1"/>
          </p:cNvSpPr>
          <p:nvPr>
            <p:ph type="sldNum" sz="quarter" idx="10"/>
          </p:nvPr>
        </p:nvSpPr>
        <p:spPr/>
        <p:txBody>
          <a:bodyPr/>
          <a:lstStyle/>
          <a:p>
            <a:fld id="{B750AF2F-3558-4180-AE93-AC49B8C2BB69}" type="slidenum">
              <a:rPr lang="en-US" smtClean="0"/>
              <a:t>31</a:t>
            </a:fld>
            <a:endParaRPr lang="en-US"/>
          </a:p>
        </p:txBody>
      </p:sp>
    </p:spTree>
    <p:extLst>
      <p:ext uri="{BB962C8B-B14F-4D97-AF65-F5344CB8AC3E}">
        <p14:creationId xmlns:p14="http://schemas.microsoft.com/office/powerpoint/2010/main" val="37486342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50AF2F-3558-4180-AE93-AC49B8C2BB69}" type="slidenum">
              <a:rPr lang="en-US" smtClean="0"/>
              <a:t>32</a:t>
            </a:fld>
            <a:endParaRPr lang="en-US"/>
          </a:p>
        </p:txBody>
      </p:sp>
    </p:spTree>
    <p:extLst>
      <p:ext uri="{BB962C8B-B14F-4D97-AF65-F5344CB8AC3E}">
        <p14:creationId xmlns:p14="http://schemas.microsoft.com/office/powerpoint/2010/main" val="8360757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10"/>
          </p:nvPr>
        </p:nvSpPr>
        <p:spPr/>
        <p:txBody>
          <a:bodyPr/>
          <a:lstStyle/>
          <a:p>
            <a:fld id="{B750AF2F-3558-4180-AE93-AC49B8C2BB69}" type="slidenum">
              <a:rPr lang="en-US" smtClean="0"/>
              <a:t>33</a:t>
            </a:fld>
            <a:endParaRPr lang="en-US"/>
          </a:p>
        </p:txBody>
      </p:sp>
    </p:spTree>
    <p:extLst>
      <p:ext uri="{BB962C8B-B14F-4D97-AF65-F5344CB8AC3E}">
        <p14:creationId xmlns:p14="http://schemas.microsoft.com/office/powerpoint/2010/main" val="3996021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50AF2F-3558-4180-AE93-AC49B8C2BB69}" type="slidenum">
              <a:rPr lang="en-US" smtClean="0"/>
              <a:t>34</a:t>
            </a:fld>
            <a:endParaRPr lang="en-US"/>
          </a:p>
        </p:txBody>
      </p:sp>
    </p:spTree>
    <p:extLst>
      <p:ext uri="{BB962C8B-B14F-4D97-AF65-F5344CB8AC3E}">
        <p14:creationId xmlns:p14="http://schemas.microsoft.com/office/powerpoint/2010/main" val="274144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50AF2F-3558-4180-AE93-AC49B8C2BB69}" type="slidenum">
              <a:rPr lang="en-US" smtClean="0"/>
              <a:t>35</a:t>
            </a:fld>
            <a:endParaRPr lang="en-US"/>
          </a:p>
        </p:txBody>
      </p:sp>
    </p:spTree>
    <p:extLst>
      <p:ext uri="{BB962C8B-B14F-4D97-AF65-F5344CB8AC3E}">
        <p14:creationId xmlns:p14="http://schemas.microsoft.com/office/powerpoint/2010/main" val="1994831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50AF2F-3558-4180-AE93-AC49B8C2BB69}" type="slidenum">
              <a:rPr lang="en-US" smtClean="0"/>
              <a:t>4</a:t>
            </a:fld>
            <a:endParaRPr lang="en-US"/>
          </a:p>
        </p:txBody>
      </p:sp>
    </p:spTree>
    <p:extLst>
      <p:ext uri="{BB962C8B-B14F-4D97-AF65-F5344CB8AC3E}">
        <p14:creationId xmlns:p14="http://schemas.microsoft.com/office/powerpoint/2010/main" val="521129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MM:</a:t>
            </a:r>
            <a:r>
              <a:rPr lang="en-US" baseline="0" dirty="0"/>
              <a:t> in order to benchmark LAC cities to the world, we need a consistent definition of “city” for all regions in the world. Thus, the first issue is to measure urbanization. We do this in a couple of ways; here I will focus on definitions based on cluster algorithm.</a:t>
            </a:r>
          </a:p>
          <a:p>
            <a:endParaRPr lang="en-US" baseline="0" dirty="0"/>
          </a:p>
          <a:p>
            <a:r>
              <a:rPr lang="en-US" baseline="0" dirty="0"/>
              <a:t>Cluster algorithm: takes the population grid of the world; looks for spatially contiguous cells that have at least 300 people per sq. km; overall population must be &gt;=5000 people.</a:t>
            </a:r>
            <a:br>
              <a:rPr lang="en-US" baseline="0" dirty="0"/>
            </a:br>
            <a:endParaRPr lang="en-US" baseline="0" dirty="0"/>
          </a:p>
          <a:p>
            <a:r>
              <a:rPr lang="en-US" baseline="0" dirty="0"/>
              <a:t>AI: spatial extent of the labor market: find an urban core, and a commuting shed around it</a:t>
            </a:r>
          </a:p>
          <a:p>
            <a:endParaRPr lang="en-US" baseline="0" dirty="0"/>
          </a:p>
          <a:p>
            <a:r>
              <a:rPr lang="en-US" baseline="0" dirty="0"/>
              <a:t>Recall: 74% is total urban pop / total pop (i.e., well calculated)</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B750AF2F-3558-4180-AE93-AC49B8C2BB69}" type="slidenum">
              <a:rPr lang="en-US" smtClean="0"/>
              <a:t>5</a:t>
            </a:fld>
            <a:endParaRPr lang="en-US"/>
          </a:p>
        </p:txBody>
      </p:sp>
    </p:spTree>
    <p:extLst>
      <p:ext uri="{BB962C8B-B14F-4D97-AF65-F5344CB8AC3E}">
        <p14:creationId xmlns:p14="http://schemas.microsoft.com/office/powerpoint/2010/main" val="188228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pPr marL="0" indent="0">
              <a:buNone/>
            </a:pPr>
            <a:endParaRPr lang="en-US" baseline="0" dirty="0"/>
          </a:p>
          <a:p>
            <a:pPr marL="0" indent="0">
              <a:buNone/>
            </a:pPr>
            <a:r>
              <a:rPr lang="en-US" baseline="0" dirty="0"/>
              <a:t>&amp;&amp;&amp;&amp;&amp;&amp;&amp;&amp;&amp;&amp;&amp;&amp;&amp;&amp;&amp;&amp;&amp;&amp;&amp;&amp;</a:t>
            </a:r>
          </a:p>
          <a:p>
            <a:pPr marL="0" indent="0">
              <a:buNone/>
            </a:pPr>
            <a:endParaRPr lang="en-US" baseline="0" dirty="0"/>
          </a:p>
          <a:p>
            <a:pPr marL="0" indent="0">
              <a:buNone/>
            </a:pPr>
            <a:r>
              <a:rPr lang="en-US" baseline="0" dirty="0"/>
              <a:t>MM: We use GDP per capita as a proxy for labor productivity.</a:t>
            </a:r>
          </a:p>
          <a:p>
            <a:pPr marL="0" indent="0">
              <a:buNone/>
            </a:pPr>
            <a:r>
              <a:rPr lang="en-US" baseline="0" dirty="0"/>
              <a:t>This association does not imply causality</a:t>
            </a:r>
          </a:p>
          <a:p>
            <a:pPr marL="0" indent="0">
              <a:buNone/>
            </a:pPr>
            <a:endParaRPr lang="en-US" baseline="0" dirty="0"/>
          </a:p>
          <a:p>
            <a:pPr marL="0" indent="0">
              <a:buNone/>
            </a:pPr>
            <a:r>
              <a:rPr lang="en-US" baseline="0" dirty="0"/>
              <a:t>Countries with the highest urbanization and GDP</a:t>
            </a:r>
          </a:p>
          <a:p>
            <a:pPr marL="0" indent="0">
              <a:buNone/>
            </a:pPr>
            <a:r>
              <a:rPr lang="en-US" baseline="0" dirty="0"/>
              <a:t>Upper right are: Qatar, Macao, Luxembourg, Brunei, Kuwait, Singapore, Norway.</a:t>
            </a:r>
          </a:p>
          <a:p>
            <a:pPr marL="0" indent="0">
              <a:buNone/>
            </a:pPr>
            <a:r>
              <a:rPr lang="en-US" baseline="0" dirty="0"/>
              <a:t>Bottom left: South Sudan, Solomon Islands, Burkina Faso, Niger.</a:t>
            </a:r>
          </a:p>
          <a:p>
            <a:pPr marL="0" indent="0">
              <a:buNone/>
            </a:pPr>
            <a:endParaRPr lang="en-US" baseline="0" dirty="0"/>
          </a:p>
          <a:p>
            <a:pPr marL="0" indent="0">
              <a:buNone/>
            </a:pPr>
            <a:r>
              <a:rPr lang="en-US" baseline="0" dirty="0"/>
              <a:t>With the official definitions, LAC is also at average – but the Caribbean is above, and South America is below</a:t>
            </a:r>
          </a:p>
          <a:p>
            <a:pPr marL="0" indent="0">
              <a:buNone/>
            </a:pPr>
            <a:r>
              <a:rPr lang="en-US" baseline="0" dirty="0"/>
              <a:t>With the consistent definitions, LAC is at average, and so are the LAC sub-regions</a:t>
            </a:r>
          </a:p>
          <a:p>
            <a:pPr marL="0" indent="0">
              <a:buNone/>
            </a:pPr>
            <a:endParaRPr lang="en-US" baseline="0" dirty="0"/>
          </a:p>
          <a:p>
            <a:pPr marL="0" indent="0">
              <a:buNone/>
            </a:pPr>
            <a:endParaRPr lang="en-US" baseline="0" dirty="0"/>
          </a:p>
        </p:txBody>
      </p:sp>
      <p:sp>
        <p:nvSpPr>
          <p:cNvPr id="4" name="Slide Number Placeholder 3"/>
          <p:cNvSpPr>
            <a:spLocks noGrp="1"/>
          </p:cNvSpPr>
          <p:nvPr>
            <p:ph type="sldNum" sz="quarter" idx="10"/>
          </p:nvPr>
        </p:nvSpPr>
        <p:spPr/>
        <p:txBody>
          <a:bodyPr/>
          <a:lstStyle/>
          <a:p>
            <a:fld id="{B750AF2F-3558-4180-AE93-AC49B8C2BB69}" type="slidenum">
              <a:rPr lang="en-US" smtClean="0"/>
              <a:t>6</a:t>
            </a:fld>
            <a:endParaRPr lang="en-US"/>
          </a:p>
        </p:txBody>
      </p:sp>
    </p:spTree>
    <p:extLst>
      <p:ext uri="{BB962C8B-B14F-4D97-AF65-F5344CB8AC3E}">
        <p14:creationId xmlns:p14="http://schemas.microsoft.com/office/powerpoint/2010/main" val="3976257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pPr marL="0" indent="0">
              <a:buNone/>
            </a:pPr>
            <a:endParaRPr lang="en-US" baseline="0" dirty="0"/>
          </a:p>
          <a:p>
            <a:pPr marL="0" indent="0">
              <a:buNone/>
            </a:pPr>
            <a:r>
              <a:rPr lang="en-US" baseline="0" dirty="0"/>
              <a:t>&amp;&amp;&amp;&amp;&amp;&amp;&amp;&amp;&amp;&amp;&amp;&amp;&amp;&amp;&amp;&amp;&amp;&amp;&amp;&amp;</a:t>
            </a:r>
          </a:p>
          <a:p>
            <a:pPr marL="0" indent="0">
              <a:buNone/>
            </a:pPr>
            <a:endParaRPr lang="en-US" baseline="0" dirty="0"/>
          </a:p>
          <a:p>
            <a:pPr marL="0" indent="0">
              <a:buNone/>
            </a:pPr>
            <a:r>
              <a:rPr lang="en-US" baseline="0" dirty="0"/>
              <a:t>MM: We use GDP per capita as a proxy for labor productivity.</a:t>
            </a:r>
          </a:p>
          <a:p>
            <a:pPr marL="0" indent="0">
              <a:buNone/>
            </a:pPr>
            <a:r>
              <a:rPr lang="en-US" baseline="0" dirty="0"/>
              <a:t>This association does not imply causality</a:t>
            </a:r>
          </a:p>
          <a:p>
            <a:pPr marL="0" indent="0">
              <a:buNone/>
            </a:pPr>
            <a:endParaRPr lang="en-US" baseline="0" dirty="0"/>
          </a:p>
          <a:p>
            <a:pPr marL="0" indent="0">
              <a:buNone/>
            </a:pPr>
            <a:r>
              <a:rPr lang="en-US" baseline="0" dirty="0"/>
              <a:t>Countries with the highest urbanization and GDP</a:t>
            </a:r>
          </a:p>
          <a:p>
            <a:pPr marL="0" indent="0">
              <a:buNone/>
            </a:pPr>
            <a:r>
              <a:rPr lang="en-US" baseline="0" dirty="0"/>
              <a:t>Upper right are: Qatar, Macao, Luxembourg, Brunei, Kuwait, Singapore, Norway.</a:t>
            </a:r>
          </a:p>
          <a:p>
            <a:pPr marL="0" indent="0">
              <a:buNone/>
            </a:pPr>
            <a:r>
              <a:rPr lang="en-US" baseline="0" dirty="0"/>
              <a:t>Bottom left: South Sudan, Solomon Islands, Burkina Faso, Niger.</a:t>
            </a:r>
          </a:p>
          <a:p>
            <a:pPr marL="0" indent="0">
              <a:buNone/>
            </a:pPr>
            <a:endParaRPr lang="en-US" baseline="0" dirty="0"/>
          </a:p>
          <a:p>
            <a:pPr marL="0" indent="0">
              <a:buNone/>
            </a:pPr>
            <a:r>
              <a:rPr lang="en-US" baseline="0" dirty="0"/>
              <a:t>With the official definitions, LAC is also at average – but the Caribbean is above, and South America is below</a:t>
            </a:r>
          </a:p>
          <a:p>
            <a:pPr marL="0" indent="0">
              <a:buNone/>
            </a:pPr>
            <a:r>
              <a:rPr lang="en-US" baseline="0" dirty="0"/>
              <a:t>With the consistent definitions, LAC is at average, and so are the LAC sub-regions</a:t>
            </a:r>
          </a:p>
          <a:p>
            <a:pPr marL="0" indent="0">
              <a:buNone/>
            </a:pPr>
            <a:endParaRPr lang="en-US" baseline="0" dirty="0"/>
          </a:p>
          <a:p>
            <a:pPr marL="0" indent="0">
              <a:buNone/>
            </a:pPr>
            <a:endParaRPr lang="en-US" baseline="0" dirty="0"/>
          </a:p>
        </p:txBody>
      </p:sp>
      <p:sp>
        <p:nvSpPr>
          <p:cNvPr id="4" name="Slide Number Placeholder 3"/>
          <p:cNvSpPr>
            <a:spLocks noGrp="1"/>
          </p:cNvSpPr>
          <p:nvPr>
            <p:ph type="sldNum" sz="quarter" idx="10"/>
          </p:nvPr>
        </p:nvSpPr>
        <p:spPr/>
        <p:txBody>
          <a:bodyPr/>
          <a:lstStyle/>
          <a:p>
            <a:fld id="{B750AF2F-3558-4180-AE93-AC49B8C2BB69}" type="slidenum">
              <a:rPr lang="en-US" smtClean="0"/>
              <a:t>7</a:t>
            </a:fld>
            <a:endParaRPr lang="en-US"/>
          </a:p>
        </p:txBody>
      </p:sp>
    </p:spTree>
    <p:extLst>
      <p:ext uri="{BB962C8B-B14F-4D97-AF65-F5344CB8AC3E}">
        <p14:creationId xmlns:p14="http://schemas.microsoft.com/office/powerpoint/2010/main" val="1947011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pPr marL="0" indent="0">
              <a:buNone/>
            </a:pPr>
            <a:endParaRPr lang="en-US" baseline="0" dirty="0"/>
          </a:p>
          <a:p>
            <a:pPr marL="0" indent="0">
              <a:buNone/>
            </a:pPr>
            <a:r>
              <a:rPr lang="en-US" baseline="0" dirty="0"/>
              <a:t>&amp;&amp;&amp;&amp;&amp;&amp;&amp;&amp;&amp;&amp;&amp;&amp;&amp;&amp;&amp;&amp;&amp;&amp;&amp;&amp;</a:t>
            </a:r>
          </a:p>
          <a:p>
            <a:pPr marL="0" indent="0">
              <a:buNone/>
            </a:pPr>
            <a:endParaRPr lang="en-US" baseline="0" dirty="0"/>
          </a:p>
          <a:p>
            <a:pPr marL="0" indent="0">
              <a:buNone/>
            </a:pPr>
            <a:r>
              <a:rPr lang="en-US" baseline="0" dirty="0"/>
              <a:t>MM: We use GDP per capita as a proxy for labor productivity.</a:t>
            </a:r>
          </a:p>
          <a:p>
            <a:pPr marL="0" indent="0">
              <a:buNone/>
            </a:pPr>
            <a:r>
              <a:rPr lang="en-US" baseline="0" dirty="0"/>
              <a:t>This association does not imply causality</a:t>
            </a:r>
          </a:p>
          <a:p>
            <a:pPr marL="0" indent="0">
              <a:buNone/>
            </a:pPr>
            <a:endParaRPr lang="en-US" baseline="0" dirty="0"/>
          </a:p>
          <a:p>
            <a:pPr marL="0" indent="0">
              <a:buNone/>
            </a:pPr>
            <a:r>
              <a:rPr lang="en-US" baseline="0" dirty="0"/>
              <a:t>Countries with the highest urbanization and GDP</a:t>
            </a:r>
          </a:p>
          <a:p>
            <a:pPr marL="0" indent="0">
              <a:buNone/>
            </a:pPr>
            <a:r>
              <a:rPr lang="en-US" baseline="0" dirty="0"/>
              <a:t>Upper right are: Qatar, Macao, Luxembourg, Brunei, Kuwait, Singapore, Norway.</a:t>
            </a:r>
          </a:p>
          <a:p>
            <a:pPr marL="0" indent="0">
              <a:buNone/>
            </a:pPr>
            <a:r>
              <a:rPr lang="en-US" baseline="0" dirty="0"/>
              <a:t>Bottom left: South Sudan, Solomon Islands, Burkina Faso, Niger.</a:t>
            </a:r>
          </a:p>
          <a:p>
            <a:pPr marL="0" indent="0">
              <a:buNone/>
            </a:pPr>
            <a:endParaRPr lang="en-US" baseline="0" dirty="0"/>
          </a:p>
          <a:p>
            <a:pPr marL="0" indent="0">
              <a:buNone/>
            </a:pPr>
            <a:r>
              <a:rPr lang="en-US" baseline="0" dirty="0"/>
              <a:t>With the official definitions, LAC is also at average – but the Caribbean is above, and South America is below</a:t>
            </a:r>
          </a:p>
          <a:p>
            <a:pPr marL="0" indent="0">
              <a:buNone/>
            </a:pPr>
            <a:r>
              <a:rPr lang="en-US" baseline="0" dirty="0"/>
              <a:t>With the consistent definitions, LAC is at average, and so are the LAC sub-regions</a:t>
            </a:r>
          </a:p>
          <a:p>
            <a:pPr marL="0" indent="0">
              <a:buNone/>
            </a:pPr>
            <a:endParaRPr lang="en-US" baseline="0" dirty="0"/>
          </a:p>
          <a:p>
            <a:pPr marL="0" indent="0">
              <a:buNone/>
            </a:pPr>
            <a:endParaRPr lang="en-US" baseline="0" dirty="0"/>
          </a:p>
        </p:txBody>
      </p:sp>
      <p:sp>
        <p:nvSpPr>
          <p:cNvPr id="4" name="Slide Number Placeholder 3"/>
          <p:cNvSpPr>
            <a:spLocks noGrp="1"/>
          </p:cNvSpPr>
          <p:nvPr>
            <p:ph type="sldNum" sz="quarter" idx="10"/>
          </p:nvPr>
        </p:nvSpPr>
        <p:spPr/>
        <p:txBody>
          <a:bodyPr/>
          <a:lstStyle/>
          <a:p>
            <a:fld id="{B750AF2F-3558-4180-AE93-AC49B8C2BB69}" type="slidenum">
              <a:rPr lang="en-US" smtClean="0"/>
              <a:t>8</a:t>
            </a:fld>
            <a:endParaRPr lang="en-US"/>
          </a:p>
        </p:txBody>
      </p:sp>
    </p:spTree>
    <p:extLst>
      <p:ext uri="{BB962C8B-B14F-4D97-AF65-F5344CB8AC3E}">
        <p14:creationId xmlns:p14="http://schemas.microsoft.com/office/powerpoint/2010/main" val="2615154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pPr marL="0" indent="0">
              <a:buNone/>
            </a:pPr>
            <a:endParaRPr lang="en-US" baseline="0" dirty="0"/>
          </a:p>
          <a:p>
            <a:pPr marL="0" indent="0">
              <a:buNone/>
            </a:pPr>
            <a:r>
              <a:rPr lang="en-US" baseline="0" dirty="0"/>
              <a:t>&amp;&amp;&amp;&amp;&amp;&amp;&amp;&amp;&amp;&amp;&amp;&amp;&amp;&amp;&amp;&amp;&amp;&amp;&amp;&amp;</a:t>
            </a:r>
          </a:p>
          <a:p>
            <a:pPr marL="0" indent="0">
              <a:buNone/>
            </a:pPr>
            <a:endParaRPr lang="en-US" baseline="0" dirty="0"/>
          </a:p>
          <a:p>
            <a:pPr marL="0" indent="0">
              <a:buNone/>
            </a:pPr>
            <a:r>
              <a:rPr lang="en-US" baseline="0" dirty="0"/>
              <a:t>MM: We use GDP per capita as a proxy for labor productivity.</a:t>
            </a:r>
          </a:p>
          <a:p>
            <a:pPr marL="0" indent="0">
              <a:buNone/>
            </a:pPr>
            <a:r>
              <a:rPr lang="en-US" baseline="0" dirty="0"/>
              <a:t>This association does not imply causality</a:t>
            </a:r>
          </a:p>
          <a:p>
            <a:pPr marL="0" indent="0">
              <a:buNone/>
            </a:pPr>
            <a:endParaRPr lang="en-US" baseline="0" dirty="0"/>
          </a:p>
          <a:p>
            <a:pPr marL="0" indent="0">
              <a:buNone/>
            </a:pPr>
            <a:r>
              <a:rPr lang="en-US" baseline="0" dirty="0"/>
              <a:t>Countries with the highest urbanization and GDP</a:t>
            </a:r>
          </a:p>
          <a:p>
            <a:pPr marL="0" indent="0">
              <a:buNone/>
            </a:pPr>
            <a:r>
              <a:rPr lang="en-US" baseline="0" dirty="0"/>
              <a:t>Upper right are: Qatar, Macao, Luxembourg, Brunei, Kuwait, Singapore, Norway.</a:t>
            </a:r>
          </a:p>
          <a:p>
            <a:pPr marL="0" indent="0">
              <a:buNone/>
            </a:pPr>
            <a:r>
              <a:rPr lang="en-US" baseline="0" dirty="0"/>
              <a:t>Bottom left: South Sudan, Solomon Islands, Burkina Faso, Niger.</a:t>
            </a:r>
          </a:p>
          <a:p>
            <a:pPr marL="0" indent="0">
              <a:buNone/>
            </a:pPr>
            <a:endParaRPr lang="en-US" baseline="0" dirty="0"/>
          </a:p>
          <a:p>
            <a:pPr marL="0" indent="0">
              <a:buNone/>
            </a:pPr>
            <a:r>
              <a:rPr lang="en-US" baseline="0" dirty="0"/>
              <a:t>With the official definitions, LAC is also at average – but the Caribbean is above, and South America is below</a:t>
            </a:r>
          </a:p>
          <a:p>
            <a:pPr marL="0" indent="0">
              <a:buNone/>
            </a:pPr>
            <a:r>
              <a:rPr lang="en-US" baseline="0" dirty="0"/>
              <a:t>With the consistent definitions, LAC is at average, and so are the LAC sub-regions</a:t>
            </a:r>
          </a:p>
          <a:p>
            <a:pPr marL="0" indent="0">
              <a:buNone/>
            </a:pPr>
            <a:endParaRPr lang="en-US" baseline="0" dirty="0"/>
          </a:p>
          <a:p>
            <a:pPr marL="0" indent="0">
              <a:buNone/>
            </a:pPr>
            <a:endParaRPr lang="en-US" baseline="0" dirty="0"/>
          </a:p>
        </p:txBody>
      </p:sp>
      <p:sp>
        <p:nvSpPr>
          <p:cNvPr id="4" name="Slide Number Placeholder 3"/>
          <p:cNvSpPr>
            <a:spLocks noGrp="1"/>
          </p:cNvSpPr>
          <p:nvPr>
            <p:ph type="sldNum" sz="quarter" idx="10"/>
          </p:nvPr>
        </p:nvSpPr>
        <p:spPr/>
        <p:txBody>
          <a:bodyPr/>
          <a:lstStyle/>
          <a:p>
            <a:fld id="{B750AF2F-3558-4180-AE93-AC49B8C2BB69}" type="slidenum">
              <a:rPr lang="en-US" smtClean="0"/>
              <a:t>9</a:t>
            </a:fld>
            <a:endParaRPr lang="en-US"/>
          </a:p>
        </p:txBody>
      </p:sp>
    </p:spTree>
    <p:extLst>
      <p:ext uri="{BB962C8B-B14F-4D97-AF65-F5344CB8AC3E}">
        <p14:creationId xmlns:p14="http://schemas.microsoft.com/office/powerpoint/2010/main" val="3191936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7AD25C5-E7DF-4978-A0D0-9359BA4A45F1}" type="datetimeFigureOut">
              <a:rPr lang="en-US" smtClean="0"/>
              <a:t>6/11/2018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2D6553-B399-45A4-A877-622F01F4552C}" type="slidenum">
              <a:rPr lang="en-US" smtClean="0"/>
              <a:t>‹#›</a:t>
            </a:fld>
            <a:endParaRPr lang="en-US"/>
          </a:p>
        </p:txBody>
      </p:sp>
    </p:spTree>
    <p:extLst>
      <p:ext uri="{BB962C8B-B14F-4D97-AF65-F5344CB8AC3E}">
        <p14:creationId xmlns:p14="http://schemas.microsoft.com/office/powerpoint/2010/main" val="133736834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AD25C5-E7DF-4978-A0D0-9359BA4A45F1}" type="datetimeFigureOut">
              <a:rPr lang="en-US" smtClean="0"/>
              <a:t>6/11/2018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2D6553-B399-45A4-A877-622F01F4552C}" type="slidenum">
              <a:rPr lang="en-US" smtClean="0"/>
              <a:t>‹#›</a:t>
            </a:fld>
            <a:endParaRPr lang="en-US"/>
          </a:p>
        </p:txBody>
      </p:sp>
    </p:spTree>
    <p:extLst>
      <p:ext uri="{BB962C8B-B14F-4D97-AF65-F5344CB8AC3E}">
        <p14:creationId xmlns:p14="http://schemas.microsoft.com/office/powerpoint/2010/main" val="81871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AD25C5-E7DF-4978-A0D0-9359BA4A45F1}" type="datetimeFigureOut">
              <a:rPr lang="en-US" smtClean="0"/>
              <a:t>6/11/2018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2D6553-B399-45A4-A877-622F01F4552C}" type="slidenum">
              <a:rPr lang="en-US" smtClean="0"/>
              <a:t>‹#›</a:t>
            </a:fld>
            <a:endParaRPr lang="en-US"/>
          </a:p>
        </p:txBody>
      </p:sp>
    </p:spTree>
    <p:extLst>
      <p:ext uri="{BB962C8B-B14F-4D97-AF65-F5344CB8AC3E}">
        <p14:creationId xmlns:p14="http://schemas.microsoft.com/office/powerpoint/2010/main" val="671856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E43A8FA-F0D8-4634-85EE-CDBDF2B907C9}" type="datetimeFigureOut">
              <a:rPr lang="es-CO" smtClean="0"/>
              <a:t>11/06/2018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A3C53F5-4BB9-464F-BAAB-4B537B7BD2BA}" type="slidenum">
              <a:rPr lang="es-CO" smtClean="0"/>
              <a:t>‹#›</a:t>
            </a:fld>
            <a:endParaRPr lang="es-CO"/>
          </a:p>
        </p:txBody>
      </p:sp>
    </p:spTree>
    <p:extLst>
      <p:ext uri="{BB962C8B-B14F-4D97-AF65-F5344CB8AC3E}">
        <p14:creationId xmlns:p14="http://schemas.microsoft.com/office/powerpoint/2010/main" val="26499133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43A8FA-F0D8-4634-85EE-CDBDF2B907C9}" type="datetimeFigureOut">
              <a:rPr lang="es-CO" smtClean="0"/>
              <a:t>11/06/2018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A3C53F5-4BB9-464F-BAAB-4B537B7BD2BA}" type="slidenum">
              <a:rPr lang="es-CO" smtClean="0"/>
              <a:t>‹#›</a:t>
            </a:fld>
            <a:endParaRPr lang="es-CO"/>
          </a:p>
        </p:txBody>
      </p:sp>
    </p:spTree>
    <p:extLst>
      <p:ext uri="{BB962C8B-B14F-4D97-AF65-F5344CB8AC3E}">
        <p14:creationId xmlns:p14="http://schemas.microsoft.com/office/powerpoint/2010/main" val="914809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E43A8FA-F0D8-4634-85EE-CDBDF2B907C9}" type="datetimeFigureOut">
              <a:rPr lang="es-CO" smtClean="0"/>
              <a:t>11/06/2018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A3C53F5-4BB9-464F-BAAB-4B537B7BD2BA}" type="slidenum">
              <a:rPr lang="es-CO" smtClean="0"/>
              <a:t>‹#›</a:t>
            </a:fld>
            <a:endParaRPr lang="es-CO"/>
          </a:p>
        </p:txBody>
      </p:sp>
    </p:spTree>
    <p:extLst>
      <p:ext uri="{BB962C8B-B14F-4D97-AF65-F5344CB8AC3E}">
        <p14:creationId xmlns:p14="http://schemas.microsoft.com/office/powerpoint/2010/main" val="38974697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43A8FA-F0D8-4634-85EE-CDBDF2B907C9}" type="datetimeFigureOut">
              <a:rPr lang="es-CO" smtClean="0"/>
              <a:t>11/06/2018</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5A3C53F5-4BB9-464F-BAAB-4B537B7BD2BA}" type="slidenum">
              <a:rPr lang="es-CO" smtClean="0"/>
              <a:t>‹#›</a:t>
            </a:fld>
            <a:endParaRPr lang="es-CO"/>
          </a:p>
        </p:txBody>
      </p:sp>
    </p:spTree>
    <p:extLst>
      <p:ext uri="{BB962C8B-B14F-4D97-AF65-F5344CB8AC3E}">
        <p14:creationId xmlns:p14="http://schemas.microsoft.com/office/powerpoint/2010/main" val="15644382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43A8FA-F0D8-4634-85EE-CDBDF2B907C9}" type="datetimeFigureOut">
              <a:rPr lang="es-CO" smtClean="0"/>
              <a:t>11/06/2018</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5A3C53F5-4BB9-464F-BAAB-4B537B7BD2BA}" type="slidenum">
              <a:rPr lang="es-CO" smtClean="0"/>
              <a:t>‹#›</a:t>
            </a:fld>
            <a:endParaRPr lang="es-CO"/>
          </a:p>
        </p:txBody>
      </p:sp>
    </p:spTree>
    <p:extLst>
      <p:ext uri="{BB962C8B-B14F-4D97-AF65-F5344CB8AC3E}">
        <p14:creationId xmlns:p14="http://schemas.microsoft.com/office/powerpoint/2010/main" val="3112822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43A8FA-F0D8-4634-85EE-CDBDF2B907C9}" type="datetimeFigureOut">
              <a:rPr lang="es-CO" smtClean="0"/>
              <a:t>11/06/2018</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5A3C53F5-4BB9-464F-BAAB-4B537B7BD2BA}" type="slidenum">
              <a:rPr lang="es-CO" smtClean="0"/>
              <a:t>‹#›</a:t>
            </a:fld>
            <a:endParaRPr lang="es-CO"/>
          </a:p>
        </p:txBody>
      </p:sp>
    </p:spTree>
    <p:extLst>
      <p:ext uri="{BB962C8B-B14F-4D97-AF65-F5344CB8AC3E}">
        <p14:creationId xmlns:p14="http://schemas.microsoft.com/office/powerpoint/2010/main" val="37747469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43A8FA-F0D8-4634-85EE-CDBDF2B907C9}" type="datetimeFigureOut">
              <a:rPr lang="es-CO" smtClean="0"/>
              <a:t>11/06/2018</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5A3C53F5-4BB9-464F-BAAB-4B537B7BD2BA}" type="slidenum">
              <a:rPr lang="es-CO" smtClean="0"/>
              <a:t>‹#›</a:t>
            </a:fld>
            <a:endParaRPr lang="es-CO"/>
          </a:p>
        </p:txBody>
      </p:sp>
    </p:spTree>
    <p:extLst>
      <p:ext uri="{BB962C8B-B14F-4D97-AF65-F5344CB8AC3E}">
        <p14:creationId xmlns:p14="http://schemas.microsoft.com/office/powerpoint/2010/main" val="41238482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43A8FA-F0D8-4634-85EE-CDBDF2B907C9}" type="datetimeFigureOut">
              <a:rPr lang="es-CO" smtClean="0"/>
              <a:t>11/06/2018</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5A3C53F5-4BB9-464F-BAAB-4B537B7BD2BA}" type="slidenum">
              <a:rPr lang="es-CO" smtClean="0"/>
              <a:t>‹#›</a:t>
            </a:fld>
            <a:endParaRPr lang="es-CO"/>
          </a:p>
        </p:txBody>
      </p:sp>
    </p:spTree>
    <p:extLst>
      <p:ext uri="{BB962C8B-B14F-4D97-AF65-F5344CB8AC3E}">
        <p14:creationId xmlns:p14="http://schemas.microsoft.com/office/powerpoint/2010/main" val="4114371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406246"/>
            <a:ext cx="7886700" cy="996260"/>
          </a:xfrm>
        </p:spPr>
        <p:txBody>
          <a:bodyPr>
            <a:normAutofit/>
          </a:bodyPr>
          <a:lstStyle>
            <a:lvl1pPr algn="ctr">
              <a:defRPr sz="32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lnSpc>
                <a:spcPct val="105000"/>
              </a:lnSpc>
              <a:spcBef>
                <a:spcPts val="150"/>
              </a:spcBef>
              <a:spcAft>
                <a:spcPts val="150"/>
              </a:spcAft>
              <a:defRPr sz="2400" b="1">
                <a:latin typeface="Arial" panose="020B0604020202020204" pitchFamily="34" charset="0"/>
                <a:cs typeface="Arial" panose="020B0604020202020204" pitchFamily="34" charset="0"/>
              </a:defRPr>
            </a:lvl1pPr>
            <a:lvl2pPr>
              <a:lnSpc>
                <a:spcPct val="105000"/>
              </a:lnSpc>
              <a:spcBef>
                <a:spcPts val="0"/>
              </a:spcBef>
              <a:spcAft>
                <a:spcPts val="0"/>
              </a:spcAft>
              <a:defRPr sz="2000" b="1">
                <a:latin typeface="Arial" panose="020B0604020202020204" pitchFamily="34" charset="0"/>
                <a:cs typeface="Arial" panose="020B0604020202020204" pitchFamily="34" charset="0"/>
              </a:defRPr>
            </a:lvl2pPr>
            <a:lvl3pPr>
              <a:lnSpc>
                <a:spcPct val="105000"/>
              </a:lnSpc>
              <a:spcBef>
                <a:spcPts val="0"/>
              </a:spcBef>
              <a:spcAft>
                <a:spcPts val="0"/>
              </a:spcAft>
              <a:defRPr/>
            </a:lvl3pPr>
            <a:lvl4pPr>
              <a:lnSpc>
                <a:spcPct val="105000"/>
              </a:lnSpc>
              <a:spcBef>
                <a:spcPts val="0"/>
              </a:spcBef>
              <a:spcAft>
                <a:spcPts val="0"/>
              </a:spcAft>
              <a:defRPr/>
            </a:lvl4pPr>
            <a:lvl5pPr>
              <a:lnSpc>
                <a:spcPct val="105000"/>
              </a:lnSpc>
              <a:spcBef>
                <a:spcPts val="0"/>
              </a:spcBef>
              <a:spcAft>
                <a:spcPts val="0"/>
              </a:spcAft>
              <a:defRPr/>
            </a:lvl5pPr>
          </a:lstStyle>
          <a:p>
            <a:pPr lvl="0"/>
            <a:r>
              <a:rPr lang="es-CO" noProof="0" dirty="0" err="1"/>
              <a:t>Click</a:t>
            </a:r>
            <a:r>
              <a:rPr lang="es-CO" noProof="0" dirty="0"/>
              <a:t> </a:t>
            </a:r>
            <a:r>
              <a:rPr lang="es-CO" noProof="0" dirty="0" err="1"/>
              <a:t>to</a:t>
            </a:r>
            <a:r>
              <a:rPr lang="es-CO" noProof="0" dirty="0"/>
              <a:t> </a:t>
            </a:r>
            <a:r>
              <a:rPr lang="es-CO" noProof="0" dirty="0" err="1"/>
              <a:t>edit</a:t>
            </a:r>
            <a:r>
              <a:rPr lang="es-CO" noProof="0" dirty="0"/>
              <a:t> Master </a:t>
            </a:r>
            <a:r>
              <a:rPr lang="es-CO" noProof="0" dirty="0" err="1"/>
              <a:t>text</a:t>
            </a:r>
            <a:r>
              <a:rPr lang="es-CO" noProof="0" dirty="0"/>
              <a:t> </a:t>
            </a:r>
            <a:r>
              <a:rPr lang="es-CO" noProof="0" dirty="0" err="1"/>
              <a:t>styles</a:t>
            </a:r>
            <a:endParaRPr lang="es-CO" noProof="0" dirty="0"/>
          </a:p>
          <a:p>
            <a:pPr lvl="1"/>
            <a:r>
              <a:rPr lang="es-CO" noProof="0" dirty="0" err="1"/>
              <a:t>Second</a:t>
            </a:r>
            <a:r>
              <a:rPr lang="es-CO" noProof="0" dirty="0"/>
              <a:t> </a:t>
            </a:r>
            <a:r>
              <a:rPr lang="es-CO" noProof="0" dirty="0" err="1"/>
              <a:t>level</a:t>
            </a:r>
            <a:endParaRPr lang="es-CO" noProof="0" dirty="0"/>
          </a:p>
          <a:p>
            <a:pPr lvl="2"/>
            <a:r>
              <a:rPr lang="es-CO" noProof="0" dirty="0" err="1"/>
              <a:t>Third</a:t>
            </a:r>
            <a:r>
              <a:rPr lang="es-CO" noProof="0" dirty="0"/>
              <a:t> </a:t>
            </a:r>
            <a:r>
              <a:rPr lang="es-CO" noProof="0" dirty="0" err="1"/>
              <a:t>level</a:t>
            </a:r>
            <a:endParaRPr lang="es-CO" noProof="0" dirty="0"/>
          </a:p>
          <a:p>
            <a:pPr lvl="3"/>
            <a:r>
              <a:rPr lang="es-CO" noProof="0" dirty="0" err="1"/>
              <a:t>Fourth</a:t>
            </a:r>
            <a:r>
              <a:rPr lang="es-CO" noProof="0" dirty="0"/>
              <a:t> </a:t>
            </a:r>
            <a:r>
              <a:rPr lang="es-CO" noProof="0" dirty="0" err="1"/>
              <a:t>level</a:t>
            </a:r>
            <a:endParaRPr lang="es-CO" noProof="0" dirty="0"/>
          </a:p>
          <a:p>
            <a:pPr lvl="4"/>
            <a:r>
              <a:rPr lang="es-CO" noProof="0" dirty="0" err="1"/>
              <a:t>Fifth</a:t>
            </a:r>
            <a:r>
              <a:rPr lang="es-CO" noProof="0" dirty="0"/>
              <a:t> </a:t>
            </a:r>
            <a:r>
              <a:rPr lang="es-CO" noProof="0" dirty="0" err="1"/>
              <a:t>level</a:t>
            </a:r>
            <a:endParaRPr lang="es-CO" noProof="0" dirty="0"/>
          </a:p>
        </p:txBody>
      </p:sp>
      <p:sp>
        <p:nvSpPr>
          <p:cNvPr id="4" name="Date Placeholder 3"/>
          <p:cNvSpPr>
            <a:spLocks noGrp="1"/>
          </p:cNvSpPr>
          <p:nvPr>
            <p:ph type="dt" sz="half" idx="10"/>
          </p:nvPr>
        </p:nvSpPr>
        <p:spPr/>
        <p:txBody>
          <a:bodyPr/>
          <a:lstStyle/>
          <a:p>
            <a:fld id="{57AD25C5-E7DF-4978-A0D0-9359BA4A45F1}" type="datetimeFigureOut">
              <a:rPr lang="en-US" smtClean="0"/>
              <a:t>6/11/2018</a:t>
            </a:fld>
            <a:endParaRPr lang="en-US"/>
          </a:p>
        </p:txBody>
      </p:sp>
      <p:sp>
        <p:nvSpPr>
          <p:cNvPr id="5" name="Footer Placeholder 4"/>
          <p:cNvSpPr>
            <a:spLocks noGrp="1"/>
          </p:cNvSpPr>
          <p:nvPr>
            <p:ph type="ftr" sz="quarter" idx="11"/>
          </p:nvPr>
        </p:nvSpPr>
        <p:spPr/>
        <p:txBody>
          <a:bodyPr/>
          <a:lstStyle/>
          <a:p>
            <a:r>
              <a:rPr lang="en-US"/>
              <a:t>Office of the Chief Economist for Latin America and the Caribbean</a:t>
            </a:r>
            <a:endParaRPr lang="en-US" dirty="0"/>
          </a:p>
        </p:txBody>
      </p:sp>
      <p:sp>
        <p:nvSpPr>
          <p:cNvPr id="6" name="Slide Number Placeholder 5"/>
          <p:cNvSpPr>
            <a:spLocks noGrp="1"/>
          </p:cNvSpPr>
          <p:nvPr>
            <p:ph type="sldNum" sz="quarter" idx="12"/>
          </p:nvPr>
        </p:nvSpPr>
        <p:spPr/>
        <p:txBody>
          <a:bodyPr/>
          <a:lstStyle/>
          <a:p>
            <a:fld id="{472D6553-B399-45A4-A877-622F01F4552C}" type="slidenum">
              <a:rPr lang="en-US" smtClean="0"/>
              <a:t>‹#›</a:t>
            </a:fld>
            <a:endParaRPr lang="en-US"/>
          </a:p>
        </p:txBody>
      </p:sp>
      <p:sp>
        <p:nvSpPr>
          <p:cNvPr id="7" name="Rectangle 6"/>
          <p:cNvSpPr/>
          <p:nvPr userDrawn="1"/>
        </p:nvSpPr>
        <p:spPr>
          <a:xfrm>
            <a:off x="0" y="5"/>
            <a:ext cx="9144000" cy="272955"/>
          </a:xfrm>
          <a:prstGeom prst="rect">
            <a:avLst/>
          </a:prstGeom>
          <a:solidFill>
            <a:srgbClr val="15489F"/>
          </a:solidFill>
          <a:ln>
            <a:solidFill>
              <a:srgbClr val="5891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8" name="Straight Connector 7"/>
          <p:cNvCxnSpPr/>
          <p:nvPr userDrawn="1"/>
        </p:nvCxnSpPr>
        <p:spPr>
          <a:xfrm>
            <a:off x="0" y="310030"/>
            <a:ext cx="9144000" cy="0"/>
          </a:xfrm>
          <a:prstGeom prst="line">
            <a:avLst/>
          </a:prstGeom>
          <a:ln w="38100">
            <a:solidFill>
              <a:srgbClr val="FCAF17"/>
            </a:solidFill>
          </a:ln>
        </p:spPr>
        <p:style>
          <a:lnRef idx="3">
            <a:schemeClr val="dk1"/>
          </a:lnRef>
          <a:fillRef idx="0">
            <a:schemeClr val="dk1"/>
          </a:fillRef>
          <a:effectRef idx="2">
            <a:schemeClr val="dk1"/>
          </a:effectRef>
          <a:fontRef idx="minor">
            <a:schemeClr val="tx1"/>
          </a:fontRef>
        </p:style>
      </p:cxnSp>
      <p:cxnSp>
        <p:nvCxnSpPr>
          <p:cNvPr id="9" name="Straight Connector 8"/>
          <p:cNvCxnSpPr/>
          <p:nvPr userDrawn="1"/>
        </p:nvCxnSpPr>
        <p:spPr>
          <a:xfrm>
            <a:off x="0" y="1469564"/>
            <a:ext cx="9144000" cy="0"/>
          </a:xfrm>
          <a:prstGeom prst="line">
            <a:avLst/>
          </a:prstGeom>
          <a:ln w="38100">
            <a:solidFill>
              <a:srgbClr val="FFAF17"/>
            </a:solidFill>
          </a:ln>
        </p:spPr>
        <p:style>
          <a:lnRef idx="3">
            <a:schemeClr val="dk1"/>
          </a:lnRef>
          <a:fillRef idx="0">
            <a:schemeClr val="dk1"/>
          </a:fillRef>
          <a:effectRef idx="2">
            <a:schemeClr val="dk1"/>
          </a:effectRef>
          <a:fontRef idx="minor">
            <a:schemeClr val="tx1"/>
          </a:fontRef>
        </p:style>
      </p:cxnSp>
      <p:cxnSp>
        <p:nvCxnSpPr>
          <p:cNvPr id="10" name="Straight Connector 9"/>
          <p:cNvCxnSpPr/>
          <p:nvPr userDrawn="1"/>
        </p:nvCxnSpPr>
        <p:spPr>
          <a:xfrm>
            <a:off x="0" y="1506534"/>
            <a:ext cx="9144000" cy="0"/>
          </a:xfrm>
          <a:prstGeom prst="line">
            <a:avLst/>
          </a:prstGeom>
          <a:ln w="38100">
            <a:solidFill>
              <a:srgbClr val="15489F"/>
            </a:solidFill>
          </a:ln>
        </p:spPr>
        <p:style>
          <a:lnRef idx="3">
            <a:schemeClr val="dk1"/>
          </a:lnRef>
          <a:fillRef idx="0">
            <a:schemeClr val="dk1"/>
          </a:fillRef>
          <a:effectRef idx="2">
            <a:schemeClr val="dk1"/>
          </a:effectRef>
          <a:fontRef idx="minor">
            <a:schemeClr val="tx1"/>
          </a:fontRef>
        </p:style>
      </p:cxnSp>
      <p:cxnSp>
        <p:nvCxnSpPr>
          <p:cNvPr id="11" name="Straight Connector 10"/>
          <p:cNvCxnSpPr/>
          <p:nvPr userDrawn="1"/>
        </p:nvCxnSpPr>
        <p:spPr>
          <a:xfrm>
            <a:off x="0" y="272955"/>
            <a:ext cx="9144000" cy="0"/>
          </a:xfrm>
          <a:prstGeom prst="line">
            <a:avLst/>
          </a:prstGeom>
          <a:ln w="38100">
            <a:solidFill>
              <a:srgbClr val="15489F"/>
            </a:solidFill>
          </a:ln>
        </p:spPr>
        <p:style>
          <a:lnRef idx="3">
            <a:schemeClr val="dk1"/>
          </a:lnRef>
          <a:fillRef idx="0">
            <a:schemeClr val="dk1"/>
          </a:fillRef>
          <a:effectRef idx="2">
            <a:schemeClr val="dk1"/>
          </a:effectRef>
          <a:fontRef idx="minor">
            <a:schemeClr val="tx1"/>
          </a:fontRef>
        </p:style>
      </p:cxnSp>
      <p:sp>
        <p:nvSpPr>
          <p:cNvPr id="12" name="Rectangle 11"/>
          <p:cNvSpPr/>
          <p:nvPr userDrawn="1"/>
        </p:nvSpPr>
        <p:spPr>
          <a:xfrm>
            <a:off x="0" y="6585002"/>
            <a:ext cx="9144000" cy="272955"/>
          </a:xfrm>
          <a:prstGeom prst="rect">
            <a:avLst/>
          </a:prstGeom>
          <a:solidFill>
            <a:srgbClr val="15489F"/>
          </a:solidFill>
          <a:ln>
            <a:solidFill>
              <a:srgbClr val="5891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3" name="Straight Connector 12"/>
          <p:cNvCxnSpPr/>
          <p:nvPr userDrawn="1"/>
        </p:nvCxnSpPr>
        <p:spPr>
          <a:xfrm>
            <a:off x="0" y="6577005"/>
            <a:ext cx="9144000" cy="0"/>
          </a:xfrm>
          <a:prstGeom prst="line">
            <a:avLst/>
          </a:prstGeom>
          <a:ln w="38100">
            <a:solidFill>
              <a:srgbClr val="15489F"/>
            </a:solidFill>
          </a:ln>
        </p:spPr>
        <p:style>
          <a:lnRef idx="3">
            <a:schemeClr val="dk1"/>
          </a:lnRef>
          <a:fillRef idx="0">
            <a:schemeClr val="dk1"/>
          </a:fillRef>
          <a:effectRef idx="2">
            <a:schemeClr val="dk1"/>
          </a:effectRef>
          <a:fontRef idx="minor">
            <a:schemeClr val="tx1"/>
          </a:fontRef>
        </p:style>
      </p:cxnSp>
      <p:cxnSp>
        <p:nvCxnSpPr>
          <p:cNvPr id="14" name="Straight Connector 13"/>
          <p:cNvCxnSpPr/>
          <p:nvPr userDrawn="1"/>
        </p:nvCxnSpPr>
        <p:spPr>
          <a:xfrm>
            <a:off x="0" y="6557846"/>
            <a:ext cx="9144000" cy="0"/>
          </a:xfrm>
          <a:prstGeom prst="line">
            <a:avLst/>
          </a:prstGeom>
          <a:ln w="38100">
            <a:solidFill>
              <a:srgbClr val="FCAF17"/>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6168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43A8FA-F0D8-4634-85EE-CDBDF2B907C9}" type="datetimeFigureOut">
              <a:rPr lang="es-CO" smtClean="0"/>
              <a:t>11/06/2018</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5A3C53F5-4BB9-464F-BAAB-4B537B7BD2BA}" type="slidenum">
              <a:rPr lang="es-CO" smtClean="0"/>
              <a:t>‹#›</a:t>
            </a:fld>
            <a:endParaRPr lang="es-CO"/>
          </a:p>
        </p:txBody>
      </p:sp>
    </p:spTree>
    <p:extLst>
      <p:ext uri="{BB962C8B-B14F-4D97-AF65-F5344CB8AC3E}">
        <p14:creationId xmlns:p14="http://schemas.microsoft.com/office/powerpoint/2010/main" val="28168082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43A8FA-F0D8-4634-85EE-CDBDF2B907C9}" type="datetimeFigureOut">
              <a:rPr lang="es-CO" smtClean="0"/>
              <a:t>11/06/2018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A3C53F5-4BB9-464F-BAAB-4B537B7BD2BA}" type="slidenum">
              <a:rPr lang="es-CO" smtClean="0"/>
              <a:t>‹#›</a:t>
            </a:fld>
            <a:endParaRPr lang="es-CO"/>
          </a:p>
        </p:txBody>
      </p:sp>
    </p:spTree>
    <p:extLst>
      <p:ext uri="{BB962C8B-B14F-4D97-AF65-F5344CB8AC3E}">
        <p14:creationId xmlns:p14="http://schemas.microsoft.com/office/powerpoint/2010/main" val="11737976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43A8FA-F0D8-4634-85EE-CDBDF2B907C9}" type="datetimeFigureOut">
              <a:rPr lang="es-CO" smtClean="0"/>
              <a:t>11/06/2018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A3C53F5-4BB9-464F-BAAB-4B537B7BD2BA}" type="slidenum">
              <a:rPr lang="es-CO" smtClean="0"/>
              <a:t>‹#›</a:t>
            </a:fld>
            <a:endParaRPr lang="es-CO"/>
          </a:p>
        </p:txBody>
      </p:sp>
    </p:spTree>
    <p:extLst>
      <p:ext uri="{BB962C8B-B14F-4D97-AF65-F5344CB8AC3E}">
        <p14:creationId xmlns:p14="http://schemas.microsoft.com/office/powerpoint/2010/main" val="1719743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4082"/>
            <a:ext cx="7886700" cy="1325563"/>
          </a:xfrm>
        </p:spPr>
        <p:txBody>
          <a:bodyPr>
            <a:normAutofit/>
          </a:bodyPr>
          <a:lstStyle>
            <a:lvl1pPr algn="ctr">
              <a:defRPr sz="4000" b="1">
                <a:latin typeface="Arial" panose="020B0604020202020204" pitchFamily="34" charset="0"/>
                <a:cs typeface="Arial" panose="020B0604020202020204" pitchFamily="34" charset="0"/>
              </a:defRPr>
            </a:lvl1pPr>
          </a:lstStyle>
          <a:p>
            <a:r>
              <a:rPr lang="en-US" dirty="0"/>
              <a:t>Click to edit Master title style</a:t>
            </a:r>
            <a:endParaRPr lang="es-CO" dirty="0"/>
          </a:p>
        </p:txBody>
      </p:sp>
      <p:sp>
        <p:nvSpPr>
          <p:cNvPr id="6" name="Rectangle 5"/>
          <p:cNvSpPr/>
          <p:nvPr userDrawn="1"/>
        </p:nvSpPr>
        <p:spPr>
          <a:xfrm>
            <a:off x="0" y="5"/>
            <a:ext cx="9144000" cy="272955"/>
          </a:xfrm>
          <a:prstGeom prst="rect">
            <a:avLst/>
          </a:prstGeom>
          <a:solidFill>
            <a:srgbClr val="15489F"/>
          </a:solidFill>
          <a:ln>
            <a:solidFill>
              <a:srgbClr val="5891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7" name="Straight Connector 6"/>
          <p:cNvCxnSpPr/>
          <p:nvPr userDrawn="1"/>
        </p:nvCxnSpPr>
        <p:spPr>
          <a:xfrm>
            <a:off x="0" y="310030"/>
            <a:ext cx="9144000" cy="0"/>
          </a:xfrm>
          <a:prstGeom prst="line">
            <a:avLst/>
          </a:prstGeom>
          <a:ln w="38100">
            <a:solidFill>
              <a:srgbClr val="FCAF17"/>
            </a:solidFill>
          </a:ln>
        </p:spPr>
        <p:style>
          <a:lnRef idx="3">
            <a:schemeClr val="dk1"/>
          </a:lnRef>
          <a:fillRef idx="0">
            <a:schemeClr val="dk1"/>
          </a:fillRef>
          <a:effectRef idx="2">
            <a:schemeClr val="dk1"/>
          </a:effectRef>
          <a:fontRef idx="minor">
            <a:schemeClr val="tx1"/>
          </a:fontRef>
        </p:style>
      </p:cxnSp>
      <p:cxnSp>
        <p:nvCxnSpPr>
          <p:cNvPr id="8" name="Straight Connector 7"/>
          <p:cNvCxnSpPr/>
          <p:nvPr userDrawn="1"/>
        </p:nvCxnSpPr>
        <p:spPr>
          <a:xfrm>
            <a:off x="0" y="272955"/>
            <a:ext cx="9144000" cy="0"/>
          </a:xfrm>
          <a:prstGeom prst="line">
            <a:avLst/>
          </a:prstGeom>
          <a:ln w="38100">
            <a:solidFill>
              <a:srgbClr val="15489F"/>
            </a:solidFill>
          </a:ln>
        </p:spPr>
        <p:style>
          <a:lnRef idx="3">
            <a:schemeClr val="dk1"/>
          </a:lnRef>
          <a:fillRef idx="0">
            <a:schemeClr val="dk1"/>
          </a:fillRef>
          <a:effectRef idx="2">
            <a:schemeClr val="dk1"/>
          </a:effectRef>
          <a:fontRef idx="minor">
            <a:schemeClr val="tx1"/>
          </a:fontRef>
        </p:style>
      </p:cxnSp>
      <p:sp>
        <p:nvSpPr>
          <p:cNvPr id="14" name="Rectangle 13"/>
          <p:cNvSpPr/>
          <p:nvPr userDrawn="1"/>
        </p:nvSpPr>
        <p:spPr>
          <a:xfrm>
            <a:off x="0" y="6585002"/>
            <a:ext cx="9144000" cy="272955"/>
          </a:xfrm>
          <a:prstGeom prst="rect">
            <a:avLst/>
          </a:prstGeom>
          <a:solidFill>
            <a:srgbClr val="15489F"/>
          </a:solidFill>
          <a:ln>
            <a:solidFill>
              <a:srgbClr val="5891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 name="Straight Connector 14"/>
          <p:cNvCxnSpPr/>
          <p:nvPr userDrawn="1"/>
        </p:nvCxnSpPr>
        <p:spPr>
          <a:xfrm>
            <a:off x="0" y="6577005"/>
            <a:ext cx="9144000" cy="0"/>
          </a:xfrm>
          <a:prstGeom prst="line">
            <a:avLst/>
          </a:prstGeom>
          <a:ln w="44450">
            <a:solidFill>
              <a:srgbClr val="15489F"/>
            </a:solidFill>
          </a:ln>
        </p:spPr>
        <p:style>
          <a:lnRef idx="3">
            <a:schemeClr val="dk1"/>
          </a:lnRef>
          <a:fillRef idx="0">
            <a:schemeClr val="dk1"/>
          </a:fillRef>
          <a:effectRef idx="2">
            <a:schemeClr val="dk1"/>
          </a:effectRef>
          <a:fontRef idx="minor">
            <a:schemeClr val="tx1"/>
          </a:fontRef>
        </p:style>
      </p:cxnSp>
      <p:cxnSp>
        <p:nvCxnSpPr>
          <p:cNvPr id="16" name="Straight Connector 15"/>
          <p:cNvCxnSpPr/>
          <p:nvPr userDrawn="1"/>
        </p:nvCxnSpPr>
        <p:spPr>
          <a:xfrm>
            <a:off x="0" y="6547104"/>
            <a:ext cx="9144000" cy="0"/>
          </a:xfrm>
          <a:prstGeom prst="line">
            <a:avLst/>
          </a:prstGeom>
          <a:ln w="44450">
            <a:solidFill>
              <a:srgbClr val="FCAF17"/>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255442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AD25C5-E7DF-4978-A0D0-9359BA4A45F1}" type="datetimeFigureOut">
              <a:rPr lang="en-US" smtClean="0"/>
              <a:t>6/11/2018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2D6553-B399-45A4-A877-622F01F4552C}" type="slidenum">
              <a:rPr lang="en-US" smtClean="0"/>
              <a:t>‹#›</a:t>
            </a:fld>
            <a:endParaRPr lang="en-US"/>
          </a:p>
        </p:txBody>
      </p:sp>
    </p:spTree>
    <p:extLst>
      <p:ext uri="{BB962C8B-B14F-4D97-AF65-F5344CB8AC3E}">
        <p14:creationId xmlns:p14="http://schemas.microsoft.com/office/powerpoint/2010/main" val="3581898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AD25C5-E7DF-4978-A0D0-9359BA4A45F1}" type="datetimeFigureOut">
              <a:rPr lang="en-US" smtClean="0"/>
              <a:t>6/11/2018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2D6553-B399-45A4-A877-622F01F4552C}" type="slidenum">
              <a:rPr lang="en-US" smtClean="0"/>
              <a:t>‹#›</a:t>
            </a:fld>
            <a:endParaRPr lang="en-US"/>
          </a:p>
        </p:txBody>
      </p:sp>
    </p:spTree>
    <p:extLst>
      <p:ext uri="{BB962C8B-B14F-4D97-AF65-F5344CB8AC3E}">
        <p14:creationId xmlns:p14="http://schemas.microsoft.com/office/powerpoint/2010/main" val="2749990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7AD25C5-E7DF-4978-A0D0-9359BA4A45F1}" type="datetimeFigureOut">
              <a:rPr lang="en-US" smtClean="0"/>
              <a:t>6/11/2018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2D6553-B399-45A4-A877-622F01F4552C}" type="slidenum">
              <a:rPr lang="en-US" smtClean="0"/>
              <a:t>‹#›</a:t>
            </a:fld>
            <a:endParaRPr lang="en-US"/>
          </a:p>
        </p:txBody>
      </p:sp>
    </p:spTree>
    <p:extLst>
      <p:ext uri="{BB962C8B-B14F-4D97-AF65-F5344CB8AC3E}">
        <p14:creationId xmlns:p14="http://schemas.microsoft.com/office/powerpoint/2010/main" val="3767830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7AD25C5-E7DF-4978-A0D0-9359BA4A45F1}" type="datetimeFigureOut">
              <a:rPr lang="en-US" smtClean="0"/>
              <a:t>6/11/2018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2D6553-B399-45A4-A877-622F01F4552C}" type="slidenum">
              <a:rPr lang="en-US" smtClean="0"/>
              <a:t>‹#›</a:t>
            </a:fld>
            <a:endParaRPr lang="en-US"/>
          </a:p>
        </p:txBody>
      </p:sp>
    </p:spTree>
    <p:extLst>
      <p:ext uri="{BB962C8B-B14F-4D97-AF65-F5344CB8AC3E}">
        <p14:creationId xmlns:p14="http://schemas.microsoft.com/office/powerpoint/2010/main" val="1102553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7AD25C5-E7DF-4978-A0D0-9359BA4A45F1}" type="datetimeFigureOut">
              <a:rPr lang="en-US" smtClean="0"/>
              <a:t>6/11/2018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2D6553-B399-45A4-A877-622F01F4552C}" type="slidenum">
              <a:rPr lang="en-US" smtClean="0"/>
              <a:t>‹#›</a:t>
            </a:fld>
            <a:endParaRPr lang="en-US"/>
          </a:p>
        </p:txBody>
      </p:sp>
    </p:spTree>
    <p:extLst>
      <p:ext uri="{BB962C8B-B14F-4D97-AF65-F5344CB8AC3E}">
        <p14:creationId xmlns:p14="http://schemas.microsoft.com/office/powerpoint/2010/main" val="2718945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7AD25C5-E7DF-4978-A0D0-9359BA4A45F1}" type="datetimeFigureOut">
              <a:rPr lang="en-US" smtClean="0"/>
              <a:t>6/11/2018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2D6553-B399-45A4-A877-622F01F4552C}" type="slidenum">
              <a:rPr lang="en-US" smtClean="0"/>
              <a:t>‹#›</a:t>
            </a:fld>
            <a:endParaRPr lang="en-US"/>
          </a:p>
        </p:txBody>
      </p:sp>
    </p:spTree>
    <p:extLst>
      <p:ext uri="{BB962C8B-B14F-4D97-AF65-F5344CB8AC3E}">
        <p14:creationId xmlns:p14="http://schemas.microsoft.com/office/powerpoint/2010/main" val="3989727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AD25C5-E7DF-4978-A0D0-9359BA4A45F1}" type="datetimeFigureOut">
              <a:rPr lang="en-US" smtClean="0"/>
              <a:t>6/11/2018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2D6553-B399-45A4-A877-622F01F4552C}" type="slidenum">
              <a:rPr lang="en-US" smtClean="0"/>
              <a:t>‹#›</a:t>
            </a:fld>
            <a:endParaRPr lang="en-US"/>
          </a:p>
        </p:txBody>
      </p:sp>
    </p:spTree>
    <p:extLst>
      <p:ext uri="{BB962C8B-B14F-4D97-AF65-F5344CB8AC3E}">
        <p14:creationId xmlns:p14="http://schemas.microsoft.com/office/powerpoint/2010/main" val="39492853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84" r:id="rId3"/>
    <p:sldLayoutId id="2147483663" r:id="rId4"/>
    <p:sldLayoutId id="2147483664"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43A8FA-F0D8-4634-85EE-CDBDF2B907C9}" type="datetimeFigureOut">
              <a:rPr lang="es-CO" smtClean="0"/>
              <a:t>11/06/2018</a:t>
            </a:fld>
            <a:endParaRPr lang="es-CO"/>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3C53F5-4BB9-464F-BAAB-4B537B7BD2BA}" type="slidenum">
              <a:rPr lang="es-CO" smtClean="0"/>
              <a:t>‹#›</a:t>
            </a:fld>
            <a:endParaRPr lang="es-CO"/>
          </a:p>
        </p:txBody>
      </p:sp>
    </p:spTree>
    <p:extLst>
      <p:ext uri="{BB962C8B-B14F-4D97-AF65-F5344CB8AC3E}">
        <p14:creationId xmlns:p14="http://schemas.microsoft.com/office/powerpoint/2010/main" val="90432719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openknowledge.worldbank.org/bitstream/handle/10986/29279/9781464812583.pdf?sequence=1&amp;isAllowed=y"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6189C9D-7913-40AA-AAB8-17E2502C7523}"/>
              </a:ext>
            </a:extLst>
          </p:cNvPr>
          <p:cNvPicPr>
            <a:picLocks noChangeAspect="1"/>
          </p:cNvPicPr>
          <p:nvPr/>
        </p:nvPicPr>
        <p:blipFill rotWithShape="1">
          <a:blip r:embed="rId3">
            <a:extLst>
              <a:ext uri="{28A0092B-C50C-407E-A947-70E740481C1C}">
                <a14:useLocalDpi xmlns:a14="http://schemas.microsoft.com/office/drawing/2010/main" val="0"/>
              </a:ext>
            </a:extLst>
          </a:blip>
          <a:srcRect l="10634" r="23632"/>
          <a:stretch/>
        </p:blipFill>
        <p:spPr>
          <a:xfrm>
            <a:off x="-12" y="10"/>
            <a:ext cx="7083200" cy="6857990"/>
          </a:xfrm>
          <a:custGeom>
            <a:avLst/>
            <a:gdLst>
              <a:gd name="connsiteX0" fmla="*/ 0 w 9141744"/>
              <a:gd name="connsiteY0" fmla="*/ 0 h 6863485"/>
              <a:gd name="connsiteX1" fmla="*/ 5963051 w 9141744"/>
              <a:gd name="connsiteY1" fmla="*/ 0 h 6863485"/>
              <a:gd name="connsiteX2" fmla="*/ 9141744 w 9141744"/>
              <a:gd name="connsiteY2" fmla="*/ 6863485 h 6863485"/>
              <a:gd name="connsiteX3" fmla="*/ 0 w 9141744"/>
              <a:gd name="connsiteY3" fmla="*/ 6863485 h 6863485"/>
              <a:gd name="connsiteX4" fmla="*/ 0 w 9141744"/>
              <a:gd name="connsiteY4" fmla="*/ 0 h 6863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1744" h="6863485">
                <a:moveTo>
                  <a:pt x="0" y="0"/>
                </a:moveTo>
                <a:lnTo>
                  <a:pt x="5963051" y="0"/>
                </a:lnTo>
                <a:lnTo>
                  <a:pt x="9141744" y="6863485"/>
                </a:lnTo>
                <a:lnTo>
                  <a:pt x="0" y="6863485"/>
                </a:lnTo>
                <a:lnTo>
                  <a:pt x="0" y="0"/>
                </a:lnTo>
                <a:close/>
              </a:path>
            </a:pathLst>
          </a:custGeom>
        </p:spPr>
      </p:pic>
      <p:pic>
        <p:nvPicPr>
          <p:cNvPr id="15" name="Content Placeholder 14">
            <a:extLst>
              <a:ext uri="{FF2B5EF4-FFF2-40B4-BE49-F238E27FC236}">
                <a16:creationId xmlns:a16="http://schemas.microsoft.com/office/drawing/2014/main" id="{D0F0B79B-CF78-42CA-92B1-7519201E7ED1}"/>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l="15969" r="37266" b="2"/>
          <a:stretch/>
        </p:blipFill>
        <p:spPr>
          <a:xfrm>
            <a:off x="4421875" y="0"/>
            <a:ext cx="4905197" cy="6858000"/>
          </a:xfrm>
          <a:custGeom>
            <a:avLst/>
            <a:gdLst>
              <a:gd name="connsiteX0" fmla="*/ 354282 w 6401647"/>
              <a:gd name="connsiteY0" fmla="*/ 0 h 6852994"/>
              <a:gd name="connsiteX1" fmla="*/ 6401647 w 6401647"/>
              <a:gd name="connsiteY1" fmla="*/ 0 h 6852994"/>
              <a:gd name="connsiteX2" fmla="*/ 6401647 w 6401647"/>
              <a:gd name="connsiteY2" fmla="*/ 6852994 h 6852994"/>
              <a:gd name="connsiteX3" fmla="*/ 0 w 6401647"/>
              <a:gd name="connsiteY3" fmla="*/ 6852994 h 6852994"/>
              <a:gd name="connsiteX4" fmla="*/ 0 w 6401647"/>
              <a:gd name="connsiteY4" fmla="*/ 6852993 h 6852994"/>
              <a:gd name="connsiteX5" fmla="*/ 3528116 w 6401647"/>
              <a:gd name="connsiteY5" fmla="*/ 6852993 h 6852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1647" h="6852994">
                <a:moveTo>
                  <a:pt x="354282" y="0"/>
                </a:moveTo>
                <a:lnTo>
                  <a:pt x="6401647" y="0"/>
                </a:lnTo>
                <a:lnTo>
                  <a:pt x="6401647" y="6852994"/>
                </a:lnTo>
                <a:lnTo>
                  <a:pt x="0" y="6852994"/>
                </a:lnTo>
                <a:lnTo>
                  <a:pt x="0" y="6852993"/>
                </a:lnTo>
                <a:lnTo>
                  <a:pt x="3528116" y="6852993"/>
                </a:lnTo>
                <a:close/>
              </a:path>
            </a:pathLst>
          </a:custGeom>
        </p:spPr>
      </p:pic>
      <p:sp>
        <p:nvSpPr>
          <p:cNvPr id="2" name="Title 1">
            <a:extLst>
              <a:ext uri="{FF2B5EF4-FFF2-40B4-BE49-F238E27FC236}">
                <a16:creationId xmlns:a16="http://schemas.microsoft.com/office/drawing/2014/main" id="{116EE9FA-52E3-4FBE-907C-8F7E812E6AB4}"/>
              </a:ext>
            </a:extLst>
          </p:cNvPr>
          <p:cNvSpPr>
            <a:spLocks noGrp="1"/>
          </p:cNvSpPr>
          <p:nvPr>
            <p:ph type="title"/>
          </p:nvPr>
        </p:nvSpPr>
        <p:spPr>
          <a:xfrm>
            <a:off x="103961" y="1006243"/>
            <a:ext cx="6714699" cy="1462099"/>
          </a:xfrm>
        </p:spPr>
        <p:txBody>
          <a:bodyPr vert="horz" lIns="91440" tIns="45720" rIns="91440" bIns="45720" rtlCol="0" anchor="t">
            <a:noAutofit/>
          </a:bodyPr>
          <a:lstStyle/>
          <a:p>
            <a:r>
              <a:rPr lang="es-CO" sz="5000" b="1" kern="1200" noProof="0" dirty="0">
                <a:solidFill>
                  <a:srgbClr val="FCAF17"/>
                </a:solidFill>
                <a:cs typeface="Helvetica" panose="020B0604020202020204" pitchFamily="34" charset="0"/>
              </a:rPr>
              <a:t>SUBAMOS </a:t>
            </a:r>
            <a:br>
              <a:rPr lang="es-CO" sz="5000" b="1" kern="1200" noProof="0" dirty="0">
                <a:solidFill>
                  <a:srgbClr val="FCAF17"/>
                </a:solidFill>
                <a:cs typeface="Helvetica" panose="020B0604020202020204" pitchFamily="34" charset="0"/>
              </a:rPr>
            </a:br>
            <a:r>
              <a:rPr lang="es-CO" sz="5000" b="1" kern="1200" noProof="0" dirty="0">
                <a:solidFill>
                  <a:srgbClr val="FCAF17"/>
                </a:solidFill>
                <a:cs typeface="Helvetica" panose="020B0604020202020204" pitchFamily="34" charset="0"/>
              </a:rPr>
              <a:t>EL ESTÁNDAR</a:t>
            </a:r>
            <a:br>
              <a:rPr lang="es-CO" sz="4000" kern="1200" noProof="0" dirty="0">
                <a:solidFill>
                  <a:schemeClr val="tx1"/>
                </a:solidFill>
                <a:latin typeface="+mj-lt"/>
                <a:ea typeface="+mj-ea"/>
                <a:cs typeface="+mj-cs"/>
              </a:rPr>
            </a:br>
            <a:endParaRPr lang="es-CO" sz="4000" kern="1200" noProof="0" dirty="0">
              <a:solidFill>
                <a:schemeClr val="tx1"/>
              </a:solidFill>
              <a:latin typeface="+mj-lt"/>
              <a:ea typeface="+mj-ea"/>
              <a:cs typeface="+mj-cs"/>
            </a:endParaRPr>
          </a:p>
        </p:txBody>
      </p:sp>
      <p:sp>
        <p:nvSpPr>
          <p:cNvPr id="3" name="TextBox 2">
            <a:extLst>
              <a:ext uri="{FF2B5EF4-FFF2-40B4-BE49-F238E27FC236}">
                <a16:creationId xmlns:a16="http://schemas.microsoft.com/office/drawing/2014/main" id="{B5C67698-A209-4D21-A477-06252B091087}"/>
              </a:ext>
            </a:extLst>
          </p:cNvPr>
          <p:cNvSpPr txBox="1"/>
          <p:nvPr/>
        </p:nvSpPr>
        <p:spPr>
          <a:xfrm>
            <a:off x="103960" y="2644752"/>
            <a:ext cx="5982047" cy="193899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CO" sz="4000" dirty="0">
                <a:solidFill>
                  <a:prstClr val="white"/>
                </a:solidFill>
                <a:latin typeface="Calibri" panose="020F0502020204030204"/>
              </a:rPr>
              <a:t>Para Ciudades Productivas en América Latina </a:t>
            </a:r>
          </a:p>
          <a:p>
            <a:pPr marL="0" marR="0" lvl="0" indent="0" algn="l" defTabSz="457200" rtl="0" eaLnBrk="1" fontAlgn="auto" latinLnBrk="0" hangingPunct="1">
              <a:lnSpc>
                <a:spcPct val="100000"/>
              </a:lnSpc>
              <a:spcBef>
                <a:spcPts val="0"/>
              </a:spcBef>
              <a:spcAft>
                <a:spcPts val="0"/>
              </a:spcAft>
              <a:buClrTx/>
              <a:buSzTx/>
              <a:buFontTx/>
              <a:buNone/>
              <a:tabLst/>
              <a:defRPr/>
            </a:pPr>
            <a:r>
              <a:rPr lang="es-CO" sz="4000" dirty="0">
                <a:solidFill>
                  <a:prstClr val="white"/>
                </a:solidFill>
                <a:latin typeface="Calibri" panose="020F0502020204030204"/>
              </a:rPr>
              <a:t>y el Caribe</a:t>
            </a:r>
            <a:endParaRPr kumimoji="0" lang="es-CO" sz="4000" b="0" i="0" u="none" strike="noStrike" kern="1200" cap="none" spc="0" normalizeH="0" baseline="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47FA9AE-810B-48FC-AB4C-71A877E7FDC8}"/>
              </a:ext>
            </a:extLst>
          </p:cNvPr>
          <p:cNvSpPr txBox="1"/>
          <p:nvPr/>
        </p:nvSpPr>
        <p:spPr>
          <a:xfrm>
            <a:off x="103961" y="4945799"/>
            <a:ext cx="4722126" cy="147732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María Marta Ferreyra y Mark Roberts,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Editores</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dirty="0">
                <a:ln>
                  <a:noFill/>
                </a:ln>
                <a:solidFill>
                  <a:prstClr val="white"/>
                </a:solidFill>
                <a:effectLst/>
                <a:uLnTx/>
                <a:uFillTx/>
                <a:latin typeface="Calibri" panose="020F0502020204030204"/>
                <a:ea typeface="+mn-ea"/>
                <a:cs typeface="+mn-cs"/>
              </a:rPr>
              <a:t>Con</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Nancy Lozano Gracia, Paula Restrepo Cadavid, and Harris Selod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0008CF28-90FB-47B1-8DBA-0200B8C85F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29072" y="6203830"/>
            <a:ext cx="2611571" cy="438593"/>
          </a:xfrm>
          <a:prstGeom prst="rect">
            <a:avLst/>
          </a:prstGeom>
        </p:spPr>
      </p:pic>
    </p:spTree>
    <p:extLst>
      <p:ext uri="{BB962C8B-B14F-4D97-AF65-F5344CB8AC3E}">
        <p14:creationId xmlns:p14="http://schemas.microsoft.com/office/powerpoint/2010/main" val="282611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CO" dirty="0"/>
              <a:t>La productividad de ALC frente al resto del mundo: datos a nivel de ciudad</a:t>
            </a:r>
            <a:endParaRPr lang="es-CO" noProof="0" dirty="0"/>
          </a:p>
        </p:txBody>
      </p:sp>
      <p:sp>
        <p:nvSpPr>
          <p:cNvPr id="5" name="TextBox 4"/>
          <p:cNvSpPr txBox="1"/>
          <p:nvPr/>
        </p:nvSpPr>
        <p:spPr>
          <a:xfrm>
            <a:off x="344774" y="1752898"/>
            <a:ext cx="8799226" cy="400110"/>
          </a:xfrm>
          <a:prstGeom prst="rect">
            <a:avLst/>
          </a:prstGeom>
          <a:noFill/>
        </p:spPr>
        <p:txBody>
          <a:bodyPr wrap="square" rtlCol="0">
            <a:spAutoFit/>
          </a:bodyPr>
          <a:lstStyle/>
          <a:p>
            <a:pPr algn="ctr"/>
            <a:r>
              <a:rPr lang="es-CO" sz="2000" b="1" dirty="0">
                <a:latin typeface="Arial" panose="020B0604020202020204" pitchFamily="34" charset="0"/>
                <a:cs typeface="Arial" panose="020B0604020202020204" pitchFamily="34" charset="0"/>
              </a:rPr>
              <a:t>Relación entre luminosidad nocturna y población </a:t>
            </a:r>
          </a:p>
        </p:txBody>
      </p:sp>
      <p:pic>
        <p:nvPicPr>
          <p:cNvPr id="13" name="Picture 12">
            <a:extLst>
              <a:ext uri="{FF2B5EF4-FFF2-40B4-BE49-F238E27FC236}">
                <a16:creationId xmlns:a16="http://schemas.microsoft.com/office/drawing/2014/main" id="{C6D985C3-537C-4B96-969A-6D7AD3C1A4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0738" y="2153008"/>
            <a:ext cx="5282515" cy="3845847"/>
          </a:xfrm>
          <a:prstGeom prst="rect">
            <a:avLst/>
          </a:prstGeom>
        </p:spPr>
      </p:pic>
      <p:sp>
        <p:nvSpPr>
          <p:cNvPr id="14" name="Rectangle 13">
            <a:extLst>
              <a:ext uri="{FF2B5EF4-FFF2-40B4-BE49-F238E27FC236}">
                <a16:creationId xmlns:a16="http://schemas.microsoft.com/office/drawing/2014/main" id="{A50BE694-5653-43D3-A6C0-933385872D0B}"/>
              </a:ext>
            </a:extLst>
          </p:cNvPr>
          <p:cNvSpPr/>
          <p:nvPr/>
        </p:nvSpPr>
        <p:spPr>
          <a:xfrm>
            <a:off x="2470744" y="2286000"/>
            <a:ext cx="4547286" cy="31633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093980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CO" dirty="0"/>
              <a:t>La productividad de ALC frente al resto del mundo: datos a nivel de ciudad</a:t>
            </a:r>
            <a:endParaRPr lang="es-CO" noProof="0" dirty="0"/>
          </a:p>
        </p:txBody>
      </p:sp>
      <p:sp>
        <p:nvSpPr>
          <p:cNvPr id="5" name="TextBox 4"/>
          <p:cNvSpPr txBox="1"/>
          <p:nvPr/>
        </p:nvSpPr>
        <p:spPr>
          <a:xfrm>
            <a:off x="344774" y="1752898"/>
            <a:ext cx="8799226" cy="400110"/>
          </a:xfrm>
          <a:prstGeom prst="rect">
            <a:avLst/>
          </a:prstGeom>
          <a:noFill/>
        </p:spPr>
        <p:txBody>
          <a:bodyPr wrap="square" rtlCol="0">
            <a:spAutoFit/>
          </a:bodyPr>
          <a:lstStyle/>
          <a:p>
            <a:pPr algn="ctr"/>
            <a:r>
              <a:rPr lang="es-CO" sz="2000" b="1" dirty="0">
                <a:latin typeface="Arial" panose="020B0604020202020204" pitchFamily="34" charset="0"/>
                <a:cs typeface="Arial" panose="020B0604020202020204" pitchFamily="34" charset="0"/>
              </a:rPr>
              <a:t>Relación entre luminosidad nocturna y población </a:t>
            </a:r>
          </a:p>
        </p:txBody>
      </p:sp>
      <p:pic>
        <p:nvPicPr>
          <p:cNvPr id="6" name="Picture 5">
            <a:extLst>
              <a:ext uri="{FF2B5EF4-FFF2-40B4-BE49-F238E27FC236}">
                <a16:creationId xmlns:a16="http://schemas.microsoft.com/office/drawing/2014/main" id="{4A802A1F-894F-4843-8CB2-6F7A9E05F38C}"/>
              </a:ext>
            </a:extLst>
          </p:cNvPr>
          <p:cNvPicPr>
            <a:picLocks noChangeAspect="1"/>
          </p:cNvPicPr>
          <p:nvPr/>
        </p:nvPicPr>
        <p:blipFill rotWithShape="1">
          <a:blip r:embed="rId3">
            <a:extLst>
              <a:ext uri="{28A0092B-C50C-407E-A947-70E740481C1C}">
                <a14:useLocalDpi xmlns:a14="http://schemas.microsoft.com/office/drawing/2010/main" val="0"/>
              </a:ext>
            </a:extLst>
          </a:blip>
          <a:srcRect l="10853" t="84690" r="4224" b="5589"/>
          <a:stretch/>
        </p:blipFill>
        <p:spPr>
          <a:xfrm>
            <a:off x="1606375" y="5983585"/>
            <a:ext cx="5931243" cy="494270"/>
          </a:xfrm>
          <a:prstGeom prst="rect">
            <a:avLst/>
          </a:prstGeom>
        </p:spPr>
      </p:pic>
      <p:pic>
        <p:nvPicPr>
          <p:cNvPr id="4" name="Picture 3">
            <a:extLst>
              <a:ext uri="{FF2B5EF4-FFF2-40B4-BE49-F238E27FC236}">
                <a16:creationId xmlns:a16="http://schemas.microsoft.com/office/drawing/2014/main" id="{72A1901C-3C64-4948-95DD-21B5C6045A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9384" y="2157984"/>
            <a:ext cx="5287702" cy="3849624"/>
          </a:xfrm>
          <a:prstGeom prst="rect">
            <a:avLst/>
          </a:prstGeom>
        </p:spPr>
      </p:pic>
      <p:sp>
        <p:nvSpPr>
          <p:cNvPr id="7" name="Rectangle 6">
            <a:extLst>
              <a:ext uri="{FF2B5EF4-FFF2-40B4-BE49-F238E27FC236}">
                <a16:creationId xmlns:a16="http://schemas.microsoft.com/office/drawing/2014/main" id="{3E81306C-2938-447B-94FE-652E9682E255}"/>
              </a:ext>
            </a:extLst>
          </p:cNvPr>
          <p:cNvSpPr/>
          <p:nvPr/>
        </p:nvSpPr>
        <p:spPr>
          <a:xfrm>
            <a:off x="5202195" y="6007608"/>
            <a:ext cx="2508421" cy="3066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Rectangle 9">
            <a:extLst>
              <a:ext uri="{FF2B5EF4-FFF2-40B4-BE49-F238E27FC236}">
                <a16:creationId xmlns:a16="http://schemas.microsoft.com/office/drawing/2014/main" id="{D962758D-CDFD-41AB-BAEF-DD0CE52CCBC8}"/>
              </a:ext>
            </a:extLst>
          </p:cNvPr>
          <p:cNvSpPr/>
          <p:nvPr/>
        </p:nvSpPr>
        <p:spPr>
          <a:xfrm>
            <a:off x="1808206" y="6230720"/>
            <a:ext cx="4617308" cy="3066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873193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CO" dirty="0"/>
              <a:t>La productividad de ALC frente al resto del mundo: datos a nivel de ciudad</a:t>
            </a:r>
            <a:endParaRPr lang="es-CO" noProof="0" dirty="0"/>
          </a:p>
        </p:txBody>
      </p:sp>
      <p:sp>
        <p:nvSpPr>
          <p:cNvPr id="5" name="TextBox 4"/>
          <p:cNvSpPr txBox="1"/>
          <p:nvPr/>
        </p:nvSpPr>
        <p:spPr>
          <a:xfrm>
            <a:off x="344774" y="1752898"/>
            <a:ext cx="8799226" cy="400110"/>
          </a:xfrm>
          <a:prstGeom prst="rect">
            <a:avLst/>
          </a:prstGeom>
          <a:noFill/>
        </p:spPr>
        <p:txBody>
          <a:bodyPr wrap="square" rtlCol="0">
            <a:spAutoFit/>
          </a:bodyPr>
          <a:lstStyle/>
          <a:p>
            <a:pPr algn="ctr"/>
            <a:r>
              <a:rPr lang="es-CO" sz="2000" b="1" dirty="0">
                <a:latin typeface="Arial" panose="020B0604020202020204" pitchFamily="34" charset="0"/>
                <a:cs typeface="Arial" panose="020B0604020202020204" pitchFamily="34" charset="0"/>
              </a:rPr>
              <a:t>Relación entre luminosidad nocturna y población </a:t>
            </a:r>
          </a:p>
        </p:txBody>
      </p:sp>
      <p:pic>
        <p:nvPicPr>
          <p:cNvPr id="6" name="Picture 5">
            <a:extLst>
              <a:ext uri="{FF2B5EF4-FFF2-40B4-BE49-F238E27FC236}">
                <a16:creationId xmlns:a16="http://schemas.microsoft.com/office/drawing/2014/main" id="{4A802A1F-894F-4843-8CB2-6F7A9E05F38C}"/>
              </a:ext>
            </a:extLst>
          </p:cNvPr>
          <p:cNvPicPr>
            <a:picLocks noChangeAspect="1"/>
          </p:cNvPicPr>
          <p:nvPr/>
        </p:nvPicPr>
        <p:blipFill rotWithShape="1">
          <a:blip r:embed="rId3">
            <a:extLst>
              <a:ext uri="{28A0092B-C50C-407E-A947-70E740481C1C}">
                <a14:useLocalDpi xmlns:a14="http://schemas.microsoft.com/office/drawing/2010/main" val="0"/>
              </a:ext>
            </a:extLst>
          </a:blip>
          <a:srcRect l="10853" t="84690" r="4224" b="5589"/>
          <a:stretch/>
        </p:blipFill>
        <p:spPr>
          <a:xfrm>
            <a:off x="1606375" y="5983585"/>
            <a:ext cx="5931243" cy="494270"/>
          </a:xfrm>
          <a:prstGeom prst="rect">
            <a:avLst/>
          </a:prstGeom>
        </p:spPr>
      </p:pic>
      <p:sp>
        <p:nvSpPr>
          <p:cNvPr id="10" name="Rectangle 9">
            <a:extLst>
              <a:ext uri="{FF2B5EF4-FFF2-40B4-BE49-F238E27FC236}">
                <a16:creationId xmlns:a16="http://schemas.microsoft.com/office/drawing/2014/main" id="{D962758D-CDFD-41AB-BAEF-DD0CE52CCBC8}"/>
              </a:ext>
            </a:extLst>
          </p:cNvPr>
          <p:cNvSpPr/>
          <p:nvPr/>
        </p:nvSpPr>
        <p:spPr>
          <a:xfrm>
            <a:off x="1808206" y="6230720"/>
            <a:ext cx="4617308" cy="3066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8" name="Picture 7">
            <a:extLst>
              <a:ext uri="{FF2B5EF4-FFF2-40B4-BE49-F238E27FC236}">
                <a16:creationId xmlns:a16="http://schemas.microsoft.com/office/drawing/2014/main" id="{A0557805-C061-4116-A20D-8A52220BD1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9384" y="2157984"/>
            <a:ext cx="5287702" cy="3849624"/>
          </a:xfrm>
          <a:prstGeom prst="rect">
            <a:avLst/>
          </a:prstGeom>
        </p:spPr>
      </p:pic>
    </p:spTree>
    <p:extLst>
      <p:ext uri="{BB962C8B-B14F-4D97-AF65-F5344CB8AC3E}">
        <p14:creationId xmlns:p14="http://schemas.microsoft.com/office/powerpoint/2010/main" val="3205888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CO" dirty="0"/>
              <a:t>La productividad de ALC frente al resto del mundo: datos a nivel de ciudad</a:t>
            </a:r>
            <a:endParaRPr lang="es-CO" noProof="0" dirty="0"/>
          </a:p>
        </p:txBody>
      </p:sp>
      <p:sp>
        <p:nvSpPr>
          <p:cNvPr id="5" name="TextBox 4"/>
          <p:cNvSpPr txBox="1"/>
          <p:nvPr/>
        </p:nvSpPr>
        <p:spPr>
          <a:xfrm>
            <a:off x="344774" y="1752898"/>
            <a:ext cx="8799226" cy="400110"/>
          </a:xfrm>
          <a:prstGeom prst="rect">
            <a:avLst/>
          </a:prstGeom>
          <a:noFill/>
        </p:spPr>
        <p:txBody>
          <a:bodyPr wrap="square" rtlCol="0">
            <a:spAutoFit/>
          </a:bodyPr>
          <a:lstStyle/>
          <a:p>
            <a:pPr algn="ctr"/>
            <a:r>
              <a:rPr lang="es-CO" sz="2000" b="1" dirty="0">
                <a:latin typeface="Arial" panose="020B0604020202020204" pitchFamily="34" charset="0"/>
                <a:cs typeface="Arial" panose="020B0604020202020204" pitchFamily="34" charset="0"/>
              </a:rPr>
              <a:t>Relación entre luminosidad nocturna y población </a:t>
            </a:r>
          </a:p>
        </p:txBody>
      </p:sp>
      <p:pic>
        <p:nvPicPr>
          <p:cNvPr id="6" name="Picture 5">
            <a:extLst>
              <a:ext uri="{FF2B5EF4-FFF2-40B4-BE49-F238E27FC236}">
                <a16:creationId xmlns:a16="http://schemas.microsoft.com/office/drawing/2014/main" id="{4A802A1F-894F-4843-8CB2-6F7A9E05F38C}"/>
              </a:ext>
            </a:extLst>
          </p:cNvPr>
          <p:cNvPicPr>
            <a:picLocks noChangeAspect="1"/>
          </p:cNvPicPr>
          <p:nvPr/>
        </p:nvPicPr>
        <p:blipFill rotWithShape="1">
          <a:blip r:embed="rId3">
            <a:extLst>
              <a:ext uri="{28A0092B-C50C-407E-A947-70E740481C1C}">
                <a14:useLocalDpi xmlns:a14="http://schemas.microsoft.com/office/drawing/2010/main" val="0"/>
              </a:ext>
            </a:extLst>
          </a:blip>
          <a:srcRect l="10853" t="84690" r="4224" b="5589"/>
          <a:stretch/>
        </p:blipFill>
        <p:spPr>
          <a:xfrm>
            <a:off x="1606375" y="5983585"/>
            <a:ext cx="5931243" cy="494270"/>
          </a:xfrm>
          <a:prstGeom prst="rect">
            <a:avLst/>
          </a:prstGeom>
        </p:spPr>
      </p:pic>
      <p:pic>
        <p:nvPicPr>
          <p:cNvPr id="4" name="Picture 3">
            <a:extLst>
              <a:ext uri="{FF2B5EF4-FFF2-40B4-BE49-F238E27FC236}">
                <a16:creationId xmlns:a16="http://schemas.microsoft.com/office/drawing/2014/main" id="{44ED8E20-7738-49B1-8AB4-73C7DF59C5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9384" y="2157984"/>
            <a:ext cx="5287702" cy="3849624"/>
          </a:xfrm>
          <a:prstGeom prst="rect">
            <a:avLst/>
          </a:prstGeom>
        </p:spPr>
      </p:pic>
    </p:spTree>
    <p:extLst>
      <p:ext uri="{BB962C8B-B14F-4D97-AF65-F5344CB8AC3E}">
        <p14:creationId xmlns:p14="http://schemas.microsoft.com/office/powerpoint/2010/main" val="787608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dirty="0"/>
              <a:t>La productividad de ALC frente al resto del mundo </a:t>
            </a:r>
            <a:r>
              <a:rPr lang="es-CO" noProof="0" dirty="0"/>
              <a:t>(cont.)</a:t>
            </a:r>
          </a:p>
        </p:txBody>
      </p:sp>
      <p:sp>
        <p:nvSpPr>
          <p:cNvPr id="5" name="Content Placeholder 4">
            <a:extLst>
              <a:ext uri="{FF2B5EF4-FFF2-40B4-BE49-F238E27FC236}">
                <a16:creationId xmlns:a16="http://schemas.microsoft.com/office/drawing/2014/main" id="{EA4E568D-A255-471A-9B14-54B733352A14}"/>
              </a:ext>
            </a:extLst>
          </p:cNvPr>
          <p:cNvSpPr>
            <a:spLocks noGrp="1"/>
          </p:cNvSpPr>
          <p:nvPr>
            <p:ph idx="1"/>
          </p:nvPr>
        </p:nvSpPr>
        <p:spPr/>
        <p:txBody>
          <a:bodyPr/>
          <a:lstStyle/>
          <a:p>
            <a:r>
              <a:rPr lang="es-CO" dirty="0"/>
              <a:t>A la par del promedio mundial</a:t>
            </a:r>
          </a:p>
          <a:p>
            <a:r>
              <a:rPr lang="es-CO" noProof="0" dirty="0"/>
              <a:t>Pero por debajo de la “frontera de productividad” mundial</a:t>
            </a:r>
          </a:p>
          <a:p>
            <a:r>
              <a:rPr lang="es-CO" dirty="0"/>
              <a:t>Es un problema porque</a:t>
            </a:r>
            <a:r>
              <a:rPr lang="es-CO" noProof="0" dirty="0"/>
              <a:t>:</a:t>
            </a:r>
          </a:p>
          <a:p>
            <a:pPr lvl="1"/>
            <a:r>
              <a:rPr lang="es-CO" noProof="0" dirty="0"/>
              <a:t>74% de la población de ALC vive en ciudades</a:t>
            </a:r>
          </a:p>
          <a:p>
            <a:pPr lvl="1"/>
            <a:r>
              <a:rPr lang="es-CO" noProof="0" dirty="0"/>
              <a:t>Crecimiento bajo en </a:t>
            </a:r>
            <a:r>
              <a:rPr lang="es-CO" dirty="0"/>
              <a:t>ALC</a:t>
            </a:r>
            <a:endParaRPr lang="es-CO" noProof="0" dirty="0"/>
          </a:p>
          <a:p>
            <a:pPr lvl="1"/>
            <a:endParaRPr lang="es-CO" noProof="0" dirty="0"/>
          </a:p>
          <a:p>
            <a:pPr lvl="1"/>
            <a:endParaRPr lang="es-CO" noProof="0" dirty="0"/>
          </a:p>
          <a:p>
            <a:r>
              <a:rPr lang="es-CO" dirty="0"/>
              <a:t>¿</a:t>
            </a:r>
            <a:r>
              <a:rPr lang="es-CO" noProof="0" dirty="0"/>
              <a:t>Por qué debajo de la frontera?</a:t>
            </a:r>
          </a:p>
          <a:p>
            <a:pPr lvl="1"/>
            <a:r>
              <a:rPr lang="es-CO" noProof="0" dirty="0"/>
              <a:t>Características distintivas de las ciudades de ALC</a:t>
            </a:r>
          </a:p>
          <a:p>
            <a:pPr lvl="1"/>
            <a:r>
              <a:rPr lang="es-CO" dirty="0"/>
              <a:t>Determinantes de la productividad</a:t>
            </a:r>
            <a:endParaRPr lang="es-CO" noProof="0" dirty="0"/>
          </a:p>
          <a:p>
            <a:endParaRPr lang="es-CO" noProof="0" dirty="0"/>
          </a:p>
        </p:txBody>
      </p:sp>
    </p:spTree>
    <p:extLst>
      <p:ext uri="{BB962C8B-B14F-4D97-AF65-F5344CB8AC3E}">
        <p14:creationId xmlns:p14="http://schemas.microsoft.com/office/powerpoint/2010/main" val="468516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CO" noProof="0" dirty="0"/>
              <a:t>Características distintivas de las ciudades de </a:t>
            </a:r>
            <a:r>
              <a:rPr lang="es-CO" dirty="0"/>
              <a:t>ALC</a:t>
            </a:r>
            <a:endParaRPr lang="es-CO" noProof="0" dirty="0"/>
          </a:p>
        </p:txBody>
      </p:sp>
    </p:spTree>
    <p:extLst>
      <p:ext uri="{BB962C8B-B14F-4D97-AF65-F5344CB8AC3E}">
        <p14:creationId xmlns:p14="http://schemas.microsoft.com/office/powerpoint/2010/main" val="2065947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CO" noProof="0" dirty="0"/>
              <a:t>Característica 1. Alta d</a:t>
            </a:r>
            <a:r>
              <a:rPr lang="es-CO" dirty="0" err="1"/>
              <a:t>ensidad</a:t>
            </a:r>
            <a:endParaRPr lang="es-CO" noProof="0" dirty="0"/>
          </a:p>
        </p:txBody>
      </p:sp>
      <p:sp>
        <p:nvSpPr>
          <p:cNvPr id="3" name="Content Placeholder 2"/>
          <p:cNvSpPr>
            <a:spLocks noGrp="1"/>
          </p:cNvSpPr>
          <p:nvPr>
            <p:ph idx="1"/>
          </p:nvPr>
        </p:nvSpPr>
        <p:spPr>
          <a:xfrm>
            <a:off x="628650" y="1825624"/>
            <a:ext cx="7886700" cy="4530205"/>
          </a:xfrm>
        </p:spPr>
        <p:txBody>
          <a:bodyPr/>
          <a:lstStyle/>
          <a:p>
            <a:r>
              <a:rPr lang="es-CO" noProof="0" dirty="0"/>
              <a:t>Densidad urbana promedio:</a:t>
            </a:r>
          </a:p>
          <a:p>
            <a:pPr lvl="1"/>
            <a:r>
              <a:rPr lang="es-CO" dirty="0"/>
              <a:t>En el mundo: </a:t>
            </a:r>
            <a:r>
              <a:rPr lang="es-CO" noProof="0" dirty="0"/>
              <a:t>1.500 personas / km</a:t>
            </a:r>
            <a:r>
              <a:rPr lang="es-CO" baseline="30000" noProof="0" dirty="0"/>
              <a:t>2</a:t>
            </a:r>
          </a:p>
          <a:p>
            <a:pPr lvl="1"/>
            <a:r>
              <a:rPr lang="es-CO" noProof="0" dirty="0"/>
              <a:t>En ALC: 2.400 personas / km</a:t>
            </a:r>
            <a:r>
              <a:rPr lang="es-CO" baseline="30000" noProof="0" dirty="0"/>
              <a:t>2</a:t>
            </a:r>
          </a:p>
          <a:p>
            <a:endParaRPr lang="es-CO" baseline="30000" noProof="0" dirty="0"/>
          </a:p>
          <a:p>
            <a:r>
              <a:rPr lang="es-CO" dirty="0" err="1"/>
              <a:t>Areas</a:t>
            </a:r>
            <a:r>
              <a:rPr lang="es-CO" dirty="0"/>
              <a:t> geográficas pequeñas</a:t>
            </a:r>
          </a:p>
          <a:p>
            <a:endParaRPr lang="es-CO" noProof="0" dirty="0"/>
          </a:p>
          <a:p>
            <a:r>
              <a:rPr lang="es-CO" noProof="0" dirty="0"/>
              <a:t>Un posible problema si falta el</a:t>
            </a:r>
            <a:r>
              <a:rPr lang="es-CO" dirty="0"/>
              <a:t> “entorno propicio”</a:t>
            </a:r>
            <a:endParaRPr lang="es-CO" noProof="0" dirty="0"/>
          </a:p>
          <a:p>
            <a:endParaRPr lang="es-CO" noProof="0" dirty="0"/>
          </a:p>
          <a:p>
            <a:pPr marL="0" indent="0">
              <a:buNone/>
            </a:pPr>
            <a:endParaRPr lang="es-CO" noProof="0" dirty="0"/>
          </a:p>
          <a:p>
            <a:endParaRPr lang="es-CO" noProof="0" dirty="0"/>
          </a:p>
          <a:p>
            <a:endParaRPr lang="es-CO" baseline="30000" noProof="0" dirty="0"/>
          </a:p>
          <a:p>
            <a:endParaRPr lang="es-CO" baseline="30000" noProof="0" dirty="0"/>
          </a:p>
          <a:p>
            <a:pPr marL="0" indent="0">
              <a:buNone/>
            </a:pPr>
            <a:endParaRPr lang="es-CO" noProof="0" dirty="0"/>
          </a:p>
          <a:p>
            <a:pPr lvl="1"/>
            <a:endParaRPr lang="es-CO" noProof="0" dirty="0"/>
          </a:p>
          <a:p>
            <a:pPr marL="457200" lvl="1" indent="0">
              <a:buNone/>
            </a:pPr>
            <a:endParaRPr lang="es-CO" baseline="30000" noProof="0" dirty="0"/>
          </a:p>
        </p:txBody>
      </p:sp>
    </p:spTree>
    <p:extLst>
      <p:ext uri="{BB962C8B-B14F-4D97-AF65-F5344CB8AC3E}">
        <p14:creationId xmlns:p14="http://schemas.microsoft.com/office/powerpoint/2010/main" val="12464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CO" noProof="0" dirty="0"/>
              <a:t>Característica 2. Prevalencia de conglomerados </a:t>
            </a:r>
            <a:r>
              <a:rPr lang="es-CO" dirty="0" err="1"/>
              <a:t>multiurbanos</a:t>
            </a:r>
            <a:endParaRPr lang="es-CO" noProof="0" dirty="0"/>
          </a:p>
        </p:txBody>
      </p:sp>
      <p:sp>
        <p:nvSpPr>
          <p:cNvPr id="3" name="Content Placeholder 2"/>
          <p:cNvSpPr>
            <a:spLocks noGrp="1"/>
          </p:cNvSpPr>
          <p:nvPr>
            <p:ph idx="1"/>
          </p:nvPr>
        </p:nvSpPr>
        <p:spPr/>
        <p:txBody>
          <a:bodyPr>
            <a:normAutofit/>
          </a:bodyPr>
          <a:lstStyle/>
          <a:p>
            <a:r>
              <a:rPr lang="es-CO" noProof="0" dirty="0"/>
              <a:t>Un área urbana con </a:t>
            </a:r>
            <a:r>
              <a:rPr lang="es-CO" dirty="0"/>
              <a:t>dos o más ciudades, cada una con </a:t>
            </a:r>
            <a:r>
              <a:rPr lang="es-CO" noProof="0" dirty="0"/>
              <a:t>100.000 habitantes o </a:t>
            </a:r>
            <a:r>
              <a:rPr lang="es-CO" dirty="0"/>
              <a:t>más</a:t>
            </a:r>
            <a:endParaRPr lang="es-CO" noProof="0" dirty="0"/>
          </a:p>
          <a:p>
            <a:pPr lvl="1"/>
            <a:r>
              <a:rPr lang="es-CO" noProof="0" dirty="0" err="1"/>
              <a:t>E.g</a:t>
            </a:r>
            <a:r>
              <a:rPr lang="es-CO" noProof="0" dirty="0"/>
              <a:t>.: Ciudad de México comprende 34 municipios</a:t>
            </a:r>
          </a:p>
          <a:p>
            <a:pPr lvl="1"/>
            <a:endParaRPr lang="es-CO" noProof="0" dirty="0"/>
          </a:p>
          <a:p>
            <a:r>
              <a:rPr lang="es-CO" noProof="0" dirty="0"/>
              <a:t>Posibles problemas de coordinación</a:t>
            </a:r>
          </a:p>
          <a:p>
            <a:endParaRPr lang="es-CO" noProof="0" dirty="0"/>
          </a:p>
          <a:p>
            <a:r>
              <a:rPr lang="es-CO" dirty="0"/>
              <a:t>Porcentaje de la población en conglomerados </a:t>
            </a:r>
            <a:r>
              <a:rPr lang="es-CO" dirty="0" err="1"/>
              <a:t>multiurbanos</a:t>
            </a:r>
            <a:r>
              <a:rPr lang="es-CO" noProof="0" dirty="0"/>
              <a:t>:</a:t>
            </a:r>
          </a:p>
          <a:p>
            <a:pPr lvl="1"/>
            <a:r>
              <a:rPr lang="es-CO" dirty="0"/>
              <a:t>Mundo</a:t>
            </a:r>
            <a:r>
              <a:rPr lang="es-CO" noProof="0" dirty="0"/>
              <a:t>: 33%</a:t>
            </a:r>
          </a:p>
          <a:p>
            <a:pPr lvl="1"/>
            <a:r>
              <a:rPr lang="es-CO" noProof="0" dirty="0"/>
              <a:t>ALC: 40%</a:t>
            </a:r>
          </a:p>
          <a:p>
            <a:endParaRPr lang="es-CO" noProof="0" dirty="0"/>
          </a:p>
        </p:txBody>
      </p:sp>
    </p:spTree>
    <p:extLst>
      <p:ext uri="{BB962C8B-B14F-4D97-AF65-F5344CB8AC3E}">
        <p14:creationId xmlns:p14="http://schemas.microsoft.com/office/powerpoint/2010/main" val="1921627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uiExpand="1"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CO" noProof="0" dirty="0"/>
              <a:t>Característica 3. Entre ciudades de un </a:t>
            </a:r>
            <a:r>
              <a:rPr lang="es-CO" dirty="0"/>
              <a:t>mismo país, grandes diferencias </a:t>
            </a:r>
            <a:br>
              <a:rPr lang="es-CO" dirty="0"/>
            </a:br>
            <a:r>
              <a:rPr lang="es-CO" dirty="0"/>
              <a:t>de productividad</a:t>
            </a:r>
            <a:endParaRPr lang="es-CO" noProof="0" dirty="0"/>
          </a:p>
        </p:txBody>
      </p:sp>
      <p:sp>
        <p:nvSpPr>
          <p:cNvPr id="3" name="Content Placeholder 2"/>
          <p:cNvSpPr>
            <a:spLocks noGrp="1"/>
          </p:cNvSpPr>
          <p:nvPr>
            <p:ph idx="1"/>
          </p:nvPr>
        </p:nvSpPr>
        <p:spPr/>
        <p:txBody>
          <a:bodyPr>
            <a:normAutofit/>
          </a:bodyPr>
          <a:lstStyle/>
          <a:p>
            <a:r>
              <a:rPr lang="es-CO" noProof="0" dirty="0"/>
              <a:t>En un país con un sistema eficiente de ciudades:</a:t>
            </a:r>
          </a:p>
          <a:p>
            <a:pPr lvl="1"/>
            <a:r>
              <a:rPr lang="es-CO" dirty="0"/>
              <a:t>Ciudades tienen similares niveles de productividad</a:t>
            </a:r>
          </a:p>
          <a:p>
            <a:pPr lvl="1"/>
            <a:r>
              <a:rPr lang="es-CO" dirty="0"/>
              <a:t>Ejemplo: países de altos ingresos</a:t>
            </a:r>
          </a:p>
          <a:p>
            <a:endParaRPr lang="es-CO" noProof="0" dirty="0">
              <a:sym typeface="Wingdings" panose="05000000000000000000" pitchFamily="2" charset="2"/>
            </a:endParaRPr>
          </a:p>
          <a:p>
            <a:pPr lvl="1"/>
            <a:endParaRPr lang="es-CO" noProof="0" dirty="0"/>
          </a:p>
          <a:p>
            <a:endParaRPr lang="es-CO" noProof="0" dirty="0"/>
          </a:p>
          <a:p>
            <a:endParaRPr lang="es-CO" noProof="0" dirty="0"/>
          </a:p>
          <a:p>
            <a:endParaRPr lang="es-CO" noProof="0" dirty="0"/>
          </a:p>
        </p:txBody>
      </p:sp>
    </p:spTree>
    <p:extLst>
      <p:ext uri="{BB962C8B-B14F-4D97-AF65-F5344CB8AC3E}">
        <p14:creationId xmlns:p14="http://schemas.microsoft.com/office/powerpoint/2010/main" val="2405522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06246"/>
            <a:ext cx="8320478" cy="996260"/>
          </a:xfrm>
        </p:spPr>
        <p:txBody>
          <a:bodyPr>
            <a:normAutofit fontScale="90000"/>
          </a:bodyPr>
          <a:lstStyle/>
          <a:p>
            <a:r>
              <a:rPr lang="es-CO" dirty="0"/>
              <a:t>Característica 3. Entre ciudades de un mismo país, grandes diferencias </a:t>
            </a:r>
            <a:br>
              <a:rPr lang="es-CO" dirty="0"/>
            </a:br>
            <a:r>
              <a:rPr lang="es-CO" dirty="0"/>
              <a:t>de productividad (cont.)</a:t>
            </a:r>
            <a:endParaRPr lang="es-CO" noProof="0" dirty="0"/>
          </a:p>
        </p:txBody>
      </p:sp>
      <p:pic>
        <p:nvPicPr>
          <p:cNvPr id="5" name="Picture 4">
            <a:extLst>
              <a:ext uri="{FF2B5EF4-FFF2-40B4-BE49-F238E27FC236}">
                <a16:creationId xmlns:a16="http://schemas.microsoft.com/office/drawing/2014/main" id="{938E2833-462E-4860-AC89-F3976AAE16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8632" y="1587553"/>
            <a:ext cx="6720513" cy="4892758"/>
          </a:xfrm>
          <a:prstGeom prst="rect">
            <a:avLst/>
          </a:prstGeom>
        </p:spPr>
      </p:pic>
      <p:cxnSp>
        <p:nvCxnSpPr>
          <p:cNvPr id="4" name="Straight Arrow Connector 3">
            <a:extLst>
              <a:ext uri="{FF2B5EF4-FFF2-40B4-BE49-F238E27FC236}">
                <a16:creationId xmlns:a16="http://schemas.microsoft.com/office/drawing/2014/main" id="{F53A30A0-424F-4B4E-9631-4214C065DC45}"/>
              </a:ext>
            </a:extLst>
          </p:cNvPr>
          <p:cNvCxnSpPr>
            <a:cxnSpLocks/>
          </p:cNvCxnSpPr>
          <p:nvPr/>
        </p:nvCxnSpPr>
        <p:spPr>
          <a:xfrm flipV="1">
            <a:off x="6975987" y="2123768"/>
            <a:ext cx="0" cy="206478"/>
          </a:xfrm>
          <a:prstGeom prst="straightConnector1">
            <a:avLst/>
          </a:prstGeom>
          <a:ln w="41275" cmpd="sng">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0D2C8F1-A297-4A44-8733-1BF4488D90A4}"/>
              </a:ext>
            </a:extLst>
          </p:cNvPr>
          <p:cNvCxnSpPr>
            <a:cxnSpLocks/>
          </p:cNvCxnSpPr>
          <p:nvPr/>
        </p:nvCxnSpPr>
        <p:spPr>
          <a:xfrm>
            <a:off x="4405023" y="3053301"/>
            <a:ext cx="0" cy="485029"/>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7557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noProof="0" dirty="0"/>
              <a:t>Ciudades y productividad</a:t>
            </a:r>
          </a:p>
        </p:txBody>
      </p:sp>
      <p:sp>
        <p:nvSpPr>
          <p:cNvPr id="3" name="Content Placeholder 2"/>
          <p:cNvSpPr>
            <a:spLocks noGrp="1"/>
          </p:cNvSpPr>
          <p:nvPr>
            <p:ph idx="1"/>
          </p:nvPr>
        </p:nvSpPr>
        <p:spPr>
          <a:xfrm>
            <a:off x="628650" y="1625600"/>
            <a:ext cx="7886700" cy="4775200"/>
          </a:xfrm>
        </p:spPr>
        <p:txBody>
          <a:bodyPr>
            <a:normAutofit/>
          </a:bodyPr>
          <a:lstStyle/>
          <a:p>
            <a:r>
              <a:rPr lang="es-CO" noProof="0" dirty="0"/>
              <a:t>Las ciudades, motores formidables de crecimiento</a:t>
            </a:r>
          </a:p>
          <a:p>
            <a:pPr marL="0" indent="0">
              <a:buNone/>
            </a:pPr>
            <a:endParaRPr lang="es-CO" noProof="0" dirty="0"/>
          </a:p>
          <a:p>
            <a:r>
              <a:rPr lang="es-CO" noProof="0" dirty="0"/>
              <a:t>Proximidad geográfica </a:t>
            </a:r>
            <a:r>
              <a:rPr lang="es-CO" noProof="0" dirty="0">
                <a:sym typeface="Wingdings" panose="05000000000000000000" pitchFamily="2" charset="2"/>
              </a:rPr>
              <a:t> interacciones</a:t>
            </a:r>
          </a:p>
          <a:p>
            <a:pPr lvl="1"/>
            <a:r>
              <a:rPr lang="es-CO" noProof="0" dirty="0">
                <a:sym typeface="Wingdings" panose="05000000000000000000" pitchFamily="2" charset="2"/>
              </a:rPr>
              <a:t>Producción, comercio, innovación</a:t>
            </a:r>
            <a:endParaRPr lang="es-CO" noProof="0" dirty="0"/>
          </a:p>
          <a:p>
            <a:endParaRPr lang="es-CO" noProof="0" dirty="0"/>
          </a:p>
        </p:txBody>
      </p:sp>
    </p:spTree>
    <p:extLst>
      <p:ext uri="{BB962C8B-B14F-4D97-AF65-F5344CB8AC3E}">
        <p14:creationId xmlns:p14="http://schemas.microsoft.com/office/powerpoint/2010/main" val="1390296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CA52A9F-1664-41F5-A25E-42C6FA329350}"/>
              </a:ext>
            </a:extLst>
          </p:cNvPr>
          <p:cNvSpPr txBox="1"/>
          <p:nvPr/>
        </p:nvSpPr>
        <p:spPr>
          <a:xfrm>
            <a:off x="1203158" y="1556084"/>
            <a:ext cx="6657474" cy="707886"/>
          </a:xfrm>
          <a:prstGeom prst="rect">
            <a:avLst/>
          </a:prstGeom>
          <a:noFill/>
        </p:spPr>
        <p:txBody>
          <a:bodyPr wrap="square" rtlCol="0">
            <a:spAutoFit/>
          </a:bodyPr>
          <a:lstStyle/>
          <a:p>
            <a:pPr algn="ctr"/>
            <a:r>
              <a:rPr lang="es-CO" sz="2000" b="1" dirty="0">
                <a:latin typeface="Arial" panose="020B0604020202020204" pitchFamily="34" charset="0"/>
                <a:cs typeface="Arial" panose="020B0604020202020204" pitchFamily="34" charset="0"/>
              </a:rPr>
              <a:t>Coeficiente de variación de productividad (%)  Promedio entre países</a:t>
            </a:r>
            <a:endParaRPr lang="es-CO" dirty="0"/>
          </a:p>
        </p:txBody>
      </p:sp>
      <p:sp>
        <p:nvSpPr>
          <p:cNvPr id="8" name="Title 1">
            <a:extLst>
              <a:ext uri="{FF2B5EF4-FFF2-40B4-BE49-F238E27FC236}">
                <a16:creationId xmlns:a16="http://schemas.microsoft.com/office/drawing/2014/main" id="{7A12E424-12F4-4B83-B3D7-CB0371531E7C}"/>
              </a:ext>
            </a:extLst>
          </p:cNvPr>
          <p:cNvSpPr>
            <a:spLocks noGrp="1"/>
          </p:cNvSpPr>
          <p:nvPr>
            <p:ph type="title"/>
          </p:nvPr>
        </p:nvSpPr>
        <p:spPr>
          <a:xfrm>
            <a:off x="628650" y="406246"/>
            <a:ext cx="8320478" cy="996260"/>
          </a:xfrm>
        </p:spPr>
        <p:txBody>
          <a:bodyPr>
            <a:normAutofit fontScale="90000"/>
          </a:bodyPr>
          <a:lstStyle/>
          <a:p>
            <a:r>
              <a:rPr lang="es-CO" dirty="0"/>
              <a:t>Característica 3. Entre ciudades de un mismo país, grandes diferencias </a:t>
            </a:r>
            <a:br>
              <a:rPr lang="es-CO" dirty="0"/>
            </a:br>
            <a:r>
              <a:rPr lang="es-CO" dirty="0"/>
              <a:t>de productividad (cont.)</a:t>
            </a:r>
            <a:endParaRPr lang="es-CO" noProof="0" dirty="0"/>
          </a:p>
        </p:txBody>
      </p:sp>
      <p:graphicFrame>
        <p:nvGraphicFramePr>
          <p:cNvPr id="6" name="Chart 5">
            <a:extLst>
              <a:ext uri="{FF2B5EF4-FFF2-40B4-BE49-F238E27FC236}">
                <a16:creationId xmlns:a16="http://schemas.microsoft.com/office/drawing/2014/main" id="{6850D6A5-D73B-4EC7-A22D-F2D721549AB6}"/>
              </a:ext>
            </a:extLst>
          </p:cNvPr>
          <p:cNvGraphicFramePr>
            <a:graphicFrameLocks/>
          </p:cNvGraphicFramePr>
          <p:nvPr>
            <p:extLst>
              <p:ext uri="{D42A27DB-BD31-4B8C-83A1-F6EECF244321}">
                <p14:modId xmlns:p14="http://schemas.microsoft.com/office/powerpoint/2010/main" val="2138206503"/>
              </p:ext>
            </p:extLst>
          </p:nvPr>
        </p:nvGraphicFramePr>
        <p:xfrm>
          <a:off x="433135" y="2417858"/>
          <a:ext cx="8289759" cy="39588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52085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6"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502209" y="451891"/>
            <a:ext cx="8134034" cy="996260"/>
          </a:xfrm>
        </p:spPr>
        <p:txBody>
          <a:bodyPr>
            <a:normAutofit/>
          </a:bodyPr>
          <a:lstStyle/>
          <a:p>
            <a:r>
              <a:rPr lang="es-CO" noProof="0" dirty="0"/>
              <a:t>Característica 4. Fuerte concentración de la población m</a:t>
            </a:r>
            <a:r>
              <a:rPr lang="es-CO" dirty="0"/>
              <a:t>á</a:t>
            </a:r>
            <a:r>
              <a:rPr lang="es-CO" noProof="0" dirty="0"/>
              <a:t>s calificada</a:t>
            </a:r>
          </a:p>
        </p:txBody>
      </p:sp>
      <p:sp>
        <p:nvSpPr>
          <p:cNvPr id="3" name="Content Placeholder 2"/>
          <p:cNvSpPr>
            <a:spLocks noGrp="1"/>
          </p:cNvSpPr>
          <p:nvPr>
            <p:ph idx="1"/>
          </p:nvPr>
        </p:nvSpPr>
        <p:spPr>
          <a:xfrm>
            <a:off x="937902" y="1616899"/>
            <a:ext cx="7511009" cy="676064"/>
          </a:xfrm>
        </p:spPr>
        <p:txBody>
          <a:bodyPr>
            <a:normAutofit/>
          </a:bodyPr>
          <a:lstStyle/>
          <a:p>
            <a:pPr marL="0" indent="0" algn="ctr">
              <a:lnSpc>
                <a:spcPct val="100000"/>
              </a:lnSpc>
              <a:spcBef>
                <a:spcPts val="0"/>
              </a:spcBef>
              <a:buNone/>
            </a:pPr>
            <a:r>
              <a:rPr lang="es-CO" sz="1800" noProof="0" dirty="0"/>
              <a:t>Porcentaje de población adulta con educación superior </a:t>
            </a:r>
          </a:p>
          <a:p>
            <a:pPr marL="0" indent="0" algn="ctr">
              <a:lnSpc>
                <a:spcPct val="100000"/>
              </a:lnSpc>
              <a:spcBef>
                <a:spcPts val="0"/>
              </a:spcBef>
              <a:buNone/>
            </a:pPr>
            <a:r>
              <a:rPr lang="es-CO" sz="1800" noProof="0" dirty="0"/>
              <a:t>(completa o no)</a:t>
            </a:r>
          </a:p>
        </p:txBody>
      </p:sp>
      <p:pic>
        <p:nvPicPr>
          <p:cNvPr id="10" name="Picture 9">
            <a:extLst>
              <a:ext uri="{FF2B5EF4-FFF2-40B4-BE49-F238E27FC236}">
                <a16:creationId xmlns:a16="http://schemas.microsoft.com/office/drawing/2014/main" id="{5DC0E1FA-D9D5-4B2E-B138-47D3DE55BA8B}"/>
              </a:ext>
            </a:extLst>
          </p:cNvPr>
          <p:cNvPicPr>
            <a:picLocks noChangeAspect="1"/>
          </p:cNvPicPr>
          <p:nvPr/>
        </p:nvPicPr>
        <p:blipFill rotWithShape="1">
          <a:blip r:embed="rId3"/>
          <a:srcRect t="91009" b="2055"/>
          <a:stretch/>
        </p:blipFill>
        <p:spPr>
          <a:xfrm>
            <a:off x="69988" y="6176267"/>
            <a:ext cx="8998476" cy="299804"/>
          </a:xfrm>
          <a:prstGeom prst="rect">
            <a:avLst/>
          </a:prstGeom>
        </p:spPr>
      </p:pic>
      <p:graphicFrame>
        <p:nvGraphicFramePr>
          <p:cNvPr id="11" name="Chart 10">
            <a:extLst>
              <a:ext uri="{FF2B5EF4-FFF2-40B4-BE49-F238E27FC236}">
                <a16:creationId xmlns:a16="http://schemas.microsoft.com/office/drawing/2014/main" id="{D3478104-0153-4900-8262-9B0786148A1D}"/>
              </a:ext>
            </a:extLst>
          </p:cNvPr>
          <p:cNvGraphicFramePr>
            <a:graphicFrameLocks/>
          </p:cNvGraphicFramePr>
          <p:nvPr>
            <p:extLst>
              <p:ext uri="{D42A27DB-BD31-4B8C-83A1-F6EECF244321}">
                <p14:modId xmlns:p14="http://schemas.microsoft.com/office/powerpoint/2010/main" val="1632160289"/>
              </p:ext>
            </p:extLst>
          </p:nvPr>
        </p:nvGraphicFramePr>
        <p:xfrm>
          <a:off x="502209" y="2292963"/>
          <a:ext cx="8134034" cy="38833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13052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11"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6774FB02-548F-498E-9F58-408CC5FFCE22}"/>
              </a:ext>
            </a:extLst>
          </p:cNvPr>
          <p:cNvGraphicFramePr>
            <a:graphicFrameLocks/>
          </p:cNvGraphicFramePr>
          <p:nvPr>
            <p:extLst>
              <p:ext uri="{D42A27DB-BD31-4B8C-83A1-F6EECF244321}">
                <p14:modId xmlns:p14="http://schemas.microsoft.com/office/powerpoint/2010/main" val="441625392"/>
              </p:ext>
            </p:extLst>
          </p:nvPr>
        </p:nvGraphicFramePr>
        <p:xfrm>
          <a:off x="114540" y="2042361"/>
          <a:ext cx="8261740" cy="447836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a:bodyPr>
          <a:lstStyle/>
          <a:p>
            <a:r>
              <a:rPr lang="es-CO" noProof="0" dirty="0"/>
              <a:t>Característica 5. Subdesarrollo de las redes nacionales de transporte</a:t>
            </a:r>
          </a:p>
        </p:txBody>
      </p:sp>
      <p:sp>
        <p:nvSpPr>
          <p:cNvPr id="3" name="TextBox 2"/>
          <p:cNvSpPr txBox="1"/>
          <p:nvPr/>
        </p:nvSpPr>
        <p:spPr>
          <a:xfrm>
            <a:off x="628650" y="1548709"/>
            <a:ext cx="7409881" cy="707886"/>
          </a:xfrm>
          <a:prstGeom prst="rect">
            <a:avLst/>
          </a:prstGeom>
          <a:noFill/>
        </p:spPr>
        <p:txBody>
          <a:bodyPr wrap="square" rtlCol="0">
            <a:spAutoFit/>
          </a:bodyPr>
          <a:lstStyle/>
          <a:p>
            <a:pPr algn="ctr"/>
            <a:r>
              <a:rPr lang="en-US" sz="2000" b="1" dirty="0" err="1">
                <a:latin typeface="Arial" panose="020B0604020202020204" pitchFamily="34" charset="0"/>
                <a:cs typeface="Arial" panose="020B0604020202020204" pitchFamily="34" charset="0"/>
              </a:rPr>
              <a:t>Evolución</a:t>
            </a:r>
            <a:r>
              <a:rPr lang="en-US" sz="2000" b="1" dirty="0">
                <a:latin typeface="Arial" panose="020B0604020202020204" pitchFamily="34" charset="0"/>
                <a:cs typeface="Arial" panose="020B0604020202020204" pitchFamily="34" charset="0"/>
              </a:rPr>
              <a:t> de la </a:t>
            </a:r>
            <a:r>
              <a:rPr lang="en-US" sz="2000" b="1" dirty="0" err="1">
                <a:latin typeface="Arial" panose="020B0604020202020204" pitchFamily="34" charset="0"/>
                <a:cs typeface="Arial" panose="020B0604020202020204" pitchFamily="34" charset="0"/>
              </a:rPr>
              <a:t>densidad</a:t>
            </a:r>
            <a:r>
              <a:rPr lang="en-US" sz="2000" b="1" dirty="0">
                <a:latin typeface="Arial" panose="020B0604020202020204" pitchFamily="34" charset="0"/>
                <a:cs typeface="Arial" panose="020B0604020202020204" pitchFamily="34" charset="0"/>
              </a:rPr>
              <a:t> de </a:t>
            </a:r>
            <a:r>
              <a:rPr lang="en-US" sz="2000" b="1" dirty="0" err="1">
                <a:latin typeface="Arial" panose="020B0604020202020204" pitchFamily="34" charset="0"/>
                <a:cs typeface="Arial" panose="020B0604020202020204" pitchFamily="34" charset="0"/>
              </a:rPr>
              <a:t>carreteras</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pavimentadas</a:t>
            </a:r>
            <a:r>
              <a:rPr lang="en-US" sz="2000" b="1" dirty="0">
                <a:latin typeface="Arial" panose="020B0604020202020204" pitchFamily="34" charset="0"/>
                <a:cs typeface="Arial" panose="020B0604020202020204" pitchFamily="34" charset="0"/>
              </a:rPr>
              <a:t>, </a:t>
            </a:r>
          </a:p>
          <a:p>
            <a:pPr algn="ctr"/>
            <a:r>
              <a:rPr lang="en-US" sz="2000" b="1" dirty="0">
                <a:latin typeface="Arial" panose="020B0604020202020204" pitchFamily="34" charset="0"/>
                <a:cs typeface="Arial" panose="020B0604020202020204" pitchFamily="34" charset="0"/>
              </a:rPr>
              <a:t>1961-2000</a:t>
            </a:r>
            <a:endParaRPr lang="es-CO" sz="2000" b="1" dirty="0">
              <a:latin typeface="Arial" panose="020B0604020202020204" pitchFamily="34" charset="0"/>
              <a:cs typeface="Arial" panose="020B0604020202020204" pitchFamily="34" charset="0"/>
            </a:endParaRPr>
          </a:p>
        </p:txBody>
      </p:sp>
      <p:cxnSp>
        <p:nvCxnSpPr>
          <p:cNvPr id="5" name="Straight Arrow Connector 4"/>
          <p:cNvCxnSpPr>
            <a:cxnSpLocks/>
          </p:cNvCxnSpPr>
          <p:nvPr/>
        </p:nvCxnSpPr>
        <p:spPr>
          <a:xfrm flipH="1">
            <a:off x="8109679" y="5024972"/>
            <a:ext cx="266602" cy="56694"/>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376280" y="4744783"/>
            <a:ext cx="839449" cy="400110"/>
          </a:xfrm>
          <a:prstGeom prst="rect">
            <a:avLst/>
          </a:prstGeom>
          <a:noFill/>
        </p:spPr>
        <p:txBody>
          <a:bodyPr wrap="square" rtlCol="0">
            <a:spAutoFit/>
          </a:bodyPr>
          <a:lstStyle/>
          <a:p>
            <a:r>
              <a:rPr lang="en-US" sz="2000" b="1" dirty="0">
                <a:solidFill>
                  <a:srgbClr val="FF0000"/>
                </a:solidFill>
              </a:rPr>
              <a:t>ALC </a:t>
            </a:r>
            <a:endParaRPr lang="es-CO" sz="2000" b="1" dirty="0">
              <a:solidFill>
                <a:srgbClr val="FF0000"/>
              </a:solidFill>
            </a:endParaRPr>
          </a:p>
        </p:txBody>
      </p:sp>
      <p:sp>
        <p:nvSpPr>
          <p:cNvPr id="4" name="Rectangle 3">
            <a:extLst>
              <a:ext uri="{FF2B5EF4-FFF2-40B4-BE49-F238E27FC236}">
                <a16:creationId xmlns:a16="http://schemas.microsoft.com/office/drawing/2014/main" id="{921889F5-63EB-46D4-BEB8-F8A42A82C5BA}"/>
              </a:ext>
            </a:extLst>
          </p:cNvPr>
          <p:cNvSpPr/>
          <p:nvPr/>
        </p:nvSpPr>
        <p:spPr>
          <a:xfrm>
            <a:off x="1257299" y="2184593"/>
            <a:ext cx="7118981" cy="2960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Rectangle 6">
            <a:extLst>
              <a:ext uri="{FF2B5EF4-FFF2-40B4-BE49-F238E27FC236}">
                <a16:creationId xmlns:a16="http://schemas.microsoft.com/office/drawing/2014/main" id="{6DC3E0D4-45E0-4EA6-8510-3517BBE05C1F}"/>
              </a:ext>
            </a:extLst>
          </p:cNvPr>
          <p:cNvSpPr/>
          <p:nvPr/>
        </p:nvSpPr>
        <p:spPr>
          <a:xfrm>
            <a:off x="684453" y="5579043"/>
            <a:ext cx="7886700" cy="8779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Oval 9">
            <a:extLst>
              <a:ext uri="{FF2B5EF4-FFF2-40B4-BE49-F238E27FC236}">
                <a16:creationId xmlns:a16="http://schemas.microsoft.com/office/drawing/2014/main" id="{8EFFE27A-4941-4D0A-90DD-C23828EA1D00}"/>
              </a:ext>
            </a:extLst>
          </p:cNvPr>
          <p:cNvSpPr/>
          <p:nvPr/>
        </p:nvSpPr>
        <p:spPr>
          <a:xfrm>
            <a:off x="1544308" y="4867554"/>
            <a:ext cx="178166" cy="329609"/>
          </a:xfrm>
          <a:prstGeom prst="ellipse">
            <a:avLst/>
          </a:prstGeom>
          <a:no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s-CO"/>
          </a:p>
        </p:txBody>
      </p:sp>
      <p:sp>
        <p:nvSpPr>
          <p:cNvPr id="11" name="Oval 10">
            <a:extLst>
              <a:ext uri="{FF2B5EF4-FFF2-40B4-BE49-F238E27FC236}">
                <a16:creationId xmlns:a16="http://schemas.microsoft.com/office/drawing/2014/main" id="{515A53B2-D15F-4841-B6F8-104DC0B98745}"/>
              </a:ext>
            </a:extLst>
          </p:cNvPr>
          <p:cNvSpPr/>
          <p:nvPr/>
        </p:nvSpPr>
        <p:spPr>
          <a:xfrm>
            <a:off x="7683980" y="4011846"/>
            <a:ext cx="377975" cy="1247270"/>
          </a:xfrm>
          <a:prstGeom prst="ellipse">
            <a:avLst/>
          </a:prstGeom>
          <a:no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s-CO"/>
          </a:p>
        </p:txBody>
      </p:sp>
    </p:spTree>
    <p:extLst>
      <p:ext uri="{BB962C8B-B14F-4D97-AF65-F5344CB8AC3E}">
        <p14:creationId xmlns:p14="http://schemas.microsoft.com/office/powerpoint/2010/main" val="46834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3" grpId="0"/>
      <p:bldP spid="6" grpId="0"/>
      <p:bldP spid="4" grpId="0" animBg="1"/>
      <p:bldP spid="7" grpId="0" animBg="1"/>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dirty="0"/>
              <a:t>Determinantes de la productividad de las ciudades</a:t>
            </a:r>
          </a:p>
        </p:txBody>
      </p:sp>
    </p:spTree>
    <p:extLst>
      <p:ext uri="{BB962C8B-B14F-4D97-AF65-F5344CB8AC3E}">
        <p14:creationId xmlns:p14="http://schemas.microsoft.com/office/powerpoint/2010/main" val="15627936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dirty="0"/>
              <a:t>Forma, habilidad, y acceso</a:t>
            </a:r>
          </a:p>
        </p:txBody>
      </p:sp>
      <p:sp>
        <p:nvSpPr>
          <p:cNvPr id="3" name="Content Placeholder 2"/>
          <p:cNvSpPr>
            <a:spLocks noGrp="1"/>
          </p:cNvSpPr>
          <p:nvPr>
            <p:ph idx="1"/>
          </p:nvPr>
        </p:nvSpPr>
        <p:spPr>
          <a:xfrm>
            <a:off x="285296" y="1539240"/>
            <a:ext cx="8858704" cy="5026452"/>
          </a:xfrm>
        </p:spPr>
        <p:txBody>
          <a:bodyPr>
            <a:normAutofit lnSpcReduction="10000"/>
          </a:bodyPr>
          <a:lstStyle/>
          <a:p>
            <a:r>
              <a:rPr lang="es-CO" dirty="0">
                <a:solidFill>
                  <a:schemeClr val="accent1"/>
                </a:solidFill>
              </a:rPr>
              <a:t>Forma</a:t>
            </a:r>
          </a:p>
          <a:p>
            <a:pPr lvl="1">
              <a:spcBef>
                <a:spcPts val="0"/>
              </a:spcBef>
            </a:pPr>
            <a:r>
              <a:rPr lang="es-CO" dirty="0"/>
              <a:t>Tamaño de la ciudad </a:t>
            </a:r>
          </a:p>
          <a:p>
            <a:pPr lvl="2"/>
            <a:r>
              <a:rPr lang="es-CO" dirty="0"/>
              <a:t>Población o densidad</a:t>
            </a:r>
          </a:p>
          <a:p>
            <a:pPr lvl="2"/>
            <a:r>
              <a:rPr lang="es-CO" dirty="0">
                <a:sym typeface="Wingdings" panose="05000000000000000000" pitchFamily="2" charset="2"/>
              </a:rPr>
              <a:t>Probabilidad de interacciones</a:t>
            </a:r>
          </a:p>
          <a:p>
            <a:pPr lvl="1">
              <a:spcBef>
                <a:spcPts val="0"/>
              </a:spcBef>
            </a:pPr>
            <a:r>
              <a:rPr lang="es-CO" dirty="0">
                <a:sym typeface="Wingdings" panose="05000000000000000000" pitchFamily="2" charset="2"/>
              </a:rPr>
              <a:t>Configuración de la ciudad:</a:t>
            </a:r>
          </a:p>
          <a:p>
            <a:pPr lvl="2"/>
            <a:r>
              <a:rPr lang="es-CO" dirty="0">
                <a:sym typeface="Wingdings" panose="05000000000000000000" pitchFamily="2" charset="2"/>
              </a:rPr>
              <a:t>Compacta? Buena red de calles? Municipalidades bien coordinadas?</a:t>
            </a:r>
          </a:p>
          <a:p>
            <a:pPr lvl="2"/>
            <a:r>
              <a:rPr lang="es-CO" dirty="0">
                <a:sym typeface="Wingdings" panose="05000000000000000000" pitchFamily="2" charset="2"/>
              </a:rPr>
              <a:t>Facilidad de interacciones</a:t>
            </a:r>
            <a:endParaRPr lang="es-CO" dirty="0"/>
          </a:p>
          <a:p>
            <a:pPr>
              <a:spcBef>
                <a:spcPts val="0"/>
              </a:spcBef>
            </a:pPr>
            <a:r>
              <a:rPr lang="es-CO" dirty="0">
                <a:solidFill>
                  <a:schemeClr val="accent1"/>
                </a:solidFill>
              </a:rPr>
              <a:t>Habilidad</a:t>
            </a:r>
          </a:p>
          <a:p>
            <a:pPr lvl="1">
              <a:spcBef>
                <a:spcPts val="0"/>
              </a:spcBef>
            </a:pPr>
            <a:r>
              <a:rPr lang="es-CO" dirty="0"/>
              <a:t>Capital humano </a:t>
            </a:r>
            <a:r>
              <a:rPr lang="es-CO" i="1" dirty="0"/>
              <a:t>agregado</a:t>
            </a:r>
            <a:r>
              <a:rPr lang="es-CO" dirty="0"/>
              <a:t> de la ciudad</a:t>
            </a:r>
          </a:p>
          <a:p>
            <a:pPr lvl="1"/>
            <a:r>
              <a:rPr lang="es-CO" b="1" dirty="0"/>
              <a:t>Años promedio de escolarización;  %</a:t>
            </a:r>
            <a:r>
              <a:rPr lang="es-CO" dirty="0"/>
              <a:t> con educación superior</a:t>
            </a:r>
            <a:endParaRPr lang="es-CO" b="1" dirty="0"/>
          </a:p>
          <a:p>
            <a:pPr lvl="1">
              <a:spcBef>
                <a:spcPts val="0"/>
              </a:spcBef>
            </a:pPr>
            <a:r>
              <a:rPr lang="es-CO" dirty="0"/>
              <a:t>Contribución a la productividad </a:t>
            </a:r>
            <a:r>
              <a:rPr lang="es-CO" i="1" dirty="0"/>
              <a:t>de otras personas</a:t>
            </a:r>
          </a:p>
          <a:p>
            <a:pPr>
              <a:spcBef>
                <a:spcPts val="0"/>
              </a:spcBef>
            </a:pPr>
            <a:r>
              <a:rPr lang="es-CO" dirty="0">
                <a:solidFill>
                  <a:schemeClr val="accent1"/>
                </a:solidFill>
              </a:rPr>
              <a:t>Acceso</a:t>
            </a:r>
          </a:p>
          <a:p>
            <a:pPr lvl="1">
              <a:spcBef>
                <a:spcPts val="0"/>
              </a:spcBef>
            </a:pPr>
            <a:r>
              <a:rPr lang="es-CO" dirty="0"/>
              <a:t>Conectividad con otras ciudades </a:t>
            </a:r>
            <a:r>
              <a:rPr lang="es-CO" i="1" dirty="0"/>
              <a:t>en el país</a:t>
            </a:r>
            <a:r>
              <a:rPr lang="es-CO" dirty="0"/>
              <a:t> a través de transporte</a:t>
            </a:r>
          </a:p>
          <a:p>
            <a:pPr lvl="1"/>
            <a:r>
              <a:rPr lang="es-CO" dirty="0"/>
              <a:t>Índice: basado en número de ciudades, su población y tiempo de viaje por carretera</a:t>
            </a:r>
          </a:p>
        </p:txBody>
      </p:sp>
    </p:spTree>
    <p:extLst>
      <p:ext uri="{BB962C8B-B14F-4D97-AF65-F5344CB8AC3E}">
        <p14:creationId xmlns:p14="http://schemas.microsoft.com/office/powerpoint/2010/main" val="1094437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dirty="0"/>
              <a:t>Forma, habilidad, y acceso (cont.)</a:t>
            </a:r>
          </a:p>
        </p:txBody>
      </p:sp>
      <p:sp>
        <p:nvSpPr>
          <p:cNvPr id="3" name="Content Placeholder 2"/>
          <p:cNvSpPr>
            <a:spLocks noGrp="1"/>
          </p:cNvSpPr>
          <p:nvPr>
            <p:ph idx="1"/>
          </p:nvPr>
        </p:nvSpPr>
        <p:spPr/>
        <p:txBody>
          <a:bodyPr>
            <a:normAutofit/>
          </a:bodyPr>
          <a:lstStyle/>
          <a:p>
            <a:r>
              <a:rPr lang="es-CO" dirty="0"/>
              <a:t>Medida de productividad basada en salarios nominales promedio de una ciudad</a:t>
            </a:r>
          </a:p>
          <a:p>
            <a:endParaRPr lang="es-CO" dirty="0"/>
          </a:p>
          <a:p>
            <a:r>
              <a:rPr lang="es-CO" dirty="0"/>
              <a:t>Los salarios nominales de una ciudad reflejan:</a:t>
            </a:r>
          </a:p>
          <a:p>
            <a:pPr lvl="1"/>
            <a:r>
              <a:rPr lang="es-CO" dirty="0"/>
              <a:t>Características de los trabajadores</a:t>
            </a:r>
          </a:p>
          <a:p>
            <a:pPr lvl="1"/>
            <a:r>
              <a:rPr lang="es-CO" dirty="0"/>
              <a:t>Atributos naturales (clima, terreno)</a:t>
            </a:r>
          </a:p>
          <a:p>
            <a:pPr lvl="1"/>
            <a:r>
              <a:rPr lang="es-CO" i="1" dirty="0"/>
              <a:t>Productividad de la ciudad</a:t>
            </a:r>
          </a:p>
          <a:p>
            <a:pPr lvl="1"/>
            <a:endParaRPr lang="es-CO" dirty="0"/>
          </a:p>
          <a:p>
            <a:endParaRPr lang="es-CO" dirty="0"/>
          </a:p>
          <a:p>
            <a:pPr marL="0" indent="0">
              <a:buNone/>
            </a:pPr>
            <a:endParaRPr lang="es-CO" dirty="0"/>
          </a:p>
          <a:p>
            <a:endParaRPr lang="es-CO" dirty="0"/>
          </a:p>
        </p:txBody>
      </p:sp>
    </p:spTree>
    <p:extLst>
      <p:ext uri="{BB962C8B-B14F-4D97-AF65-F5344CB8AC3E}">
        <p14:creationId xmlns:p14="http://schemas.microsoft.com/office/powerpoint/2010/main" val="1291257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C0D8C838-0969-4082-9C70-5A8F4EBCF4CB}"/>
              </a:ext>
            </a:extLst>
          </p:cNvPr>
          <p:cNvGraphicFramePr>
            <a:graphicFrameLocks/>
          </p:cNvGraphicFramePr>
          <p:nvPr>
            <p:extLst>
              <p:ext uri="{D42A27DB-BD31-4B8C-83A1-F6EECF244321}">
                <p14:modId xmlns:p14="http://schemas.microsoft.com/office/powerpoint/2010/main" val="2228462148"/>
              </p:ext>
            </p:extLst>
          </p:nvPr>
        </p:nvGraphicFramePr>
        <p:xfrm>
          <a:off x="870595" y="2285998"/>
          <a:ext cx="7402807" cy="417880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628650" y="271620"/>
            <a:ext cx="7886700" cy="1093155"/>
          </a:xfrm>
        </p:spPr>
        <p:txBody>
          <a:bodyPr>
            <a:normAutofit/>
          </a:bodyPr>
          <a:lstStyle/>
          <a:p>
            <a:r>
              <a:rPr lang="es-CO" dirty="0"/>
              <a:t>Forma, habilidad, y acceso:</a:t>
            </a:r>
            <a:br>
              <a:rPr lang="es-CO" dirty="0"/>
            </a:br>
            <a:r>
              <a:rPr lang="es-CO" dirty="0"/>
              <a:t> rol relativo</a:t>
            </a:r>
          </a:p>
        </p:txBody>
      </p:sp>
      <p:sp>
        <p:nvSpPr>
          <p:cNvPr id="4" name="TextBox 3"/>
          <p:cNvSpPr txBox="1"/>
          <p:nvPr/>
        </p:nvSpPr>
        <p:spPr>
          <a:xfrm>
            <a:off x="5119288" y="5178435"/>
            <a:ext cx="89535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t>
            </a:r>
            <a:endParaRPr lang="es-CO" dirty="0">
              <a:latin typeface="Arial" panose="020B0604020202020204" pitchFamily="34" charset="0"/>
              <a:cs typeface="Arial" panose="020B0604020202020204" pitchFamily="34" charset="0"/>
            </a:endParaRPr>
          </a:p>
        </p:txBody>
      </p:sp>
      <p:sp>
        <p:nvSpPr>
          <p:cNvPr id="6" name="TextBox 5"/>
          <p:cNvSpPr txBox="1"/>
          <p:nvPr/>
        </p:nvSpPr>
        <p:spPr>
          <a:xfrm>
            <a:off x="7329918" y="2285998"/>
            <a:ext cx="89535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t>
            </a:r>
            <a:endParaRPr lang="es-CO"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74395BBC-D14D-4B73-B027-927DE6C0CC38}"/>
              </a:ext>
            </a:extLst>
          </p:cNvPr>
          <p:cNvSpPr txBox="1"/>
          <p:nvPr/>
        </p:nvSpPr>
        <p:spPr>
          <a:xfrm>
            <a:off x="966865" y="1578681"/>
            <a:ext cx="7210269" cy="707886"/>
          </a:xfrm>
          <a:prstGeom prst="rect">
            <a:avLst/>
          </a:prstGeom>
          <a:noFill/>
        </p:spPr>
        <p:txBody>
          <a:bodyPr wrap="square" rtlCol="0">
            <a:spAutoFit/>
          </a:bodyPr>
          <a:lstStyle/>
          <a:p>
            <a:pPr algn="ctr"/>
            <a:r>
              <a:rPr lang="es-CO" sz="2000" b="1" dirty="0">
                <a:latin typeface="Arial" panose="020B0604020202020204" pitchFamily="34" charset="0"/>
                <a:cs typeface="Arial" panose="020B0604020202020204" pitchFamily="34" charset="0"/>
              </a:rPr>
              <a:t>% de aumento de la productividad</a:t>
            </a:r>
          </a:p>
          <a:p>
            <a:pPr algn="ctr"/>
            <a:r>
              <a:rPr lang="es-CO" sz="2000" b="1" dirty="0">
                <a:latin typeface="Arial" panose="020B0604020202020204" pitchFamily="34" charset="0"/>
                <a:cs typeface="Arial" panose="020B0604020202020204" pitchFamily="34" charset="0"/>
              </a:rPr>
              <a:t>frente a un 10% adicional de:</a:t>
            </a:r>
          </a:p>
        </p:txBody>
      </p:sp>
      <p:sp>
        <p:nvSpPr>
          <p:cNvPr id="5" name="Rectangle 4">
            <a:extLst>
              <a:ext uri="{FF2B5EF4-FFF2-40B4-BE49-F238E27FC236}">
                <a16:creationId xmlns:a16="http://schemas.microsoft.com/office/drawing/2014/main" id="{850AC1A7-D61F-46BF-BB47-73A03A8C6972}"/>
              </a:ext>
            </a:extLst>
          </p:cNvPr>
          <p:cNvSpPr/>
          <p:nvPr/>
        </p:nvSpPr>
        <p:spPr>
          <a:xfrm>
            <a:off x="1450386" y="2285998"/>
            <a:ext cx="6823016" cy="34338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9003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4" grpId="0" uiExpand="1"/>
      <p:bldP spid="6" grpId="0"/>
      <p:bldP spid="3" grpId="0"/>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dirty="0"/>
              <a:t>El rol de la forma: densidad</a:t>
            </a:r>
          </a:p>
        </p:txBody>
      </p:sp>
      <p:sp>
        <p:nvSpPr>
          <p:cNvPr id="3" name="Content Placeholder 2"/>
          <p:cNvSpPr>
            <a:spLocks noGrp="1"/>
          </p:cNvSpPr>
          <p:nvPr>
            <p:ph idx="1"/>
          </p:nvPr>
        </p:nvSpPr>
        <p:spPr>
          <a:xfrm>
            <a:off x="628650" y="1702795"/>
            <a:ext cx="7886700" cy="4351338"/>
          </a:xfrm>
        </p:spPr>
        <p:txBody>
          <a:bodyPr>
            <a:normAutofit/>
          </a:bodyPr>
          <a:lstStyle/>
          <a:p>
            <a:r>
              <a:rPr lang="es-CO" dirty="0"/>
              <a:t>Efectos de aglomeración: contrarrestados por congestión</a:t>
            </a:r>
          </a:p>
          <a:p>
            <a:endParaRPr lang="es-CO" dirty="0"/>
          </a:p>
          <a:p>
            <a:r>
              <a:rPr lang="es-CO" dirty="0"/>
              <a:t>En el mundo, las empresas son más productivas en las ciudades grandes que en las pequeñas</a:t>
            </a:r>
          </a:p>
          <a:p>
            <a:pPr lvl="1"/>
            <a:r>
              <a:rPr lang="es-CO" dirty="0"/>
              <a:t>Lo </a:t>
            </a:r>
            <a:r>
              <a:rPr lang="es-CO" i="1" dirty="0"/>
              <a:t>contrario </a:t>
            </a:r>
            <a:r>
              <a:rPr lang="es-CO" dirty="0"/>
              <a:t>ocurre en ALC</a:t>
            </a:r>
          </a:p>
        </p:txBody>
      </p:sp>
    </p:spTree>
    <p:extLst>
      <p:ext uri="{BB962C8B-B14F-4D97-AF65-F5344CB8AC3E}">
        <p14:creationId xmlns:p14="http://schemas.microsoft.com/office/powerpoint/2010/main" val="2670762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55446"/>
            <a:ext cx="7886700" cy="996260"/>
          </a:xfrm>
        </p:spPr>
        <p:txBody>
          <a:bodyPr>
            <a:normAutofit/>
          </a:bodyPr>
          <a:lstStyle/>
          <a:p>
            <a:r>
              <a:rPr lang="es-CO" dirty="0"/>
              <a:t>El rol de la forma: configuración</a:t>
            </a:r>
          </a:p>
        </p:txBody>
      </p:sp>
      <p:sp>
        <p:nvSpPr>
          <p:cNvPr id="3" name="Content Placeholder 2"/>
          <p:cNvSpPr>
            <a:spLocks noGrp="1"/>
          </p:cNvSpPr>
          <p:nvPr>
            <p:ph idx="1"/>
          </p:nvPr>
        </p:nvSpPr>
        <p:spPr>
          <a:xfrm>
            <a:off x="628650" y="1648918"/>
            <a:ext cx="7955121" cy="4871803"/>
          </a:xfrm>
        </p:spPr>
        <p:txBody>
          <a:bodyPr>
            <a:normAutofit/>
          </a:bodyPr>
          <a:lstStyle/>
          <a:p>
            <a:r>
              <a:rPr lang="es-CO" dirty="0"/>
              <a:t>La productividad sufre con un mal planeamiento urbano:</a:t>
            </a:r>
          </a:p>
          <a:p>
            <a:pPr lvl="1"/>
            <a:r>
              <a:rPr lang="es-CO" dirty="0"/>
              <a:t>En ciudades no compactas</a:t>
            </a:r>
          </a:p>
          <a:p>
            <a:pPr lvl="1"/>
            <a:r>
              <a:rPr lang="es-CO" dirty="0"/>
              <a:t>Red de calles poco densa</a:t>
            </a:r>
          </a:p>
          <a:p>
            <a:pPr lvl="1"/>
            <a:endParaRPr lang="es-CO" dirty="0">
              <a:sym typeface="Wingdings" panose="05000000000000000000" pitchFamily="2" charset="2"/>
            </a:endParaRPr>
          </a:p>
          <a:p>
            <a:r>
              <a:rPr lang="es-CO" dirty="0"/>
              <a:t>Áreas metropolitanas</a:t>
            </a:r>
          </a:p>
          <a:p>
            <a:pPr lvl="1"/>
            <a:r>
              <a:rPr lang="es-CO" dirty="0"/>
              <a:t>Fragmentación institucional perjudica a la productividad</a:t>
            </a:r>
          </a:p>
          <a:p>
            <a:pPr lvl="1"/>
            <a:r>
              <a:rPr lang="es-CO" dirty="0"/>
              <a:t>Los gobiernos / agencias metropolitanas no lo evitan</a:t>
            </a:r>
          </a:p>
          <a:p>
            <a:pPr lvl="1"/>
            <a:endParaRPr lang="es-CO" dirty="0"/>
          </a:p>
          <a:p>
            <a:pPr lvl="1"/>
            <a:endParaRPr lang="es-CO" dirty="0">
              <a:sym typeface="Wingdings" panose="05000000000000000000" pitchFamily="2" charset="2"/>
            </a:endParaRPr>
          </a:p>
          <a:p>
            <a:endParaRPr lang="es-CO" dirty="0"/>
          </a:p>
          <a:p>
            <a:endParaRPr lang="es-CO" dirty="0"/>
          </a:p>
        </p:txBody>
      </p:sp>
    </p:spTree>
    <p:extLst>
      <p:ext uri="{BB962C8B-B14F-4D97-AF65-F5344CB8AC3E}">
        <p14:creationId xmlns:p14="http://schemas.microsoft.com/office/powerpoint/2010/main" val="1161789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CO" dirty="0"/>
              <a:t>El rol del acceso</a:t>
            </a:r>
          </a:p>
        </p:txBody>
      </p:sp>
      <p:sp>
        <p:nvSpPr>
          <p:cNvPr id="3" name="Content Placeholder 2"/>
          <p:cNvSpPr>
            <a:spLocks noGrp="1"/>
          </p:cNvSpPr>
          <p:nvPr>
            <p:ph idx="1"/>
          </p:nvPr>
        </p:nvSpPr>
        <p:spPr>
          <a:xfrm>
            <a:off x="628650" y="1610436"/>
            <a:ext cx="8335468" cy="5000226"/>
          </a:xfrm>
        </p:spPr>
        <p:txBody>
          <a:bodyPr>
            <a:normAutofit/>
          </a:bodyPr>
          <a:lstStyle/>
          <a:p>
            <a:r>
              <a:rPr lang="es-CO" dirty="0"/>
              <a:t>¿Por qué los bajos retornos?</a:t>
            </a:r>
          </a:p>
          <a:p>
            <a:pPr lvl="1"/>
            <a:r>
              <a:rPr lang="es-CO" dirty="0"/>
              <a:t>Altos costos monetarios (peajes, precios del transporte)</a:t>
            </a:r>
          </a:p>
          <a:p>
            <a:pPr lvl="1"/>
            <a:r>
              <a:rPr lang="es-CO" dirty="0"/>
              <a:t>Altos costos no monetarios</a:t>
            </a:r>
          </a:p>
          <a:p>
            <a:pPr lvl="2"/>
            <a:r>
              <a:rPr lang="es-CO" b="1" dirty="0">
                <a:latin typeface="Arial" panose="020B0604020202020204" pitchFamily="34" charset="0"/>
                <a:cs typeface="Arial" panose="020B0604020202020204" pitchFamily="34" charset="0"/>
              </a:rPr>
              <a:t>Baja seguridad, calidad</a:t>
            </a:r>
          </a:p>
          <a:p>
            <a:pPr lvl="2"/>
            <a:r>
              <a:rPr lang="es-CO" b="1" dirty="0">
                <a:latin typeface="Arial" panose="020B0604020202020204" pitchFamily="34" charset="0"/>
                <a:cs typeface="Arial" panose="020B0604020202020204" pitchFamily="34" charset="0"/>
              </a:rPr>
              <a:t>Interrupciones frecuentes del tráfico</a:t>
            </a:r>
            <a:endParaRPr lang="es-CO" dirty="0"/>
          </a:p>
          <a:p>
            <a:endParaRPr lang="es-CO" dirty="0"/>
          </a:p>
          <a:p>
            <a:r>
              <a:rPr lang="es-CO" dirty="0"/>
              <a:t>Pero el acceso </a:t>
            </a:r>
            <a:r>
              <a:rPr lang="es-CO" i="1" dirty="0"/>
              <a:t>puede</a:t>
            </a:r>
            <a:r>
              <a:rPr lang="es-CO" dirty="0"/>
              <a:t> ser efectivo</a:t>
            </a:r>
          </a:p>
          <a:p>
            <a:pPr lvl="1"/>
            <a:r>
              <a:rPr lang="es-CO" dirty="0"/>
              <a:t>México: inversión en carreteras está asociada con mayor productividad, empleo y especialización</a:t>
            </a:r>
          </a:p>
          <a:p>
            <a:pPr lvl="1"/>
            <a:r>
              <a:rPr lang="es-CO" dirty="0"/>
              <a:t>En el mundo: redes de carreteras </a:t>
            </a:r>
            <a:r>
              <a:rPr lang="es-CO" dirty="0">
                <a:sym typeface="Wingdings" panose="05000000000000000000" pitchFamily="2" charset="2"/>
              </a:rPr>
              <a:t>más </a:t>
            </a:r>
            <a:r>
              <a:rPr lang="es-CO" dirty="0"/>
              <a:t>densas </a:t>
            </a:r>
            <a:r>
              <a:rPr lang="es-CO" dirty="0">
                <a:sym typeface="Wingdings" panose="05000000000000000000" pitchFamily="2" charset="2"/>
              </a:rPr>
              <a:t> sistemas de ciudades más eficiente</a:t>
            </a:r>
            <a:endParaRPr lang="es-CO" dirty="0"/>
          </a:p>
        </p:txBody>
      </p:sp>
    </p:spTree>
    <p:extLst>
      <p:ext uri="{BB962C8B-B14F-4D97-AF65-F5344CB8AC3E}">
        <p14:creationId xmlns:p14="http://schemas.microsoft.com/office/powerpoint/2010/main" val="2080142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57322"/>
            <a:ext cx="7886700" cy="996260"/>
          </a:xfrm>
        </p:spPr>
        <p:txBody>
          <a:bodyPr/>
          <a:lstStyle/>
          <a:p>
            <a:r>
              <a:rPr lang="es-CO" noProof="0" dirty="0"/>
              <a:t>Ciudades y productividad (cont.)</a:t>
            </a:r>
          </a:p>
        </p:txBody>
      </p:sp>
      <p:sp>
        <p:nvSpPr>
          <p:cNvPr id="3" name="Content Placeholder 2"/>
          <p:cNvSpPr>
            <a:spLocks noGrp="1"/>
          </p:cNvSpPr>
          <p:nvPr>
            <p:ph idx="1"/>
          </p:nvPr>
        </p:nvSpPr>
        <p:spPr>
          <a:xfrm>
            <a:off x="628650" y="1528997"/>
            <a:ext cx="8155586" cy="5066675"/>
          </a:xfrm>
        </p:spPr>
        <p:txBody>
          <a:bodyPr>
            <a:normAutofit/>
          </a:bodyPr>
          <a:lstStyle/>
          <a:p>
            <a:r>
              <a:rPr lang="es-CO" noProof="0" dirty="0"/>
              <a:t>Dentro de una ciudad, proximidad contribuye a: </a:t>
            </a:r>
          </a:p>
          <a:p>
            <a:pPr lvl="1"/>
            <a:r>
              <a:rPr lang="es-CO" noProof="0" dirty="0"/>
              <a:t>Efectos de aglomeración</a:t>
            </a:r>
          </a:p>
          <a:p>
            <a:pPr lvl="2"/>
            <a:r>
              <a:rPr lang="es-CO" b="1" noProof="0" dirty="0"/>
              <a:t>Intercambio de ideas y conocimiento</a:t>
            </a:r>
          </a:p>
          <a:p>
            <a:pPr lvl="2"/>
            <a:r>
              <a:rPr lang="es-CO" b="1" noProof="0" dirty="0"/>
              <a:t>Mercados grandes</a:t>
            </a:r>
          </a:p>
          <a:p>
            <a:pPr lvl="2"/>
            <a:r>
              <a:rPr lang="es-CO" b="1" noProof="0" dirty="0"/>
              <a:t>Variedad de productos y servicios</a:t>
            </a:r>
          </a:p>
          <a:p>
            <a:pPr lvl="2"/>
            <a:r>
              <a:rPr lang="es-CO" b="1" noProof="0" dirty="0"/>
              <a:t>Mejor correspondencia entre trabajadores y empresas</a:t>
            </a:r>
          </a:p>
          <a:p>
            <a:pPr lvl="2"/>
            <a:r>
              <a:rPr lang="es-CO" b="1" noProof="0" dirty="0"/>
              <a:t>Reparto del costo de grandes inversiones</a:t>
            </a:r>
          </a:p>
          <a:p>
            <a:pPr lvl="1"/>
            <a:r>
              <a:rPr lang="es-CO" noProof="0" dirty="0"/>
              <a:t>Congestión</a:t>
            </a:r>
          </a:p>
          <a:p>
            <a:pPr lvl="2"/>
            <a:r>
              <a:rPr lang="es-CO" b="1" noProof="0" dirty="0"/>
              <a:t>Congestión vehicular</a:t>
            </a:r>
          </a:p>
          <a:p>
            <a:pPr lvl="2"/>
            <a:r>
              <a:rPr lang="es-CO" b="1" noProof="0" dirty="0"/>
              <a:t>Crimen</a:t>
            </a:r>
          </a:p>
          <a:p>
            <a:pPr lvl="2"/>
            <a:r>
              <a:rPr lang="es-CO" b="1" noProof="0" dirty="0"/>
              <a:t>Contaminación</a:t>
            </a:r>
          </a:p>
          <a:p>
            <a:r>
              <a:rPr lang="es-CO" noProof="0" dirty="0"/>
              <a:t>Sistema de ciudades:</a:t>
            </a:r>
          </a:p>
          <a:p>
            <a:pPr lvl="1"/>
            <a:r>
              <a:rPr lang="es-CO" noProof="0" dirty="0">
                <a:sym typeface="Wingdings" panose="05000000000000000000" pitchFamily="2" charset="2"/>
              </a:rPr>
              <a:t>Personas y recursos se desplazan entre ciudades</a:t>
            </a:r>
            <a:endParaRPr lang="es-CO" noProof="0" dirty="0"/>
          </a:p>
        </p:txBody>
      </p:sp>
      <p:sp>
        <p:nvSpPr>
          <p:cNvPr id="5" name="TextBox 4">
            <a:extLst>
              <a:ext uri="{FF2B5EF4-FFF2-40B4-BE49-F238E27FC236}">
                <a16:creationId xmlns:a16="http://schemas.microsoft.com/office/drawing/2014/main" id="{A00A0BDB-B160-431E-BDA0-6793928DDD09}"/>
              </a:ext>
            </a:extLst>
          </p:cNvPr>
          <p:cNvSpPr txBox="1"/>
          <p:nvPr/>
        </p:nvSpPr>
        <p:spPr>
          <a:xfrm>
            <a:off x="6071016" y="2237322"/>
            <a:ext cx="2803161" cy="461665"/>
          </a:xfrm>
          <a:prstGeom prst="rect">
            <a:avLst/>
          </a:prstGeom>
          <a:noFill/>
        </p:spPr>
        <p:txBody>
          <a:bodyPr wrap="square" rtlCol="0">
            <a:spAutoFit/>
          </a:bodyPr>
          <a:lstStyle/>
          <a:p>
            <a:r>
              <a:rPr lang="es-CO" sz="2400" b="1" i="1" dirty="0">
                <a:solidFill>
                  <a:schemeClr val="accent2"/>
                </a:solidFill>
                <a:latin typeface="Arial" panose="020B0604020202020204" pitchFamily="34" charset="0"/>
                <a:cs typeface="Arial" panose="020B0604020202020204" pitchFamily="34" charset="0"/>
              </a:rPr>
              <a:t>Entorno propicio</a:t>
            </a:r>
          </a:p>
        </p:txBody>
      </p:sp>
      <p:sp>
        <p:nvSpPr>
          <p:cNvPr id="6" name="TextBox 5">
            <a:extLst>
              <a:ext uri="{FF2B5EF4-FFF2-40B4-BE49-F238E27FC236}">
                <a16:creationId xmlns:a16="http://schemas.microsoft.com/office/drawing/2014/main" id="{CF2DD492-9AF4-4BF1-88E3-009FB2903819}"/>
              </a:ext>
            </a:extLst>
          </p:cNvPr>
          <p:cNvSpPr txBox="1"/>
          <p:nvPr/>
        </p:nvSpPr>
        <p:spPr>
          <a:xfrm>
            <a:off x="6104607" y="4832165"/>
            <a:ext cx="2679629" cy="830997"/>
          </a:xfrm>
          <a:prstGeom prst="rect">
            <a:avLst/>
          </a:prstGeom>
          <a:noFill/>
        </p:spPr>
        <p:txBody>
          <a:bodyPr wrap="square" rtlCol="0">
            <a:spAutoFit/>
          </a:bodyPr>
          <a:lstStyle/>
          <a:p>
            <a:pPr algn="ctr"/>
            <a:r>
              <a:rPr lang="es-CO" sz="2400" b="1" i="1" dirty="0">
                <a:solidFill>
                  <a:schemeClr val="accent2"/>
                </a:solidFill>
                <a:latin typeface="Arial" panose="020B0604020202020204" pitchFamily="34" charset="0"/>
                <a:cs typeface="Arial" panose="020B0604020202020204" pitchFamily="34" charset="0"/>
              </a:rPr>
              <a:t>Sistema eficiente de ciudades</a:t>
            </a:r>
          </a:p>
        </p:txBody>
      </p:sp>
    </p:spTree>
    <p:extLst>
      <p:ext uri="{BB962C8B-B14F-4D97-AF65-F5344CB8AC3E}">
        <p14:creationId xmlns:p14="http://schemas.microsoft.com/office/powerpoint/2010/main" val="945711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1"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1"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uiExpand="1" build="p"/>
      <p:bldP spid="5"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11913"/>
            <a:ext cx="7886700" cy="692268"/>
          </a:xfrm>
        </p:spPr>
        <p:txBody>
          <a:bodyPr>
            <a:normAutofit fontScale="90000"/>
          </a:bodyPr>
          <a:lstStyle/>
          <a:p>
            <a:br>
              <a:rPr lang="es-CO" dirty="0"/>
            </a:br>
            <a:r>
              <a:rPr lang="es-CO" dirty="0"/>
              <a:t>El rol de la habilidad</a:t>
            </a:r>
          </a:p>
        </p:txBody>
      </p:sp>
      <p:sp>
        <p:nvSpPr>
          <p:cNvPr id="3" name="Content Placeholder 2"/>
          <p:cNvSpPr>
            <a:spLocks noGrp="1"/>
          </p:cNvSpPr>
          <p:nvPr>
            <p:ph idx="1"/>
          </p:nvPr>
        </p:nvSpPr>
        <p:spPr>
          <a:xfrm>
            <a:off x="628650" y="1583140"/>
            <a:ext cx="7886700" cy="4817659"/>
          </a:xfrm>
        </p:spPr>
        <p:txBody>
          <a:bodyPr>
            <a:normAutofit/>
          </a:bodyPr>
          <a:lstStyle/>
          <a:p>
            <a:r>
              <a:rPr lang="es-CO" dirty="0"/>
              <a:t>Las mejores noticias</a:t>
            </a:r>
          </a:p>
          <a:p>
            <a:endParaRPr lang="es-CO" dirty="0"/>
          </a:p>
          <a:p>
            <a:r>
              <a:rPr lang="es-CO" dirty="0"/>
              <a:t>Retornos a aumentar:</a:t>
            </a:r>
          </a:p>
          <a:p>
            <a:pPr lvl="1"/>
            <a:r>
              <a:rPr lang="es-CO" dirty="0"/>
              <a:t>Años promedio de escolarización:  9%</a:t>
            </a:r>
          </a:p>
          <a:p>
            <a:pPr lvl="1"/>
            <a:r>
              <a:rPr lang="es-CO" dirty="0"/>
              <a:t>Porcentaje de la población con educación superior completa:  2%</a:t>
            </a:r>
          </a:p>
          <a:p>
            <a:endParaRPr lang="es-CO" dirty="0"/>
          </a:p>
          <a:p>
            <a:r>
              <a:rPr lang="es-CO" dirty="0"/>
              <a:t>Sin embargo, el capital humano está muy concentrado en las ciudades grandes</a:t>
            </a:r>
          </a:p>
          <a:p>
            <a:pPr lvl="1"/>
            <a:endParaRPr lang="es-CO" dirty="0"/>
          </a:p>
        </p:txBody>
      </p:sp>
    </p:spTree>
    <p:extLst>
      <p:ext uri="{BB962C8B-B14F-4D97-AF65-F5344CB8AC3E}">
        <p14:creationId xmlns:p14="http://schemas.microsoft.com/office/powerpoint/2010/main" val="387878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dirty="0"/>
              <a:t>En resumen</a:t>
            </a:r>
          </a:p>
        </p:txBody>
      </p:sp>
      <p:sp>
        <p:nvSpPr>
          <p:cNvPr id="3" name="Content Placeholder 2"/>
          <p:cNvSpPr>
            <a:spLocks noGrp="1"/>
          </p:cNvSpPr>
          <p:nvPr>
            <p:ph idx="1"/>
          </p:nvPr>
        </p:nvSpPr>
        <p:spPr>
          <a:xfrm>
            <a:off x="628650" y="1669142"/>
            <a:ext cx="7886700" cy="4615543"/>
          </a:xfrm>
        </p:spPr>
        <p:txBody>
          <a:bodyPr>
            <a:normAutofit/>
          </a:bodyPr>
          <a:lstStyle/>
          <a:p>
            <a:r>
              <a:rPr lang="es-CO" dirty="0"/>
              <a:t>Ciudades de ALC: por debajo de la frontera global de productividad</a:t>
            </a:r>
          </a:p>
          <a:p>
            <a:r>
              <a:rPr lang="es-CO" dirty="0"/>
              <a:t>Se benefician de la habilidad (mucho menos del acceso)</a:t>
            </a:r>
          </a:p>
          <a:p>
            <a:r>
              <a:rPr lang="es-CO" dirty="0"/>
              <a:t>Pero no de otros efectos de aglomeración</a:t>
            </a:r>
          </a:p>
          <a:p>
            <a:r>
              <a:rPr lang="es-CO"/>
              <a:t>Sistemas ineficientes </a:t>
            </a:r>
            <a:r>
              <a:rPr lang="es-CO" dirty="0"/>
              <a:t>de ciudades</a:t>
            </a:r>
          </a:p>
          <a:p>
            <a:pPr marL="0" indent="0">
              <a:buNone/>
            </a:pPr>
            <a:endParaRPr lang="es-CO" dirty="0"/>
          </a:p>
          <a:p>
            <a:pPr marL="0" indent="0">
              <a:buNone/>
            </a:pPr>
            <a:endParaRPr lang="es-CO" dirty="0"/>
          </a:p>
          <a:p>
            <a:pPr marL="0" indent="0">
              <a:buNone/>
            </a:pPr>
            <a:r>
              <a:rPr lang="es-CO" dirty="0">
                <a:sym typeface="Wingdings" panose="05000000000000000000" pitchFamily="2" charset="2"/>
              </a:rPr>
              <a:t> </a:t>
            </a:r>
            <a:r>
              <a:rPr lang="es-CO" dirty="0"/>
              <a:t>Subamos el estándar para ciudades productivas en ALC</a:t>
            </a:r>
          </a:p>
          <a:p>
            <a:endParaRPr lang="es-CO" dirty="0"/>
          </a:p>
          <a:p>
            <a:endParaRPr lang="es-CO" dirty="0"/>
          </a:p>
          <a:p>
            <a:endParaRPr lang="es-CO" dirty="0"/>
          </a:p>
          <a:p>
            <a:endParaRPr lang="es-CO" dirty="0"/>
          </a:p>
        </p:txBody>
      </p:sp>
    </p:spTree>
    <p:extLst>
      <p:ext uri="{BB962C8B-B14F-4D97-AF65-F5344CB8AC3E}">
        <p14:creationId xmlns:p14="http://schemas.microsoft.com/office/powerpoint/2010/main" val="1683286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34082"/>
            <a:ext cx="7945724" cy="1325563"/>
          </a:xfrm>
        </p:spPr>
        <p:txBody>
          <a:bodyPr>
            <a:normAutofit/>
          </a:bodyPr>
          <a:lstStyle/>
          <a:p>
            <a:r>
              <a:rPr lang="es-CO" dirty="0"/>
              <a:t>¿Cómo subir el estándar?</a:t>
            </a:r>
          </a:p>
        </p:txBody>
      </p:sp>
    </p:spTree>
    <p:extLst>
      <p:ext uri="{BB962C8B-B14F-4D97-AF65-F5344CB8AC3E}">
        <p14:creationId xmlns:p14="http://schemas.microsoft.com/office/powerpoint/2010/main" val="33262738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C86F5-1385-4114-8BC3-22D7FE61004C}"/>
              </a:ext>
            </a:extLst>
          </p:cNvPr>
          <p:cNvSpPr>
            <a:spLocks noGrp="1"/>
          </p:cNvSpPr>
          <p:nvPr>
            <p:ph type="title"/>
          </p:nvPr>
        </p:nvSpPr>
        <p:spPr/>
        <p:txBody>
          <a:bodyPr/>
          <a:lstStyle/>
          <a:p>
            <a:r>
              <a:rPr lang="es-CO" dirty="0"/>
              <a:t>Dos principios útiles</a:t>
            </a:r>
          </a:p>
        </p:txBody>
      </p:sp>
      <p:sp>
        <p:nvSpPr>
          <p:cNvPr id="3" name="Content Placeholder 2">
            <a:extLst>
              <a:ext uri="{FF2B5EF4-FFF2-40B4-BE49-F238E27FC236}">
                <a16:creationId xmlns:a16="http://schemas.microsoft.com/office/drawing/2014/main" id="{21881B5A-5886-47AA-84F9-D9D9306225E2}"/>
              </a:ext>
            </a:extLst>
          </p:cNvPr>
          <p:cNvSpPr>
            <a:spLocks noGrp="1"/>
          </p:cNvSpPr>
          <p:nvPr>
            <p:ph idx="1"/>
          </p:nvPr>
        </p:nvSpPr>
        <p:spPr/>
        <p:txBody>
          <a:bodyPr/>
          <a:lstStyle/>
          <a:p>
            <a:r>
              <a:rPr lang="es-CO" dirty="0"/>
              <a:t>Generar un </a:t>
            </a:r>
            <a:r>
              <a:rPr lang="es-CO" i="1" dirty="0">
                <a:solidFill>
                  <a:schemeClr val="accent2"/>
                </a:solidFill>
              </a:rPr>
              <a:t>entorno propicio</a:t>
            </a:r>
          </a:p>
          <a:p>
            <a:pPr lvl="1"/>
            <a:r>
              <a:rPr lang="es-CO" dirty="0"/>
              <a:t>Facilitar interacciones, mitigar congestión</a:t>
            </a:r>
          </a:p>
          <a:p>
            <a:r>
              <a:rPr lang="es-CO" dirty="0"/>
              <a:t>Mejorar la </a:t>
            </a:r>
            <a:r>
              <a:rPr lang="es-CO" i="1" dirty="0">
                <a:solidFill>
                  <a:schemeClr val="accent2"/>
                </a:solidFill>
              </a:rPr>
              <a:t>eficiencia del sistema de ciudades</a:t>
            </a:r>
          </a:p>
          <a:p>
            <a:endParaRPr lang="es-CO" i="1" dirty="0">
              <a:solidFill>
                <a:schemeClr val="accent2"/>
              </a:solidFill>
            </a:endParaRPr>
          </a:p>
          <a:p>
            <a:endParaRPr lang="es-CO" i="1" dirty="0">
              <a:solidFill>
                <a:schemeClr val="accent2"/>
              </a:solidFill>
            </a:endParaRPr>
          </a:p>
          <a:p>
            <a:r>
              <a:rPr lang="es-CO" dirty="0"/>
              <a:t>A través de la forma, la habilidad, y el acceso</a:t>
            </a:r>
          </a:p>
          <a:p>
            <a:endParaRPr lang="es-CO" dirty="0"/>
          </a:p>
          <a:p>
            <a:endParaRPr lang="es-CO" dirty="0"/>
          </a:p>
          <a:p>
            <a:endParaRPr lang="es-CO" dirty="0"/>
          </a:p>
          <a:p>
            <a:endParaRPr lang="es-CO" dirty="0"/>
          </a:p>
        </p:txBody>
      </p:sp>
    </p:spTree>
    <p:extLst>
      <p:ext uri="{BB962C8B-B14F-4D97-AF65-F5344CB8AC3E}">
        <p14:creationId xmlns:p14="http://schemas.microsoft.com/office/powerpoint/2010/main" val="9637872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6A2B6-1B44-4A13-89B9-341583BE2137}"/>
              </a:ext>
            </a:extLst>
          </p:cNvPr>
          <p:cNvSpPr>
            <a:spLocks noGrp="1"/>
          </p:cNvSpPr>
          <p:nvPr>
            <p:ph type="title"/>
          </p:nvPr>
        </p:nvSpPr>
        <p:spPr/>
        <p:txBody>
          <a:bodyPr/>
          <a:lstStyle/>
          <a:p>
            <a:r>
              <a:rPr lang="es-CO" dirty="0"/>
              <a:t>Construir una </a:t>
            </a:r>
            <a:r>
              <a:rPr lang="es-CO" i="1" dirty="0">
                <a:solidFill>
                  <a:schemeClr val="accent1"/>
                </a:solidFill>
              </a:rPr>
              <a:t>forma</a:t>
            </a:r>
            <a:r>
              <a:rPr lang="es-CO" dirty="0"/>
              <a:t> urbana </a:t>
            </a:r>
            <a:br>
              <a:rPr lang="es-CO" dirty="0"/>
            </a:br>
            <a:r>
              <a:rPr lang="es-CO" dirty="0"/>
              <a:t>para la productividad</a:t>
            </a:r>
          </a:p>
        </p:txBody>
      </p:sp>
      <p:sp>
        <p:nvSpPr>
          <p:cNvPr id="3" name="Content Placeholder 2">
            <a:extLst>
              <a:ext uri="{FF2B5EF4-FFF2-40B4-BE49-F238E27FC236}">
                <a16:creationId xmlns:a16="http://schemas.microsoft.com/office/drawing/2014/main" id="{5B68AF29-C293-4F92-AFDE-4922CB9C0338}"/>
              </a:ext>
            </a:extLst>
          </p:cNvPr>
          <p:cNvSpPr>
            <a:spLocks noGrp="1"/>
          </p:cNvSpPr>
          <p:nvPr>
            <p:ph idx="1"/>
          </p:nvPr>
        </p:nvSpPr>
        <p:spPr/>
        <p:txBody>
          <a:bodyPr>
            <a:normAutofit/>
          </a:bodyPr>
          <a:lstStyle/>
          <a:p>
            <a:r>
              <a:rPr lang="es-CO" dirty="0"/>
              <a:t>Manejar la densidad</a:t>
            </a:r>
          </a:p>
          <a:p>
            <a:pPr lvl="1"/>
            <a:r>
              <a:rPr lang="es-CO" dirty="0"/>
              <a:t>Transporte, infraestructura, servicios públicos</a:t>
            </a:r>
          </a:p>
          <a:p>
            <a:pPr lvl="1"/>
            <a:r>
              <a:rPr lang="es-CO" dirty="0"/>
              <a:t>Seguridad</a:t>
            </a:r>
          </a:p>
          <a:p>
            <a:pPr lvl="1"/>
            <a:r>
              <a:rPr lang="es-CO" dirty="0"/>
              <a:t>Fundamental para el crecimiento</a:t>
            </a:r>
          </a:p>
          <a:p>
            <a:pPr marL="457200" lvl="1" indent="0">
              <a:buNone/>
            </a:pPr>
            <a:endParaRPr lang="es-CO" dirty="0"/>
          </a:p>
          <a:p>
            <a:r>
              <a:rPr lang="es-CO" dirty="0"/>
              <a:t>Usar planeamiento urbano para una buena configuración</a:t>
            </a:r>
          </a:p>
          <a:p>
            <a:pPr lvl="1"/>
            <a:r>
              <a:rPr lang="es-CO" dirty="0"/>
              <a:t>Crecimiento de la ciudad</a:t>
            </a:r>
          </a:p>
          <a:p>
            <a:pPr lvl="1"/>
            <a:r>
              <a:rPr lang="es-CO" dirty="0"/>
              <a:t>Red de calles</a:t>
            </a:r>
          </a:p>
          <a:p>
            <a:pPr lvl="1"/>
            <a:endParaRPr lang="es-CO" dirty="0"/>
          </a:p>
          <a:p>
            <a:r>
              <a:rPr lang="es-CO" dirty="0"/>
              <a:t>Fortalecer la coordinación metropolitana</a:t>
            </a:r>
          </a:p>
          <a:p>
            <a:pPr lvl="1"/>
            <a:endParaRPr lang="es-CO" dirty="0"/>
          </a:p>
          <a:p>
            <a:pPr lvl="1"/>
            <a:endParaRPr lang="es-CO" dirty="0"/>
          </a:p>
          <a:p>
            <a:pPr lvl="1"/>
            <a:endParaRPr lang="es-CO" dirty="0"/>
          </a:p>
        </p:txBody>
      </p:sp>
    </p:spTree>
    <p:extLst>
      <p:ext uri="{BB962C8B-B14F-4D97-AF65-F5344CB8AC3E}">
        <p14:creationId xmlns:p14="http://schemas.microsoft.com/office/powerpoint/2010/main" val="26958891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E03C0-6901-4FB0-A14B-05D655E3D887}"/>
              </a:ext>
            </a:extLst>
          </p:cNvPr>
          <p:cNvSpPr>
            <a:spLocks noGrp="1"/>
          </p:cNvSpPr>
          <p:nvPr>
            <p:ph type="title"/>
          </p:nvPr>
        </p:nvSpPr>
        <p:spPr/>
        <p:txBody>
          <a:bodyPr/>
          <a:lstStyle/>
          <a:p>
            <a:r>
              <a:rPr lang="es-CO" dirty="0"/>
              <a:t>Desarrollar y atraer </a:t>
            </a:r>
            <a:r>
              <a:rPr lang="es-CO" i="1" dirty="0">
                <a:solidFill>
                  <a:schemeClr val="accent1"/>
                </a:solidFill>
              </a:rPr>
              <a:t>habilidad</a:t>
            </a:r>
          </a:p>
        </p:txBody>
      </p:sp>
      <p:sp>
        <p:nvSpPr>
          <p:cNvPr id="3" name="Content Placeholder 2">
            <a:extLst>
              <a:ext uri="{FF2B5EF4-FFF2-40B4-BE49-F238E27FC236}">
                <a16:creationId xmlns:a16="http://schemas.microsoft.com/office/drawing/2014/main" id="{C87950D2-EA99-4B01-BB5D-26ED154FE8DB}"/>
              </a:ext>
            </a:extLst>
          </p:cNvPr>
          <p:cNvSpPr>
            <a:spLocks noGrp="1"/>
          </p:cNvSpPr>
          <p:nvPr>
            <p:ph idx="1"/>
          </p:nvPr>
        </p:nvSpPr>
        <p:spPr/>
        <p:txBody>
          <a:bodyPr/>
          <a:lstStyle/>
          <a:p>
            <a:r>
              <a:rPr lang="es-CO" dirty="0"/>
              <a:t>Desarrollar habilidad vía educación</a:t>
            </a:r>
          </a:p>
          <a:p>
            <a:endParaRPr lang="es-CO" dirty="0"/>
          </a:p>
          <a:p>
            <a:r>
              <a:rPr lang="es-CO" dirty="0"/>
              <a:t>Atraer / retener trabajadores calificados</a:t>
            </a:r>
          </a:p>
          <a:p>
            <a:pPr lvl="1"/>
            <a:r>
              <a:rPr lang="es-CO" dirty="0"/>
              <a:t>Fundamental para ciudades pequeñas y medianas</a:t>
            </a:r>
          </a:p>
          <a:p>
            <a:pPr lvl="1"/>
            <a:r>
              <a:rPr lang="es-CO"/>
              <a:t>Buenos </a:t>
            </a:r>
            <a:r>
              <a:rPr lang="es-CO" dirty="0"/>
              <a:t>servicios públicos, gestión municipal, conectividad con otras ciudades</a:t>
            </a:r>
          </a:p>
          <a:p>
            <a:pPr lvl="1"/>
            <a:endParaRPr lang="es-CO" dirty="0"/>
          </a:p>
          <a:p>
            <a:r>
              <a:rPr lang="es-CO" dirty="0"/>
              <a:t>Eliminar barreras a la movilidad</a:t>
            </a:r>
          </a:p>
          <a:p>
            <a:pPr lvl="1"/>
            <a:r>
              <a:rPr lang="es-CO" b="1" dirty="0"/>
              <a:t>Crimen</a:t>
            </a:r>
          </a:p>
          <a:p>
            <a:pPr lvl="1"/>
            <a:r>
              <a:rPr lang="es-CO" b="1" dirty="0"/>
              <a:t>Vivienda</a:t>
            </a:r>
          </a:p>
          <a:p>
            <a:pPr lvl="1"/>
            <a:endParaRPr lang="es-CO" dirty="0"/>
          </a:p>
        </p:txBody>
      </p:sp>
    </p:spTree>
    <p:extLst>
      <p:ext uri="{BB962C8B-B14F-4D97-AF65-F5344CB8AC3E}">
        <p14:creationId xmlns:p14="http://schemas.microsoft.com/office/powerpoint/2010/main" val="15458621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83FBD-0BB5-4CB2-9F71-494842276FE2}"/>
              </a:ext>
            </a:extLst>
          </p:cNvPr>
          <p:cNvSpPr>
            <a:spLocks noGrp="1"/>
          </p:cNvSpPr>
          <p:nvPr>
            <p:ph type="title"/>
          </p:nvPr>
        </p:nvSpPr>
        <p:spPr/>
        <p:txBody>
          <a:bodyPr/>
          <a:lstStyle/>
          <a:p>
            <a:r>
              <a:rPr lang="es-CO" dirty="0"/>
              <a:t>Expandir el </a:t>
            </a:r>
            <a:r>
              <a:rPr lang="es-CO" i="1" dirty="0">
                <a:solidFill>
                  <a:schemeClr val="accent1"/>
                </a:solidFill>
              </a:rPr>
              <a:t>acceso</a:t>
            </a:r>
          </a:p>
        </p:txBody>
      </p:sp>
      <p:sp>
        <p:nvSpPr>
          <p:cNvPr id="3" name="Content Placeholder 2">
            <a:extLst>
              <a:ext uri="{FF2B5EF4-FFF2-40B4-BE49-F238E27FC236}">
                <a16:creationId xmlns:a16="http://schemas.microsoft.com/office/drawing/2014/main" id="{E9F2D5A9-406F-4F5A-8AB0-66666DE8EB56}"/>
              </a:ext>
            </a:extLst>
          </p:cNvPr>
          <p:cNvSpPr>
            <a:spLocks noGrp="1"/>
          </p:cNvSpPr>
          <p:nvPr>
            <p:ph idx="1"/>
          </p:nvPr>
        </p:nvSpPr>
        <p:spPr/>
        <p:txBody>
          <a:bodyPr/>
          <a:lstStyle/>
          <a:p>
            <a:r>
              <a:rPr lang="es-CO" dirty="0"/>
              <a:t>Mejorar las redes nacionales de transporte</a:t>
            </a:r>
          </a:p>
          <a:p>
            <a:pPr lvl="1"/>
            <a:endParaRPr lang="es-CO" dirty="0"/>
          </a:p>
          <a:p>
            <a:r>
              <a:rPr lang="es-CO" dirty="0"/>
              <a:t>Disminuir el costo del transporte</a:t>
            </a:r>
          </a:p>
          <a:p>
            <a:endParaRPr lang="es-CO" dirty="0"/>
          </a:p>
          <a:p>
            <a:r>
              <a:rPr lang="es-CO" dirty="0"/>
              <a:t>Mejor acceso y habilidad en algunas ciudades</a:t>
            </a:r>
          </a:p>
          <a:p>
            <a:pPr marL="0" indent="0">
              <a:buNone/>
            </a:pPr>
            <a:r>
              <a:rPr lang="es-CO" dirty="0"/>
              <a:t> </a:t>
            </a:r>
            <a:r>
              <a:rPr lang="es-CO" dirty="0">
                <a:sym typeface="Wingdings" panose="05000000000000000000" pitchFamily="2" charset="2"/>
              </a:rPr>
              <a:t> menor congesti</a:t>
            </a:r>
            <a:r>
              <a:rPr lang="es-CO" dirty="0"/>
              <a:t>ó</a:t>
            </a:r>
            <a:r>
              <a:rPr lang="es-CO" dirty="0">
                <a:sym typeface="Wingdings" panose="05000000000000000000" pitchFamily="2" charset="2"/>
              </a:rPr>
              <a:t>n en otras</a:t>
            </a:r>
            <a:endParaRPr lang="es-CO" dirty="0"/>
          </a:p>
          <a:p>
            <a:pPr marL="457200" lvl="1" indent="0">
              <a:buNone/>
            </a:pPr>
            <a:endParaRPr lang="es-CO" dirty="0"/>
          </a:p>
          <a:p>
            <a:pPr marL="457200" lvl="1" indent="0">
              <a:buNone/>
            </a:pPr>
            <a:endParaRPr lang="es-CO" dirty="0"/>
          </a:p>
          <a:p>
            <a:pPr lvl="1"/>
            <a:endParaRPr lang="es-CO" dirty="0"/>
          </a:p>
          <a:p>
            <a:endParaRPr lang="es-CO" dirty="0"/>
          </a:p>
        </p:txBody>
      </p:sp>
    </p:spTree>
    <p:extLst>
      <p:ext uri="{BB962C8B-B14F-4D97-AF65-F5344CB8AC3E}">
        <p14:creationId xmlns:p14="http://schemas.microsoft.com/office/powerpoint/2010/main" val="30884924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2D5D69-D852-4039-BB85-824F0A850148}"/>
              </a:ext>
            </a:extLst>
          </p:cNvPr>
          <p:cNvPicPr>
            <a:picLocks noChangeAspect="1"/>
          </p:cNvPicPr>
          <p:nvPr/>
        </p:nvPicPr>
        <p:blipFill rotWithShape="1">
          <a:blip r:embed="rId2">
            <a:extLst>
              <a:ext uri="{28A0092B-C50C-407E-A947-70E740481C1C}">
                <a14:useLocalDpi xmlns:a14="http://schemas.microsoft.com/office/drawing/2010/main" val="0"/>
              </a:ext>
            </a:extLst>
          </a:blip>
          <a:srcRect t="13760" b="28985"/>
          <a:stretch/>
        </p:blipFill>
        <p:spPr>
          <a:xfrm>
            <a:off x="0" y="0"/>
            <a:ext cx="9144000" cy="3492708"/>
          </a:xfrm>
          <a:prstGeom prst="rect">
            <a:avLst/>
          </a:prstGeom>
        </p:spPr>
      </p:pic>
      <p:sp>
        <p:nvSpPr>
          <p:cNvPr id="6" name="TextBox 5">
            <a:extLst>
              <a:ext uri="{FF2B5EF4-FFF2-40B4-BE49-F238E27FC236}">
                <a16:creationId xmlns:a16="http://schemas.microsoft.com/office/drawing/2014/main" id="{7AFB6E21-97D4-4B6E-B93A-7E9DE8E79254}"/>
              </a:ext>
            </a:extLst>
          </p:cNvPr>
          <p:cNvSpPr txBox="1"/>
          <p:nvPr/>
        </p:nvSpPr>
        <p:spPr>
          <a:xfrm>
            <a:off x="134911" y="3987384"/>
            <a:ext cx="8874177" cy="1138773"/>
          </a:xfrm>
          <a:prstGeom prst="rect">
            <a:avLst/>
          </a:prstGeom>
          <a:noFill/>
        </p:spPr>
        <p:txBody>
          <a:bodyPr wrap="square" rtlCol="0">
            <a:spAutoFit/>
          </a:bodyPr>
          <a:lstStyle/>
          <a:p>
            <a:pPr algn="ctr"/>
            <a:r>
              <a:rPr lang="en-US" sz="2500" b="1" dirty="0" err="1">
                <a:latin typeface="Arial" panose="020B0604020202020204" pitchFamily="34" charset="0"/>
                <a:cs typeface="Arial" panose="020B0604020202020204" pitchFamily="34" charset="0"/>
              </a:rPr>
              <a:t>Muchas</a:t>
            </a:r>
            <a:r>
              <a:rPr lang="en-US" sz="2500" b="1" dirty="0">
                <a:latin typeface="Arial" panose="020B0604020202020204" pitchFamily="34" charset="0"/>
                <a:cs typeface="Arial" panose="020B0604020202020204" pitchFamily="34" charset="0"/>
              </a:rPr>
              <a:t> gracias</a:t>
            </a:r>
          </a:p>
          <a:p>
            <a:pPr algn="ctr"/>
            <a:endParaRPr lang="en-US" sz="2500" b="1" dirty="0">
              <a:latin typeface="Arial" panose="020B0604020202020204" pitchFamily="34" charset="0"/>
              <a:cs typeface="Arial" panose="020B0604020202020204" pitchFamily="34" charset="0"/>
            </a:endParaRPr>
          </a:p>
          <a:p>
            <a:pPr algn="ctr"/>
            <a:r>
              <a:rPr lang="en-US" u="sng" dirty="0">
                <a:hlinkClick r:id="rId3"/>
              </a:rPr>
              <a:t>https://openknowledge.worldbank.org/bitstream/handle/10986/29279/9781464812583.pdf</a:t>
            </a:r>
            <a:endParaRPr lang="es-CO" sz="2500" b="1" u="sng" dirty="0">
              <a:solidFill>
                <a:srgbClr val="5891C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8687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CO" noProof="0" dirty="0"/>
              <a:t>La productividad de las ciudades de América Latina y el Caribe (ALC) frente</a:t>
            </a:r>
            <a:r>
              <a:rPr lang="es-CO" dirty="0"/>
              <a:t> al resto del mundo</a:t>
            </a:r>
            <a:endParaRPr lang="es-CO" noProof="0" dirty="0"/>
          </a:p>
        </p:txBody>
      </p:sp>
    </p:spTree>
    <p:extLst>
      <p:ext uri="{BB962C8B-B14F-4D97-AF65-F5344CB8AC3E}">
        <p14:creationId xmlns:p14="http://schemas.microsoft.com/office/powerpoint/2010/main" val="327275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CO" noProof="0" dirty="0"/>
              <a:t>“Ciudad” y “productividad”</a:t>
            </a:r>
          </a:p>
        </p:txBody>
      </p:sp>
      <p:sp>
        <p:nvSpPr>
          <p:cNvPr id="3" name="Content Placeholder 2"/>
          <p:cNvSpPr>
            <a:spLocks noGrp="1"/>
          </p:cNvSpPr>
          <p:nvPr>
            <p:ph idx="1"/>
          </p:nvPr>
        </p:nvSpPr>
        <p:spPr>
          <a:xfrm>
            <a:off x="628650" y="1768840"/>
            <a:ext cx="7886700" cy="4811842"/>
          </a:xfrm>
        </p:spPr>
        <p:txBody>
          <a:bodyPr>
            <a:normAutofit/>
          </a:bodyPr>
          <a:lstStyle/>
          <a:p>
            <a:r>
              <a:rPr lang="es-CO" noProof="0" dirty="0"/>
              <a:t>Usualmente, definiciones oficiales de ciudad</a:t>
            </a:r>
          </a:p>
          <a:p>
            <a:pPr lvl="1"/>
            <a:r>
              <a:rPr lang="es-CO" noProof="0" dirty="0"/>
              <a:t>Definición </a:t>
            </a:r>
            <a:r>
              <a:rPr lang="es-CO" dirty="0"/>
              <a:t>varía </a:t>
            </a:r>
            <a:r>
              <a:rPr lang="es-CO" noProof="0" dirty="0"/>
              <a:t>entre países y al interior de ellos</a:t>
            </a:r>
          </a:p>
          <a:p>
            <a:r>
              <a:rPr lang="es-CO" noProof="0" dirty="0"/>
              <a:t>Nuestro estudio: una definición globalmente consistente de ciudad</a:t>
            </a:r>
          </a:p>
          <a:p>
            <a:pPr lvl="1"/>
            <a:r>
              <a:rPr lang="es-CO" noProof="0" dirty="0"/>
              <a:t>La aplicamos a todo el mundo</a:t>
            </a:r>
          </a:p>
          <a:p>
            <a:pPr lvl="1"/>
            <a:r>
              <a:rPr lang="es-CO" noProof="0" dirty="0"/>
              <a:t>Obtenemos 64.000 ciudades en el mundo; 7.000 en ALC</a:t>
            </a:r>
          </a:p>
          <a:p>
            <a:pPr lvl="1"/>
            <a:r>
              <a:rPr lang="es-CO" noProof="0" dirty="0"/>
              <a:t>Porcentaje de población urbana</a:t>
            </a:r>
            <a:r>
              <a:rPr lang="es-CO" b="0" noProof="0" dirty="0"/>
              <a:t>:</a:t>
            </a:r>
          </a:p>
          <a:p>
            <a:pPr lvl="2"/>
            <a:r>
              <a:rPr lang="es-CO" b="1" noProof="0" dirty="0"/>
              <a:t>ALC: 74%</a:t>
            </a:r>
          </a:p>
          <a:p>
            <a:pPr lvl="2"/>
            <a:r>
              <a:rPr lang="es-CO" b="1" noProof="0" dirty="0"/>
              <a:t>Norte América : 75%</a:t>
            </a:r>
          </a:p>
          <a:p>
            <a:pPr lvl="2"/>
            <a:r>
              <a:rPr lang="es-CO" b="1" noProof="0" dirty="0"/>
              <a:t>Mundo: 70%</a:t>
            </a:r>
          </a:p>
          <a:p>
            <a:pPr lvl="2"/>
            <a:endParaRPr lang="es-CO" noProof="0" dirty="0"/>
          </a:p>
          <a:p>
            <a:r>
              <a:rPr lang="es-CO" noProof="0" dirty="0"/>
              <a:t>Productividad: varias medidas</a:t>
            </a:r>
          </a:p>
          <a:p>
            <a:pPr lvl="2"/>
            <a:endParaRPr lang="es-CO" noProof="0" dirty="0"/>
          </a:p>
        </p:txBody>
      </p:sp>
    </p:spTree>
    <p:extLst>
      <p:ext uri="{BB962C8B-B14F-4D97-AF65-F5344CB8AC3E}">
        <p14:creationId xmlns:p14="http://schemas.microsoft.com/office/powerpoint/2010/main" val="37254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CO" noProof="0" dirty="0"/>
              <a:t>La productividad de ALC frente al resto del mundo: datos a nivel de país</a:t>
            </a:r>
          </a:p>
        </p:txBody>
      </p:sp>
      <p:sp>
        <p:nvSpPr>
          <p:cNvPr id="7" name="TextBox 6"/>
          <p:cNvSpPr txBox="1"/>
          <p:nvPr/>
        </p:nvSpPr>
        <p:spPr>
          <a:xfrm>
            <a:off x="344774" y="1752898"/>
            <a:ext cx="8799226" cy="400110"/>
          </a:xfrm>
          <a:prstGeom prst="rect">
            <a:avLst/>
          </a:prstGeom>
          <a:noFill/>
        </p:spPr>
        <p:txBody>
          <a:bodyPr wrap="square" rtlCol="0">
            <a:spAutoFit/>
          </a:bodyPr>
          <a:lstStyle/>
          <a:p>
            <a:pPr algn="ctr"/>
            <a:r>
              <a:rPr lang="es-CO" sz="2000" b="1" dirty="0">
                <a:latin typeface="Arial" panose="020B0604020202020204" pitchFamily="34" charset="0"/>
                <a:cs typeface="Arial" panose="020B0604020202020204" pitchFamily="34" charset="0"/>
              </a:rPr>
              <a:t>Relación entre PIB per cápita y % de población urbana</a:t>
            </a:r>
          </a:p>
        </p:txBody>
      </p:sp>
      <p:pic>
        <p:nvPicPr>
          <p:cNvPr id="10" name="Picture 9">
            <a:extLst>
              <a:ext uri="{FF2B5EF4-FFF2-40B4-BE49-F238E27FC236}">
                <a16:creationId xmlns:a16="http://schemas.microsoft.com/office/drawing/2014/main" id="{63082644-E90A-4F8E-91F0-7036032EAF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9349" y="2153008"/>
            <a:ext cx="5305302" cy="3862437"/>
          </a:xfrm>
          <a:prstGeom prst="rect">
            <a:avLst/>
          </a:prstGeom>
        </p:spPr>
      </p:pic>
      <p:sp>
        <p:nvSpPr>
          <p:cNvPr id="11" name="Rectangle 10">
            <a:extLst>
              <a:ext uri="{FF2B5EF4-FFF2-40B4-BE49-F238E27FC236}">
                <a16:creationId xmlns:a16="http://schemas.microsoft.com/office/drawing/2014/main" id="{2B590341-A7D3-4977-BC3B-53BA62078BF9}"/>
              </a:ext>
            </a:extLst>
          </p:cNvPr>
          <p:cNvSpPr/>
          <p:nvPr/>
        </p:nvSpPr>
        <p:spPr>
          <a:xfrm>
            <a:off x="2487168" y="2274849"/>
            <a:ext cx="4694663" cy="31669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611297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CO" noProof="0" dirty="0"/>
              <a:t>La productividad de ALC frente al resto del mundo: datos a nivel de país</a:t>
            </a:r>
          </a:p>
        </p:txBody>
      </p:sp>
      <p:sp>
        <p:nvSpPr>
          <p:cNvPr id="7" name="TextBox 6"/>
          <p:cNvSpPr txBox="1"/>
          <p:nvPr/>
        </p:nvSpPr>
        <p:spPr>
          <a:xfrm>
            <a:off x="344774" y="1752898"/>
            <a:ext cx="8799226" cy="400110"/>
          </a:xfrm>
          <a:prstGeom prst="rect">
            <a:avLst/>
          </a:prstGeom>
          <a:noFill/>
        </p:spPr>
        <p:txBody>
          <a:bodyPr wrap="square" rtlCol="0">
            <a:spAutoFit/>
          </a:bodyPr>
          <a:lstStyle/>
          <a:p>
            <a:pPr algn="ctr"/>
            <a:r>
              <a:rPr lang="es-CO" sz="2000" b="1" dirty="0">
                <a:latin typeface="Arial" panose="020B0604020202020204" pitchFamily="34" charset="0"/>
                <a:cs typeface="Arial" panose="020B0604020202020204" pitchFamily="34" charset="0"/>
              </a:rPr>
              <a:t>Relación entre PIB per cápita y % de población urbana</a:t>
            </a:r>
          </a:p>
        </p:txBody>
      </p:sp>
      <p:pic>
        <p:nvPicPr>
          <p:cNvPr id="4" name="Picture 3">
            <a:extLst>
              <a:ext uri="{FF2B5EF4-FFF2-40B4-BE49-F238E27FC236}">
                <a16:creationId xmlns:a16="http://schemas.microsoft.com/office/drawing/2014/main" id="{5981EF4E-1A75-4124-A731-77351A4791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0240" y="2157984"/>
            <a:ext cx="5300262" cy="3858768"/>
          </a:xfrm>
          <a:prstGeom prst="rect">
            <a:avLst/>
          </a:prstGeom>
        </p:spPr>
      </p:pic>
      <p:pic>
        <p:nvPicPr>
          <p:cNvPr id="8" name="Picture 7">
            <a:extLst>
              <a:ext uri="{FF2B5EF4-FFF2-40B4-BE49-F238E27FC236}">
                <a16:creationId xmlns:a16="http://schemas.microsoft.com/office/drawing/2014/main" id="{7919445B-AE75-47B5-91C5-DCB94DBB4DFB}"/>
              </a:ext>
            </a:extLst>
          </p:cNvPr>
          <p:cNvPicPr>
            <a:picLocks noChangeAspect="1"/>
          </p:cNvPicPr>
          <p:nvPr/>
        </p:nvPicPr>
        <p:blipFill rotWithShape="1">
          <a:blip r:embed="rId4">
            <a:extLst>
              <a:ext uri="{28A0092B-C50C-407E-A947-70E740481C1C}">
                <a14:useLocalDpi xmlns:a14="http://schemas.microsoft.com/office/drawing/2010/main" val="0"/>
              </a:ext>
            </a:extLst>
          </a:blip>
          <a:srcRect l="11139" t="85353" r="3954" b="5675"/>
          <a:stretch/>
        </p:blipFill>
        <p:spPr>
          <a:xfrm>
            <a:off x="1796015" y="6015445"/>
            <a:ext cx="5551969" cy="427075"/>
          </a:xfrm>
          <a:prstGeom prst="rect">
            <a:avLst/>
          </a:prstGeom>
        </p:spPr>
      </p:pic>
      <p:sp>
        <p:nvSpPr>
          <p:cNvPr id="5" name="Rectangle 4">
            <a:extLst>
              <a:ext uri="{FF2B5EF4-FFF2-40B4-BE49-F238E27FC236}">
                <a16:creationId xmlns:a16="http://schemas.microsoft.com/office/drawing/2014/main" id="{448413A4-1026-417B-B717-820A896BDA39}"/>
              </a:ext>
            </a:extLst>
          </p:cNvPr>
          <p:cNvSpPr/>
          <p:nvPr/>
        </p:nvSpPr>
        <p:spPr>
          <a:xfrm>
            <a:off x="4905632" y="6021728"/>
            <a:ext cx="2566577" cy="2617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Rectangle 11">
            <a:extLst>
              <a:ext uri="{FF2B5EF4-FFF2-40B4-BE49-F238E27FC236}">
                <a16:creationId xmlns:a16="http://schemas.microsoft.com/office/drawing/2014/main" id="{5DCA9BD4-5A1A-4A12-B31E-6264FAD9B02F}"/>
              </a:ext>
            </a:extLst>
          </p:cNvPr>
          <p:cNvSpPr/>
          <p:nvPr/>
        </p:nvSpPr>
        <p:spPr>
          <a:xfrm>
            <a:off x="1920239" y="6190735"/>
            <a:ext cx="4035718" cy="3000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85098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CO" noProof="0" dirty="0"/>
              <a:t>La productividad de ALC frente al resto del mundo: datos a nivel de país</a:t>
            </a:r>
          </a:p>
        </p:txBody>
      </p:sp>
      <p:sp>
        <p:nvSpPr>
          <p:cNvPr id="7" name="TextBox 6"/>
          <p:cNvSpPr txBox="1"/>
          <p:nvPr/>
        </p:nvSpPr>
        <p:spPr>
          <a:xfrm>
            <a:off x="344774" y="1752898"/>
            <a:ext cx="8799226" cy="400110"/>
          </a:xfrm>
          <a:prstGeom prst="rect">
            <a:avLst/>
          </a:prstGeom>
          <a:noFill/>
        </p:spPr>
        <p:txBody>
          <a:bodyPr wrap="square" rtlCol="0">
            <a:spAutoFit/>
          </a:bodyPr>
          <a:lstStyle/>
          <a:p>
            <a:pPr algn="ctr"/>
            <a:r>
              <a:rPr lang="es-CO" sz="2000" b="1" dirty="0">
                <a:latin typeface="Arial" panose="020B0604020202020204" pitchFamily="34" charset="0"/>
                <a:cs typeface="Arial" panose="020B0604020202020204" pitchFamily="34" charset="0"/>
              </a:rPr>
              <a:t>Relación entre PIB per cápita y % de población urbana</a:t>
            </a:r>
          </a:p>
        </p:txBody>
      </p:sp>
      <p:pic>
        <p:nvPicPr>
          <p:cNvPr id="8" name="Picture 7">
            <a:extLst>
              <a:ext uri="{FF2B5EF4-FFF2-40B4-BE49-F238E27FC236}">
                <a16:creationId xmlns:a16="http://schemas.microsoft.com/office/drawing/2014/main" id="{7919445B-AE75-47B5-91C5-DCB94DBB4DFB}"/>
              </a:ext>
            </a:extLst>
          </p:cNvPr>
          <p:cNvPicPr>
            <a:picLocks noChangeAspect="1"/>
          </p:cNvPicPr>
          <p:nvPr/>
        </p:nvPicPr>
        <p:blipFill rotWithShape="1">
          <a:blip r:embed="rId3">
            <a:extLst>
              <a:ext uri="{28A0092B-C50C-407E-A947-70E740481C1C}">
                <a14:useLocalDpi xmlns:a14="http://schemas.microsoft.com/office/drawing/2010/main" val="0"/>
              </a:ext>
            </a:extLst>
          </a:blip>
          <a:srcRect l="11139" t="85353" r="3954" b="5675"/>
          <a:stretch/>
        </p:blipFill>
        <p:spPr>
          <a:xfrm>
            <a:off x="1796015" y="6015445"/>
            <a:ext cx="5551969" cy="427075"/>
          </a:xfrm>
          <a:prstGeom prst="rect">
            <a:avLst/>
          </a:prstGeom>
        </p:spPr>
      </p:pic>
      <p:sp>
        <p:nvSpPr>
          <p:cNvPr id="12" name="Rectangle 11">
            <a:extLst>
              <a:ext uri="{FF2B5EF4-FFF2-40B4-BE49-F238E27FC236}">
                <a16:creationId xmlns:a16="http://schemas.microsoft.com/office/drawing/2014/main" id="{5DCA9BD4-5A1A-4A12-B31E-6264FAD9B02F}"/>
              </a:ext>
            </a:extLst>
          </p:cNvPr>
          <p:cNvSpPr/>
          <p:nvPr/>
        </p:nvSpPr>
        <p:spPr>
          <a:xfrm>
            <a:off x="1920239" y="6190735"/>
            <a:ext cx="4035718" cy="3000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6" name="Picture 5">
            <a:extLst>
              <a:ext uri="{FF2B5EF4-FFF2-40B4-BE49-F238E27FC236}">
                <a16:creationId xmlns:a16="http://schemas.microsoft.com/office/drawing/2014/main" id="{AF81B2DA-D7E2-4B19-B60C-10E39DCD5A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0240" y="2157984"/>
            <a:ext cx="5303520" cy="3861140"/>
          </a:xfrm>
          <a:prstGeom prst="rect">
            <a:avLst/>
          </a:prstGeom>
        </p:spPr>
      </p:pic>
    </p:spTree>
    <p:extLst>
      <p:ext uri="{BB962C8B-B14F-4D97-AF65-F5344CB8AC3E}">
        <p14:creationId xmlns:p14="http://schemas.microsoft.com/office/powerpoint/2010/main" val="3965966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CO" noProof="0" dirty="0"/>
              <a:t>La productividad de ALC frente al resto del mundo: datos a nivel de país</a:t>
            </a:r>
          </a:p>
        </p:txBody>
      </p:sp>
      <p:sp>
        <p:nvSpPr>
          <p:cNvPr id="7" name="TextBox 6"/>
          <p:cNvSpPr txBox="1"/>
          <p:nvPr/>
        </p:nvSpPr>
        <p:spPr>
          <a:xfrm>
            <a:off x="344774" y="1752898"/>
            <a:ext cx="8799226" cy="400110"/>
          </a:xfrm>
          <a:prstGeom prst="rect">
            <a:avLst/>
          </a:prstGeom>
          <a:noFill/>
        </p:spPr>
        <p:txBody>
          <a:bodyPr wrap="square" rtlCol="0">
            <a:spAutoFit/>
          </a:bodyPr>
          <a:lstStyle/>
          <a:p>
            <a:pPr algn="ctr"/>
            <a:r>
              <a:rPr lang="es-CO" sz="2000" b="1" dirty="0">
                <a:latin typeface="Arial" panose="020B0604020202020204" pitchFamily="34" charset="0"/>
                <a:cs typeface="Arial" panose="020B0604020202020204" pitchFamily="34" charset="0"/>
              </a:rPr>
              <a:t>Relación entre PIB per cápita y % de población urbana</a:t>
            </a:r>
          </a:p>
        </p:txBody>
      </p:sp>
      <p:pic>
        <p:nvPicPr>
          <p:cNvPr id="8" name="Picture 7">
            <a:extLst>
              <a:ext uri="{FF2B5EF4-FFF2-40B4-BE49-F238E27FC236}">
                <a16:creationId xmlns:a16="http://schemas.microsoft.com/office/drawing/2014/main" id="{7919445B-AE75-47B5-91C5-DCB94DBB4DFB}"/>
              </a:ext>
            </a:extLst>
          </p:cNvPr>
          <p:cNvPicPr>
            <a:picLocks noChangeAspect="1"/>
          </p:cNvPicPr>
          <p:nvPr/>
        </p:nvPicPr>
        <p:blipFill rotWithShape="1">
          <a:blip r:embed="rId3">
            <a:extLst>
              <a:ext uri="{28A0092B-C50C-407E-A947-70E740481C1C}">
                <a14:useLocalDpi xmlns:a14="http://schemas.microsoft.com/office/drawing/2010/main" val="0"/>
              </a:ext>
            </a:extLst>
          </a:blip>
          <a:srcRect l="11139" t="85353" r="3954" b="5675"/>
          <a:stretch/>
        </p:blipFill>
        <p:spPr>
          <a:xfrm>
            <a:off x="1796015" y="6015445"/>
            <a:ext cx="5551969" cy="427075"/>
          </a:xfrm>
          <a:prstGeom prst="rect">
            <a:avLst/>
          </a:prstGeom>
        </p:spPr>
      </p:pic>
      <p:pic>
        <p:nvPicPr>
          <p:cNvPr id="4" name="Picture 3">
            <a:extLst>
              <a:ext uri="{FF2B5EF4-FFF2-40B4-BE49-F238E27FC236}">
                <a16:creationId xmlns:a16="http://schemas.microsoft.com/office/drawing/2014/main" id="{6BDFAC97-2E9A-4DE6-8E47-057A066787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0240" y="2157984"/>
            <a:ext cx="5300262" cy="3858768"/>
          </a:xfrm>
          <a:prstGeom prst="rect">
            <a:avLst/>
          </a:prstGeom>
        </p:spPr>
      </p:pic>
    </p:spTree>
    <p:extLst>
      <p:ext uri="{BB962C8B-B14F-4D97-AF65-F5344CB8AC3E}">
        <p14:creationId xmlns:p14="http://schemas.microsoft.com/office/powerpoint/2010/main" val="16945512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11728</TotalTime>
  <Words>2449</Words>
  <Application>Microsoft Office PowerPoint</Application>
  <PresentationFormat>On-screen Show (4:3)</PresentationFormat>
  <Paragraphs>377</Paragraphs>
  <Slides>37</Slides>
  <Notes>34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37</vt:i4>
      </vt:variant>
    </vt:vector>
  </HeadingPairs>
  <TitlesOfParts>
    <vt:vector size="44" baseType="lpstr">
      <vt:lpstr>Arial</vt:lpstr>
      <vt:lpstr>Calibri</vt:lpstr>
      <vt:lpstr>Calibri Light</vt:lpstr>
      <vt:lpstr>Helvetica</vt:lpstr>
      <vt:lpstr>Wingdings</vt:lpstr>
      <vt:lpstr>Office Theme</vt:lpstr>
      <vt:lpstr>1_Office Theme</vt:lpstr>
      <vt:lpstr>SUBAMOS  EL ESTÁNDAR </vt:lpstr>
      <vt:lpstr>Ciudades y productividad</vt:lpstr>
      <vt:lpstr>Ciudades y productividad (cont.)</vt:lpstr>
      <vt:lpstr>La productividad de las ciudades de América Latina y el Caribe (ALC) frente al resto del mundo</vt:lpstr>
      <vt:lpstr>“Ciudad” y “productividad”</vt:lpstr>
      <vt:lpstr>La productividad de ALC frente al resto del mundo: datos a nivel de país</vt:lpstr>
      <vt:lpstr>La productividad de ALC frente al resto del mundo: datos a nivel de país</vt:lpstr>
      <vt:lpstr>La productividad de ALC frente al resto del mundo: datos a nivel de país</vt:lpstr>
      <vt:lpstr>La productividad de ALC frente al resto del mundo: datos a nivel de país</vt:lpstr>
      <vt:lpstr>La productividad de ALC frente al resto del mundo: datos a nivel de ciudad</vt:lpstr>
      <vt:lpstr>La productividad de ALC frente al resto del mundo: datos a nivel de ciudad</vt:lpstr>
      <vt:lpstr>La productividad de ALC frente al resto del mundo: datos a nivel de ciudad</vt:lpstr>
      <vt:lpstr>La productividad de ALC frente al resto del mundo: datos a nivel de ciudad</vt:lpstr>
      <vt:lpstr>La productividad de ALC frente al resto del mundo (cont.)</vt:lpstr>
      <vt:lpstr>Características distintivas de las ciudades de ALC</vt:lpstr>
      <vt:lpstr>Característica 1. Alta densidad</vt:lpstr>
      <vt:lpstr>Característica 2. Prevalencia de conglomerados multiurbanos</vt:lpstr>
      <vt:lpstr>Característica 3. Entre ciudades de un mismo país, grandes diferencias  de productividad</vt:lpstr>
      <vt:lpstr>Característica 3. Entre ciudades de un mismo país, grandes diferencias  de productividad (cont.)</vt:lpstr>
      <vt:lpstr>Característica 3. Entre ciudades de un mismo país, grandes diferencias  de productividad (cont.)</vt:lpstr>
      <vt:lpstr>Característica 4. Fuerte concentración de la población más calificada</vt:lpstr>
      <vt:lpstr>Característica 5. Subdesarrollo de las redes nacionales de transporte</vt:lpstr>
      <vt:lpstr>Determinantes de la productividad de las ciudades</vt:lpstr>
      <vt:lpstr>Forma, habilidad, y acceso</vt:lpstr>
      <vt:lpstr>Forma, habilidad, y acceso (cont.)</vt:lpstr>
      <vt:lpstr>Forma, habilidad, y acceso:  rol relativo</vt:lpstr>
      <vt:lpstr>El rol de la forma: densidad</vt:lpstr>
      <vt:lpstr>El rol de la forma: configuración</vt:lpstr>
      <vt:lpstr>El rol del acceso</vt:lpstr>
      <vt:lpstr> El rol de la habilidad</vt:lpstr>
      <vt:lpstr>En resumen</vt:lpstr>
      <vt:lpstr>¿Cómo subir el estándar?</vt:lpstr>
      <vt:lpstr>Dos principios útiles</vt:lpstr>
      <vt:lpstr>Construir una forma urbana  para la productividad</vt:lpstr>
      <vt:lpstr>Desarrollar y atraer habilidad</vt:lpstr>
      <vt:lpstr>Expandir el acceso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Angelica Maria Sanchez Diaz</dc:creator>
  <cp:lastModifiedBy>Maria Marta Ferreyra</cp:lastModifiedBy>
  <cp:revision>799</cp:revision>
  <cp:lastPrinted>2017-11-06T16:07:05Z</cp:lastPrinted>
  <dcterms:created xsi:type="dcterms:W3CDTF">2017-04-27T18:56:06Z</dcterms:created>
  <dcterms:modified xsi:type="dcterms:W3CDTF">2018-06-11T21:11:49Z</dcterms:modified>
</cp:coreProperties>
</file>