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2" r:id="rId2"/>
    <p:sldId id="1336" r:id="rId3"/>
    <p:sldId id="256" r:id="rId4"/>
    <p:sldId id="1237" r:id="rId5"/>
    <p:sldId id="407" r:id="rId6"/>
    <p:sldId id="1344" r:id="rId7"/>
    <p:sldId id="1309" r:id="rId8"/>
    <p:sldId id="1323" r:id="rId9"/>
    <p:sldId id="1342" r:id="rId10"/>
    <p:sldId id="1313" r:id="rId11"/>
    <p:sldId id="1311" r:id="rId12"/>
    <p:sldId id="1306" r:id="rId13"/>
    <p:sldId id="1325" r:id="rId14"/>
    <p:sldId id="1331" r:id="rId15"/>
    <p:sldId id="1327" r:id="rId16"/>
    <p:sldId id="1326" r:id="rId17"/>
    <p:sldId id="1328" r:id="rId18"/>
    <p:sldId id="1345" r:id="rId19"/>
  </p:sldIdLst>
  <p:sldSz cx="9144000" cy="5143500" type="screen16x9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C2D2"/>
    <a:srgbClr val="093C67"/>
    <a:srgbClr val="D0C602"/>
    <a:srgbClr val="EEE302"/>
    <a:srgbClr val="31C562"/>
    <a:srgbClr val="CD480D"/>
    <a:srgbClr val="BA2020"/>
    <a:srgbClr val="FFFFCC"/>
    <a:srgbClr val="4674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41" autoAdjust="0"/>
    <p:restoredTop sz="94660"/>
  </p:normalViewPr>
  <p:slideViewPr>
    <p:cSldViewPr>
      <p:cViewPr varScale="1">
        <p:scale>
          <a:sx n="144" d="100"/>
          <a:sy n="144" d="100"/>
        </p:scale>
        <p:origin x="1098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A8BD0-5547-48DE-AF5C-7DF1E392B2B5}" type="datetimeFigureOut">
              <a:rPr lang="es-CO" smtClean="0"/>
              <a:t>22/06/2018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C3F47-3949-41B7-9649-135E5A5CCDBD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62552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C115DB-6F54-45C4-ACB0-1316E60A4696}" type="datetimeFigureOut">
              <a:rPr lang="es-CO" smtClean="0"/>
              <a:t>22/06/2018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F7A36-A464-4A29-9AA6-0E92CAF4468B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72587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C0B5B-4B2C-4222-A64E-AC1A07CEB803}" type="slidenum">
              <a:rPr lang="es-CO" smtClean="0"/>
              <a:pPr/>
              <a:t>9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8913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Mapa en diapo aparte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D1C56-CD9B-CB4E-AEEF-4E53D153D8C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63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Mapa en diapo aparte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D1C56-CD9B-CB4E-AEEF-4E53D153D8C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747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E43B-A38F-4543-9507-7C44E50A0FBB}" type="datetimeFigureOut">
              <a:rPr lang="es-CO" smtClean="0"/>
              <a:t>22/06/2018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80EE-0990-45B3-9FF8-B27ECF2F8C88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2006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E43B-A38F-4543-9507-7C44E50A0FBB}" type="datetimeFigureOut">
              <a:rPr lang="es-CO" smtClean="0"/>
              <a:t>22/06/2018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80EE-0990-45B3-9FF8-B27ECF2F8C88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89686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E43B-A38F-4543-9507-7C44E50A0FBB}" type="datetimeFigureOut">
              <a:rPr lang="es-CO" smtClean="0"/>
              <a:t>22/06/2018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80EE-0990-45B3-9FF8-B27ECF2F8C88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50923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35751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E43B-A38F-4543-9507-7C44E50A0FBB}" type="datetimeFigureOut">
              <a:rPr lang="es-CO" smtClean="0"/>
              <a:t>22/06/2018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80EE-0990-45B3-9FF8-B27ECF2F8C88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09098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E43B-A38F-4543-9507-7C44E50A0FBB}" type="datetimeFigureOut">
              <a:rPr lang="es-CO" smtClean="0"/>
              <a:t>22/06/2018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80EE-0990-45B3-9FF8-B27ECF2F8C88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1096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E43B-A38F-4543-9507-7C44E50A0FBB}" type="datetimeFigureOut">
              <a:rPr lang="es-CO" smtClean="0"/>
              <a:t>22/06/2018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80EE-0990-45B3-9FF8-B27ECF2F8C88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22739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E43B-A38F-4543-9507-7C44E50A0FBB}" type="datetimeFigureOut">
              <a:rPr lang="es-CO" smtClean="0"/>
              <a:t>22/06/2018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80EE-0990-45B3-9FF8-B27ECF2F8C88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63572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E43B-A38F-4543-9507-7C44E50A0FBB}" type="datetimeFigureOut">
              <a:rPr lang="es-CO" smtClean="0"/>
              <a:t>22/06/2018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80EE-0990-45B3-9FF8-B27ECF2F8C88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28036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E43B-A38F-4543-9507-7C44E50A0FBB}" type="datetimeFigureOut">
              <a:rPr lang="es-CO" smtClean="0"/>
              <a:t>22/06/2018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80EE-0990-45B3-9FF8-B27ECF2F8C88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57579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E43B-A38F-4543-9507-7C44E50A0FBB}" type="datetimeFigureOut">
              <a:rPr lang="es-CO" smtClean="0"/>
              <a:t>22/06/2018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80EE-0990-45B3-9FF8-B27ECF2F8C88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28892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E43B-A38F-4543-9507-7C44E50A0FBB}" type="datetimeFigureOut">
              <a:rPr lang="es-CO" smtClean="0"/>
              <a:t>22/06/2018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E80EE-0990-45B3-9FF8-B27ECF2F8C88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55380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4E43B-A38F-4543-9507-7C44E50A0FBB}" type="datetimeFigureOut">
              <a:rPr lang="es-CO" smtClean="0"/>
              <a:t>22/06/2018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E80EE-0990-45B3-9FF8-B27ECF2F8C88}" type="slidenum">
              <a:rPr lang="es-CO" smtClean="0"/>
              <a:t>‹#›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52253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-OJ_rFBNs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fzXR67nOX5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BAFD1C0-7A16-4879-B81D-A2575B37E2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-254" b="-465"/>
          <a:stretch/>
        </p:blipFill>
        <p:spPr>
          <a:xfrm>
            <a:off x="114546" y="1161990"/>
            <a:ext cx="5524753" cy="3858032"/>
          </a:xfrm>
          <a:prstGeom prst="rect">
            <a:avLst/>
          </a:prstGeom>
        </p:spPr>
      </p:pic>
      <p:sp>
        <p:nvSpPr>
          <p:cNvPr id="4" name="2 Rectángulo">
            <a:extLst>
              <a:ext uri="{FF2B5EF4-FFF2-40B4-BE49-F238E27FC236}">
                <a16:creationId xmlns:a16="http://schemas.microsoft.com/office/drawing/2014/main" id="{2E3F32B8-343E-4474-97DE-9485C7B55805}"/>
              </a:ext>
            </a:extLst>
          </p:cNvPr>
          <p:cNvSpPr/>
          <p:nvPr/>
        </p:nvSpPr>
        <p:spPr>
          <a:xfrm>
            <a:off x="792089" y="83620"/>
            <a:ext cx="4847210" cy="955892"/>
          </a:xfrm>
          <a:prstGeom prst="rect">
            <a:avLst/>
          </a:prstGeom>
          <a:solidFill>
            <a:srgbClr val="093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2 Rectángulo">
            <a:extLst>
              <a:ext uri="{FF2B5EF4-FFF2-40B4-BE49-F238E27FC236}">
                <a16:creationId xmlns:a16="http://schemas.microsoft.com/office/drawing/2014/main" id="{4B78EBE0-0332-4D4F-B6F3-507A665F96C7}"/>
              </a:ext>
            </a:extLst>
          </p:cNvPr>
          <p:cNvSpPr/>
          <p:nvPr/>
        </p:nvSpPr>
        <p:spPr>
          <a:xfrm>
            <a:off x="0" y="83618"/>
            <a:ext cx="971600" cy="955894"/>
          </a:xfrm>
          <a:prstGeom prst="rect">
            <a:avLst/>
          </a:prstGeom>
          <a:solidFill>
            <a:srgbClr val="2EC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2EC2D2"/>
              </a:solidFill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C4A84B0A-A308-4DEC-9D06-C099E4380E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09" y="361032"/>
            <a:ext cx="893181" cy="350122"/>
          </a:xfrm>
          <a:prstGeom prst="rect">
            <a:avLst/>
          </a:prstGeom>
        </p:spPr>
      </p:pic>
      <p:sp>
        <p:nvSpPr>
          <p:cNvPr id="31" name="1 Rectángulo">
            <a:extLst>
              <a:ext uri="{FF2B5EF4-FFF2-40B4-BE49-F238E27FC236}">
                <a16:creationId xmlns:a16="http://schemas.microsoft.com/office/drawing/2014/main" id="{023C7350-F522-471B-BD8F-145131BAFC47}"/>
              </a:ext>
            </a:extLst>
          </p:cNvPr>
          <p:cNvSpPr/>
          <p:nvPr/>
        </p:nvSpPr>
        <p:spPr>
          <a:xfrm>
            <a:off x="1328751" y="183435"/>
            <a:ext cx="30963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cap="all" dirty="0">
                <a:solidFill>
                  <a:schemeClr val="bg1"/>
                </a:solidFill>
                <a:latin typeface="Century Gothic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XXIV CONFERENCIA INTERAMERICANA DE ALCALDES Y AUTORIDADES LOCALES</a:t>
            </a:r>
            <a:endParaRPr lang="en-US" sz="2400" cap="all" dirty="0">
              <a:solidFill>
                <a:schemeClr val="bg1"/>
              </a:solidFill>
              <a:latin typeface="Century Gothic" pitchFamily="34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14E3A53E-6B6C-4CBD-8469-86D68E362BD8}"/>
              </a:ext>
            </a:extLst>
          </p:cNvPr>
          <p:cNvGrpSpPr/>
          <p:nvPr/>
        </p:nvGrpSpPr>
        <p:grpSpPr>
          <a:xfrm>
            <a:off x="5723620" y="1238682"/>
            <a:ext cx="3429756" cy="2666136"/>
            <a:chOff x="5723620" y="1129358"/>
            <a:chExt cx="3429756" cy="2666136"/>
          </a:xfrm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0D96F96C-2445-4111-8FE2-4917714585D5}"/>
                </a:ext>
              </a:extLst>
            </p:cNvPr>
            <p:cNvSpPr/>
            <p:nvPr/>
          </p:nvSpPr>
          <p:spPr>
            <a:xfrm>
              <a:off x="5723620" y="3333829"/>
              <a:ext cx="288082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cap="all" dirty="0">
                  <a:solidFill>
                    <a:srgbClr val="093C67"/>
                  </a:solidFill>
                  <a:latin typeface="Century Gothic" pitchFamily="34" charset="0"/>
                  <a:ea typeface="Lato Bold" panose="020F0502020204030203" pitchFamily="34" charset="0"/>
                  <a:cs typeface="Lato Bold" panose="020F0502020204030203" pitchFamily="34" charset="0"/>
                </a:rPr>
                <a:t>Florida international university</a:t>
              </a:r>
            </a:p>
            <a:p>
              <a:r>
                <a:rPr lang="en-US" sz="1200" cap="all" dirty="0">
                  <a:solidFill>
                    <a:srgbClr val="093C67"/>
                  </a:solidFill>
                  <a:latin typeface="Century Gothic" pitchFamily="34" charset="0"/>
                  <a:ea typeface="Lato Bold" panose="020F0502020204030203" pitchFamily="34" charset="0"/>
                  <a:cs typeface="Lato Bold" panose="020F0502020204030203" pitchFamily="34" charset="0"/>
                </a:rPr>
                <a:t>Junio 14 de 2018</a:t>
              </a:r>
              <a:endParaRPr lang="es-CO" sz="1200" dirty="0">
                <a:solidFill>
                  <a:srgbClr val="093C67"/>
                </a:solidFill>
              </a:endParaRPr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A1E91F5D-B465-4F70-95D9-48A2538604E2}"/>
                </a:ext>
              </a:extLst>
            </p:cNvPr>
            <p:cNvSpPr/>
            <p:nvPr/>
          </p:nvSpPr>
          <p:spPr>
            <a:xfrm>
              <a:off x="5723620" y="1129358"/>
              <a:ext cx="3429756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cap="all" dirty="0">
                  <a:solidFill>
                    <a:srgbClr val="002060"/>
                  </a:solidFill>
                  <a:latin typeface="Century Gothic" pitchFamily="34" charset="0"/>
                  <a:ea typeface="Lato Bold" panose="020F0502020204030203" pitchFamily="34" charset="0"/>
                  <a:cs typeface="Lato Bold" panose="020F0502020204030203" pitchFamily="34" charset="0"/>
                </a:rPr>
                <a:t>ESTRATEGIA HABITARTE</a:t>
              </a:r>
            </a:p>
            <a:p>
              <a:r>
                <a:rPr lang="en-US" sz="1400" b="1" cap="all" dirty="0">
                  <a:solidFill>
                    <a:srgbClr val="002060"/>
                  </a:solidFill>
                  <a:latin typeface="Century Gothic" pitchFamily="34" charset="0"/>
                  <a:ea typeface="Lato Bold" panose="020F0502020204030203" pitchFamily="34" charset="0"/>
                  <a:cs typeface="Lato Bold" panose="020F0502020204030203" pitchFamily="34" charset="0"/>
                </a:rPr>
                <a:t>SECRETARÍA DISTRITAL DEL HÁBITAT</a:t>
              </a:r>
            </a:p>
            <a:p>
              <a:r>
                <a:rPr lang="en-US" sz="1400" b="1" cap="all" dirty="0">
                  <a:solidFill>
                    <a:srgbClr val="002060"/>
                  </a:solidFill>
                  <a:latin typeface="Century Gothic" pitchFamily="34" charset="0"/>
                  <a:ea typeface="Lato Bold" panose="020F0502020204030203" pitchFamily="34" charset="0"/>
                  <a:cs typeface="Lato Bold" panose="020F0502020204030203" pitchFamily="34" charset="0"/>
                </a:rPr>
                <a:t>BOGOTÁ - COLOMBIA</a:t>
              </a:r>
            </a:p>
          </p:txBody>
        </p:sp>
        <p:cxnSp>
          <p:nvCxnSpPr>
            <p:cNvPr id="6" name="Conector recto 5">
              <a:extLst>
                <a:ext uri="{FF2B5EF4-FFF2-40B4-BE49-F238E27FC236}">
                  <a16:creationId xmlns:a16="http://schemas.microsoft.com/office/drawing/2014/main" id="{93D15A35-7438-4087-B284-85236137B820}"/>
                </a:ext>
              </a:extLst>
            </p:cNvPr>
            <p:cNvCxnSpPr/>
            <p:nvPr/>
          </p:nvCxnSpPr>
          <p:spPr>
            <a:xfrm>
              <a:off x="5796136" y="3110498"/>
              <a:ext cx="2952328" cy="0"/>
            </a:xfrm>
            <a:prstGeom prst="line">
              <a:avLst/>
            </a:prstGeom>
            <a:ln w="2540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6364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26F4839B-1F2D-406A-8BE3-D69F2FF525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176" y="100749"/>
            <a:ext cx="8973648" cy="4942002"/>
          </a:xfrm>
          <a:prstGeom prst="rect">
            <a:avLst/>
          </a:prstGeom>
        </p:spPr>
      </p:pic>
      <p:sp>
        <p:nvSpPr>
          <p:cNvPr id="4" name="2 Rectángulo">
            <a:extLst>
              <a:ext uri="{FF2B5EF4-FFF2-40B4-BE49-F238E27FC236}">
                <a16:creationId xmlns:a16="http://schemas.microsoft.com/office/drawing/2014/main" id="{52556C54-8769-4E39-92F9-C0E96047A0DA}"/>
              </a:ext>
            </a:extLst>
          </p:cNvPr>
          <p:cNvSpPr/>
          <p:nvPr/>
        </p:nvSpPr>
        <p:spPr>
          <a:xfrm>
            <a:off x="0" y="315837"/>
            <a:ext cx="2848534" cy="692497"/>
          </a:xfrm>
          <a:prstGeom prst="rect">
            <a:avLst/>
          </a:prstGeom>
          <a:solidFill>
            <a:srgbClr val="093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2 Rectángulo">
            <a:extLst>
              <a:ext uri="{FF2B5EF4-FFF2-40B4-BE49-F238E27FC236}">
                <a16:creationId xmlns:a16="http://schemas.microsoft.com/office/drawing/2014/main" id="{97D2D309-49F2-4710-9AC2-615D242D2240}"/>
              </a:ext>
            </a:extLst>
          </p:cNvPr>
          <p:cNvSpPr/>
          <p:nvPr/>
        </p:nvSpPr>
        <p:spPr>
          <a:xfrm>
            <a:off x="0" y="315836"/>
            <a:ext cx="299365" cy="692497"/>
          </a:xfrm>
          <a:prstGeom prst="rect">
            <a:avLst/>
          </a:prstGeom>
          <a:solidFill>
            <a:srgbClr val="2EC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2EC2D2"/>
              </a:solidFill>
            </a:endParaRPr>
          </a:p>
        </p:txBody>
      </p:sp>
      <p:sp>
        <p:nvSpPr>
          <p:cNvPr id="9" name="1 Rectángulo">
            <a:extLst>
              <a:ext uri="{FF2B5EF4-FFF2-40B4-BE49-F238E27FC236}">
                <a16:creationId xmlns:a16="http://schemas.microsoft.com/office/drawing/2014/main" id="{CD8EFC67-0776-4376-A519-F168336FD869}"/>
              </a:ext>
            </a:extLst>
          </p:cNvPr>
          <p:cNvSpPr/>
          <p:nvPr/>
        </p:nvSpPr>
        <p:spPr>
          <a:xfrm>
            <a:off x="323528" y="339502"/>
            <a:ext cx="234430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cap="all" dirty="0">
                <a:solidFill>
                  <a:srgbClr val="2EC2D2"/>
                </a:solidFill>
                <a:latin typeface="Century Gothic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ESTRATEGIA HABITARTE</a:t>
            </a:r>
          </a:p>
          <a:p>
            <a:r>
              <a:rPr lang="en-US" sz="2800" b="1" cap="all" dirty="0">
                <a:solidFill>
                  <a:schemeClr val="bg1"/>
                </a:solidFill>
                <a:latin typeface="Century Gothic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INCIDENCIA</a:t>
            </a:r>
            <a:endParaRPr lang="en-US" sz="2800" cap="all" dirty="0">
              <a:solidFill>
                <a:schemeClr val="bg1"/>
              </a:solidFill>
              <a:latin typeface="Century Gothic" pitchFamily="34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B13CC79C-E84D-47D1-8936-38C571A4F2B3}"/>
              </a:ext>
            </a:extLst>
          </p:cNvPr>
          <p:cNvGrpSpPr/>
          <p:nvPr/>
        </p:nvGrpSpPr>
        <p:grpSpPr>
          <a:xfrm>
            <a:off x="6295467" y="1347614"/>
            <a:ext cx="2344306" cy="2304256"/>
            <a:chOff x="6295467" y="1347614"/>
            <a:chExt cx="2344306" cy="2304256"/>
          </a:xfrm>
        </p:grpSpPr>
        <p:sp>
          <p:nvSpPr>
            <p:cNvPr id="10" name="Rectángulo 24">
              <a:extLst>
                <a:ext uri="{FF2B5EF4-FFF2-40B4-BE49-F238E27FC236}">
                  <a16:creationId xmlns:a16="http://schemas.microsoft.com/office/drawing/2014/main" id="{C5C1EA7A-24B4-4C61-99D5-8F8A546D6CFF}"/>
                </a:ext>
              </a:extLst>
            </p:cNvPr>
            <p:cNvSpPr/>
            <p:nvPr/>
          </p:nvSpPr>
          <p:spPr>
            <a:xfrm>
              <a:off x="6295467" y="1347614"/>
              <a:ext cx="2344306" cy="23042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11" name="Rectángulo 1">
              <a:extLst>
                <a:ext uri="{FF2B5EF4-FFF2-40B4-BE49-F238E27FC236}">
                  <a16:creationId xmlns:a16="http://schemas.microsoft.com/office/drawing/2014/main" id="{B0C5BB39-7096-4395-AB91-550928ED7795}"/>
                </a:ext>
              </a:extLst>
            </p:cNvPr>
            <p:cNvSpPr/>
            <p:nvPr/>
          </p:nvSpPr>
          <p:spPr>
            <a:xfrm>
              <a:off x="6453720" y="1564294"/>
              <a:ext cx="2027800" cy="18708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</a:pPr>
              <a:r>
                <a:rPr lang="es-CO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 Contribuye al fortalecimiento de la confianza comunitaria e interinstitucional.</a:t>
              </a:r>
            </a:p>
            <a:p>
              <a:pPr>
                <a:lnSpc>
                  <a:spcPct val="107000"/>
                </a:lnSpc>
              </a:pPr>
              <a:endParaRPr lang="es-ES_tradn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lnSpc>
                  <a:spcPct val="107000"/>
                </a:lnSpc>
              </a:pPr>
              <a:r>
                <a:rPr lang="es-ES_tradnl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 Fortalece procesos de desarrollo local ampliando las opciones de los ciudadanos.</a:t>
              </a:r>
              <a:endParaRPr lang="es-CO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854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F05C3F2A-EB0D-48B7-8435-098A189804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42" y="123478"/>
            <a:ext cx="8953916" cy="4896544"/>
          </a:xfrm>
          <a:prstGeom prst="rect">
            <a:avLst/>
          </a:prstGeom>
        </p:spPr>
      </p:pic>
      <p:sp>
        <p:nvSpPr>
          <p:cNvPr id="4" name="2 Rectángulo">
            <a:extLst>
              <a:ext uri="{FF2B5EF4-FFF2-40B4-BE49-F238E27FC236}">
                <a16:creationId xmlns:a16="http://schemas.microsoft.com/office/drawing/2014/main" id="{52556C54-8769-4E39-92F9-C0E96047A0DA}"/>
              </a:ext>
            </a:extLst>
          </p:cNvPr>
          <p:cNvSpPr/>
          <p:nvPr/>
        </p:nvSpPr>
        <p:spPr>
          <a:xfrm>
            <a:off x="0" y="124397"/>
            <a:ext cx="2848534" cy="692497"/>
          </a:xfrm>
          <a:prstGeom prst="rect">
            <a:avLst/>
          </a:prstGeom>
          <a:solidFill>
            <a:srgbClr val="093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2 Rectángulo">
            <a:extLst>
              <a:ext uri="{FF2B5EF4-FFF2-40B4-BE49-F238E27FC236}">
                <a16:creationId xmlns:a16="http://schemas.microsoft.com/office/drawing/2014/main" id="{97D2D309-49F2-4710-9AC2-615D242D2240}"/>
              </a:ext>
            </a:extLst>
          </p:cNvPr>
          <p:cNvSpPr/>
          <p:nvPr/>
        </p:nvSpPr>
        <p:spPr>
          <a:xfrm>
            <a:off x="0" y="124396"/>
            <a:ext cx="299365" cy="692497"/>
          </a:xfrm>
          <a:prstGeom prst="rect">
            <a:avLst/>
          </a:prstGeom>
          <a:solidFill>
            <a:srgbClr val="2EC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2EC2D2"/>
              </a:solidFill>
            </a:endParaRPr>
          </a:p>
        </p:txBody>
      </p:sp>
      <p:sp>
        <p:nvSpPr>
          <p:cNvPr id="9" name="1 Rectángulo">
            <a:extLst>
              <a:ext uri="{FF2B5EF4-FFF2-40B4-BE49-F238E27FC236}">
                <a16:creationId xmlns:a16="http://schemas.microsoft.com/office/drawing/2014/main" id="{CD8EFC67-0776-4376-A519-F168336FD869}"/>
              </a:ext>
            </a:extLst>
          </p:cNvPr>
          <p:cNvSpPr/>
          <p:nvPr/>
        </p:nvSpPr>
        <p:spPr>
          <a:xfrm>
            <a:off x="323528" y="148062"/>
            <a:ext cx="234430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cap="all" dirty="0">
                <a:solidFill>
                  <a:srgbClr val="2EC2D2"/>
                </a:solidFill>
                <a:latin typeface="Century Gothic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ESTRATEGIA HABITARTE</a:t>
            </a:r>
          </a:p>
          <a:p>
            <a:r>
              <a:rPr lang="en-US" sz="2800" b="1" cap="all" dirty="0">
                <a:solidFill>
                  <a:schemeClr val="bg1"/>
                </a:solidFill>
                <a:latin typeface="Century Gothic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INCIDENCIA</a:t>
            </a:r>
            <a:endParaRPr lang="en-US" sz="2800" cap="all" dirty="0">
              <a:solidFill>
                <a:schemeClr val="bg1"/>
              </a:solidFill>
              <a:latin typeface="Century Gothic" pitchFamily="34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90AA4A41-FF8C-40BA-974E-5D646A9E1CE7}"/>
              </a:ext>
            </a:extLst>
          </p:cNvPr>
          <p:cNvGrpSpPr/>
          <p:nvPr/>
        </p:nvGrpSpPr>
        <p:grpSpPr>
          <a:xfrm>
            <a:off x="6295467" y="1419622"/>
            <a:ext cx="2344306" cy="2304256"/>
            <a:chOff x="6295467" y="1347614"/>
            <a:chExt cx="2344306" cy="2304256"/>
          </a:xfrm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C5C1EA7A-24B4-4C61-99D5-8F8A546D6CFF}"/>
                </a:ext>
              </a:extLst>
            </p:cNvPr>
            <p:cNvSpPr/>
            <p:nvPr/>
          </p:nvSpPr>
          <p:spPr>
            <a:xfrm>
              <a:off x="6295467" y="1347614"/>
              <a:ext cx="2344306" cy="23042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B0C5BB39-7096-4395-AB91-550928ED7795}"/>
                </a:ext>
              </a:extLst>
            </p:cNvPr>
            <p:cNvSpPr/>
            <p:nvPr/>
          </p:nvSpPr>
          <p:spPr>
            <a:xfrm>
              <a:off x="6453720" y="1635646"/>
              <a:ext cx="2027800" cy="16732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07000"/>
                </a:lnSpc>
                <a:spcAft>
                  <a:spcPts val="0"/>
                </a:spcAft>
              </a:pPr>
              <a:r>
                <a:rPr lang="es-ES_tradnl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 Las comunidades logran empoderarse del territorio.</a:t>
              </a:r>
              <a:br>
                <a:rPr lang="es-ES_tradnl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endParaRPr lang="es-CO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lvl="0">
                <a:lnSpc>
                  <a:spcPct val="107000"/>
                </a:lnSpc>
                <a:spcAft>
                  <a:spcPts val="0"/>
                </a:spcAft>
              </a:pPr>
              <a:r>
                <a:rPr lang="es-ES_tradnl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 Es la puerta de entrada del Programa de Mejoramiento Integral de Barrios.</a:t>
              </a:r>
              <a:endParaRPr lang="es-CO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787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2 Rectángulo">
            <a:extLst>
              <a:ext uri="{FF2B5EF4-FFF2-40B4-BE49-F238E27FC236}">
                <a16:creationId xmlns:a16="http://schemas.microsoft.com/office/drawing/2014/main" id="{82D9E095-7031-43A6-A0DF-2069D82699D8}"/>
              </a:ext>
            </a:extLst>
          </p:cNvPr>
          <p:cNvSpPr/>
          <p:nvPr/>
        </p:nvSpPr>
        <p:spPr>
          <a:xfrm>
            <a:off x="0" y="315837"/>
            <a:ext cx="2267744" cy="692497"/>
          </a:xfrm>
          <a:prstGeom prst="rect">
            <a:avLst/>
          </a:prstGeom>
          <a:solidFill>
            <a:srgbClr val="093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2 Rectángulo">
            <a:extLst>
              <a:ext uri="{FF2B5EF4-FFF2-40B4-BE49-F238E27FC236}">
                <a16:creationId xmlns:a16="http://schemas.microsoft.com/office/drawing/2014/main" id="{910A9FFD-4DE1-4181-84F9-9C4D0E12361F}"/>
              </a:ext>
            </a:extLst>
          </p:cNvPr>
          <p:cNvSpPr/>
          <p:nvPr/>
        </p:nvSpPr>
        <p:spPr>
          <a:xfrm>
            <a:off x="0" y="315836"/>
            <a:ext cx="299365" cy="692497"/>
          </a:xfrm>
          <a:prstGeom prst="rect">
            <a:avLst/>
          </a:prstGeom>
          <a:solidFill>
            <a:srgbClr val="2EC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2EC2D2"/>
              </a:solidFill>
            </a:endParaRPr>
          </a:p>
        </p:txBody>
      </p:sp>
      <p:sp>
        <p:nvSpPr>
          <p:cNvPr id="4" name="1 Rectángulo">
            <a:extLst>
              <a:ext uri="{FF2B5EF4-FFF2-40B4-BE49-F238E27FC236}">
                <a16:creationId xmlns:a16="http://schemas.microsoft.com/office/drawing/2014/main" id="{3F3D74FA-3A79-4A85-8366-FFCBE4A7E7B8}"/>
              </a:ext>
            </a:extLst>
          </p:cNvPr>
          <p:cNvSpPr/>
          <p:nvPr/>
        </p:nvSpPr>
        <p:spPr>
          <a:xfrm>
            <a:off x="323528" y="339502"/>
            <a:ext cx="194421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100" b="1" cap="all" dirty="0">
                <a:solidFill>
                  <a:srgbClr val="2EC2D2"/>
                </a:solidFill>
                <a:latin typeface="Century Gothic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¿</a:t>
            </a:r>
            <a:r>
              <a:rPr lang="es-CO" sz="1100" b="1" cap="all" dirty="0" err="1">
                <a:solidFill>
                  <a:srgbClr val="2EC2D2"/>
                </a:solidFill>
                <a:latin typeface="Century Gothic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CUáNTO</a:t>
            </a:r>
            <a:endParaRPr lang="es-CO" sz="1100" b="1" cap="all" dirty="0">
              <a:solidFill>
                <a:srgbClr val="2EC2D2"/>
              </a:solidFill>
              <a:latin typeface="Century Gothic" pitchFamily="34" charset="0"/>
              <a:ea typeface="Lato Bold" panose="020F0502020204030203" pitchFamily="34" charset="0"/>
              <a:cs typeface="Lato Bold" panose="020F0502020204030203" pitchFamily="34" charset="0"/>
            </a:endParaRPr>
          </a:p>
          <a:p>
            <a:r>
              <a:rPr lang="es-CO" sz="2800" b="1" cap="all" dirty="0">
                <a:solidFill>
                  <a:schemeClr val="bg1"/>
                </a:solidFill>
                <a:latin typeface="Century Gothic" pitchFamily="34" charset="0"/>
              </a:rPr>
              <a:t>CUESTA?</a:t>
            </a:r>
          </a:p>
        </p:txBody>
      </p:sp>
      <p:sp>
        <p:nvSpPr>
          <p:cNvPr id="11" name="1 Rectángulo redondeado">
            <a:extLst>
              <a:ext uri="{FF2B5EF4-FFF2-40B4-BE49-F238E27FC236}">
                <a16:creationId xmlns:a16="http://schemas.microsoft.com/office/drawing/2014/main" id="{13FC7A42-4EE4-49A6-93C0-CA0B9F91E0AB}"/>
              </a:ext>
            </a:extLst>
          </p:cNvPr>
          <p:cNvSpPr/>
          <p:nvPr/>
        </p:nvSpPr>
        <p:spPr>
          <a:xfrm>
            <a:off x="359991" y="2988135"/>
            <a:ext cx="1980219" cy="1368153"/>
          </a:xfrm>
          <a:prstGeom prst="roundRect">
            <a:avLst>
              <a:gd name="adj" fmla="val 1875"/>
            </a:avLst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1 Rectángulo">
            <a:extLst>
              <a:ext uri="{FF2B5EF4-FFF2-40B4-BE49-F238E27FC236}">
                <a16:creationId xmlns:a16="http://schemas.microsoft.com/office/drawing/2014/main" id="{9DD8AB08-0876-4757-8333-A4A77DE6CF0C}"/>
              </a:ext>
            </a:extLst>
          </p:cNvPr>
          <p:cNvSpPr/>
          <p:nvPr/>
        </p:nvSpPr>
        <p:spPr>
          <a:xfrm>
            <a:off x="359991" y="1179560"/>
            <a:ext cx="44417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LA ESTRATEGIA HABITARTE HA INVERTIDO: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EF2C001A-A891-42C1-BDE7-BCDAFC342312}"/>
              </a:ext>
            </a:extLst>
          </p:cNvPr>
          <p:cNvSpPr/>
          <p:nvPr/>
        </p:nvSpPr>
        <p:spPr>
          <a:xfrm>
            <a:off x="359991" y="3089223"/>
            <a:ext cx="1944216" cy="87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s-CO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</a:t>
            </a:r>
            <a:r>
              <a:rPr lang="es-CO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6,9</a:t>
            </a:r>
            <a:endParaRPr lang="es-CO" sz="48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8707E02-0770-40C0-9E2E-F97496D19C9B}"/>
              </a:ext>
            </a:extLst>
          </p:cNvPr>
          <p:cNvSpPr/>
          <p:nvPr/>
        </p:nvSpPr>
        <p:spPr>
          <a:xfrm>
            <a:off x="359991" y="2148672"/>
            <a:ext cx="21602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ENTRE LOS AÑOS </a:t>
            </a:r>
            <a:r>
              <a:rPr lang="es-CO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2016</a:t>
            </a:r>
            <a:r>
              <a:rPr lang="es-CO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 Y </a:t>
            </a:r>
            <a:r>
              <a:rPr lang="es-CO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2017</a:t>
            </a:r>
            <a:r>
              <a:rPr lang="es-CO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 ASCIENDE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76E51E6-79A7-437C-A5FA-4129022FD2B1}"/>
              </a:ext>
            </a:extLst>
          </p:cNvPr>
          <p:cNvSpPr/>
          <p:nvPr/>
        </p:nvSpPr>
        <p:spPr>
          <a:xfrm>
            <a:off x="564127" y="3813882"/>
            <a:ext cx="1689886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ct val="107000"/>
              </a:lnSpc>
              <a:spcAft>
                <a:spcPts val="800"/>
              </a:spcAft>
            </a:pPr>
            <a:r>
              <a:rPr lang="es-CO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Millones USD*</a:t>
            </a:r>
            <a:endParaRPr lang="es-CO" sz="16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1 Rectángulo redondeado">
            <a:extLst>
              <a:ext uri="{FF2B5EF4-FFF2-40B4-BE49-F238E27FC236}">
                <a16:creationId xmlns:a16="http://schemas.microsoft.com/office/drawing/2014/main" id="{D1C3F11D-B653-4A86-968E-23B1A9154C80}"/>
              </a:ext>
            </a:extLst>
          </p:cNvPr>
          <p:cNvSpPr/>
          <p:nvPr/>
        </p:nvSpPr>
        <p:spPr>
          <a:xfrm>
            <a:off x="2580855" y="2979165"/>
            <a:ext cx="2315682" cy="1368153"/>
          </a:xfrm>
          <a:prstGeom prst="roundRect">
            <a:avLst>
              <a:gd name="adj" fmla="val 1875"/>
            </a:avLst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44A20341-8180-4D41-ACF1-F33ED675467E}"/>
              </a:ext>
            </a:extLst>
          </p:cNvPr>
          <p:cNvSpPr/>
          <p:nvPr/>
        </p:nvSpPr>
        <p:spPr>
          <a:xfrm>
            <a:off x="2702107" y="3080253"/>
            <a:ext cx="1944216" cy="87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s-CO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$</a:t>
            </a:r>
            <a:r>
              <a:rPr lang="es-CO" sz="4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5,8</a:t>
            </a:r>
            <a:endParaRPr lang="es-CO" sz="48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5EB92B67-22C9-4718-8740-8AAA33FE90F7}"/>
              </a:ext>
            </a:extLst>
          </p:cNvPr>
          <p:cNvSpPr/>
          <p:nvPr/>
        </p:nvSpPr>
        <p:spPr>
          <a:xfrm>
            <a:off x="2580855" y="2139702"/>
            <a:ext cx="23615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PARA </a:t>
            </a:r>
            <a:r>
              <a:rPr lang="es-CO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2018</a:t>
            </a:r>
            <a:r>
              <a:rPr lang="es-CO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 SE PROYECTÓ UN PRESUPUESTO DE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3BA3589-F17D-4E8C-853F-0C8F158B043A}"/>
              </a:ext>
            </a:extLst>
          </p:cNvPr>
          <p:cNvSpPr/>
          <p:nvPr/>
        </p:nvSpPr>
        <p:spPr>
          <a:xfrm>
            <a:off x="2906243" y="3804912"/>
            <a:ext cx="1689886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ct val="107000"/>
              </a:lnSpc>
              <a:spcAft>
                <a:spcPts val="800"/>
              </a:spcAft>
            </a:pPr>
            <a:r>
              <a:rPr lang="es-CO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Millones USD*</a:t>
            </a:r>
            <a:endParaRPr lang="es-CO" sz="16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019CCCC2-9F59-44C8-9EAD-386526B2EAD5}"/>
              </a:ext>
            </a:extLst>
          </p:cNvPr>
          <p:cNvSpPr/>
          <p:nvPr/>
        </p:nvSpPr>
        <p:spPr>
          <a:xfrm>
            <a:off x="774810" y="4731990"/>
            <a:ext cx="4121727" cy="213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07000"/>
              </a:lnSpc>
              <a:spcAft>
                <a:spcPts val="800"/>
              </a:spcAft>
            </a:pPr>
            <a:r>
              <a:rPr lang="es-CO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*Calculado a una TRM de $2,870 COP / USD (Promedio Mayo 2018)</a:t>
            </a:r>
            <a:endParaRPr lang="es-CO" sz="8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3B71BD35-211A-415F-9DCA-31AD41758B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7182" y="164257"/>
            <a:ext cx="3827304" cy="481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06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E58B081-E17D-49F6-A098-6A6BE6FDBC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105766"/>
            <a:ext cx="8928992" cy="4931968"/>
          </a:xfrm>
          <a:prstGeom prst="rect">
            <a:avLst/>
          </a:prstGeom>
        </p:spPr>
      </p:pic>
      <p:sp>
        <p:nvSpPr>
          <p:cNvPr id="55" name="2 Rectángulo">
            <a:extLst>
              <a:ext uri="{FF2B5EF4-FFF2-40B4-BE49-F238E27FC236}">
                <a16:creationId xmlns:a16="http://schemas.microsoft.com/office/drawing/2014/main" id="{73514563-B76D-4ED6-9660-58D067D85EDD}"/>
              </a:ext>
            </a:extLst>
          </p:cNvPr>
          <p:cNvSpPr/>
          <p:nvPr/>
        </p:nvSpPr>
        <p:spPr>
          <a:xfrm>
            <a:off x="295207" y="120309"/>
            <a:ext cx="2693773" cy="692497"/>
          </a:xfrm>
          <a:prstGeom prst="rect">
            <a:avLst/>
          </a:prstGeom>
          <a:solidFill>
            <a:srgbClr val="093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3" name="2 Rectángulo">
            <a:extLst>
              <a:ext uri="{FF2B5EF4-FFF2-40B4-BE49-F238E27FC236}">
                <a16:creationId xmlns:a16="http://schemas.microsoft.com/office/drawing/2014/main" id="{B138CE2C-4798-4A31-8C38-76F4DACD57B3}"/>
              </a:ext>
            </a:extLst>
          </p:cNvPr>
          <p:cNvSpPr/>
          <p:nvPr/>
        </p:nvSpPr>
        <p:spPr>
          <a:xfrm>
            <a:off x="0" y="127395"/>
            <a:ext cx="299365" cy="692497"/>
          </a:xfrm>
          <a:prstGeom prst="rect">
            <a:avLst/>
          </a:prstGeom>
          <a:solidFill>
            <a:srgbClr val="2EC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2EC2D2"/>
              </a:solidFill>
            </a:endParaRPr>
          </a:p>
        </p:txBody>
      </p:sp>
      <p:sp>
        <p:nvSpPr>
          <p:cNvPr id="54" name="1 Rectángulo">
            <a:extLst>
              <a:ext uri="{FF2B5EF4-FFF2-40B4-BE49-F238E27FC236}">
                <a16:creationId xmlns:a16="http://schemas.microsoft.com/office/drawing/2014/main" id="{0A1055DC-275B-4315-AD57-722501099B3E}"/>
              </a:ext>
            </a:extLst>
          </p:cNvPr>
          <p:cNvSpPr/>
          <p:nvPr/>
        </p:nvSpPr>
        <p:spPr>
          <a:xfrm>
            <a:off x="299365" y="151061"/>
            <a:ext cx="255693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cap="all" dirty="0">
                <a:solidFill>
                  <a:srgbClr val="2EC2D2"/>
                </a:solidFill>
                <a:latin typeface="Century Gothic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ESTRATEGIA HABITARTE</a:t>
            </a:r>
          </a:p>
          <a:p>
            <a:r>
              <a:rPr lang="en-US" sz="2800" b="1" cap="all" dirty="0">
                <a:solidFill>
                  <a:schemeClr val="bg1"/>
                </a:solidFill>
                <a:latin typeface="Century Gothic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Lo que viene</a:t>
            </a:r>
            <a:endParaRPr lang="en-US" sz="2800" cap="all" dirty="0">
              <a:solidFill>
                <a:schemeClr val="bg1"/>
              </a:solidFill>
              <a:latin typeface="Century Gothic" pitchFamily="34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05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3383F99-5E21-4D9B-866F-875815E35D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066" y="8807"/>
            <a:ext cx="9154066" cy="5129259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A14FFAE7-7755-4F4B-940E-170C64BC255C}"/>
              </a:ext>
            </a:extLst>
          </p:cNvPr>
          <p:cNvGrpSpPr/>
          <p:nvPr/>
        </p:nvGrpSpPr>
        <p:grpSpPr>
          <a:xfrm>
            <a:off x="22480" y="-15673"/>
            <a:ext cx="1755986" cy="985834"/>
            <a:chOff x="29973" y="-20898"/>
            <a:chExt cx="2341315" cy="1314445"/>
          </a:xfrm>
        </p:grpSpPr>
        <p:pic>
          <p:nvPicPr>
            <p:cNvPr id="46" name="Imagen 45">
              <a:extLst>
                <a:ext uri="{FF2B5EF4-FFF2-40B4-BE49-F238E27FC236}">
                  <a16:creationId xmlns:a16="http://schemas.microsoft.com/office/drawing/2014/main" id="{DC7B3FC6-E621-4B69-A64B-0681E47696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973" y="52437"/>
              <a:ext cx="2341315" cy="1241110"/>
            </a:xfrm>
            <a:prstGeom prst="rect">
              <a:avLst/>
            </a:prstGeom>
          </p:spPr>
        </p:pic>
        <p:grpSp>
          <p:nvGrpSpPr>
            <p:cNvPr id="47" name="Grupo 6">
              <a:extLst>
                <a:ext uri="{FF2B5EF4-FFF2-40B4-BE49-F238E27FC236}">
                  <a16:creationId xmlns:a16="http://schemas.microsoft.com/office/drawing/2014/main" id="{B9222BD8-96A5-4C48-8C4F-72387242A6BC}"/>
                </a:ext>
              </a:extLst>
            </p:cNvPr>
            <p:cNvGrpSpPr/>
            <p:nvPr/>
          </p:nvGrpSpPr>
          <p:grpSpPr>
            <a:xfrm>
              <a:off x="237094" y="-20898"/>
              <a:ext cx="327143" cy="327140"/>
              <a:chOff x="2789255" y="3287511"/>
              <a:chExt cx="171846" cy="171844"/>
            </a:xfrm>
          </p:grpSpPr>
          <p:sp>
            <p:nvSpPr>
              <p:cNvPr id="49" name="Elipse 7">
                <a:extLst>
                  <a:ext uri="{FF2B5EF4-FFF2-40B4-BE49-F238E27FC236}">
                    <a16:creationId xmlns:a16="http://schemas.microsoft.com/office/drawing/2014/main" id="{91F90082-49D9-4782-B61F-EF3786DBA5BE}"/>
                  </a:ext>
                </a:extLst>
              </p:cNvPr>
              <p:cNvSpPr/>
              <p:nvPr/>
            </p:nvSpPr>
            <p:spPr>
              <a:xfrm>
                <a:off x="2789255" y="3287511"/>
                <a:ext cx="171846" cy="171844"/>
              </a:xfrm>
              <a:prstGeom prst="ellipse">
                <a:avLst/>
              </a:prstGeom>
              <a:solidFill>
                <a:srgbClr val="FFC000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3600">
                  <a:solidFill>
                    <a:srgbClr val="FF0000"/>
                  </a:solidFill>
                </a:endParaRPr>
              </a:p>
            </p:txBody>
          </p:sp>
          <p:sp>
            <p:nvSpPr>
              <p:cNvPr id="53" name="Elipse 9">
                <a:extLst>
                  <a:ext uri="{FF2B5EF4-FFF2-40B4-BE49-F238E27FC236}">
                    <a16:creationId xmlns:a16="http://schemas.microsoft.com/office/drawing/2014/main" id="{42B30817-2144-43C8-A614-8E272D6A359F}"/>
                  </a:ext>
                </a:extLst>
              </p:cNvPr>
              <p:cNvSpPr/>
              <p:nvPr/>
            </p:nvSpPr>
            <p:spPr>
              <a:xfrm>
                <a:off x="2805096" y="3304657"/>
                <a:ext cx="137554" cy="137552"/>
              </a:xfrm>
              <a:prstGeom prst="ellipse">
                <a:avLst/>
              </a:prstGeom>
              <a:solidFill>
                <a:srgbClr val="FFC000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3600">
                  <a:solidFill>
                    <a:srgbClr val="FF0000"/>
                  </a:solidFill>
                </a:endParaRPr>
              </a:p>
            </p:txBody>
          </p:sp>
          <p:sp>
            <p:nvSpPr>
              <p:cNvPr id="56" name="Elipse 10">
                <a:extLst>
                  <a:ext uri="{FF2B5EF4-FFF2-40B4-BE49-F238E27FC236}">
                    <a16:creationId xmlns:a16="http://schemas.microsoft.com/office/drawing/2014/main" id="{7EA28D08-43CA-474A-9BC6-5523B2111542}"/>
                  </a:ext>
                </a:extLst>
              </p:cNvPr>
              <p:cNvSpPr/>
              <p:nvPr/>
            </p:nvSpPr>
            <p:spPr>
              <a:xfrm>
                <a:off x="2829882" y="3327185"/>
                <a:ext cx="92498" cy="92496"/>
              </a:xfrm>
              <a:prstGeom prst="ellipse">
                <a:avLst/>
              </a:prstGeom>
              <a:solidFill>
                <a:srgbClr val="FFC000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3600">
                  <a:solidFill>
                    <a:srgbClr val="FF0000"/>
                  </a:solidFill>
                </a:endParaRPr>
              </a:p>
            </p:txBody>
          </p:sp>
          <p:sp>
            <p:nvSpPr>
              <p:cNvPr id="57" name="Elipse 11">
                <a:extLst>
                  <a:ext uri="{FF2B5EF4-FFF2-40B4-BE49-F238E27FC236}">
                    <a16:creationId xmlns:a16="http://schemas.microsoft.com/office/drawing/2014/main" id="{742AC0B5-8345-40D5-A8A5-982DFE40F232}"/>
                  </a:ext>
                </a:extLst>
              </p:cNvPr>
              <p:cNvSpPr/>
              <p:nvPr/>
            </p:nvSpPr>
            <p:spPr>
              <a:xfrm>
                <a:off x="2842789" y="3342349"/>
                <a:ext cx="62168" cy="62166"/>
              </a:xfrm>
              <a:prstGeom prst="ellipse">
                <a:avLst/>
              </a:prstGeom>
              <a:solidFill>
                <a:srgbClr val="FFC000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3600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64" name="Grupo 63">
            <a:extLst>
              <a:ext uri="{FF2B5EF4-FFF2-40B4-BE49-F238E27FC236}">
                <a16:creationId xmlns:a16="http://schemas.microsoft.com/office/drawing/2014/main" id="{DF5865A4-EF5E-4CEE-ACEE-9AAF68A87AD9}"/>
              </a:ext>
            </a:extLst>
          </p:cNvPr>
          <p:cNvGrpSpPr/>
          <p:nvPr/>
        </p:nvGrpSpPr>
        <p:grpSpPr>
          <a:xfrm>
            <a:off x="74297" y="1778021"/>
            <a:ext cx="1467131" cy="1205508"/>
            <a:chOff x="1847878" y="-2270113"/>
            <a:chExt cx="1956175" cy="1607344"/>
          </a:xfrm>
        </p:grpSpPr>
        <p:grpSp>
          <p:nvGrpSpPr>
            <p:cNvPr id="65" name="Grupo 64">
              <a:extLst>
                <a:ext uri="{FF2B5EF4-FFF2-40B4-BE49-F238E27FC236}">
                  <a16:creationId xmlns:a16="http://schemas.microsoft.com/office/drawing/2014/main" id="{5960BAC2-1DEB-41DC-9326-D5F905D0C2B3}"/>
                </a:ext>
              </a:extLst>
            </p:cNvPr>
            <p:cNvGrpSpPr/>
            <p:nvPr/>
          </p:nvGrpSpPr>
          <p:grpSpPr>
            <a:xfrm>
              <a:off x="1908417" y="-2270113"/>
              <a:ext cx="1764090" cy="832596"/>
              <a:chOff x="77696" y="-471747"/>
              <a:chExt cx="1764090" cy="832596"/>
            </a:xfrm>
          </p:grpSpPr>
          <p:sp>
            <p:nvSpPr>
              <p:cNvPr id="69" name="15 CuadroTexto">
                <a:extLst>
                  <a:ext uri="{FF2B5EF4-FFF2-40B4-BE49-F238E27FC236}">
                    <a16:creationId xmlns:a16="http://schemas.microsoft.com/office/drawing/2014/main" id="{4B271DC4-6BA8-48D4-B868-8F5A9185BBE3}"/>
                  </a:ext>
                </a:extLst>
              </p:cNvPr>
              <p:cNvSpPr txBox="1"/>
              <p:nvPr/>
            </p:nvSpPr>
            <p:spPr>
              <a:xfrm>
                <a:off x="77696" y="-471747"/>
                <a:ext cx="176409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3000" b="1" dirty="0">
                    <a:solidFill>
                      <a:schemeClr val="accent5">
                        <a:lumMod val="50000"/>
                      </a:schemeClr>
                    </a:solidFill>
                    <a:latin typeface="Century Gothic" pitchFamily="34" charset="0"/>
                  </a:rPr>
                  <a:t>68,85</a:t>
                </a:r>
              </a:p>
            </p:txBody>
          </p:sp>
          <p:sp>
            <p:nvSpPr>
              <p:cNvPr id="70" name="CuadroTexto 20">
                <a:extLst>
                  <a:ext uri="{FF2B5EF4-FFF2-40B4-BE49-F238E27FC236}">
                    <a16:creationId xmlns:a16="http://schemas.microsoft.com/office/drawing/2014/main" id="{A16AC0BB-4AE1-41AF-BF03-14036CAFBF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2492" y="114628"/>
                <a:ext cx="1017372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/>
                <a:r>
                  <a:rPr lang="es-CO" altLang="es-CO" sz="1200" b="1" dirty="0">
                    <a:solidFill>
                      <a:schemeClr val="accent5">
                        <a:lumMod val="50000"/>
                      </a:schemeClr>
                    </a:solidFill>
                    <a:latin typeface="Century Gothic" panose="020B0502020202020204" pitchFamily="34" charset="0"/>
                    <a:cs typeface="Segoe UI" panose="020B0502040204020203" pitchFamily="34" charset="0"/>
                  </a:rPr>
                  <a:t>Hect</a:t>
                </a:r>
                <a:r>
                  <a:rPr lang="es-ES" altLang="es-CO" sz="1200" b="1" dirty="0">
                    <a:solidFill>
                      <a:schemeClr val="accent5">
                        <a:lumMod val="50000"/>
                      </a:schemeClr>
                    </a:solidFill>
                    <a:latin typeface="Century Gothic" panose="020B0502020202020204" pitchFamily="34" charset="0"/>
                    <a:cs typeface="Segoe UI" panose="020B0502040204020203" pitchFamily="34" charset="0"/>
                  </a:rPr>
                  <a:t>áreas</a:t>
                </a:r>
                <a:endParaRPr lang="es-CO" altLang="es-CO" sz="1200" b="1" dirty="0">
                  <a:solidFill>
                    <a:schemeClr val="accent5">
                      <a:lumMod val="50000"/>
                    </a:schemeClr>
                  </a:solidFill>
                  <a:latin typeface="Century Gothic" panose="020B0502020202020204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66" name="CuadroTexto 20">
              <a:extLst>
                <a:ext uri="{FF2B5EF4-FFF2-40B4-BE49-F238E27FC236}">
                  <a16:creationId xmlns:a16="http://schemas.microsoft.com/office/drawing/2014/main" id="{67778543-3BC1-451C-9773-999E6A2A9E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5515" y="-908990"/>
              <a:ext cx="106011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es-CO" altLang="es-CO" sz="1200" b="1" dirty="0">
                  <a:solidFill>
                    <a:schemeClr val="accent5">
                      <a:lumMod val="50000"/>
                    </a:schemeClr>
                  </a:solidFill>
                  <a:latin typeface="Century Gothic" panose="020B0502020202020204" pitchFamily="34" charset="0"/>
                  <a:cs typeface="Segoe UI" panose="020B0502040204020203" pitchFamily="34" charset="0"/>
                </a:rPr>
                <a:t>Habitantes</a:t>
              </a:r>
            </a:p>
          </p:txBody>
        </p:sp>
        <p:sp>
          <p:nvSpPr>
            <p:cNvPr id="67" name="15 CuadroTexto">
              <a:extLst>
                <a:ext uri="{FF2B5EF4-FFF2-40B4-BE49-F238E27FC236}">
                  <a16:creationId xmlns:a16="http://schemas.microsoft.com/office/drawing/2014/main" id="{5A71EE5A-2669-4C6A-B861-8E576A2385B0}"/>
                </a:ext>
              </a:extLst>
            </p:cNvPr>
            <p:cNvSpPr txBox="1"/>
            <p:nvPr/>
          </p:nvSpPr>
          <p:spPr>
            <a:xfrm>
              <a:off x="1847878" y="-1493766"/>
              <a:ext cx="195617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3000" b="1" dirty="0" smtClean="0">
                  <a:solidFill>
                    <a:schemeClr val="accent5">
                      <a:lumMod val="50000"/>
                    </a:schemeClr>
                  </a:solidFill>
                  <a:latin typeface="Century Gothic" pitchFamily="34" charset="0"/>
                </a:rPr>
                <a:t>14.898</a:t>
              </a:r>
              <a:endParaRPr lang="es-CO" sz="3000" b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endParaRPr>
            </a:p>
          </p:txBody>
        </p:sp>
        <p:cxnSp>
          <p:nvCxnSpPr>
            <p:cNvPr id="68" name="Conector recto 67">
              <a:extLst>
                <a:ext uri="{FF2B5EF4-FFF2-40B4-BE49-F238E27FC236}">
                  <a16:creationId xmlns:a16="http://schemas.microsoft.com/office/drawing/2014/main" id="{7514EACF-65F3-4BB9-950A-4B81C432EC30}"/>
                </a:ext>
              </a:extLst>
            </p:cNvPr>
            <p:cNvCxnSpPr>
              <a:cxnSpLocks/>
            </p:cNvCxnSpPr>
            <p:nvPr/>
          </p:nvCxnSpPr>
          <p:spPr>
            <a:xfrm>
              <a:off x="2001609" y="-1414072"/>
              <a:ext cx="1568631" cy="0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CuadroTexto 20">
            <a:extLst>
              <a:ext uri="{FF2B5EF4-FFF2-40B4-BE49-F238E27FC236}">
                <a16:creationId xmlns:a16="http://schemas.microsoft.com/office/drawing/2014/main" id="{CD0BBB85-A3C1-48A4-823F-F99A63828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961" y="3389547"/>
            <a:ext cx="49212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CO" altLang="es-CO" sz="12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Barrios</a:t>
            </a:r>
          </a:p>
        </p:txBody>
      </p:sp>
      <p:sp>
        <p:nvSpPr>
          <p:cNvPr id="22" name="15 CuadroTexto">
            <a:extLst>
              <a:ext uri="{FF2B5EF4-FFF2-40B4-BE49-F238E27FC236}">
                <a16:creationId xmlns:a16="http://schemas.microsoft.com/office/drawing/2014/main" id="{C967FFF7-CA66-46BE-A7A6-7075F02106CE}"/>
              </a:ext>
            </a:extLst>
          </p:cNvPr>
          <p:cNvSpPr txBox="1"/>
          <p:nvPr/>
        </p:nvSpPr>
        <p:spPr>
          <a:xfrm>
            <a:off x="-23752" y="2950966"/>
            <a:ext cx="14671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b="1" dirty="0">
                <a:solidFill>
                  <a:schemeClr val="accent5">
                    <a:lumMod val="50000"/>
                  </a:schemeClr>
                </a:solidFill>
                <a:latin typeface="Century Gothic" pitchFamily="34" charset="0"/>
              </a:rPr>
              <a:t>7</a:t>
            </a: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A59C0B2E-9B58-4E96-ABD7-61F3EB01417C}"/>
              </a:ext>
            </a:extLst>
          </p:cNvPr>
          <p:cNvCxnSpPr>
            <a:cxnSpLocks/>
          </p:cNvCxnSpPr>
          <p:nvPr/>
        </p:nvCxnSpPr>
        <p:spPr>
          <a:xfrm>
            <a:off x="208024" y="3027402"/>
            <a:ext cx="1176473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8D9D5F49-CF9A-4CFF-A3D7-D2715FDD646B}"/>
              </a:ext>
            </a:extLst>
          </p:cNvPr>
          <p:cNvSpPr txBox="1"/>
          <p:nvPr/>
        </p:nvSpPr>
        <p:spPr>
          <a:xfrm>
            <a:off x="6324142" y="1778021"/>
            <a:ext cx="1516762" cy="230832"/>
          </a:xfrm>
          <a:prstGeom prst="rect">
            <a:avLst/>
          </a:prstGeom>
          <a:solidFill>
            <a:srgbClr val="2EC2D2"/>
          </a:solidFill>
        </p:spPr>
        <p:txBody>
          <a:bodyPr wrap="none" rtlCol="0">
            <a:spAutoFit/>
          </a:bodyPr>
          <a:lstStyle/>
          <a:p>
            <a:r>
              <a:rPr lang="es-CO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Santa Cecilia Parte Alta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887EC305-D32E-488F-9B22-5FB0A51067EF}"/>
              </a:ext>
            </a:extLst>
          </p:cNvPr>
          <p:cNvSpPr txBox="1"/>
          <p:nvPr/>
        </p:nvSpPr>
        <p:spPr>
          <a:xfrm>
            <a:off x="6665581" y="3754983"/>
            <a:ext cx="841897" cy="230832"/>
          </a:xfrm>
          <a:prstGeom prst="rect">
            <a:avLst/>
          </a:prstGeom>
          <a:solidFill>
            <a:srgbClr val="2EC2D2"/>
          </a:solidFill>
        </p:spPr>
        <p:txBody>
          <a:bodyPr wrap="none" rtlCol="0">
            <a:spAutoFit/>
          </a:bodyPr>
          <a:lstStyle/>
          <a:p>
            <a:r>
              <a:rPr lang="es-CO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Cerro Norte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BE18EFA3-6590-48C4-97AE-986C04F0489C}"/>
              </a:ext>
            </a:extLst>
          </p:cNvPr>
          <p:cNvSpPr txBox="1"/>
          <p:nvPr/>
        </p:nvSpPr>
        <p:spPr>
          <a:xfrm>
            <a:off x="7007021" y="1024420"/>
            <a:ext cx="825867" cy="230832"/>
          </a:xfrm>
          <a:prstGeom prst="rect">
            <a:avLst/>
          </a:prstGeom>
          <a:solidFill>
            <a:srgbClr val="2EC2D2"/>
          </a:solidFill>
        </p:spPr>
        <p:txBody>
          <a:bodyPr wrap="none" rtlCol="0">
            <a:spAutoFit/>
          </a:bodyPr>
          <a:lstStyle/>
          <a:p>
            <a:r>
              <a:rPr lang="es-CO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Arauquita II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421D876D-F4FF-46C6-8C1E-72DC6438C5E1}"/>
              </a:ext>
            </a:extLst>
          </p:cNvPr>
          <p:cNvSpPr txBox="1"/>
          <p:nvPr/>
        </p:nvSpPr>
        <p:spPr>
          <a:xfrm>
            <a:off x="5304175" y="1195760"/>
            <a:ext cx="742511" cy="230832"/>
          </a:xfrm>
          <a:prstGeom prst="rect">
            <a:avLst/>
          </a:prstGeom>
          <a:solidFill>
            <a:srgbClr val="2EC2D2"/>
          </a:solidFill>
        </p:spPr>
        <p:txBody>
          <a:bodyPr wrap="none" rtlCol="0">
            <a:spAutoFit/>
          </a:bodyPr>
          <a:lstStyle/>
          <a:p>
            <a:r>
              <a:rPr lang="es-CO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Arauquita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B3CCED68-C051-49A0-B3B6-B5DCFCDBDE5B}"/>
              </a:ext>
            </a:extLst>
          </p:cNvPr>
          <p:cNvSpPr txBox="1"/>
          <p:nvPr/>
        </p:nvSpPr>
        <p:spPr>
          <a:xfrm>
            <a:off x="3718698" y="3380758"/>
            <a:ext cx="731290" cy="230832"/>
          </a:xfrm>
          <a:prstGeom prst="rect">
            <a:avLst/>
          </a:prstGeom>
          <a:solidFill>
            <a:srgbClr val="2EC2D2"/>
          </a:solidFill>
        </p:spPr>
        <p:txBody>
          <a:bodyPr wrap="none" rtlCol="0">
            <a:spAutoFit/>
          </a:bodyPr>
          <a:lstStyle/>
          <a:p>
            <a:r>
              <a:rPr lang="es-CO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Villa Nidia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77EC5A7A-E88D-4315-9BD2-37CB978B50A3}"/>
              </a:ext>
            </a:extLst>
          </p:cNvPr>
          <p:cNvSpPr txBox="1"/>
          <p:nvPr/>
        </p:nvSpPr>
        <p:spPr>
          <a:xfrm>
            <a:off x="2426229" y="2657375"/>
            <a:ext cx="1104790" cy="230832"/>
          </a:xfrm>
          <a:prstGeom prst="rect">
            <a:avLst/>
          </a:prstGeom>
          <a:solidFill>
            <a:srgbClr val="2EC2D2"/>
          </a:solidFill>
        </p:spPr>
        <p:txBody>
          <a:bodyPr wrap="none" rtlCol="0">
            <a:spAutoFit/>
          </a:bodyPr>
          <a:lstStyle/>
          <a:p>
            <a:r>
              <a:rPr lang="es-CO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La Perla Oriental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36CFEB0A-471A-4B3F-BDE4-D70AED2C2687}"/>
              </a:ext>
            </a:extLst>
          </p:cNvPr>
          <p:cNvSpPr txBox="1"/>
          <p:nvPr/>
        </p:nvSpPr>
        <p:spPr>
          <a:xfrm>
            <a:off x="2620813" y="2055020"/>
            <a:ext cx="750526" cy="230832"/>
          </a:xfrm>
          <a:prstGeom prst="rect">
            <a:avLst/>
          </a:prstGeom>
          <a:solidFill>
            <a:srgbClr val="2EC2D2"/>
          </a:solidFill>
        </p:spPr>
        <p:txBody>
          <a:bodyPr wrap="none" rtlCol="0">
            <a:spAutoFit/>
          </a:bodyPr>
          <a:lstStyle/>
          <a:p>
            <a:r>
              <a:rPr lang="es-CO" sz="900" dirty="0">
                <a:solidFill>
                  <a:schemeClr val="bg1"/>
                </a:solidFill>
                <a:latin typeface="Century Gothic" panose="020B0502020202020204" pitchFamily="34" charset="0"/>
              </a:rPr>
              <a:t>Luz Melba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C38AA7DA-73A9-4D75-9599-A9274DD35BFB}"/>
              </a:ext>
            </a:extLst>
          </p:cNvPr>
          <p:cNvSpPr txBox="1"/>
          <p:nvPr/>
        </p:nvSpPr>
        <p:spPr>
          <a:xfrm rot="3289490">
            <a:off x="1854940" y="4433085"/>
            <a:ext cx="79220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CO"/>
            </a:defPPr>
            <a:lvl1pPr>
              <a:defRPr sz="120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CO" sz="900" dirty="0"/>
              <a:t>Carrera 7a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4566103F-7F36-4ECB-BC4D-403869CDA840}"/>
              </a:ext>
            </a:extLst>
          </p:cNvPr>
          <p:cNvSpPr txBox="1"/>
          <p:nvPr/>
        </p:nvSpPr>
        <p:spPr>
          <a:xfrm rot="3856021">
            <a:off x="1293873" y="1509203"/>
            <a:ext cx="79220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9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Carrera 7a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68AA47DC-FFD5-451C-8141-E6C048238259}"/>
              </a:ext>
            </a:extLst>
          </p:cNvPr>
          <p:cNvSpPr txBox="1"/>
          <p:nvPr/>
        </p:nvSpPr>
        <p:spPr>
          <a:xfrm rot="20684523">
            <a:off x="671333" y="3873919"/>
            <a:ext cx="7024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9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Calle 160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ECF062EF-0F3E-4CCC-A118-607F0E16D8AE}"/>
              </a:ext>
            </a:extLst>
          </p:cNvPr>
          <p:cNvSpPr txBox="1"/>
          <p:nvPr/>
        </p:nvSpPr>
        <p:spPr>
          <a:xfrm rot="20684523">
            <a:off x="181895" y="1580018"/>
            <a:ext cx="7024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900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Calle 165</a:t>
            </a:r>
          </a:p>
        </p:txBody>
      </p:sp>
      <p:sp>
        <p:nvSpPr>
          <p:cNvPr id="31" name="CuadroTexto 20">
            <a:extLst>
              <a:ext uri="{FF2B5EF4-FFF2-40B4-BE49-F238E27FC236}">
                <a16:creationId xmlns:a16="http://schemas.microsoft.com/office/drawing/2014/main" id="{7F303433-6508-4D83-836D-2676F4550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5581" y="251766"/>
            <a:ext cx="176490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s-CO" altLang="es-CO" sz="2000" b="1" dirty="0">
                <a:solidFill>
                  <a:srgbClr val="0070C0"/>
                </a:solidFill>
                <a:latin typeface="Century Gothic" panose="020B0502020202020204" pitchFamily="34" charset="0"/>
                <a:cs typeface="Segoe UI" panose="020B0502040204020203" pitchFamily="34" charset="0"/>
              </a:rPr>
              <a:t>CERRO NORTE</a:t>
            </a:r>
          </a:p>
        </p:txBody>
      </p:sp>
      <p:sp>
        <p:nvSpPr>
          <p:cNvPr id="37" name="2 Rectángulo">
            <a:extLst>
              <a:ext uri="{FF2B5EF4-FFF2-40B4-BE49-F238E27FC236}">
                <a16:creationId xmlns:a16="http://schemas.microsoft.com/office/drawing/2014/main" id="{D8E4F8A6-7CCF-4483-AF13-909EF877265C}"/>
              </a:ext>
            </a:extLst>
          </p:cNvPr>
          <p:cNvSpPr/>
          <p:nvPr/>
        </p:nvSpPr>
        <p:spPr>
          <a:xfrm>
            <a:off x="0" y="4484152"/>
            <a:ext cx="2627784" cy="453476"/>
          </a:xfrm>
          <a:prstGeom prst="rect">
            <a:avLst/>
          </a:prstGeom>
          <a:solidFill>
            <a:srgbClr val="093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8" name="2 Rectángulo">
            <a:extLst>
              <a:ext uri="{FF2B5EF4-FFF2-40B4-BE49-F238E27FC236}">
                <a16:creationId xmlns:a16="http://schemas.microsoft.com/office/drawing/2014/main" id="{09C5FD1E-8C1D-4D95-9449-1CBC0703AAC9}"/>
              </a:ext>
            </a:extLst>
          </p:cNvPr>
          <p:cNvSpPr/>
          <p:nvPr/>
        </p:nvSpPr>
        <p:spPr>
          <a:xfrm>
            <a:off x="0" y="4484151"/>
            <a:ext cx="299365" cy="453476"/>
          </a:xfrm>
          <a:prstGeom prst="rect">
            <a:avLst/>
          </a:prstGeom>
          <a:solidFill>
            <a:srgbClr val="2EC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2EC2D2"/>
              </a:solidFill>
            </a:endParaRPr>
          </a:p>
        </p:txBody>
      </p:sp>
      <p:sp>
        <p:nvSpPr>
          <p:cNvPr id="39" name="1 Rectángulo">
            <a:extLst>
              <a:ext uri="{FF2B5EF4-FFF2-40B4-BE49-F238E27FC236}">
                <a16:creationId xmlns:a16="http://schemas.microsoft.com/office/drawing/2014/main" id="{1CEF9856-0BA7-47DC-8B05-D48A1658B0D5}"/>
              </a:ext>
            </a:extLst>
          </p:cNvPr>
          <p:cNvSpPr/>
          <p:nvPr/>
        </p:nvSpPr>
        <p:spPr>
          <a:xfrm>
            <a:off x="323526" y="4520010"/>
            <a:ext cx="21602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b="1" cap="all" dirty="0">
                <a:solidFill>
                  <a:schemeClr val="bg1"/>
                </a:solidFill>
                <a:latin typeface="Century Gothic" pitchFamily="34" charset="0"/>
              </a:rPr>
              <a:t>Habitarte 2018</a:t>
            </a:r>
          </a:p>
        </p:txBody>
      </p:sp>
    </p:spTree>
    <p:extLst>
      <p:ext uri="{BB962C8B-B14F-4D97-AF65-F5344CB8AC3E}">
        <p14:creationId xmlns:p14="http://schemas.microsoft.com/office/powerpoint/2010/main" val="273770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2 Rectángulo">
            <a:extLst>
              <a:ext uri="{FF2B5EF4-FFF2-40B4-BE49-F238E27FC236}">
                <a16:creationId xmlns:a16="http://schemas.microsoft.com/office/drawing/2014/main" id="{73514563-B76D-4ED6-9660-58D067D85EDD}"/>
              </a:ext>
            </a:extLst>
          </p:cNvPr>
          <p:cNvSpPr/>
          <p:nvPr/>
        </p:nvSpPr>
        <p:spPr>
          <a:xfrm>
            <a:off x="295207" y="173733"/>
            <a:ext cx="2693773" cy="692497"/>
          </a:xfrm>
          <a:prstGeom prst="rect">
            <a:avLst/>
          </a:prstGeom>
          <a:solidFill>
            <a:srgbClr val="093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3" name="2 Rectángulo">
            <a:extLst>
              <a:ext uri="{FF2B5EF4-FFF2-40B4-BE49-F238E27FC236}">
                <a16:creationId xmlns:a16="http://schemas.microsoft.com/office/drawing/2014/main" id="{B138CE2C-4798-4A31-8C38-76F4DACD57B3}"/>
              </a:ext>
            </a:extLst>
          </p:cNvPr>
          <p:cNvSpPr/>
          <p:nvPr/>
        </p:nvSpPr>
        <p:spPr>
          <a:xfrm>
            <a:off x="0" y="180819"/>
            <a:ext cx="299365" cy="692497"/>
          </a:xfrm>
          <a:prstGeom prst="rect">
            <a:avLst/>
          </a:prstGeom>
          <a:solidFill>
            <a:srgbClr val="2EC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2EC2D2"/>
              </a:solidFill>
            </a:endParaRPr>
          </a:p>
        </p:txBody>
      </p:sp>
      <p:sp>
        <p:nvSpPr>
          <p:cNvPr id="54" name="1 Rectángulo">
            <a:extLst>
              <a:ext uri="{FF2B5EF4-FFF2-40B4-BE49-F238E27FC236}">
                <a16:creationId xmlns:a16="http://schemas.microsoft.com/office/drawing/2014/main" id="{0A1055DC-275B-4315-AD57-722501099B3E}"/>
              </a:ext>
            </a:extLst>
          </p:cNvPr>
          <p:cNvSpPr/>
          <p:nvPr/>
        </p:nvSpPr>
        <p:spPr>
          <a:xfrm>
            <a:off x="299365" y="176902"/>
            <a:ext cx="25569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cap="all" dirty="0">
                <a:solidFill>
                  <a:srgbClr val="2EC2D2"/>
                </a:solidFill>
                <a:latin typeface="Century Gothic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ESTRATEGIA HABITARTE</a:t>
            </a:r>
          </a:p>
          <a:p>
            <a:r>
              <a:rPr lang="en-US" sz="2800" b="1" cap="all" dirty="0">
                <a:solidFill>
                  <a:schemeClr val="bg1"/>
                </a:solidFill>
                <a:latin typeface="Century Gothic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Lo que viene</a:t>
            </a:r>
            <a:endParaRPr lang="en-US" sz="2800" cap="all" dirty="0">
              <a:solidFill>
                <a:schemeClr val="bg1"/>
              </a:solidFill>
              <a:latin typeface="Century Gothic" pitchFamily="34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52B235B9-95FA-4237-8EB9-4BBC3B4B8F5B}"/>
              </a:ext>
            </a:extLst>
          </p:cNvPr>
          <p:cNvSpPr txBox="1"/>
          <p:nvPr/>
        </p:nvSpPr>
        <p:spPr>
          <a:xfrm>
            <a:off x="3275857" y="33021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CARACTERIZACIÓN TERRITORIAL</a:t>
            </a:r>
          </a:p>
        </p:txBody>
      </p:sp>
      <p:grpSp>
        <p:nvGrpSpPr>
          <p:cNvPr id="8" name="7 Grupo"/>
          <p:cNvGrpSpPr/>
          <p:nvPr/>
        </p:nvGrpSpPr>
        <p:grpSpPr>
          <a:xfrm>
            <a:off x="3129712" y="1021457"/>
            <a:ext cx="5825687" cy="3929606"/>
            <a:chOff x="3129712" y="1010029"/>
            <a:chExt cx="5825687" cy="4001781"/>
          </a:xfrm>
        </p:grpSpPr>
        <p:pic>
          <p:nvPicPr>
            <p:cNvPr id="25" name="Picture 4" descr="DSC_0153.JPG">
              <a:extLst>
                <a:ext uri="{FF2B5EF4-FFF2-40B4-BE49-F238E27FC236}">
                  <a16:creationId xmlns:a16="http://schemas.microsoft.com/office/drawing/2014/main" id="{D3996C8A-3D6E-49BE-BC3B-B51FA89B1B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29712" y="1010029"/>
              <a:ext cx="5825687" cy="4001781"/>
            </a:xfrm>
            <a:prstGeom prst="rect">
              <a:avLst/>
            </a:prstGeom>
          </p:spPr>
        </p:pic>
        <p:sp>
          <p:nvSpPr>
            <p:cNvPr id="26" name="CuadroTexto 89">
              <a:extLst>
                <a:ext uri="{FF2B5EF4-FFF2-40B4-BE49-F238E27FC236}">
                  <a16:creationId xmlns:a16="http://schemas.microsoft.com/office/drawing/2014/main" id="{C9B0E477-7FB6-4465-8529-61EDA46CC270}"/>
                </a:ext>
              </a:extLst>
            </p:cNvPr>
            <p:cNvSpPr txBox="1"/>
            <p:nvPr/>
          </p:nvSpPr>
          <p:spPr>
            <a:xfrm>
              <a:off x="3226567" y="4552567"/>
              <a:ext cx="21610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O"/>
              </a:defPPr>
              <a:lvl1pPr>
                <a:defRPr b="1">
                  <a:solidFill>
                    <a:schemeClr val="bg1"/>
                  </a:solidFill>
                  <a:latin typeface="Century Gothic" panose="020B0502020202020204" pitchFamily="34" charset="0"/>
                </a:defRPr>
              </a:lvl1pPr>
            </a:lstStyle>
            <a:p>
              <a:r>
                <a:rPr lang="es-CO" dirty="0"/>
                <a:t>AMBIENTE</a:t>
              </a: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520D1189-48AA-49B9-98C4-AB5E1DC193A0}"/>
              </a:ext>
            </a:extLst>
          </p:cNvPr>
          <p:cNvGrpSpPr/>
          <p:nvPr/>
        </p:nvGrpSpPr>
        <p:grpSpPr>
          <a:xfrm>
            <a:off x="3129712" y="1021457"/>
            <a:ext cx="5825687" cy="3896770"/>
            <a:chOff x="3129712" y="1057137"/>
            <a:chExt cx="5825687" cy="3896770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71394DBC-177D-416E-A23C-67307718D1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29712" y="1057137"/>
              <a:ext cx="5825687" cy="3883791"/>
            </a:xfrm>
            <a:prstGeom prst="rect">
              <a:avLst/>
            </a:prstGeom>
          </p:spPr>
        </p:pic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C6279283-F478-4455-9D8C-501E4D624A7B}"/>
                </a:ext>
              </a:extLst>
            </p:cNvPr>
            <p:cNvSpPr txBox="1"/>
            <p:nvPr/>
          </p:nvSpPr>
          <p:spPr>
            <a:xfrm>
              <a:off x="3226567" y="4584575"/>
              <a:ext cx="2161077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es-CO"/>
              </a:defPPr>
              <a:lvl1pPr>
                <a:defRPr b="1">
                  <a:solidFill>
                    <a:schemeClr val="bg1"/>
                  </a:solidFill>
                  <a:latin typeface="Century Gothic" panose="020B0502020202020204" pitchFamily="34" charset="0"/>
                </a:defRPr>
              </a:lvl1pPr>
            </a:lstStyle>
            <a:p>
              <a:r>
                <a:rPr lang="es-CO" dirty="0"/>
                <a:t>PARQUES</a:t>
              </a:r>
            </a:p>
          </p:txBody>
        </p:sp>
      </p:grpSp>
      <p:grpSp>
        <p:nvGrpSpPr>
          <p:cNvPr id="27" name="1 Grupo">
            <a:extLst>
              <a:ext uri="{FF2B5EF4-FFF2-40B4-BE49-F238E27FC236}">
                <a16:creationId xmlns:a16="http://schemas.microsoft.com/office/drawing/2014/main" id="{E155F14E-1FF0-4865-B7B3-9778D04CC7E8}"/>
              </a:ext>
            </a:extLst>
          </p:cNvPr>
          <p:cNvGrpSpPr/>
          <p:nvPr/>
        </p:nvGrpSpPr>
        <p:grpSpPr>
          <a:xfrm>
            <a:off x="114317" y="1021457"/>
            <a:ext cx="2898826" cy="3954501"/>
            <a:chOff x="114317" y="1027736"/>
            <a:chExt cx="2898826" cy="3994212"/>
          </a:xfrm>
        </p:grpSpPr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E5EADD04-DA77-47EF-974A-C1FF5978AB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433376" y="1575429"/>
              <a:ext cx="3994212" cy="2898826"/>
            </a:xfrm>
            <a:prstGeom prst="rect">
              <a:avLst/>
            </a:prstGeom>
          </p:spPr>
        </p:pic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A9B63719-BDBF-4094-A6D0-F54738359A67}"/>
                </a:ext>
              </a:extLst>
            </p:cNvPr>
            <p:cNvSpPr txBox="1"/>
            <p:nvPr/>
          </p:nvSpPr>
          <p:spPr>
            <a:xfrm>
              <a:off x="175256" y="4587963"/>
              <a:ext cx="21610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ESPACIO PÚBLICO</a:t>
              </a:r>
            </a:p>
          </p:txBody>
        </p:sp>
      </p:grpSp>
      <p:grpSp>
        <p:nvGrpSpPr>
          <p:cNvPr id="30" name="3 Grupo">
            <a:extLst>
              <a:ext uri="{FF2B5EF4-FFF2-40B4-BE49-F238E27FC236}">
                <a16:creationId xmlns:a16="http://schemas.microsoft.com/office/drawing/2014/main" id="{1CB44BC9-963E-4514-8A72-885BB72A8FA2}"/>
              </a:ext>
            </a:extLst>
          </p:cNvPr>
          <p:cNvGrpSpPr/>
          <p:nvPr/>
        </p:nvGrpSpPr>
        <p:grpSpPr>
          <a:xfrm>
            <a:off x="96128" y="1021457"/>
            <a:ext cx="2917015" cy="3951908"/>
            <a:chOff x="96128" y="5604618"/>
            <a:chExt cx="2917015" cy="3991621"/>
          </a:xfrm>
        </p:grpSpPr>
        <p:pic>
          <p:nvPicPr>
            <p:cNvPr id="31" name="Imagen 30">
              <a:extLst>
                <a:ext uri="{FF2B5EF4-FFF2-40B4-BE49-F238E27FC236}">
                  <a16:creationId xmlns:a16="http://schemas.microsoft.com/office/drawing/2014/main" id="{20542BE0-8696-4467-943D-C70740B380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-441175" y="6141921"/>
              <a:ext cx="3991621" cy="2917015"/>
            </a:xfrm>
            <a:prstGeom prst="rect">
              <a:avLst/>
            </a:prstGeom>
          </p:spPr>
        </p:pic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B84EA0B4-329C-4440-85C3-DF23A89376C1}"/>
                </a:ext>
              </a:extLst>
            </p:cNvPr>
            <p:cNvSpPr txBox="1"/>
            <p:nvPr/>
          </p:nvSpPr>
          <p:spPr>
            <a:xfrm>
              <a:off x="198548" y="9187194"/>
              <a:ext cx="21610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O"/>
              </a:defPPr>
              <a:lvl1pPr>
                <a:defRPr b="1">
                  <a:solidFill>
                    <a:schemeClr val="bg1"/>
                  </a:solidFill>
                  <a:latin typeface="Century Gothic" panose="020B0502020202020204" pitchFamily="34" charset="0"/>
                </a:defRPr>
              </a:lvl1pPr>
            </a:lstStyle>
            <a:p>
              <a:r>
                <a:rPr lang="es-CO" dirty="0"/>
                <a:t>VÍAS</a:t>
              </a: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9C0FAD2C-F0EF-4F1E-94BE-311F9BB3ACCB}"/>
              </a:ext>
            </a:extLst>
          </p:cNvPr>
          <p:cNvGrpSpPr/>
          <p:nvPr/>
        </p:nvGrpSpPr>
        <p:grpSpPr>
          <a:xfrm>
            <a:off x="3129712" y="1021457"/>
            <a:ext cx="5825687" cy="3883791"/>
            <a:chOff x="3129712" y="5143500"/>
            <a:chExt cx="5825687" cy="3883791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D05AF6C8-96B3-4BAC-9BF3-D81614D33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29712" y="5143500"/>
              <a:ext cx="5825687" cy="3883791"/>
            </a:xfrm>
            <a:prstGeom prst="rect">
              <a:avLst/>
            </a:prstGeom>
          </p:spPr>
        </p:pic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CEFB635D-2745-4453-9C48-816BC2C5D298}"/>
                </a:ext>
              </a:extLst>
            </p:cNvPr>
            <p:cNvSpPr txBox="1"/>
            <p:nvPr/>
          </p:nvSpPr>
          <p:spPr>
            <a:xfrm>
              <a:off x="3275857" y="8615225"/>
              <a:ext cx="2161077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es-CO"/>
              </a:defPPr>
              <a:lvl1pPr>
                <a:defRPr b="1">
                  <a:solidFill>
                    <a:schemeClr val="bg1"/>
                  </a:solidFill>
                  <a:latin typeface="Century Gothic" panose="020B0502020202020204" pitchFamily="34" charset="0"/>
                </a:defRPr>
              </a:lvl1pPr>
            </a:lstStyle>
            <a:p>
              <a:r>
                <a:rPr lang="es-CO" dirty="0"/>
                <a:t>VIVIENDA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062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LANO BASE">
            <a:extLst>
              <a:ext uri="{FF2B5EF4-FFF2-40B4-BE49-F238E27FC236}">
                <a16:creationId xmlns:a16="http://schemas.microsoft.com/office/drawing/2014/main" id="{248BADCE-88FA-4D12-93B8-9A868646DB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2991" y="359416"/>
            <a:ext cx="7073099" cy="3982061"/>
          </a:xfrm>
          <a:prstGeom prst="rect">
            <a:avLst/>
          </a:prstGeom>
        </p:spPr>
      </p:pic>
      <p:pic>
        <p:nvPicPr>
          <p:cNvPr id="254" name="Mejoramiento de vivienda">
            <a:extLst>
              <a:ext uri="{FF2B5EF4-FFF2-40B4-BE49-F238E27FC236}">
                <a16:creationId xmlns:a16="http://schemas.microsoft.com/office/drawing/2014/main" id="{306A0371-0399-46B4-B84A-33EB694A201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2992" y="359416"/>
            <a:ext cx="7073096" cy="3982059"/>
          </a:xfrm>
          <a:prstGeom prst="rect">
            <a:avLst/>
          </a:prstGeom>
        </p:spPr>
      </p:pic>
      <p:pic>
        <p:nvPicPr>
          <p:cNvPr id="60" name="ESPACIO PUBLICO - Acciones">
            <a:extLst>
              <a:ext uri="{FF2B5EF4-FFF2-40B4-BE49-F238E27FC236}">
                <a16:creationId xmlns:a16="http://schemas.microsoft.com/office/drawing/2014/main" id="{4EAB5E8D-BC63-4185-AC72-8E0A25C9B15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2991" y="359416"/>
            <a:ext cx="7073097" cy="3982061"/>
          </a:xfrm>
          <a:prstGeom prst="rect">
            <a:avLst/>
          </a:prstGeom>
        </p:spPr>
      </p:pic>
      <p:pic>
        <p:nvPicPr>
          <p:cNvPr id="50" name="vias">
            <a:extLst>
              <a:ext uri="{FF2B5EF4-FFF2-40B4-BE49-F238E27FC236}">
                <a16:creationId xmlns:a16="http://schemas.microsoft.com/office/drawing/2014/main" id="{4AF29F1B-EB9A-41C3-A0CA-7A14D4C292D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2992" y="359416"/>
            <a:ext cx="7073096" cy="3982060"/>
          </a:xfrm>
          <a:prstGeom prst="rect">
            <a:avLst/>
          </a:prstGeom>
        </p:spPr>
      </p:pic>
      <p:pic>
        <p:nvPicPr>
          <p:cNvPr id="87" name="Quebradas y Rondas">
            <a:extLst>
              <a:ext uri="{FF2B5EF4-FFF2-40B4-BE49-F238E27FC236}">
                <a16:creationId xmlns:a16="http://schemas.microsoft.com/office/drawing/2014/main" id="{1A6255FC-BE50-4CDE-8F93-765EEDFD41E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2991" y="359416"/>
            <a:ext cx="7073097" cy="3982061"/>
          </a:xfrm>
          <a:prstGeom prst="rect">
            <a:avLst/>
          </a:prstGeom>
        </p:spPr>
      </p:pic>
      <p:grpSp>
        <p:nvGrpSpPr>
          <p:cNvPr id="88" name="Grupo 87">
            <a:extLst>
              <a:ext uri="{FF2B5EF4-FFF2-40B4-BE49-F238E27FC236}">
                <a16:creationId xmlns:a16="http://schemas.microsoft.com/office/drawing/2014/main" id="{81F9635A-79B4-4043-8E84-DB7D57B9F8C6}"/>
              </a:ext>
            </a:extLst>
          </p:cNvPr>
          <p:cNvGrpSpPr/>
          <p:nvPr/>
        </p:nvGrpSpPr>
        <p:grpSpPr>
          <a:xfrm>
            <a:off x="4425759" y="2190216"/>
            <a:ext cx="3962991" cy="714630"/>
            <a:chOff x="5750819" y="3031855"/>
            <a:chExt cx="9605638" cy="1732136"/>
          </a:xfrm>
          <a:solidFill>
            <a:srgbClr val="EE10D4"/>
          </a:solidFill>
        </p:grpSpPr>
        <p:sp>
          <p:nvSpPr>
            <p:cNvPr id="98" name="Elipse 97">
              <a:extLst>
                <a:ext uri="{FF2B5EF4-FFF2-40B4-BE49-F238E27FC236}">
                  <a16:creationId xmlns:a16="http://schemas.microsoft.com/office/drawing/2014/main" id="{E3599171-A1F9-4EB0-938A-9DE029F8B71C}"/>
                </a:ext>
              </a:extLst>
            </p:cNvPr>
            <p:cNvSpPr/>
            <p:nvPr/>
          </p:nvSpPr>
          <p:spPr>
            <a:xfrm>
              <a:off x="6152430" y="3133928"/>
              <a:ext cx="142478" cy="14247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99" name="Elipse 98">
              <a:extLst>
                <a:ext uri="{FF2B5EF4-FFF2-40B4-BE49-F238E27FC236}">
                  <a16:creationId xmlns:a16="http://schemas.microsoft.com/office/drawing/2014/main" id="{01C18265-AC02-44E7-9410-7F004FBA5B58}"/>
                </a:ext>
              </a:extLst>
            </p:cNvPr>
            <p:cNvSpPr/>
            <p:nvPr/>
          </p:nvSpPr>
          <p:spPr>
            <a:xfrm>
              <a:off x="6003739" y="3227037"/>
              <a:ext cx="142478" cy="14247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100" name="Elipse 99">
              <a:extLst>
                <a:ext uri="{FF2B5EF4-FFF2-40B4-BE49-F238E27FC236}">
                  <a16:creationId xmlns:a16="http://schemas.microsoft.com/office/drawing/2014/main" id="{74279313-868F-49D4-8BA7-6C41B8CC8C70}"/>
                </a:ext>
              </a:extLst>
            </p:cNvPr>
            <p:cNvSpPr/>
            <p:nvPr/>
          </p:nvSpPr>
          <p:spPr>
            <a:xfrm>
              <a:off x="6337772" y="3133928"/>
              <a:ext cx="142478" cy="142478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101" name="Elipse 100">
              <a:extLst>
                <a:ext uri="{FF2B5EF4-FFF2-40B4-BE49-F238E27FC236}">
                  <a16:creationId xmlns:a16="http://schemas.microsoft.com/office/drawing/2014/main" id="{00DF8C8F-3B33-484F-BE8C-36782098CE4A}"/>
                </a:ext>
              </a:extLst>
            </p:cNvPr>
            <p:cNvSpPr/>
            <p:nvPr/>
          </p:nvSpPr>
          <p:spPr>
            <a:xfrm>
              <a:off x="6173939" y="3031855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102" name="Elipse 101">
              <a:extLst>
                <a:ext uri="{FF2B5EF4-FFF2-40B4-BE49-F238E27FC236}">
                  <a16:creationId xmlns:a16="http://schemas.microsoft.com/office/drawing/2014/main" id="{61515B1A-A8D2-4D12-BA91-D7CC345D5E2C}"/>
                </a:ext>
              </a:extLst>
            </p:cNvPr>
            <p:cNvSpPr/>
            <p:nvPr/>
          </p:nvSpPr>
          <p:spPr>
            <a:xfrm>
              <a:off x="5979832" y="3041797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103" name="Elipse 102">
              <a:extLst>
                <a:ext uri="{FF2B5EF4-FFF2-40B4-BE49-F238E27FC236}">
                  <a16:creationId xmlns:a16="http://schemas.microsoft.com/office/drawing/2014/main" id="{12F95F5B-E489-4B5A-9851-0DE9F81C21A2}"/>
                </a:ext>
              </a:extLst>
            </p:cNvPr>
            <p:cNvSpPr/>
            <p:nvPr/>
          </p:nvSpPr>
          <p:spPr>
            <a:xfrm>
              <a:off x="6506935" y="3128009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104" name="Elipse 103">
              <a:extLst>
                <a:ext uri="{FF2B5EF4-FFF2-40B4-BE49-F238E27FC236}">
                  <a16:creationId xmlns:a16="http://schemas.microsoft.com/office/drawing/2014/main" id="{823D900E-406F-4F22-9AFE-54F5CB23E215}"/>
                </a:ext>
              </a:extLst>
            </p:cNvPr>
            <p:cNvSpPr/>
            <p:nvPr/>
          </p:nvSpPr>
          <p:spPr>
            <a:xfrm>
              <a:off x="6166271" y="3396600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105" name="Elipse 104">
              <a:extLst>
                <a:ext uri="{FF2B5EF4-FFF2-40B4-BE49-F238E27FC236}">
                  <a16:creationId xmlns:a16="http://schemas.microsoft.com/office/drawing/2014/main" id="{12387554-4AB4-42D0-BE28-3A57FE117D37}"/>
                </a:ext>
              </a:extLst>
            </p:cNvPr>
            <p:cNvSpPr/>
            <p:nvPr/>
          </p:nvSpPr>
          <p:spPr>
            <a:xfrm>
              <a:off x="6669233" y="3155799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106" name="Elipse 105">
              <a:extLst>
                <a:ext uri="{FF2B5EF4-FFF2-40B4-BE49-F238E27FC236}">
                  <a16:creationId xmlns:a16="http://schemas.microsoft.com/office/drawing/2014/main" id="{4820A323-39A8-4496-ABEA-6F9FD63F4C3B}"/>
                </a:ext>
              </a:extLst>
            </p:cNvPr>
            <p:cNvSpPr/>
            <p:nvPr/>
          </p:nvSpPr>
          <p:spPr>
            <a:xfrm>
              <a:off x="6852133" y="3084560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107" name="Elipse 106">
              <a:extLst>
                <a:ext uri="{FF2B5EF4-FFF2-40B4-BE49-F238E27FC236}">
                  <a16:creationId xmlns:a16="http://schemas.microsoft.com/office/drawing/2014/main" id="{59720645-4100-406C-A738-8BFBFDA9D715}"/>
                </a:ext>
              </a:extLst>
            </p:cNvPr>
            <p:cNvSpPr/>
            <p:nvPr/>
          </p:nvSpPr>
          <p:spPr>
            <a:xfrm>
              <a:off x="6963794" y="3180724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108" name="Elipse 107">
              <a:extLst>
                <a:ext uri="{FF2B5EF4-FFF2-40B4-BE49-F238E27FC236}">
                  <a16:creationId xmlns:a16="http://schemas.microsoft.com/office/drawing/2014/main" id="{CA3F4125-53D8-4DCE-8540-9402BF00C06F}"/>
                </a:ext>
              </a:extLst>
            </p:cNvPr>
            <p:cNvSpPr/>
            <p:nvPr/>
          </p:nvSpPr>
          <p:spPr>
            <a:xfrm>
              <a:off x="7087204" y="3177199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109" name="Elipse 108">
              <a:extLst>
                <a:ext uri="{FF2B5EF4-FFF2-40B4-BE49-F238E27FC236}">
                  <a16:creationId xmlns:a16="http://schemas.microsoft.com/office/drawing/2014/main" id="{8252AAE6-3849-4082-9026-A4A1C7EB96D9}"/>
                </a:ext>
              </a:extLst>
            </p:cNvPr>
            <p:cNvSpPr/>
            <p:nvPr/>
          </p:nvSpPr>
          <p:spPr>
            <a:xfrm>
              <a:off x="6340711" y="3420234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110" name="Elipse 109">
              <a:extLst>
                <a:ext uri="{FF2B5EF4-FFF2-40B4-BE49-F238E27FC236}">
                  <a16:creationId xmlns:a16="http://schemas.microsoft.com/office/drawing/2014/main" id="{A1AE6168-216A-44FB-8D94-5C142E65822E}"/>
                </a:ext>
              </a:extLst>
            </p:cNvPr>
            <p:cNvSpPr/>
            <p:nvPr/>
          </p:nvSpPr>
          <p:spPr>
            <a:xfrm>
              <a:off x="6223669" y="3561249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111" name="Elipse 110">
              <a:extLst>
                <a:ext uri="{FF2B5EF4-FFF2-40B4-BE49-F238E27FC236}">
                  <a16:creationId xmlns:a16="http://schemas.microsoft.com/office/drawing/2014/main" id="{620865E5-F31B-4B2E-9E40-D5A5E72D513A}"/>
                </a:ext>
              </a:extLst>
            </p:cNvPr>
            <p:cNvSpPr/>
            <p:nvPr/>
          </p:nvSpPr>
          <p:spPr>
            <a:xfrm>
              <a:off x="6012608" y="3458109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112" name="Elipse 111">
              <a:extLst>
                <a:ext uri="{FF2B5EF4-FFF2-40B4-BE49-F238E27FC236}">
                  <a16:creationId xmlns:a16="http://schemas.microsoft.com/office/drawing/2014/main" id="{820ECCAA-1924-42B1-8979-BEF788F7E8A8}"/>
                </a:ext>
              </a:extLst>
            </p:cNvPr>
            <p:cNvSpPr/>
            <p:nvPr/>
          </p:nvSpPr>
          <p:spPr>
            <a:xfrm>
              <a:off x="6070006" y="3622758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113" name="Elipse 112">
              <a:extLst>
                <a:ext uri="{FF2B5EF4-FFF2-40B4-BE49-F238E27FC236}">
                  <a16:creationId xmlns:a16="http://schemas.microsoft.com/office/drawing/2014/main" id="{CB30A0DA-8AF2-4D1B-9CA7-9FC262DA71B7}"/>
                </a:ext>
              </a:extLst>
            </p:cNvPr>
            <p:cNvSpPr/>
            <p:nvPr/>
          </p:nvSpPr>
          <p:spPr>
            <a:xfrm>
              <a:off x="5932500" y="3604574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114" name="Elipse 113">
              <a:extLst>
                <a:ext uri="{FF2B5EF4-FFF2-40B4-BE49-F238E27FC236}">
                  <a16:creationId xmlns:a16="http://schemas.microsoft.com/office/drawing/2014/main" id="{C3E156A1-EAFD-4448-8E5C-98C3BFE82537}"/>
                </a:ext>
              </a:extLst>
            </p:cNvPr>
            <p:cNvSpPr/>
            <p:nvPr/>
          </p:nvSpPr>
          <p:spPr>
            <a:xfrm>
              <a:off x="6506935" y="3372749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115" name="Elipse 114">
              <a:extLst>
                <a:ext uri="{FF2B5EF4-FFF2-40B4-BE49-F238E27FC236}">
                  <a16:creationId xmlns:a16="http://schemas.microsoft.com/office/drawing/2014/main" id="{9C9BA28F-A015-46F6-98FD-9D4EF15E8105}"/>
                </a:ext>
              </a:extLst>
            </p:cNvPr>
            <p:cNvSpPr/>
            <p:nvPr/>
          </p:nvSpPr>
          <p:spPr>
            <a:xfrm>
              <a:off x="5750819" y="3776346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116" name="Elipse 115">
              <a:extLst>
                <a:ext uri="{FF2B5EF4-FFF2-40B4-BE49-F238E27FC236}">
                  <a16:creationId xmlns:a16="http://schemas.microsoft.com/office/drawing/2014/main" id="{9405C60C-3712-4DBD-B41F-5256C22FC6FE}"/>
                </a:ext>
              </a:extLst>
            </p:cNvPr>
            <p:cNvSpPr/>
            <p:nvPr/>
          </p:nvSpPr>
          <p:spPr>
            <a:xfrm>
              <a:off x="6122309" y="3533335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117" name="Elipse 116">
              <a:extLst>
                <a:ext uri="{FF2B5EF4-FFF2-40B4-BE49-F238E27FC236}">
                  <a16:creationId xmlns:a16="http://schemas.microsoft.com/office/drawing/2014/main" id="{163869D7-9D80-4F5C-9083-84B34E418135}"/>
                </a:ext>
              </a:extLst>
            </p:cNvPr>
            <p:cNvSpPr/>
            <p:nvPr/>
          </p:nvSpPr>
          <p:spPr>
            <a:xfrm>
              <a:off x="5794207" y="3571209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118" name="Elipse 117">
              <a:extLst>
                <a:ext uri="{FF2B5EF4-FFF2-40B4-BE49-F238E27FC236}">
                  <a16:creationId xmlns:a16="http://schemas.microsoft.com/office/drawing/2014/main" id="{B2D12ECF-37D1-4476-B1E9-1C1ECCCDDA63}"/>
                </a:ext>
              </a:extLst>
            </p:cNvPr>
            <p:cNvSpPr/>
            <p:nvPr/>
          </p:nvSpPr>
          <p:spPr>
            <a:xfrm>
              <a:off x="5851604" y="3735858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119" name="Elipse 118">
              <a:extLst>
                <a:ext uri="{FF2B5EF4-FFF2-40B4-BE49-F238E27FC236}">
                  <a16:creationId xmlns:a16="http://schemas.microsoft.com/office/drawing/2014/main" id="{A532DFF1-16D6-4183-9E57-F9CA4FBF48FD}"/>
                </a:ext>
              </a:extLst>
            </p:cNvPr>
            <p:cNvSpPr/>
            <p:nvPr/>
          </p:nvSpPr>
          <p:spPr>
            <a:xfrm>
              <a:off x="6760821" y="3408606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120" name="Elipse 119">
              <a:extLst>
                <a:ext uri="{FF2B5EF4-FFF2-40B4-BE49-F238E27FC236}">
                  <a16:creationId xmlns:a16="http://schemas.microsoft.com/office/drawing/2014/main" id="{11D6FD1C-DDBC-460B-A6F6-4EA70BAFF5DE}"/>
                </a:ext>
              </a:extLst>
            </p:cNvPr>
            <p:cNvSpPr/>
            <p:nvPr/>
          </p:nvSpPr>
          <p:spPr>
            <a:xfrm>
              <a:off x="6598523" y="3625556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121" name="Elipse 120">
              <a:extLst>
                <a:ext uri="{FF2B5EF4-FFF2-40B4-BE49-F238E27FC236}">
                  <a16:creationId xmlns:a16="http://schemas.microsoft.com/office/drawing/2014/main" id="{1BAB1185-9756-4B51-9403-379092F1DA44}"/>
                </a:ext>
              </a:extLst>
            </p:cNvPr>
            <p:cNvSpPr/>
            <p:nvPr/>
          </p:nvSpPr>
          <p:spPr>
            <a:xfrm>
              <a:off x="6436336" y="3733753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122" name="Elipse 121">
              <a:extLst>
                <a:ext uri="{FF2B5EF4-FFF2-40B4-BE49-F238E27FC236}">
                  <a16:creationId xmlns:a16="http://schemas.microsoft.com/office/drawing/2014/main" id="{D1E937EA-7A42-4426-92D0-8EE2A52F763D}"/>
                </a:ext>
              </a:extLst>
            </p:cNvPr>
            <p:cNvSpPr/>
            <p:nvPr/>
          </p:nvSpPr>
          <p:spPr>
            <a:xfrm>
              <a:off x="6308732" y="3818541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123" name="Elipse 122">
              <a:extLst>
                <a:ext uri="{FF2B5EF4-FFF2-40B4-BE49-F238E27FC236}">
                  <a16:creationId xmlns:a16="http://schemas.microsoft.com/office/drawing/2014/main" id="{6FF63E80-9B11-47A0-91A4-FF8976009C6D}"/>
                </a:ext>
              </a:extLst>
            </p:cNvPr>
            <p:cNvSpPr/>
            <p:nvPr/>
          </p:nvSpPr>
          <p:spPr>
            <a:xfrm>
              <a:off x="6014436" y="3849559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124" name="Elipse 123">
              <a:extLst>
                <a:ext uri="{FF2B5EF4-FFF2-40B4-BE49-F238E27FC236}">
                  <a16:creationId xmlns:a16="http://schemas.microsoft.com/office/drawing/2014/main" id="{6015245C-EBAC-4E4B-BC1D-43A5F6ADD068}"/>
                </a:ext>
              </a:extLst>
            </p:cNvPr>
            <p:cNvSpPr/>
            <p:nvPr/>
          </p:nvSpPr>
          <p:spPr>
            <a:xfrm>
              <a:off x="7588868" y="3159526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125" name="Elipse 124">
              <a:extLst>
                <a:ext uri="{FF2B5EF4-FFF2-40B4-BE49-F238E27FC236}">
                  <a16:creationId xmlns:a16="http://schemas.microsoft.com/office/drawing/2014/main" id="{81E447DC-F7A6-4DEC-BAA2-F60B4330B147}"/>
                </a:ext>
              </a:extLst>
            </p:cNvPr>
            <p:cNvSpPr/>
            <p:nvPr/>
          </p:nvSpPr>
          <p:spPr>
            <a:xfrm>
              <a:off x="7395753" y="3167230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126" name="Elipse 125">
              <a:extLst>
                <a:ext uri="{FF2B5EF4-FFF2-40B4-BE49-F238E27FC236}">
                  <a16:creationId xmlns:a16="http://schemas.microsoft.com/office/drawing/2014/main" id="{5E0EE4EE-3445-4380-B4BE-073761D4A2B8}"/>
                </a:ext>
              </a:extLst>
            </p:cNvPr>
            <p:cNvSpPr/>
            <p:nvPr/>
          </p:nvSpPr>
          <p:spPr>
            <a:xfrm>
              <a:off x="7934065" y="3216476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127" name="Elipse 126">
              <a:extLst>
                <a:ext uri="{FF2B5EF4-FFF2-40B4-BE49-F238E27FC236}">
                  <a16:creationId xmlns:a16="http://schemas.microsoft.com/office/drawing/2014/main" id="{A2177DF2-A8BF-4F6A-BC76-98863E280F1E}"/>
                </a:ext>
              </a:extLst>
            </p:cNvPr>
            <p:cNvSpPr/>
            <p:nvPr/>
          </p:nvSpPr>
          <p:spPr>
            <a:xfrm>
              <a:off x="7740950" y="3224180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128" name="Elipse 127">
              <a:extLst>
                <a:ext uri="{FF2B5EF4-FFF2-40B4-BE49-F238E27FC236}">
                  <a16:creationId xmlns:a16="http://schemas.microsoft.com/office/drawing/2014/main" id="{DE85EF94-8075-43EC-9C81-EAF099978983}"/>
                </a:ext>
              </a:extLst>
            </p:cNvPr>
            <p:cNvSpPr/>
            <p:nvPr/>
          </p:nvSpPr>
          <p:spPr>
            <a:xfrm>
              <a:off x="8259290" y="3307367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129" name="Elipse 128">
              <a:extLst>
                <a:ext uri="{FF2B5EF4-FFF2-40B4-BE49-F238E27FC236}">
                  <a16:creationId xmlns:a16="http://schemas.microsoft.com/office/drawing/2014/main" id="{57ED697C-5BA3-4274-9D30-BBD7056B8659}"/>
                </a:ext>
              </a:extLst>
            </p:cNvPr>
            <p:cNvSpPr/>
            <p:nvPr/>
          </p:nvSpPr>
          <p:spPr>
            <a:xfrm>
              <a:off x="8066175" y="3315071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130" name="Elipse 129">
              <a:extLst>
                <a:ext uri="{FF2B5EF4-FFF2-40B4-BE49-F238E27FC236}">
                  <a16:creationId xmlns:a16="http://schemas.microsoft.com/office/drawing/2014/main" id="{E040FDF1-9435-4C7A-BCC2-F91565987C25}"/>
                </a:ext>
              </a:extLst>
            </p:cNvPr>
            <p:cNvSpPr/>
            <p:nvPr/>
          </p:nvSpPr>
          <p:spPr>
            <a:xfrm>
              <a:off x="8429536" y="3164890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131" name="Elipse 130">
              <a:extLst>
                <a:ext uri="{FF2B5EF4-FFF2-40B4-BE49-F238E27FC236}">
                  <a16:creationId xmlns:a16="http://schemas.microsoft.com/office/drawing/2014/main" id="{0E663A82-2F59-45B6-A844-CB1A871D6A37}"/>
                </a:ext>
              </a:extLst>
            </p:cNvPr>
            <p:cNvSpPr/>
            <p:nvPr/>
          </p:nvSpPr>
          <p:spPr>
            <a:xfrm>
              <a:off x="8236421" y="3172594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132" name="Elipse 131">
              <a:extLst>
                <a:ext uri="{FF2B5EF4-FFF2-40B4-BE49-F238E27FC236}">
                  <a16:creationId xmlns:a16="http://schemas.microsoft.com/office/drawing/2014/main" id="{BF20BFA4-BDB2-4F96-9D0E-3C9296E33116}"/>
                </a:ext>
              </a:extLst>
            </p:cNvPr>
            <p:cNvSpPr/>
            <p:nvPr/>
          </p:nvSpPr>
          <p:spPr>
            <a:xfrm>
              <a:off x="8660432" y="3261542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133" name="Elipse 132">
              <a:extLst>
                <a:ext uri="{FF2B5EF4-FFF2-40B4-BE49-F238E27FC236}">
                  <a16:creationId xmlns:a16="http://schemas.microsoft.com/office/drawing/2014/main" id="{E955C760-97D5-4CA9-B0C1-6D767D8B9EE4}"/>
                </a:ext>
              </a:extLst>
            </p:cNvPr>
            <p:cNvSpPr/>
            <p:nvPr/>
          </p:nvSpPr>
          <p:spPr>
            <a:xfrm>
              <a:off x="8556015" y="3143674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134" name="Elipse 133">
              <a:extLst>
                <a:ext uri="{FF2B5EF4-FFF2-40B4-BE49-F238E27FC236}">
                  <a16:creationId xmlns:a16="http://schemas.microsoft.com/office/drawing/2014/main" id="{22842F8E-B84D-4D20-8FA3-E4B937F8CB68}"/>
                </a:ext>
              </a:extLst>
            </p:cNvPr>
            <p:cNvSpPr/>
            <p:nvPr/>
          </p:nvSpPr>
          <p:spPr>
            <a:xfrm>
              <a:off x="8467539" y="3307367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135" name="Elipse 134">
              <a:extLst>
                <a:ext uri="{FF2B5EF4-FFF2-40B4-BE49-F238E27FC236}">
                  <a16:creationId xmlns:a16="http://schemas.microsoft.com/office/drawing/2014/main" id="{5C5FB119-BAA6-4ADF-AE4D-1C19EEAD15D1}"/>
                </a:ext>
              </a:extLst>
            </p:cNvPr>
            <p:cNvSpPr/>
            <p:nvPr/>
          </p:nvSpPr>
          <p:spPr>
            <a:xfrm>
              <a:off x="8363122" y="3189499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136" name="Elipse 135">
              <a:extLst>
                <a:ext uri="{FF2B5EF4-FFF2-40B4-BE49-F238E27FC236}">
                  <a16:creationId xmlns:a16="http://schemas.microsoft.com/office/drawing/2014/main" id="{4F2B1C75-E1C0-452F-BA5D-FCC160CB14C2}"/>
                </a:ext>
              </a:extLst>
            </p:cNvPr>
            <p:cNvSpPr/>
            <p:nvPr/>
          </p:nvSpPr>
          <p:spPr>
            <a:xfrm>
              <a:off x="8883753" y="3301510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137" name="Elipse 136">
              <a:extLst>
                <a:ext uri="{FF2B5EF4-FFF2-40B4-BE49-F238E27FC236}">
                  <a16:creationId xmlns:a16="http://schemas.microsoft.com/office/drawing/2014/main" id="{427638B2-66C3-488B-B57B-7155EFD022F2}"/>
                </a:ext>
              </a:extLst>
            </p:cNvPr>
            <p:cNvSpPr/>
            <p:nvPr/>
          </p:nvSpPr>
          <p:spPr>
            <a:xfrm>
              <a:off x="8690860" y="3347335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138" name="Elipse 137">
              <a:extLst>
                <a:ext uri="{FF2B5EF4-FFF2-40B4-BE49-F238E27FC236}">
                  <a16:creationId xmlns:a16="http://schemas.microsoft.com/office/drawing/2014/main" id="{6ACE6BB9-582D-4350-BCDD-643CCBE09DDA}"/>
                </a:ext>
              </a:extLst>
            </p:cNvPr>
            <p:cNvSpPr/>
            <p:nvPr/>
          </p:nvSpPr>
          <p:spPr>
            <a:xfrm>
              <a:off x="8586443" y="3229466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139" name="Elipse 138">
              <a:extLst>
                <a:ext uri="{FF2B5EF4-FFF2-40B4-BE49-F238E27FC236}">
                  <a16:creationId xmlns:a16="http://schemas.microsoft.com/office/drawing/2014/main" id="{B9454FB5-C10F-480C-9778-645C34BFF6A5}"/>
                </a:ext>
              </a:extLst>
            </p:cNvPr>
            <p:cNvSpPr/>
            <p:nvPr/>
          </p:nvSpPr>
          <p:spPr>
            <a:xfrm>
              <a:off x="9350827" y="3337368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140" name="Elipse 139">
              <a:extLst>
                <a:ext uri="{FF2B5EF4-FFF2-40B4-BE49-F238E27FC236}">
                  <a16:creationId xmlns:a16="http://schemas.microsoft.com/office/drawing/2014/main" id="{959014BC-C16A-4135-9651-756339EB8418}"/>
                </a:ext>
              </a:extLst>
            </p:cNvPr>
            <p:cNvSpPr/>
            <p:nvPr/>
          </p:nvSpPr>
          <p:spPr>
            <a:xfrm>
              <a:off x="9620487" y="3407552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141" name="Elipse 140">
              <a:extLst>
                <a:ext uri="{FF2B5EF4-FFF2-40B4-BE49-F238E27FC236}">
                  <a16:creationId xmlns:a16="http://schemas.microsoft.com/office/drawing/2014/main" id="{E7E943EE-73A6-47BA-92BF-40C48A198C09}"/>
                </a:ext>
              </a:extLst>
            </p:cNvPr>
            <p:cNvSpPr/>
            <p:nvPr/>
          </p:nvSpPr>
          <p:spPr>
            <a:xfrm>
              <a:off x="9774799" y="3451046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142" name="Elipse 141">
              <a:extLst>
                <a:ext uri="{FF2B5EF4-FFF2-40B4-BE49-F238E27FC236}">
                  <a16:creationId xmlns:a16="http://schemas.microsoft.com/office/drawing/2014/main" id="{707294C2-BFB6-4D3C-A805-9A948798A500}"/>
                </a:ext>
              </a:extLst>
            </p:cNvPr>
            <p:cNvSpPr/>
            <p:nvPr/>
          </p:nvSpPr>
          <p:spPr>
            <a:xfrm>
              <a:off x="9908702" y="3418573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143" name="Elipse 142">
              <a:extLst>
                <a:ext uri="{FF2B5EF4-FFF2-40B4-BE49-F238E27FC236}">
                  <a16:creationId xmlns:a16="http://schemas.microsoft.com/office/drawing/2014/main" id="{4536D314-CCE6-4F43-9CFB-52F958014670}"/>
                </a:ext>
              </a:extLst>
            </p:cNvPr>
            <p:cNvSpPr/>
            <p:nvPr/>
          </p:nvSpPr>
          <p:spPr>
            <a:xfrm>
              <a:off x="10004319" y="3529347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144" name="Elipse 143">
              <a:extLst>
                <a:ext uri="{FF2B5EF4-FFF2-40B4-BE49-F238E27FC236}">
                  <a16:creationId xmlns:a16="http://schemas.microsoft.com/office/drawing/2014/main" id="{2DE0A99D-2A06-4294-A330-AB9374D93211}"/>
                </a:ext>
              </a:extLst>
            </p:cNvPr>
            <p:cNvSpPr/>
            <p:nvPr/>
          </p:nvSpPr>
          <p:spPr>
            <a:xfrm>
              <a:off x="10138222" y="3496874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145" name="Elipse 144">
              <a:extLst>
                <a:ext uri="{FF2B5EF4-FFF2-40B4-BE49-F238E27FC236}">
                  <a16:creationId xmlns:a16="http://schemas.microsoft.com/office/drawing/2014/main" id="{DC15117E-1297-4796-A359-D8D73C99DB6D}"/>
                </a:ext>
              </a:extLst>
            </p:cNvPr>
            <p:cNvSpPr/>
            <p:nvPr/>
          </p:nvSpPr>
          <p:spPr>
            <a:xfrm>
              <a:off x="9703561" y="3707082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146" name="Elipse 145">
              <a:extLst>
                <a:ext uri="{FF2B5EF4-FFF2-40B4-BE49-F238E27FC236}">
                  <a16:creationId xmlns:a16="http://schemas.microsoft.com/office/drawing/2014/main" id="{03425026-C886-4102-BE0E-FFE54D181CBC}"/>
                </a:ext>
              </a:extLst>
            </p:cNvPr>
            <p:cNvSpPr/>
            <p:nvPr/>
          </p:nvSpPr>
          <p:spPr>
            <a:xfrm>
              <a:off x="9837464" y="3674609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147" name="Elipse 146">
              <a:extLst>
                <a:ext uri="{FF2B5EF4-FFF2-40B4-BE49-F238E27FC236}">
                  <a16:creationId xmlns:a16="http://schemas.microsoft.com/office/drawing/2014/main" id="{E587BC01-3345-46C3-AE06-2CD0447FC773}"/>
                </a:ext>
              </a:extLst>
            </p:cNvPr>
            <p:cNvSpPr/>
            <p:nvPr/>
          </p:nvSpPr>
          <p:spPr>
            <a:xfrm>
              <a:off x="9545280" y="3633280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148" name="Elipse 147">
              <a:extLst>
                <a:ext uri="{FF2B5EF4-FFF2-40B4-BE49-F238E27FC236}">
                  <a16:creationId xmlns:a16="http://schemas.microsoft.com/office/drawing/2014/main" id="{4FFB5C21-F0C1-45AA-9523-C70C9A693BEA}"/>
                </a:ext>
              </a:extLst>
            </p:cNvPr>
            <p:cNvSpPr/>
            <p:nvPr/>
          </p:nvSpPr>
          <p:spPr>
            <a:xfrm>
              <a:off x="9679183" y="3600807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149" name="Elipse 148">
              <a:extLst>
                <a:ext uri="{FF2B5EF4-FFF2-40B4-BE49-F238E27FC236}">
                  <a16:creationId xmlns:a16="http://schemas.microsoft.com/office/drawing/2014/main" id="{3D640190-3367-4F01-9669-BF1FB0B8CE00}"/>
                </a:ext>
              </a:extLst>
            </p:cNvPr>
            <p:cNvSpPr/>
            <p:nvPr/>
          </p:nvSpPr>
          <p:spPr>
            <a:xfrm>
              <a:off x="9375457" y="3632487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150" name="Elipse 149">
              <a:extLst>
                <a:ext uri="{FF2B5EF4-FFF2-40B4-BE49-F238E27FC236}">
                  <a16:creationId xmlns:a16="http://schemas.microsoft.com/office/drawing/2014/main" id="{05D35C61-3803-4A88-9E51-F937A1E17AC9}"/>
                </a:ext>
              </a:extLst>
            </p:cNvPr>
            <p:cNvSpPr/>
            <p:nvPr/>
          </p:nvSpPr>
          <p:spPr>
            <a:xfrm>
              <a:off x="9217177" y="3558686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151" name="Elipse 150">
              <a:extLst>
                <a:ext uri="{FF2B5EF4-FFF2-40B4-BE49-F238E27FC236}">
                  <a16:creationId xmlns:a16="http://schemas.microsoft.com/office/drawing/2014/main" id="{13B7B5B5-FDC6-44C7-AFF1-E9A13078F1D1}"/>
                </a:ext>
              </a:extLst>
            </p:cNvPr>
            <p:cNvSpPr/>
            <p:nvPr/>
          </p:nvSpPr>
          <p:spPr>
            <a:xfrm>
              <a:off x="9351080" y="3526213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152" name="Elipse 151">
              <a:extLst>
                <a:ext uri="{FF2B5EF4-FFF2-40B4-BE49-F238E27FC236}">
                  <a16:creationId xmlns:a16="http://schemas.microsoft.com/office/drawing/2014/main" id="{FD5E8A91-8C23-429B-A84A-AF141AD1BE25}"/>
                </a:ext>
              </a:extLst>
            </p:cNvPr>
            <p:cNvSpPr/>
            <p:nvPr/>
          </p:nvSpPr>
          <p:spPr>
            <a:xfrm>
              <a:off x="10774861" y="3503181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153" name="Elipse 152">
              <a:extLst>
                <a:ext uri="{FF2B5EF4-FFF2-40B4-BE49-F238E27FC236}">
                  <a16:creationId xmlns:a16="http://schemas.microsoft.com/office/drawing/2014/main" id="{D610FF91-606A-4B36-B6F1-841B5AEE9D4C}"/>
                </a:ext>
              </a:extLst>
            </p:cNvPr>
            <p:cNvSpPr/>
            <p:nvPr/>
          </p:nvSpPr>
          <p:spPr>
            <a:xfrm>
              <a:off x="10616580" y="3429379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154" name="Elipse 153">
              <a:extLst>
                <a:ext uri="{FF2B5EF4-FFF2-40B4-BE49-F238E27FC236}">
                  <a16:creationId xmlns:a16="http://schemas.microsoft.com/office/drawing/2014/main" id="{A5023321-7DB4-4E9E-9463-01C441E49784}"/>
                </a:ext>
              </a:extLst>
            </p:cNvPr>
            <p:cNvSpPr/>
            <p:nvPr/>
          </p:nvSpPr>
          <p:spPr>
            <a:xfrm>
              <a:off x="10750483" y="3396906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155" name="Elipse 154">
              <a:extLst>
                <a:ext uri="{FF2B5EF4-FFF2-40B4-BE49-F238E27FC236}">
                  <a16:creationId xmlns:a16="http://schemas.microsoft.com/office/drawing/2014/main" id="{66306991-2178-4E87-B4DA-792325A3CD1E}"/>
                </a:ext>
              </a:extLst>
            </p:cNvPr>
            <p:cNvSpPr/>
            <p:nvPr/>
          </p:nvSpPr>
          <p:spPr>
            <a:xfrm>
              <a:off x="11034521" y="3560563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156" name="Elipse 155">
              <a:extLst>
                <a:ext uri="{FF2B5EF4-FFF2-40B4-BE49-F238E27FC236}">
                  <a16:creationId xmlns:a16="http://schemas.microsoft.com/office/drawing/2014/main" id="{DEF33D8E-0E69-4DEA-BDFB-82F90CBA6190}"/>
                </a:ext>
              </a:extLst>
            </p:cNvPr>
            <p:cNvSpPr/>
            <p:nvPr/>
          </p:nvSpPr>
          <p:spPr>
            <a:xfrm>
              <a:off x="10876240" y="3486762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157" name="Elipse 156">
              <a:extLst>
                <a:ext uri="{FF2B5EF4-FFF2-40B4-BE49-F238E27FC236}">
                  <a16:creationId xmlns:a16="http://schemas.microsoft.com/office/drawing/2014/main" id="{014ACEF1-D9C9-4CBB-A60B-8FA4FBABDBD6}"/>
                </a:ext>
              </a:extLst>
            </p:cNvPr>
            <p:cNvSpPr/>
            <p:nvPr/>
          </p:nvSpPr>
          <p:spPr>
            <a:xfrm>
              <a:off x="11010143" y="3454289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158" name="Elipse 157">
              <a:extLst>
                <a:ext uri="{FF2B5EF4-FFF2-40B4-BE49-F238E27FC236}">
                  <a16:creationId xmlns:a16="http://schemas.microsoft.com/office/drawing/2014/main" id="{AB372966-CF68-4264-BB1D-E18157F80621}"/>
                </a:ext>
              </a:extLst>
            </p:cNvPr>
            <p:cNvSpPr/>
            <p:nvPr/>
          </p:nvSpPr>
          <p:spPr>
            <a:xfrm>
              <a:off x="11019058" y="3885994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159" name="Elipse 158">
              <a:extLst>
                <a:ext uri="{FF2B5EF4-FFF2-40B4-BE49-F238E27FC236}">
                  <a16:creationId xmlns:a16="http://schemas.microsoft.com/office/drawing/2014/main" id="{A4696757-4E00-4CDA-AF41-9C0315EC48D9}"/>
                </a:ext>
              </a:extLst>
            </p:cNvPr>
            <p:cNvSpPr/>
            <p:nvPr/>
          </p:nvSpPr>
          <p:spPr>
            <a:xfrm>
              <a:off x="10860778" y="3812192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160" name="Elipse 159">
              <a:extLst>
                <a:ext uri="{FF2B5EF4-FFF2-40B4-BE49-F238E27FC236}">
                  <a16:creationId xmlns:a16="http://schemas.microsoft.com/office/drawing/2014/main" id="{7270A632-3505-4326-80D7-B602762E29B2}"/>
                </a:ext>
              </a:extLst>
            </p:cNvPr>
            <p:cNvSpPr/>
            <p:nvPr/>
          </p:nvSpPr>
          <p:spPr>
            <a:xfrm>
              <a:off x="10994681" y="3779720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161" name="Elipse 160">
              <a:extLst>
                <a:ext uri="{FF2B5EF4-FFF2-40B4-BE49-F238E27FC236}">
                  <a16:creationId xmlns:a16="http://schemas.microsoft.com/office/drawing/2014/main" id="{64514E3E-767D-4D17-ABAC-D85F5B3498FB}"/>
                </a:ext>
              </a:extLst>
            </p:cNvPr>
            <p:cNvSpPr/>
            <p:nvPr/>
          </p:nvSpPr>
          <p:spPr>
            <a:xfrm>
              <a:off x="11378051" y="3678375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162" name="Elipse 161">
              <a:extLst>
                <a:ext uri="{FF2B5EF4-FFF2-40B4-BE49-F238E27FC236}">
                  <a16:creationId xmlns:a16="http://schemas.microsoft.com/office/drawing/2014/main" id="{DDBF00E1-C92B-4225-B7F6-95C6616FD914}"/>
                </a:ext>
              </a:extLst>
            </p:cNvPr>
            <p:cNvSpPr/>
            <p:nvPr/>
          </p:nvSpPr>
          <p:spPr>
            <a:xfrm>
              <a:off x="11219770" y="3604574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163" name="Elipse 162">
              <a:extLst>
                <a:ext uri="{FF2B5EF4-FFF2-40B4-BE49-F238E27FC236}">
                  <a16:creationId xmlns:a16="http://schemas.microsoft.com/office/drawing/2014/main" id="{FEF23C6C-19DA-49E2-BB8F-ED325B15F145}"/>
                </a:ext>
              </a:extLst>
            </p:cNvPr>
            <p:cNvSpPr/>
            <p:nvPr/>
          </p:nvSpPr>
          <p:spPr>
            <a:xfrm>
              <a:off x="11353673" y="3572101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164" name="Elipse 163">
              <a:extLst>
                <a:ext uri="{FF2B5EF4-FFF2-40B4-BE49-F238E27FC236}">
                  <a16:creationId xmlns:a16="http://schemas.microsoft.com/office/drawing/2014/main" id="{06270915-D039-4EEE-B61E-D5B644D963D5}"/>
                </a:ext>
              </a:extLst>
            </p:cNvPr>
            <p:cNvSpPr/>
            <p:nvPr/>
          </p:nvSpPr>
          <p:spPr>
            <a:xfrm>
              <a:off x="11554894" y="3849169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165" name="Elipse 164">
              <a:extLst>
                <a:ext uri="{FF2B5EF4-FFF2-40B4-BE49-F238E27FC236}">
                  <a16:creationId xmlns:a16="http://schemas.microsoft.com/office/drawing/2014/main" id="{A265E6A2-2586-4E25-AD6F-CA7B076E0E1D}"/>
                </a:ext>
              </a:extLst>
            </p:cNvPr>
            <p:cNvSpPr/>
            <p:nvPr/>
          </p:nvSpPr>
          <p:spPr>
            <a:xfrm>
              <a:off x="11396613" y="3775368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166" name="Elipse 165">
              <a:extLst>
                <a:ext uri="{FF2B5EF4-FFF2-40B4-BE49-F238E27FC236}">
                  <a16:creationId xmlns:a16="http://schemas.microsoft.com/office/drawing/2014/main" id="{8A1ADE01-8577-469E-8F2F-9CDE294BE536}"/>
                </a:ext>
              </a:extLst>
            </p:cNvPr>
            <p:cNvSpPr/>
            <p:nvPr/>
          </p:nvSpPr>
          <p:spPr>
            <a:xfrm>
              <a:off x="11530516" y="3742895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167" name="Elipse 166">
              <a:extLst>
                <a:ext uri="{FF2B5EF4-FFF2-40B4-BE49-F238E27FC236}">
                  <a16:creationId xmlns:a16="http://schemas.microsoft.com/office/drawing/2014/main" id="{25039448-37EA-4250-90CF-BF0F9840845C}"/>
                </a:ext>
              </a:extLst>
            </p:cNvPr>
            <p:cNvSpPr/>
            <p:nvPr/>
          </p:nvSpPr>
          <p:spPr>
            <a:xfrm>
              <a:off x="11630960" y="3991646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168" name="Elipse 167">
              <a:extLst>
                <a:ext uri="{FF2B5EF4-FFF2-40B4-BE49-F238E27FC236}">
                  <a16:creationId xmlns:a16="http://schemas.microsoft.com/office/drawing/2014/main" id="{71A6166F-F8AA-446F-AEB0-E218FCE0B929}"/>
                </a:ext>
              </a:extLst>
            </p:cNvPr>
            <p:cNvSpPr/>
            <p:nvPr/>
          </p:nvSpPr>
          <p:spPr>
            <a:xfrm>
              <a:off x="11832955" y="4010788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169" name="Elipse 168">
              <a:extLst>
                <a:ext uri="{FF2B5EF4-FFF2-40B4-BE49-F238E27FC236}">
                  <a16:creationId xmlns:a16="http://schemas.microsoft.com/office/drawing/2014/main" id="{61CF0FCA-B603-4F0C-B7CB-2199A0E48B08}"/>
                </a:ext>
              </a:extLst>
            </p:cNvPr>
            <p:cNvSpPr/>
            <p:nvPr/>
          </p:nvSpPr>
          <p:spPr>
            <a:xfrm>
              <a:off x="11483656" y="3590611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170" name="Elipse 169">
              <a:extLst>
                <a:ext uri="{FF2B5EF4-FFF2-40B4-BE49-F238E27FC236}">
                  <a16:creationId xmlns:a16="http://schemas.microsoft.com/office/drawing/2014/main" id="{43B7B006-F578-4EC3-AE38-0521B89BF1FB}"/>
                </a:ext>
              </a:extLst>
            </p:cNvPr>
            <p:cNvSpPr/>
            <p:nvPr/>
          </p:nvSpPr>
          <p:spPr>
            <a:xfrm>
              <a:off x="11917514" y="3889780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171" name="Elipse 170">
              <a:extLst>
                <a:ext uri="{FF2B5EF4-FFF2-40B4-BE49-F238E27FC236}">
                  <a16:creationId xmlns:a16="http://schemas.microsoft.com/office/drawing/2014/main" id="{428BAF5F-C4CC-47DA-9BD8-3717018AD38E}"/>
                </a:ext>
              </a:extLst>
            </p:cNvPr>
            <p:cNvSpPr/>
            <p:nvPr/>
          </p:nvSpPr>
          <p:spPr>
            <a:xfrm>
              <a:off x="11375285" y="4070067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172" name="Elipse 171">
              <a:extLst>
                <a:ext uri="{FF2B5EF4-FFF2-40B4-BE49-F238E27FC236}">
                  <a16:creationId xmlns:a16="http://schemas.microsoft.com/office/drawing/2014/main" id="{DA44710E-5BF3-4F61-931F-D9C8F6EC9688}"/>
                </a:ext>
              </a:extLst>
            </p:cNvPr>
            <p:cNvSpPr/>
            <p:nvPr/>
          </p:nvSpPr>
          <p:spPr>
            <a:xfrm>
              <a:off x="12189183" y="4194862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173" name="Elipse 172">
              <a:extLst>
                <a:ext uri="{FF2B5EF4-FFF2-40B4-BE49-F238E27FC236}">
                  <a16:creationId xmlns:a16="http://schemas.microsoft.com/office/drawing/2014/main" id="{355A5E1B-9173-4EEC-A104-5BED0A623CBD}"/>
                </a:ext>
              </a:extLst>
            </p:cNvPr>
            <p:cNvSpPr/>
            <p:nvPr/>
          </p:nvSpPr>
          <p:spPr>
            <a:xfrm>
              <a:off x="11961109" y="4109902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174" name="Elipse 173">
              <a:extLst>
                <a:ext uri="{FF2B5EF4-FFF2-40B4-BE49-F238E27FC236}">
                  <a16:creationId xmlns:a16="http://schemas.microsoft.com/office/drawing/2014/main" id="{57D310D9-0BD8-4AE7-968B-AE985101CC91}"/>
                </a:ext>
              </a:extLst>
            </p:cNvPr>
            <p:cNvSpPr/>
            <p:nvPr/>
          </p:nvSpPr>
          <p:spPr>
            <a:xfrm>
              <a:off x="11503438" y="4169181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175" name="Elipse 174">
              <a:extLst>
                <a:ext uri="{FF2B5EF4-FFF2-40B4-BE49-F238E27FC236}">
                  <a16:creationId xmlns:a16="http://schemas.microsoft.com/office/drawing/2014/main" id="{BA561254-AFCD-4B99-AE2C-EB11199A44CD}"/>
                </a:ext>
              </a:extLst>
            </p:cNvPr>
            <p:cNvSpPr/>
            <p:nvPr/>
          </p:nvSpPr>
          <p:spPr>
            <a:xfrm>
              <a:off x="12317336" y="4293976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176" name="Elipse 175">
              <a:extLst>
                <a:ext uri="{FF2B5EF4-FFF2-40B4-BE49-F238E27FC236}">
                  <a16:creationId xmlns:a16="http://schemas.microsoft.com/office/drawing/2014/main" id="{6FC63073-C2A0-41CB-8A95-2C6A119958F9}"/>
                </a:ext>
              </a:extLst>
            </p:cNvPr>
            <p:cNvSpPr/>
            <p:nvPr/>
          </p:nvSpPr>
          <p:spPr>
            <a:xfrm>
              <a:off x="12084953" y="4067104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177" name="Elipse 176">
              <a:extLst>
                <a:ext uri="{FF2B5EF4-FFF2-40B4-BE49-F238E27FC236}">
                  <a16:creationId xmlns:a16="http://schemas.microsoft.com/office/drawing/2014/main" id="{2DF821D2-797C-4028-887A-02B9FB435440}"/>
                </a:ext>
              </a:extLst>
            </p:cNvPr>
            <p:cNvSpPr/>
            <p:nvPr/>
          </p:nvSpPr>
          <p:spPr>
            <a:xfrm>
              <a:off x="12067120" y="3929834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178" name="Elipse 177">
              <a:extLst>
                <a:ext uri="{FF2B5EF4-FFF2-40B4-BE49-F238E27FC236}">
                  <a16:creationId xmlns:a16="http://schemas.microsoft.com/office/drawing/2014/main" id="{BA5BC85F-3FC8-4552-A4F7-84054E43C851}"/>
                </a:ext>
              </a:extLst>
            </p:cNvPr>
            <p:cNvSpPr/>
            <p:nvPr/>
          </p:nvSpPr>
          <p:spPr>
            <a:xfrm>
              <a:off x="12234559" y="4107157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179" name="Elipse 178">
              <a:extLst>
                <a:ext uri="{FF2B5EF4-FFF2-40B4-BE49-F238E27FC236}">
                  <a16:creationId xmlns:a16="http://schemas.microsoft.com/office/drawing/2014/main" id="{64B17F9E-2303-41C7-BD57-0CEFCC1DE394}"/>
                </a:ext>
              </a:extLst>
            </p:cNvPr>
            <p:cNvSpPr/>
            <p:nvPr/>
          </p:nvSpPr>
          <p:spPr>
            <a:xfrm>
              <a:off x="11936651" y="4354922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180" name="Elipse 179">
              <a:extLst>
                <a:ext uri="{FF2B5EF4-FFF2-40B4-BE49-F238E27FC236}">
                  <a16:creationId xmlns:a16="http://schemas.microsoft.com/office/drawing/2014/main" id="{B41E66C8-8105-43AC-AD81-BC0D1EB49005}"/>
                </a:ext>
              </a:extLst>
            </p:cNvPr>
            <p:cNvSpPr/>
            <p:nvPr/>
          </p:nvSpPr>
          <p:spPr>
            <a:xfrm>
              <a:off x="11744221" y="4337339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181" name="Elipse 180">
              <a:extLst>
                <a:ext uri="{FF2B5EF4-FFF2-40B4-BE49-F238E27FC236}">
                  <a16:creationId xmlns:a16="http://schemas.microsoft.com/office/drawing/2014/main" id="{2CD341A4-C903-413A-951A-951BEBE05D86}"/>
                </a:ext>
              </a:extLst>
            </p:cNvPr>
            <p:cNvSpPr/>
            <p:nvPr/>
          </p:nvSpPr>
          <p:spPr>
            <a:xfrm>
              <a:off x="11744627" y="4274274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182" name="Elipse 181">
              <a:extLst>
                <a:ext uri="{FF2B5EF4-FFF2-40B4-BE49-F238E27FC236}">
                  <a16:creationId xmlns:a16="http://schemas.microsoft.com/office/drawing/2014/main" id="{E8753442-CD51-4828-9E2C-2D4F7B7A5338}"/>
                </a:ext>
              </a:extLst>
            </p:cNvPr>
            <p:cNvSpPr/>
            <p:nvPr/>
          </p:nvSpPr>
          <p:spPr>
            <a:xfrm>
              <a:off x="11552197" y="4256692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183" name="Elipse 182">
              <a:extLst>
                <a:ext uri="{FF2B5EF4-FFF2-40B4-BE49-F238E27FC236}">
                  <a16:creationId xmlns:a16="http://schemas.microsoft.com/office/drawing/2014/main" id="{8B2CEB35-87EA-4E40-B67D-C7AAB2BF2727}"/>
                </a:ext>
              </a:extLst>
            </p:cNvPr>
            <p:cNvSpPr/>
            <p:nvPr/>
          </p:nvSpPr>
          <p:spPr>
            <a:xfrm>
              <a:off x="12445489" y="4362599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184" name="Elipse 183">
              <a:extLst>
                <a:ext uri="{FF2B5EF4-FFF2-40B4-BE49-F238E27FC236}">
                  <a16:creationId xmlns:a16="http://schemas.microsoft.com/office/drawing/2014/main" id="{D3B19593-0F83-4A80-A648-E88AA0CB6D67}"/>
                </a:ext>
              </a:extLst>
            </p:cNvPr>
            <p:cNvSpPr/>
            <p:nvPr/>
          </p:nvSpPr>
          <p:spPr>
            <a:xfrm>
              <a:off x="12582410" y="4411987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185" name="Elipse 184">
              <a:extLst>
                <a:ext uri="{FF2B5EF4-FFF2-40B4-BE49-F238E27FC236}">
                  <a16:creationId xmlns:a16="http://schemas.microsoft.com/office/drawing/2014/main" id="{A92E29DE-39F8-4EB7-8D7C-5FBF0A847A14}"/>
                </a:ext>
              </a:extLst>
            </p:cNvPr>
            <p:cNvSpPr/>
            <p:nvPr/>
          </p:nvSpPr>
          <p:spPr>
            <a:xfrm>
              <a:off x="12871427" y="4367407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186" name="Elipse 185">
              <a:extLst>
                <a:ext uri="{FF2B5EF4-FFF2-40B4-BE49-F238E27FC236}">
                  <a16:creationId xmlns:a16="http://schemas.microsoft.com/office/drawing/2014/main" id="{3D42C8E5-4C81-4D51-A289-D5A73D469424}"/>
                </a:ext>
              </a:extLst>
            </p:cNvPr>
            <p:cNvSpPr/>
            <p:nvPr/>
          </p:nvSpPr>
          <p:spPr>
            <a:xfrm>
              <a:off x="12729529" y="4323335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187" name="Elipse 186">
              <a:extLst>
                <a:ext uri="{FF2B5EF4-FFF2-40B4-BE49-F238E27FC236}">
                  <a16:creationId xmlns:a16="http://schemas.microsoft.com/office/drawing/2014/main" id="{13C390F2-9690-4E48-92F7-C52F4F984964}"/>
                </a:ext>
              </a:extLst>
            </p:cNvPr>
            <p:cNvSpPr/>
            <p:nvPr/>
          </p:nvSpPr>
          <p:spPr>
            <a:xfrm>
              <a:off x="12853277" y="4221763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188" name="Elipse 187">
              <a:extLst>
                <a:ext uri="{FF2B5EF4-FFF2-40B4-BE49-F238E27FC236}">
                  <a16:creationId xmlns:a16="http://schemas.microsoft.com/office/drawing/2014/main" id="{7274C7D9-B5BF-46C1-B0A9-3C47B5D3913A}"/>
                </a:ext>
              </a:extLst>
            </p:cNvPr>
            <p:cNvSpPr/>
            <p:nvPr/>
          </p:nvSpPr>
          <p:spPr>
            <a:xfrm>
              <a:off x="12679403" y="4176802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189" name="Elipse 188">
              <a:extLst>
                <a:ext uri="{FF2B5EF4-FFF2-40B4-BE49-F238E27FC236}">
                  <a16:creationId xmlns:a16="http://schemas.microsoft.com/office/drawing/2014/main" id="{48F338DA-6D8D-4339-82FD-4B5536D3476A}"/>
                </a:ext>
              </a:extLst>
            </p:cNvPr>
            <p:cNvSpPr/>
            <p:nvPr/>
          </p:nvSpPr>
          <p:spPr>
            <a:xfrm>
              <a:off x="12525178" y="4221763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190" name="Elipse 189">
              <a:extLst>
                <a:ext uri="{FF2B5EF4-FFF2-40B4-BE49-F238E27FC236}">
                  <a16:creationId xmlns:a16="http://schemas.microsoft.com/office/drawing/2014/main" id="{2D133DFD-190A-4C77-8CBD-F50CA129EF92}"/>
                </a:ext>
              </a:extLst>
            </p:cNvPr>
            <p:cNvSpPr/>
            <p:nvPr/>
          </p:nvSpPr>
          <p:spPr>
            <a:xfrm>
              <a:off x="13013569" y="4354922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191" name="Elipse 190">
              <a:extLst>
                <a:ext uri="{FF2B5EF4-FFF2-40B4-BE49-F238E27FC236}">
                  <a16:creationId xmlns:a16="http://schemas.microsoft.com/office/drawing/2014/main" id="{BDAB29AC-9721-4021-AAB8-EEFB04AF3CE0}"/>
                </a:ext>
              </a:extLst>
            </p:cNvPr>
            <p:cNvSpPr/>
            <p:nvPr/>
          </p:nvSpPr>
          <p:spPr>
            <a:xfrm>
              <a:off x="13007503" y="4207302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192" name="Elipse 191">
              <a:extLst>
                <a:ext uri="{FF2B5EF4-FFF2-40B4-BE49-F238E27FC236}">
                  <a16:creationId xmlns:a16="http://schemas.microsoft.com/office/drawing/2014/main" id="{A5153DD7-1A82-44F5-994E-013C60341C6B}"/>
                </a:ext>
              </a:extLst>
            </p:cNvPr>
            <p:cNvSpPr/>
            <p:nvPr/>
          </p:nvSpPr>
          <p:spPr>
            <a:xfrm>
              <a:off x="13178483" y="4323335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193" name="Elipse 192">
              <a:extLst>
                <a:ext uri="{FF2B5EF4-FFF2-40B4-BE49-F238E27FC236}">
                  <a16:creationId xmlns:a16="http://schemas.microsoft.com/office/drawing/2014/main" id="{F756B5B2-47D2-4228-BEA7-536FD6763EF1}"/>
                </a:ext>
              </a:extLst>
            </p:cNvPr>
            <p:cNvSpPr/>
            <p:nvPr/>
          </p:nvSpPr>
          <p:spPr>
            <a:xfrm>
              <a:off x="13295805" y="4207302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194" name="Elipse 193">
              <a:extLst>
                <a:ext uri="{FF2B5EF4-FFF2-40B4-BE49-F238E27FC236}">
                  <a16:creationId xmlns:a16="http://schemas.microsoft.com/office/drawing/2014/main" id="{93FE0ADA-6600-43CA-8880-EE8E61F46DC7}"/>
                </a:ext>
              </a:extLst>
            </p:cNvPr>
            <p:cNvSpPr/>
            <p:nvPr/>
          </p:nvSpPr>
          <p:spPr>
            <a:xfrm>
              <a:off x="13123959" y="4133493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195" name="Elipse 194">
              <a:extLst>
                <a:ext uri="{FF2B5EF4-FFF2-40B4-BE49-F238E27FC236}">
                  <a16:creationId xmlns:a16="http://schemas.microsoft.com/office/drawing/2014/main" id="{8D87D30B-282C-4B90-AC45-5B6D929CEDBB}"/>
                </a:ext>
              </a:extLst>
            </p:cNvPr>
            <p:cNvSpPr/>
            <p:nvPr/>
          </p:nvSpPr>
          <p:spPr>
            <a:xfrm>
              <a:off x="13235183" y="4057176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196" name="Elipse 195">
              <a:extLst>
                <a:ext uri="{FF2B5EF4-FFF2-40B4-BE49-F238E27FC236}">
                  <a16:creationId xmlns:a16="http://schemas.microsoft.com/office/drawing/2014/main" id="{B22DF951-33D0-4D7B-8A47-257258539D0A}"/>
                </a:ext>
              </a:extLst>
            </p:cNvPr>
            <p:cNvSpPr/>
            <p:nvPr/>
          </p:nvSpPr>
          <p:spPr>
            <a:xfrm>
              <a:off x="13398072" y="4109903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197" name="Elipse 196">
              <a:extLst>
                <a:ext uri="{FF2B5EF4-FFF2-40B4-BE49-F238E27FC236}">
                  <a16:creationId xmlns:a16="http://schemas.microsoft.com/office/drawing/2014/main" id="{CD7F3A6E-A001-4C3B-978C-5415EC855DE8}"/>
                </a:ext>
              </a:extLst>
            </p:cNvPr>
            <p:cNvSpPr/>
            <p:nvPr/>
          </p:nvSpPr>
          <p:spPr>
            <a:xfrm>
              <a:off x="13547345" y="4180858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198" name="Elipse 197">
              <a:extLst>
                <a:ext uri="{FF2B5EF4-FFF2-40B4-BE49-F238E27FC236}">
                  <a16:creationId xmlns:a16="http://schemas.microsoft.com/office/drawing/2014/main" id="{F0B5DFC0-1128-4B74-BFBD-04306FF0B0FF}"/>
                </a:ext>
              </a:extLst>
            </p:cNvPr>
            <p:cNvSpPr/>
            <p:nvPr/>
          </p:nvSpPr>
          <p:spPr>
            <a:xfrm>
              <a:off x="13529706" y="4011738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199" name="Elipse 198">
              <a:extLst>
                <a:ext uri="{FF2B5EF4-FFF2-40B4-BE49-F238E27FC236}">
                  <a16:creationId xmlns:a16="http://schemas.microsoft.com/office/drawing/2014/main" id="{D12A6053-A43A-44F4-A6D9-04B2C818B603}"/>
                </a:ext>
              </a:extLst>
            </p:cNvPr>
            <p:cNvSpPr/>
            <p:nvPr/>
          </p:nvSpPr>
          <p:spPr>
            <a:xfrm>
              <a:off x="13365530" y="3960269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200" name="Elipse 199">
              <a:extLst>
                <a:ext uri="{FF2B5EF4-FFF2-40B4-BE49-F238E27FC236}">
                  <a16:creationId xmlns:a16="http://schemas.microsoft.com/office/drawing/2014/main" id="{2D0C9F68-776D-492A-893B-66DA501FFB9C}"/>
                </a:ext>
              </a:extLst>
            </p:cNvPr>
            <p:cNvSpPr/>
            <p:nvPr/>
          </p:nvSpPr>
          <p:spPr>
            <a:xfrm>
              <a:off x="13685913" y="4114833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201" name="Elipse 200">
              <a:extLst>
                <a:ext uri="{FF2B5EF4-FFF2-40B4-BE49-F238E27FC236}">
                  <a16:creationId xmlns:a16="http://schemas.microsoft.com/office/drawing/2014/main" id="{E587B89F-D260-4AC0-94D4-226EE99CB0BF}"/>
                </a:ext>
              </a:extLst>
            </p:cNvPr>
            <p:cNvSpPr/>
            <p:nvPr/>
          </p:nvSpPr>
          <p:spPr>
            <a:xfrm>
              <a:off x="13829634" y="4031507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202" name="Elipse 201">
              <a:extLst>
                <a:ext uri="{FF2B5EF4-FFF2-40B4-BE49-F238E27FC236}">
                  <a16:creationId xmlns:a16="http://schemas.microsoft.com/office/drawing/2014/main" id="{9F8BCDAA-0814-409A-BDC1-15C134BA3261}"/>
                </a:ext>
              </a:extLst>
            </p:cNvPr>
            <p:cNvSpPr/>
            <p:nvPr/>
          </p:nvSpPr>
          <p:spPr>
            <a:xfrm>
              <a:off x="13661341" y="3946567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203" name="Elipse 202">
              <a:extLst>
                <a:ext uri="{FF2B5EF4-FFF2-40B4-BE49-F238E27FC236}">
                  <a16:creationId xmlns:a16="http://schemas.microsoft.com/office/drawing/2014/main" id="{2C361CE5-CAC2-4CF2-B756-0048159025C4}"/>
                </a:ext>
              </a:extLst>
            </p:cNvPr>
            <p:cNvSpPr/>
            <p:nvPr/>
          </p:nvSpPr>
          <p:spPr>
            <a:xfrm>
              <a:off x="13978533" y="3998829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204" name="Elipse 203">
              <a:extLst>
                <a:ext uri="{FF2B5EF4-FFF2-40B4-BE49-F238E27FC236}">
                  <a16:creationId xmlns:a16="http://schemas.microsoft.com/office/drawing/2014/main" id="{2846BF7C-00CA-4225-B83C-31F0A8810CB8}"/>
                </a:ext>
              </a:extLst>
            </p:cNvPr>
            <p:cNvSpPr/>
            <p:nvPr/>
          </p:nvSpPr>
          <p:spPr>
            <a:xfrm>
              <a:off x="14110167" y="3933659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205" name="Elipse 204">
              <a:extLst>
                <a:ext uri="{FF2B5EF4-FFF2-40B4-BE49-F238E27FC236}">
                  <a16:creationId xmlns:a16="http://schemas.microsoft.com/office/drawing/2014/main" id="{E3507D66-22B8-4D28-93D2-3FC887F4E3F4}"/>
                </a:ext>
              </a:extLst>
            </p:cNvPr>
            <p:cNvSpPr/>
            <p:nvPr/>
          </p:nvSpPr>
          <p:spPr>
            <a:xfrm>
              <a:off x="13803819" y="3898023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206" name="Elipse 205">
              <a:extLst>
                <a:ext uri="{FF2B5EF4-FFF2-40B4-BE49-F238E27FC236}">
                  <a16:creationId xmlns:a16="http://schemas.microsoft.com/office/drawing/2014/main" id="{B76DE0B0-0A8F-4FBA-A106-7D57E6C4B99A}"/>
                </a:ext>
              </a:extLst>
            </p:cNvPr>
            <p:cNvSpPr/>
            <p:nvPr/>
          </p:nvSpPr>
          <p:spPr>
            <a:xfrm>
              <a:off x="13935453" y="3832853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207" name="Elipse 206">
              <a:extLst>
                <a:ext uri="{FF2B5EF4-FFF2-40B4-BE49-F238E27FC236}">
                  <a16:creationId xmlns:a16="http://schemas.microsoft.com/office/drawing/2014/main" id="{E5F10B71-1D66-4EAE-9DDC-914583A76568}"/>
                </a:ext>
              </a:extLst>
            </p:cNvPr>
            <p:cNvSpPr/>
            <p:nvPr/>
          </p:nvSpPr>
          <p:spPr>
            <a:xfrm>
              <a:off x="13585190" y="3842618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208" name="Elipse 207">
              <a:extLst>
                <a:ext uri="{FF2B5EF4-FFF2-40B4-BE49-F238E27FC236}">
                  <a16:creationId xmlns:a16="http://schemas.microsoft.com/office/drawing/2014/main" id="{02D5BED4-528B-4E1D-8A79-D202CA26C2B3}"/>
                </a:ext>
              </a:extLst>
            </p:cNvPr>
            <p:cNvSpPr/>
            <p:nvPr/>
          </p:nvSpPr>
          <p:spPr>
            <a:xfrm>
              <a:off x="13716824" y="3777448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209" name="Elipse 208">
              <a:extLst>
                <a:ext uri="{FF2B5EF4-FFF2-40B4-BE49-F238E27FC236}">
                  <a16:creationId xmlns:a16="http://schemas.microsoft.com/office/drawing/2014/main" id="{7519639F-9D0A-417B-8E3A-711D0B601E8D}"/>
                </a:ext>
              </a:extLst>
            </p:cNvPr>
            <p:cNvSpPr/>
            <p:nvPr/>
          </p:nvSpPr>
          <p:spPr>
            <a:xfrm>
              <a:off x="14285592" y="3975330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210" name="Elipse 209">
              <a:extLst>
                <a:ext uri="{FF2B5EF4-FFF2-40B4-BE49-F238E27FC236}">
                  <a16:creationId xmlns:a16="http://schemas.microsoft.com/office/drawing/2014/main" id="{73B07A47-B5C0-4A68-8200-26662BA60D86}"/>
                </a:ext>
              </a:extLst>
            </p:cNvPr>
            <p:cNvSpPr/>
            <p:nvPr/>
          </p:nvSpPr>
          <p:spPr>
            <a:xfrm>
              <a:off x="14417226" y="3910159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211" name="Elipse 210">
              <a:extLst>
                <a:ext uri="{FF2B5EF4-FFF2-40B4-BE49-F238E27FC236}">
                  <a16:creationId xmlns:a16="http://schemas.microsoft.com/office/drawing/2014/main" id="{576974DB-D533-4CE8-A1BD-497ECBE21FF9}"/>
                </a:ext>
              </a:extLst>
            </p:cNvPr>
            <p:cNvSpPr/>
            <p:nvPr/>
          </p:nvSpPr>
          <p:spPr>
            <a:xfrm>
              <a:off x="14350826" y="3858595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212" name="Elipse 211">
              <a:extLst>
                <a:ext uri="{FF2B5EF4-FFF2-40B4-BE49-F238E27FC236}">
                  <a16:creationId xmlns:a16="http://schemas.microsoft.com/office/drawing/2014/main" id="{6287F6C0-9407-4E9C-8D52-453C3D003954}"/>
                </a:ext>
              </a:extLst>
            </p:cNvPr>
            <p:cNvSpPr/>
            <p:nvPr/>
          </p:nvSpPr>
          <p:spPr>
            <a:xfrm>
              <a:off x="14482461" y="3793425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213" name="Elipse 212">
              <a:extLst>
                <a:ext uri="{FF2B5EF4-FFF2-40B4-BE49-F238E27FC236}">
                  <a16:creationId xmlns:a16="http://schemas.microsoft.com/office/drawing/2014/main" id="{20408224-2E93-40A7-A706-8836A7000877}"/>
                </a:ext>
              </a:extLst>
            </p:cNvPr>
            <p:cNvSpPr/>
            <p:nvPr/>
          </p:nvSpPr>
          <p:spPr>
            <a:xfrm>
              <a:off x="14188778" y="3865558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214" name="Elipse 213">
              <a:extLst>
                <a:ext uri="{FF2B5EF4-FFF2-40B4-BE49-F238E27FC236}">
                  <a16:creationId xmlns:a16="http://schemas.microsoft.com/office/drawing/2014/main" id="{F281F7D5-2461-4074-8C6C-74E774C459D7}"/>
                </a:ext>
              </a:extLst>
            </p:cNvPr>
            <p:cNvSpPr/>
            <p:nvPr/>
          </p:nvSpPr>
          <p:spPr>
            <a:xfrm>
              <a:off x="14320412" y="3800387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215" name="Elipse 214">
              <a:extLst>
                <a:ext uri="{FF2B5EF4-FFF2-40B4-BE49-F238E27FC236}">
                  <a16:creationId xmlns:a16="http://schemas.microsoft.com/office/drawing/2014/main" id="{4503BD5B-9893-407B-95CA-308DB9CBFD95}"/>
                </a:ext>
              </a:extLst>
            </p:cNvPr>
            <p:cNvSpPr/>
            <p:nvPr/>
          </p:nvSpPr>
          <p:spPr>
            <a:xfrm>
              <a:off x="14553700" y="3979127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216" name="Elipse 215">
              <a:extLst>
                <a:ext uri="{FF2B5EF4-FFF2-40B4-BE49-F238E27FC236}">
                  <a16:creationId xmlns:a16="http://schemas.microsoft.com/office/drawing/2014/main" id="{013E335D-A6CE-49A7-BD18-42E893912317}"/>
                </a:ext>
              </a:extLst>
            </p:cNvPr>
            <p:cNvSpPr/>
            <p:nvPr/>
          </p:nvSpPr>
          <p:spPr>
            <a:xfrm>
              <a:off x="14685334" y="3913957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217" name="Elipse 216">
              <a:extLst>
                <a:ext uri="{FF2B5EF4-FFF2-40B4-BE49-F238E27FC236}">
                  <a16:creationId xmlns:a16="http://schemas.microsoft.com/office/drawing/2014/main" id="{501BBEE6-C873-4A43-AEBE-68B477A03260}"/>
                </a:ext>
              </a:extLst>
            </p:cNvPr>
            <p:cNvSpPr/>
            <p:nvPr/>
          </p:nvSpPr>
          <p:spPr>
            <a:xfrm>
              <a:off x="14644510" y="3850959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218" name="Elipse 217">
              <a:extLst>
                <a:ext uri="{FF2B5EF4-FFF2-40B4-BE49-F238E27FC236}">
                  <a16:creationId xmlns:a16="http://schemas.microsoft.com/office/drawing/2014/main" id="{E25BDBB9-338C-4DD9-8921-057876709B79}"/>
                </a:ext>
              </a:extLst>
            </p:cNvPr>
            <p:cNvSpPr/>
            <p:nvPr/>
          </p:nvSpPr>
          <p:spPr>
            <a:xfrm>
              <a:off x="14776144" y="3785788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219" name="Elipse 218">
              <a:extLst>
                <a:ext uri="{FF2B5EF4-FFF2-40B4-BE49-F238E27FC236}">
                  <a16:creationId xmlns:a16="http://schemas.microsoft.com/office/drawing/2014/main" id="{5A33B6FB-324A-4EF2-A1B1-E6265E0F9999}"/>
                </a:ext>
              </a:extLst>
            </p:cNvPr>
            <p:cNvSpPr/>
            <p:nvPr/>
          </p:nvSpPr>
          <p:spPr>
            <a:xfrm>
              <a:off x="14811936" y="3951165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220" name="Elipse 219">
              <a:extLst>
                <a:ext uri="{FF2B5EF4-FFF2-40B4-BE49-F238E27FC236}">
                  <a16:creationId xmlns:a16="http://schemas.microsoft.com/office/drawing/2014/main" id="{EA6C2A28-2832-49D6-85D6-3B33E6F533CB}"/>
                </a:ext>
              </a:extLst>
            </p:cNvPr>
            <p:cNvSpPr/>
            <p:nvPr/>
          </p:nvSpPr>
          <p:spPr>
            <a:xfrm>
              <a:off x="14943570" y="3885994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221" name="Elipse 220">
              <a:extLst>
                <a:ext uri="{FF2B5EF4-FFF2-40B4-BE49-F238E27FC236}">
                  <a16:creationId xmlns:a16="http://schemas.microsoft.com/office/drawing/2014/main" id="{82D3C910-8CD1-4B10-8713-EA1FBBA5AA10}"/>
                </a:ext>
              </a:extLst>
            </p:cNvPr>
            <p:cNvSpPr/>
            <p:nvPr/>
          </p:nvSpPr>
          <p:spPr>
            <a:xfrm>
              <a:off x="14968608" y="3801029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222" name="Elipse 221">
              <a:extLst>
                <a:ext uri="{FF2B5EF4-FFF2-40B4-BE49-F238E27FC236}">
                  <a16:creationId xmlns:a16="http://schemas.microsoft.com/office/drawing/2014/main" id="{E402389B-B6E5-4AAE-B662-F3C5B9361913}"/>
                </a:ext>
              </a:extLst>
            </p:cNvPr>
            <p:cNvSpPr/>
            <p:nvPr/>
          </p:nvSpPr>
          <p:spPr>
            <a:xfrm>
              <a:off x="15100242" y="3735859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223" name="Elipse 222">
              <a:extLst>
                <a:ext uri="{FF2B5EF4-FFF2-40B4-BE49-F238E27FC236}">
                  <a16:creationId xmlns:a16="http://schemas.microsoft.com/office/drawing/2014/main" id="{EA1C06B3-8FCB-49BA-A201-CF28F261FB71}"/>
                </a:ext>
              </a:extLst>
            </p:cNvPr>
            <p:cNvSpPr/>
            <p:nvPr/>
          </p:nvSpPr>
          <p:spPr>
            <a:xfrm>
              <a:off x="15082345" y="3943506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224" name="Elipse 223">
              <a:extLst>
                <a:ext uri="{FF2B5EF4-FFF2-40B4-BE49-F238E27FC236}">
                  <a16:creationId xmlns:a16="http://schemas.microsoft.com/office/drawing/2014/main" id="{936C30EB-18DA-468D-A6B6-741CB9F474B7}"/>
                </a:ext>
              </a:extLst>
            </p:cNvPr>
            <p:cNvSpPr/>
            <p:nvPr/>
          </p:nvSpPr>
          <p:spPr>
            <a:xfrm>
              <a:off x="15213979" y="3878336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225" name="Elipse 224">
              <a:extLst>
                <a:ext uri="{FF2B5EF4-FFF2-40B4-BE49-F238E27FC236}">
                  <a16:creationId xmlns:a16="http://schemas.microsoft.com/office/drawing/2014/main" id="{5FA6FB9C-055A-459F-AF43-CBAE8E48E362}"/>
                </a:ext>
              </a:extLst>
            </p:cNvPr>
            <p:cNvSpPr/>
            <p:nvPr/>
          </p:nvSpPr>
          <p:spPr>
            <a:xfrm>
              <a:off x="14551898" y="4250624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226" name="Elipse 225">
              <a:extLst>
                <a:ext uri="{FF2B5EF4-FFF2-40B4-BE49-F238E27FC236}">
                  <a16:creationId xmlns:a16="http://schemas.microsoft.com/office/drawing/2014/main" id="{C47A4D01-8C2A-40B2-AF4D-DE17021208A1}"/>
                </a:ext>
              </a:extLst>
            </p:cNvPr>
            <p:cNvSpPr/>
            <p:nvPr/>
          </p:nvSpPr>
          <p:spPr>
            <a:xfrm>
              <a:off x="14683532" y="4185453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227" name="Elipse 226">
              <a:extLst>
                <a:ext uri="{FF2B5EF4-FFF2-40B4-BE49-F238E27FC236}">
                  <a16:creationId xmlns:a16="http://schemas.microsoft.com/office/drawing/2014/main" id="{05838433-7B1B-401A-899B-4B5806A34CC5}"/>
                </a:ext>
              </a:extLst>
            </p:cNvPr>
            <p:cNvSpPr/>
            <p:nvPr/>
          </p:nvSpPr>
          <p:spPr>
            <a:xfrm>
              <a:off x="14331256" y="4250408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228" name="Elipse 227">
              <a:extLst>
                <a:ext uri="{FF2B5EF4-FFF2-40B4-BE49-F238E27FC236}">
                  <a16:creationId xmlns:a16="http://schemas.microsoft.com/office/drawing/2014/main" id="{51015C1A-7B9C-4C21-93EB-D9DB97FB541B}"/>
                </a:ext>
              </a:extLst>
            </p:cNvPr>
            <p:cNvSpPr/>
            <p:nvPr/>
          </p:nvSpPr>
          <p:spPr>
            <a:xfrm>
              <a:off x="14462891" y="4185237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229" name="Elipse 228">
              <a:extLst>
                <a:ext uri="{FF2B5EF4-FFF2-40B4-BE49-F238E27FC236}">
                  <a16:creationId xmlns:a16="http://schemas.microsoft.com/office/drawing/2014/main" id="{BF42129C-866A-4FA2-9F2C-E1AFF8D9430B}"/>
                </a:ext>
              </a:extLst>
            </p:cNvPr>
            <p:cNvSpPr/>
            <p:nvPr/>
          </p:nvSpPr>
          <p:spPr>
            <a:xfrm>
              <a:off x="14063881" y="4274912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230" name="Elipse 229">
              <a:extLst>
                <a:ext uri="{FF2B5EF4-FFF2-40B4-BE49-F238E27FC236}">
                  <a16:creationId xmlns:a16="http://schemas.microsoft.com/office/drawing/2014/main" id="{2A87E492-7061-4E3C-8C0A-D46B0BEA13F7}"/>
                </a:ext>
              </a:extLst>
            </p:cNvPr>
            <p:cNvSpPr/>
            <p:nvPr/>
          </p:nvSpPr>
          <p:spPr>
            <a:xfrm>
              <a:off x="14195516" y="4209742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231" name="Elipse 230">
              <a:extLst>
                <a:ext uri="{FF2B5EF4-FFF2-40B4-BE49-F238E27FC236}">
                  <a16:creationId xmlns:a16="http://schemas.microsoft.com/office/drawing/2014/main" id="{BAC26B1C-3EFD-4433-BC01-A4BA045D9DC6}"/>
                </a:ext>
              </a:extLst>
            </p:cNvPr>
            <p:cNvSpPr/>
            <p:nvPr/>
          </p:nvSpPr>
          <p:spPr>
            <a:xfrm>
              <a:off x="14443478" y="4329974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232" name="Elipse 231">
              <a:extLst>
                <a:ext uri="{FF2B5EF4-FFF2-40B4-BE49-F238E27FC236}">
                  <a16:creationId xmlns:a16="http://schemas.microsoft.com/office/drawing/2014/main" id="{85500B56-F105-49C6-ADBE-0A975E9590C7}"/>
                </a:ext>
              </a:extLst>
            </p:cNvPr>
            <p:cNvSpPr/>
            <p:nvPr/>
          </p:nvSpPr>
          <p:spPr>
            <a:xfrm>
              <a:off x="14176102" y="4354479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233" name="Elipse 232">
              <a:extLst>
                <a:ext uri="{FF2B5EF4-FFF2-40B4-BE49-F238E27FC236}">
                  <a16:creationId xmlns:a16="http://schemas.microsoft.com/office/drawing/2014/main" id="{26933C9F-A6F3-4672-BAAB-19A627B18D5F}"/>
                </a:ext>
              </a:extLst>
            </p:cNvPr>
            <p:cNvSpPr/>
            <p:nvPr/>
          </p:nvSpPr>
          <p:spPr>
            <a:xfrm>
              <a:off x="14307737" y="4289308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234" name="Elipse 233">
              <a:extLst>
                <a:ext uri="{FF2B5EF4-FFF2-40B4-BE49-F238E27FC236}">
                  <a16:creationId xmlns:a16="http://schemas.microsoft.com/office/drawing/2014/main" id="{B343E1C0-0954-4B94-B6E0-7E5E639EE784}"/>
                </a:ext>
              </a:extLst>
            </p:cNvPr>
            <p:cNvSpPr/>
            <p:nvPr/>
          </p:nvSpPr>
          <p:spPr>
            <a:xfrm>
              <a:off x="15183986" y="4194863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235" name="Elipse 234">
              <a:extLst>
                <a:ext uri="{FF2B5EF4-FFF2-40B4-BE49-F238E27FC236}">
                  <a16:creationId xmlns:a16="http://schemas.microsoft.com/office/drawing/2014/main" id="{4E08151A-3ABA-4819-AA98-1066CD154FDF}"/>
                </a:ext>
              </a:extLst>
            </p:cNvPr>
            <p:cNvSpPr/>
            <p:nvPr/>
          </p:nvSpPr>
          <p:spPr>
            <a:xfrm>
              <a:off x="14916611" y="4219367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236" name="Elipse 235">
              <a:extLst>
                <a:ext uri="{FF2B5EF4-FFF2-40B4-BE49-F238E27FC236}">
                  <a16:creationId xmlns:a16="http://schemas.microsoft.com/office/drawing/2014/main" id="{F5E1302B-4371-44E7-9329-D59888DBD562}"/>
                </a:ext>
              </a:extLst>
            </p:cNvPr>
            <p:cNvSpPr/>
            <p:nvPr/>
          </p:nvSpPr>
          <p:spPr>
            <a:xfrm>
              <a:off x="15048245" y="4154197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237" name="Elipse 236">
              <a:extLst>
                <a:ext uri="{FF2B5EF4-FFF2-40B4-BE49-F238E27FC236}">
                  <a16:creationId xmlns:a16="http://schemas.microsoft.com/office/drawing/2014/main" id="{A4C8D516-6920-46E8-9C72-E1E9E0730E43}"/>
                </a:ext>
              </a:extLst>
            </p:cNvPr>
            <p:cNvSpPr/>
            <p:nvPr/>
          </p:nvSpPr>
          <p:spPr>
            <a:xfrm>
              <a:off x="13101732" y="4555435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238" name="Elipse 237">
              <a:extLst>
                <a:ext uri="{FF2B5EF4-FFF2-40B4-BE49-F238E27FC236}">
                  <a16:creationId xmlns:a16="http://schemas.microsoft.com/office/drawing/2014/main" id="{3D1BC95F-A52D-49C4-A59A-BD78A88A532E}"/>
                </a:ext>
              </a:extLst>
            </p:cNvPr>
            <p:cNvSpPr/>
            <p:nvPr/>
          </p:nvSpPr>
          <p:spPr>
            <a:xfrm>
              <a:off x="12865024" y="4606204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239" name="Elipse 238">
              <a:extLst>
                <a:ext uri="{FF2B5EF4-FFF2-40B4-BE49-F238E27FC236}">
                  <a16:creationId xmlns:a16="http://schemas.microsoft.com/office/drawing/2014/main" id="{A5079699-D2A9-4F36-A1C9-18874BCB412F}"/>
                </a:ext>
              </a:extLst>
            </p:cNvPr>
            <p:cNvSpPr/>
            <p:nvPr/>
          </p:nvSpPr>
          <p:spPr>
            <a:xfrm>
              <a:off x="12608164" y="4621514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  <p:sp>
          <p:nvSpPr>
            <p:cNvPr id="240" name="Elipse 239">
              <a:extLst>
                <a:ext uri="{FF2B5EF4-FFF2-40B4-BE49-F238E27FC236}">
                  <a16:creationId xmlns:a16="http://schemas.microsoft.com/office/drawing/2014/main" id="{18E36975-3E4B-4A74-9A04-B219136EDC5A}"/>
                </a:ext>
              </a:extLst>
            </p:cNvPr>
            <p:cNvSpPr/>
            <p:nvPr/>
          </p:nvSpPr>
          <p:spPr>
            <a:xfrm>
              <a:off x="12234559" y="4508064"/>
              <a:ext cx="142478" cy="142477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050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248" name="servicios publicos">
            <a:extLst>
              <a:ext uri="{FF2B5EF4-FFF2-40B4-BE49-F238E27FC236}">
                <a16:creationId xmlns:a16="http://schemas.microsoft.com/office/drawing/2014/main" id="{BF36FCBE-D5A2-489E-BF24-EE2B011DBC8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2993" y="358917"/>
            <a:ext cx="7073093" cy="3982058"/>
          </a:xfrm>
          <a:prstGeom prst="rect">
            <a:avLst/>
          </a:prstGeom>
        </p:spPr>
      </p:pic>
      <p:sp>
        <p:nvSpPr>
          <p:cNvPr id="241" name="Elipse 240">
            <a:extLst>
              <a:ext uri="{FF2B5EF4-FFF2-40B4-BE49-F238E27FC236}">
                <a16:creationId xmlns:a16="http://schemas.microsoft.com/office/drawing/2014/main" id="{94A626D1-A3FC-423A-B301-A5E2F8760F68}"/>
              </a:ext>
            </a:extLst>
          </p:cNvPr>
          <p:cNvSpPr/>
          <p:nvPr/>
        </p:nvSpPr>
        <p:spPr>
          <a:xfrm>
            <a:off x="5085425" y="3426466"/>
            <a:ext cx="134981" cy="134981"/>
          </a:xfrm>
          <a:prstGeom prst="ellipse">
            <a:avLst/>
          </a:prstGeom>
          <a:solidFill>
            <a:srgbClr val="EE10D4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0" dirty="0">
              <a:latin typeface="Century Gothic" panose="020B0502020202020204" pitchFamily="34" charset="0"/>
            </a:endParaRPr>
          </a:p>
        </p:txBody>
      </p:sp>
      <p:sp>
        <p:nvSpPr>
          <p:cNvPr id="242" name="Elipse 241">
            <a:extLst>
              <a:ext uri="{FF2B5EF4-FFF2-40B4-BE49-F238E27FC236}">
                <a16:creationId xmlns:a16="http://schemas.microsoft.com/office/drawing/2014/main" id="{512002DC-B531-41B8-8DE4-EE4C0A3BF49F}"/>
              </a:ext>
            </a:extLst>
          </p:cNvPr>
          <p:cNvSpPr/>
          <p:nvPr/>
        </p:nvSpPr>
        <p:spPr>
          <a:xfrm>
            <a:off x="5278174" y="3354130"/>
            <a:ext cx="134981" cy="134981"/>
          </a:xfrm>
          <a:prstGeom prst="ellipse">
            <a:avLst/>
          </a:prstGeom>
          <a:solidFill>
            <a:srgbClr val="EE10D4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0" dirty="0">
              <a:latin typeface="Century Gothic" panose="020B0502020202020204" pitchFamily="34" charset="0"/>
            </a:endParaRPr>
          </a:p>
        </p:txBody>
      </p:sp>
      <p:sp>
        <p:nvSpPr>
          <p:cNvPr id="243" name="Elipse 242">
            <a:extLst>
              <a:ext uri="{FF2B5EF4-FFF2-40B4-BE49-F238E27FC236}">
                <a16:creationId xmlns:a16="http://schemas.microsoft.com/office/drawing/2014/main" id="{673A3C6D-5B05-4D5F-A86A-8EA8971CD462}"/>
              </a:ext>
            </a:extLst>
          </p:cNvPr>
          <p:cNvSpPr/>
          <p:nvPr/>
        </p:nvSpPr>
        <p:spPr>
          <a:xfrm>
            <a:off x="7462390" y="2227133"/>
            <a:ext cx="134981" cy="134981"/>
          </a:xfrm>
          <a:prstGeom prst="ellipse">
            <a:avLst/>
          </a:prstGeom>
          <a:solidFill>
            <a:srgbClr val="EE10D4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0" dirty="0">
              <a:latin typeface="Century Gothic" panose="020B0502020202020204" pitchFamily="34" charset="0"/>
            </a:endParaRPr>
          </a:p>
        </p:txBody>
      </p:sp>
      <p:cxnSp>
        <p:nvCxnSpPr>
          <p:cNvPr id="96" name="Conector recto 95">
            <a:extLst>
              <a:ext uri="{FF2B5EF4-FFF2-40B4-BE49-F238E27FC236}">
                <a16:creationId xmlns:a16="http://schemas.microsoft.com/office/drawing/2014/main" id="{902C4A13-F0D2-4204-B9A9-149A6D112836}"/>
              </a:ext>
            </a:extLst>
          </p:cNvPr>
          <p:cNvCxnSpPr>
            <a:cxnSpLocks/>
          </p:cNvCxnSpPr>
          <p:nvPr/>
        </p:nvCxnSpPr>
        <p:spPr>
          <a:xfrm>
            <a:off x="1195966" y="1253908"/>
            <a:ext cx="267022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upo 6">
            <a:extLst>
              <a:ext uri="{FF2B5EF4-FFF2-40B4-BE49-F238E27FC236}">
                <a16:creationId xmlns:a16="http://schemas.microsoft.com/office/drawing/2014/main" id="{93B17018-C9C4-421F-9ABE-035A0F0460C3}"/>
              </a:ext>
            </a:extLst>
          </p:cNvPr>
          <p:cNvGrpSpPr/>
          <p:nvPr/>
        </p:nvGrpSpPr>
        <p:grpSpPr>
          <a:xfrm>
            <a:off x="-335368" y="1083451"/>
            <a:ext cx="1485602" cy="3720547"/>
            <a:chOff x="68879" y="1152994"/>
            <a:chExt cx="1980802" cy="4960730"/>
          </a:xfrm>
        </p:grpSpPr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E9B6CF67-4252-4229-9F36-B6582F6B258F}"/>
                </a:ext>
              </a:extLst>
            </p:cNvPr>
            <p:cNvSpPr/>
            <p:nvPr/>
          </p:nvSpPr>
          <p:spPr>
            <a:xfrm>
              <a:off x="68879" y="1152994"/>
              <a:ext cx="1980802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s-CO" sz="105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Vías</a:t>
              </a:r>
            </a:p>
            <a:p>
              <a:pPr algn="r"/>
              <a:endParaRPr lang="es-CO" sz="825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0" name="Rectángulo 39">
              <a:extLst>
                <a:ext uri="{FF2B5EF4-FFF2-40B4-BE49-F238E27FC236}">
                  <a16:creationId xmlns:a16="http://schemas.microsoft.com/office/drawing/2014/main" id="{028D00C8-7F9C-41C8-A500-4BB46B04618A}"/>
                </a:ext>
              </a:extLst>
            </p:cNvPr>
            <p:cNvSpPr/>
            <p:nvPr/>
          </p:nvSpPr>
          <p:spPr>
            <a:xfrm>
              <a:off x="68879" y="1626863"/>
              <a:ext cx="1980802" cy="553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s-CO" sz="105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Espacio</a:t>
              </a:r>
            </a:p>
            <a:p>
              <a:pPr algn="r"/>
              <a:r>
                <a:rPr lang="es-CO" sz="105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público</a:t>
              </a:r>
              <a:endParaRPr lang="es-CO" sz="825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id="{E760CF18-9D30-40AD-9974-5D4FC8AD710D}"/>
                </a:ext>
              </a:extLst>
            </p:cNvPr>
            <p:cNvSpPr/>
            <p:nvPr/>
          </p:nvSpPr>
          <p:spPr>
            <a:xfrm>
              <a:off x="68879" y="2318269"/>
              <a:ext cx="1980802" cy="3385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s-CO" sz="105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Equipamientos</a:t>
              </a:r>
              <a:endParaRPr lang="es-CO" sz="825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3" name="Rectángulo 42">
              <a:extLst>
                <a:ext uri="{FF2B5EF4-FFF2-40B4-BE49-F238E27FC236}">
                  <a16:creationId xmlns:a16="http://schemas.microsoft.com/office/drawing/2014/main" id="{1C23B41D-E6B4-4D1A-99B0-66FB6C5DB53F}"/>
                </a:ext>
              </a:extLst>
            </p:cNvPr>
            <p:cNvSpPr/>
            <p:nvPr/>
          </p:nvSpPr>
          <p:spPr>
            <a:xfrm>
              <a:off x="68879" y="3480543"/>
              <a:ext cx="1980802" cy="553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s-CO" sz="105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Social y </a:t>
              </a:r>
            </a:p>
            <a:p>
              <a:pPr algn="r"/>
              <a:r>
                <a:rPr lang="es-CO" sz="105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Económico </a:t>
              </a:r>
            </a:p>
          </p:txBody>
        </p:sp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2C8CD33C-875A-401B-9632-1A95BF0F1419}"/>
                </a:ext>
              </a:extLst>
            </p:cNvPr>
            <p:cNvSpPr/>
            <p:nvPr/>
          </p:nvSpPr>
          <p:spPr>
            <a:xfrm>
              <a:off x="68879" y="4313265"/>
              <a:ext cx="1980802" cy="5078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s-CO" sz="105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Ambiente </a:t>
              </a:r>
            </a:p>
            <a:p>
              <a:pPr algn="r"/>
              <a:endParaRPr lang="es-CO" sz="825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6" name="Rectángulo 45">
              <a:extLst>
                <a:ext uri="{FF2B5EF4-FFF2-40B4-BE49-F238E27FC236}">
                  <a16:creationId xmlns:a16="http://schemas.microsoft.com/office/drawing/2014/main" id="{C850EB1C-2534-4E22-BADD-A5B99394D94D}"/>
                </a:ext>
              </a:extLst>
            </p:cNvPr>
            <p:cNvSpPr/>
            <p:nvPr/>
          </p:nvSpPr>
          <p:spPr>
            <a:xfrm>
              <a:off x="68879" y="4878328"/>
              <a:ext cx="1980802" cy="553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s-CO" sz="105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Servicios </a:t>
              </a:r>
            </a:p>
            <a:p>
              <a:pPr algn="r"/>
              <a:r>
                <a:rPr lang="es-CO" sz="105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públicos </a:t>
              </a:r>
            </a:p>
          </p:txBody>
        </p:sp>
        <p:sp>
          <p:nvSpPr>
            <p:cNvPr id="48" name="Rectángulo 47">
              <a:extLst>
                <a:ext uri="{FF2B5EF4-FFF2-40B4-BE49-F238E27FC236}">
                  <a16:creationId xmlns:a16="http://schemas.microsoft.com/office/drawing/2014/main" id="{83BB60A1-977B-4B55-8903-07C6B2CDE184}"/>
                </a:ext>
              </a:extLst>
            </p:cNvPr>
            <p:cNvSpPr/>
            <p:nvPr/>
          </p:nvSpPr>
          <p:spPr>
            <a:xfrm>
              <a:off x="68879" y="5775169"/>
              <a:ext cx="1980802" cy="3385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s-CO" sz="105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Vivienda </a:t>
              </a:r>
            </a:p>
          </p:txBody>
        </p:sp>
        <p:sp>
          <p:nvSpPr>
            <p:cNvPr id="59" name="Rectángulo 58">
              <a:extLst>
                <a:ext uri="{FF2B5EF4-FFF2-40B4-BE49-F238E27FC236}">
                  <a16:creationId xmlns:a16="http://schemas.microsoft.com/office/drawing/2014/main" id="{A1D0D6A8-448D-400A-83DF-394587B4C627}"/>
                </a:ext>
              </a:extLst>
            </p:cNvPr>
            <p:cNvSpPr/>
            <p:nvPr/>
          </p:nvSpPr>
          <p:spPr>
            <a:xfrm>
              <a:off x="68879" y="2921965"/>
              <a:ext cx="1980802" cy="3385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s-CO" sz="105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Seguridad</a:t>
              </a:r>
            </a:p>
          </p:txBody>
        </p:sp>
      </p:grpSp>
      <p:sp>
        <p:nvSpPr>
          <p:cNvPr id="2" name="Rectángulo 1">
            <a:extLst>
              <a:ext uri="{FF2B5EF4-FFF2-40B4-BE49-F238E27FC236}">
                <a16:creationId xmlns:a16="http://schemas.microsoft.com/office/drawing/2014/main" id="{51114C16-CDB9-4527-A1D0-04CFF3FFFEF3}"/>
              </a:ext>
            </a:extLst>
          </p:cNvPr>
          <p:cNvSpPr/>
          <p:nvPr/>
        </p:nvSpPr>
        <p:spPr>
          <a:xfrm>
            <a:off x="1195967" y="1551778"/>
            <a:ext cx="267021" cy="170643"/>
          </a:xfrm>
          <a:prstGeom prst="rect">
            <a:avLst/>
          </a:prstGeom>
          <a:solidFill>
            <a:srgbClr val="50974B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sz="1350"/>
          </a:p>
        </p:txBody>
      </p:sp>
      <p:sp>
        <p:nvSpPr>
          <p:cNvPr id="70" name="Elipse 69">
            <a:extLst>
              <a:ext uri="{FF2B5EF4-FFF2-40B4-BE49-F238E27FC236}">
                <a16:creationId xmlns:a16="http://schemas.microsoft.com/office/drawing/2014/main" id="{3BCD8989-C2F3-4D4F-889B-9EC55FBE9C7B}"/>
              </a:ext>
            </a:extLst>
          </p:cNvPr>
          <p:cNvSpPr/>
          <p:nvPr/>
        </p:nvSpPr>
        <p:spPr>
          <a:xfrm>
            <a:off x="5869222" y="1995460"/>
            <a:ext cx="149081" cy="14908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0" dirty="0">
              <a:latin typeface="Century Gothic" panose="020B0502020202020204" pitchFamily="34" charset="0"/>
            </a:endParaRPr>
          </a:p>
        </p:txBody>
      </p:sp>
      <p:sp>
        <p:nvSpPr>
          <p:cNvPr id="72" name="Elipse 71">
            <a:extLst>
              <a:ext uri="{FF2B5EF4-FFF2-40B4-BE49-F238E27FC236}">
                <a16:creationId xmlns:a16="http://schemas.microsoft.com/office/drawing/2014/main" id="{C34E70CD-BAB9-43FE-8E52-8B71AF71EB17}"/>
              </a:ext>
            </a:extLst>
          </p:cNvPr>
          <p:cNvSpPr/>
          <p:nvPr/>
        </p:nvSpPr>
        <p:spPr>
          <a:xfrm>
            <a:off x="5565268" y="1988183"/>
            <a:ext cx="149081" cy="14908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0" dirty="0">
              <a:latin typeface="Century Gothic" panose="020B0502020202020204" pitchFamily="34" charset="0"/>
            </a:endParaRPr>
          </a:p>
        </p:txBody>
      </p:sp>
      <p:sp>
        <p:nvSpPr>
          <p:cNvPr id="74" name="Elipse 73">
            <a:extLst>
              <a:ext uri="{FF2B5EF4-FFF2-40B4-BE49-F238E27FC236}">
                <a16:creationId xmlns:a16="http://schemas.microsoft.com/office/drawing/2014/main" id="{14D89D39-572A-46C4-B723-59E87A97FE0D}"/>
              </a:ext>
            </a:extLst>
          </p:cNvPr>
          <p:cNvSpPr/>
          <p:nvPr/>
        </p:nvSpPr>
        <p:spPr>
          <a:xfrm>
            <a:off x="3947384" y="1846381"/>
            <a:ext cx="149081" cy="14908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0" dirty="0">
              <a:latin typeface="Century Gothic" panose="020B0502020202020204" pitchFamily="34" charset="0"/>
            </a:endParaRPr>
          </a:p>
        </p:txBody>
      </p:sp>
      <p:sp>
        <p:nvSpPr>
          <p:cNvPr id="75" name="Elipse 74">
            <a:extLst>
              <a:ext uri="{FF2B5EF4-FFF2-40B4-BE49-F238E27FC236}">
                <a16:creationId xmlns:a16="http://schemas.microsoft.com/office/drawing/2014/main" id="{F3BAC1B0-EF88-4992-9937-CBEA527354F7}"/>
              </a:ext>
            </a:extLst>
          </p:cNvPr>
          <p:cNvSpPr/>
          <p:nvPr/>
        </p:nvSpPr>
        <p:spPr>
          <a:xfrm>
            <a:off x="5499216" y="2749075"/>
            <a:ext cx="149081" cy="149081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0" dirty="0">
              <a:latin typeface="Century Gothic" panose="020B0502020202020204" pitchFamily="34" charset="0"/>
            </a:endParaRPr>
          </a:p>
        </p:txBody>
      </p:sp>
      <p:cxnSp>
        <p:nvCxnSpPr>
          <p:cNvPr id="264" name="Conector recto 263">
            <a:extLst>
              <a:ext uri="{FF2B5EF4-FFF2-40B4-BE49-F238E27FC236}">
                <a16:creationId xmlns:a16="http://schemas.microsoft.com/office/drawing/2014/main" id="{C8B8D005-0E02-442E-B279-46D6FA1110B4}"/>
              </a:ext>
            </a:extLst>
          </p:cNvPr>
          <p:cNvCxnSpPr>
            <a:cxnSpLocks/>
          </p:cNvCxnSpPr>
          <p:nvPr/>
        </p:nvCxnSpPr>
        <p:spPr>
          <a:xfrm flipH="1">
            <a:off x="2057355" y="913122"/>
            <a:ext cx="22449" cy="389087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5" name="CuadroTexto 264">
            <a:extLst>
              <a:ext uri="{FF2B5EF4-FFF2-40B4-BE49-F238E27FC236}">
                <a16:creationId xmlns:a16="http://schemas.microsoft.com/office/drawing/2014/main" id="{1255C5B7-8855-4065-A86E-21EB0FC3A792}"/>
              </a:ext>
            </a:extLst>
          </p:cNvPr>
          <p:cNvSpPr txBox="1"/>
          <p:nvPr/>
        </p:nvSpPr>
        <p:spPr>
          <a:xfrm>
            <a:off x="1196570" y="2395655"/>
            <a:ext cx="775137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CO" sz="750" b="1" dirty="0">
                <a:solidFill>
                  <a:srgbClr val="009ADE"/>
                </a:solidFill>
                <a:latin typeface="Century Gothic" panose="020B0502020202020204" pitchFamily="34" charset="0"/>
              </a:rPr>
              <a:t>Acciones en todo el territorio</a:t>
            </a:r>
          </a:p>
        </p:txBody>
      </p:sp>
      <p:sp>
        <p:nvSpPr>
          <p:cNvPr id="266" name="CuadroTexto 265">
            <a:extLst>
              <a:ext uri="{FF2B5EF4-FFF2-40B4-BE49-F238E27FC236}">
                <a16:creationId xmlns:a16="http://schemas.microsoft.com/office/drawing/2014/main" id="{70E380D4-FE28-40AF-BA49-9CC50DF3EC2E}"/>
              </a:ext>
            </a:extLst>
          </p:cNvPr>
          <p:cNvSpPr txBox="1"/>
          <p:nvPr/>
        </p:nvSpPr>
        <p:spPr>
          <a:xfrm>
            <a:off x="1192879" y="2866724"/>
            <a:ext cx="775137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CO" sz="750" b="1" dirty="0">
                <a:solidFill>
                  <a:srgbClr val="009ADE"/>
                </a:solidFill>
                <a:latin typeface="Century Gothic" panose="020B0502020202020204" pitchFamily="34" charset="0"/>
              </a:rPr>
              <a:t>Acciones en todo el territorio</a:t>
            </a:r>
          </a:p>
        </p:txBody>
      </p:sp>
      <p:sp>
        <p:nvSpPr>
          <p:cNvPr id="257" name="Elipse 256">
            <a:extLst>
              <a:ext uri="{FF2B5EF4-FFF2-40B4-BE49-F238E27FC236}">
                <a16:creationId xmlns:a16="http://schemas.microsoft.com/office/drawing/2014/main" id="{8FE6206F-26AE-4398-B244-82986AFFC3A2}"/>
              </a:ext>
            </a:extLst>
          </p:cNvPr>
          <p:cNvSpPr/>
          <p:nvPr/>
        </p:nvSpPr>
        <p:spPr>
          <a:xfrm>
            <a:off x="1209791" y="1958149"/>
            <a:ext cx="218314" cy="218314"/>
          </a:xfrm>
          <a:prstGeom prst="ellipse">
            <a:avLst/>
          </a:prstGeom>
          <a:solidFill>
            <a:srgbClr val="FF212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0" dirty="0">
              <a:latin typeface="Century Gothic" panose="020B0502020202020204" pitchFamily="34" charset="0"/>
            </a:endParaRPr>
          </a:p>
        </p:txBody>
      </p:sp>
      <p:cxnSp>
        <p:nvCxnSpPr>
          <p:cNvPr id="267" name="Conector recto 266">
            <a:extLst>
              <a:ext uri="{FF2B5EF4-FFF2-40B4-BE49-F238E27FC236}">
                <a16:creationId xmlns:a16="http://schemas.microsoft.com/office/drawing/2014/main" id="{EC927415-31C2-4B61-B06F-7D06B3E3C7D0}"/>
              </a:ext>
            </a:extLst>
          </p:cNvPr>
          <p:cNvCxnSpPr>
            <a:cxnSpLocks/>
          </p:cNvCxnSpPr>
          <p:nvPr/>
        </p:nvCxnSpPr>
        <p:spPr>
          <a:xfrm>
            <a:off x="1195966" y="3707815"/>
            <a:ext cx="218314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Elipse 267">
            <a:extLst>
              <a:ext uri="{FF2B5EF4-FFF2-40B4-BE49-F238E27FC236}">
                <a16:creationId xmlns:a16="http://schemas.microsoft.com/office/drawing/2014/main" id="{AB2A7292-0DB8-4B94-B69F-BFB70DF74B98}"/>
              </a:ext>
            </a:extLst>
          </p:cNvPr>
          <p:cNvSpPr/>
          <p:nvPr/>
        </p:nvSpPr>
        <p:spPr>
          <a:xfrm>
            <a:off x="1195966" y="3393727"/>
            <a:ext cx="218314" cy="218314"/>
          </a:xfrm>
          <a:prstGeom prst="ellipse">
            <a:avLst/>
          </a:prstGeom>
          <a:solidFill>
            <a:srgbClr val="EE10D4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0" dirty="0">
              <a:latin typeface="Century Gothic" panose="020B0502020202020204" pitchFamily="34" charset="0"/>
            </a:endParaRPr>
          </a:p>
        </p:txBody>
      </p:sp>
      <p:sp>
        <p:nvSpPr>
          <p:cNvPr id="270" name="Elipse 269">
            <a:extLst>
              <a:ext uri="{FF2B5EF4-FFF2-40B4-BE49-F238E27FC236}">
                <a16:creationId xmlns:a16="http://schemas.microsoft.com/office/drawing/2014/main" id="{D427C983-C867-4289-BEEA-7DA31FD9BAA6}"/>
              </a:ext>
            </a:extLst>
          </p:cNvPr>
          <p:cNvSpPr/>
          <p:nvPr/>
        </p:nvSpPr>
        <p:spPr>
          <a:xfrm>
            <a:off x="1195966" y="3985920"/>
            <a:ext cx="218314" cy="21831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050" dirty="0">
              <a:latin typeface="Century Gothic" panose="020B0502020202020204" pitchFamily="34" charset="0"/>
            </a:endParaRPr>
          </a:p>
        </p:txBody>
      </p:sp>
      <p:sp>
        <p:nvSpPr>
          <p:cNvPr id="271" name="Rectángulo 270">
            <a:extLst>
              <a:ext uri="{FF2B5EF4-FFF2-40B4-BE49-F238E27FC236}">
                <a16:creationId xmlns:a16="http://schemas.microsoft.com/office/drawing/2014/main" id="{22D42C23-2CA9-4A5A-8E9B-7052CDF8EA4D}"/>
              </a:ext>
            </a:extLst>
          </p:cNvPr>
          <p:cNvSpPr/>
          <p:nvPr/>
        </p:nvSpPr>
        <p:spPr>
          <a:xfrm>
            <a:off x="1195967" y="4550988"/>
            <a:ext cx="267021" cy="170643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 sz="1350"/>
          </a:p>
        </p:txBody>
      </p:sp>
      <p:sp>
        <p:nvSpPr>
          <p:cNvPr id="272" name="CuadroTexto 271">
            <a:extLst>
              <a:ext uri="{FF2B5EF4-FFF2-40B4-BE49-F238E27FC236}">
                <a16:creationId xmlns:a16="http://schemas.microsoft.com/office/drawing/2014/main" id="{D7694F1D-404F-48AB-B726-8FDAADD58794}"/>
              </a:ext>
            </a:extLst>
          </p:cNvPr>
          <p:cNvSpPr txBox="1"/>
          <p:nvPr/>
        </p:nvSpPr>
        <p:spPr>
          <a:xfrm rot="19896618">
            <a:off x="3893159" y="786134"/>
            <a:ext cx="1705419" cy="1212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CO" sz="788" b="1" dirty="0">
                <a:latin typeface="Century Gothic" panose="020B0502020202020204" pitchFamily="34" charset="0"/>
              </a:rPr>
              <a:t>Quebrada Arauquita</a:t>
            </a:r>
            <a:endParaRPr lang="es-CO" sz="788" b="1" dirty="0">
              <a:solidFill>
                <a:srgbClr val="009ADE"/>
              </a:solidFill>
              <a:latin typeface="Century Gothic" panose="020B0502020202020204" pitchFamily="34" charset="0"/>
            </a:endParaRPr>
          </a:p>
        </p:txBody>
      </p:sp>
      <p:sp>
        <p:nvSpPr>
          <p:cNvPr id="273" name="CuadroTexto 272">
            <a:extLst>
              <a:ext uri="{FF2B5EF4-FFF2-40B4-BE49-F238E27FC236}">
                <a16:creationId xmlns:a16="http://schemas.microsoft.com/office/drawing/2014/main" id="{1457A4D7-2D08-494B-B0F6-E40BC10BF76D}"/>
              </a:ext>
            </a:extLst>
          </p:cNvPr>
          <p:cNvSpPr txBox="1"/>
          <p:nvPr/>
        </p:nvSpPr>
        <p:spPr>
          <a:xfrm>
            <a:off x="8367498" y="2710931"/>
            <a:ext cx="816421" cy="2425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O" sz="788" b="1" dirty="0">
                <a:latin typeface="Century Gothic" panose="020B0502020202020204" pitchFamily="34" charset="0"/>
              </a:rPr>
              <a:t>Quebrada San Cristóbal</a:t>
            </a:r>
          </a:p>
        </p:txBody>
      </p:sp>
      <p:sp>
        <p:nvSpPr>
          <p:cNvPr id="274" name="CuadroTexto 273">
            <a:extLst>
              <a:ext uri="{FF2B5EF4-FFF2-40B4-BE49-F238E27FC236}">
                <a16:creationId xmlns:a16="http://schemas.microsoft.com/office/drawing/2014/main" id="{28F92592-287F-4623-A820-FCD2ED17C9EF}"/>
              </a:ext>
            </a:extLst>
          </p:cNvPr>
          <p:cNvSpPr txBox="1"/>
          <p:nvPr/>
        </p:nvSpPr>
        <p:spPr>
          <a:xfrm rot="3087993">
            <a:off x="3928527" y="3137830"/>
            <a:ext cx="706426" cy="2425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s-CO" sz="788" b="1" dirty="0">
                <a:latin typeface="Century Gothic" panose="020B0502020202020204" pitchFamily="34" charset="0"/>
              </a:rPr>
              <a:t>Quebrada Cerro Norte</a:t>
            </a:r>
            <a:endParaRPr lang="es-CO" sz="788" b="1" dirty="0">
              <a:solidFill>
                <a:srgbClr val="009ADE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11F05B7-A5DE-412F-8BFA-2D407E9849F7}"/>
              </a:ext>
            </a:extLst>
          </p:cNvPr>
          <p:cNvSpPr/>
          <p:nvPr/>
        </p:nvSpPr>
        <p:spPr>
          <a:xfrm>
            <a:off x="0" y="0"/>
            <a:ext cx="3491880" cy="8647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44" name="2 Rectángulo">
            <a:extLst>
              <a:ext uri="{FF2B5EF4-FFF2-40B4-BE49-F238E27FC236}">
                <a16:creationId xmlns:a16="http://schemas.microsoft.com/office/drawing/2014/main" id="{CDC99A5A-6F51-45E6-8C77-D6750EC0117C}"/>
              </a:ext>
            </a:extLst>
          </p:cNvPr>
          <p:cNvSpPr/>
          <p:nvPr/>
        </p:nvSpPr>
        <p:spPr>
          <a:xfrm>
            <a:off x="258695" y="48301"/>
            <a:ext cx="2693773" cy="692497"/>
          </a:xfrm>
          <a:prstGeom prst="rect">
            <a:avLst/>
          </a:prstGeom>
          <a:solidFill>
            <a:srgbClr val="093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5" name="2 Rectángulo">
            <a:extLst>
              <a:ext uri="{FF2B5EF4-FFF2-40B4-BE49-F238E27FC236}">
                <a16:creationId xmlns:a16="http://schemas.microsoft.com/office/drawing/2014/main" id="{B3445E0C-498D-4807-ABF4-448E6966D5C2}"/>
              </a:ext>
            </a:extLst>
          </p:cNvPr>
          <p:cNvSpPr/>
          <p:nvPr/>
        </p:nvSpPr>
        <p:spPr>
          <a:xfrm>
            <a:off x="-36512" y="55387"/>
            <a:ext cx="299365" cy="692497"/>
          </a:xfrm>
          <a:prstGeom prst="rect">
            <a:avLst/>
          </a:prstGeom>
          <a:solidFill>
            <a:srgbClr val="2EC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2EC2D2"/>
              </a:solidFill>
            </a:endParaRPr>
          </a:p>
        </p:txBody>
      </p:sp>
      <p:sp>
        <p:nvSpPr>
          <p:cNvPr id="246" name="1 Rectángulo">
            <a:extLst>
              <a:ext uri="{FF2B5EF4-FFF2-40B4-BE49-F238E27FC236}">
                <a16:creationId xmlns:a16="http://schemas.microsoft.com/office/drawing/2014/main" id="{B4F14986-EDED-4708-A1BC-102E04B7BE22}"/>
              </a:ext>
            </a:extLst>
          </p:cNvPr>
          <p:cNvSpPr/>
          <p:nvPr/>
        </p:nvSpPr>
        <p:spPr>
          <a:xfrm>
            <a:off x="262853" y="79053"/>
            <a:ext cx="255693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cap="all" dirty="0">
                <a:solidFill>
                  <a:srgbClr val="2EC2D2"/>
                </a:solidFill>
                <a:latin typeface="Century Gothic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ESTRATEGIA HABITARTE</a:t>
            </a:r>
          </a:p>
          <a:p>
            <a:r>
              <a:rPr lang="en-US" sz="2800" b="1" cap="all" dirty="0">
                <a:solidFill>
                  <a:schemeClr val="bg1"/>
                </a:solidFill>
                <a:latin typeface="Century Gothic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Lo que viene</a:t>
            </a:r>
            <a:endParaRPr lang="en-US" sz="2800" cap="all" dirty="0">
              <a:solidFill>
                <a:schemeClr val="bg1"/>
              </a:solidFill>
              <a:latin typeface="Century Gothic" pitchFamily="34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sp>
        <p:nvSpPr>
          <p:cNvPr id="247" name="CuadroTexto 246">
            <a:extLst>
              <a:ext uri="{FF2B5EF4-FFF2-40B4-BE49-F238E27FC236}">
                <a16:creationId xmlns:a16="http://schemas.microsoft.com/office/drawing/2014/main" id="{4E78895B-4531-4DBD-A690-9AEF57A162F7}"/>
              </a:ext>
            </a:extLst>
          </p:cNvPr>
          <p:cNvSpPr txBox="1"/>
          <p:nvPr/>
        </p:nvSpPr>
        <p:spPr>
          <a:xfrm>
            <a:off x="3347864" y="195486"/>
            <a:ext cx="550876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O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PROYECCIÓN DE ACCIONES PARA EL MEJORAMIENTO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2A2F807-F9B2-44BA-AB11-6ACA8ECE4544}"/>
              </a:ext>
            </a:extLst>
          </p:cNvPr>
          <p:cNvSpPr/>
          <p:nvPr/>
        </p:nvSpPr>
        <p:spPr>
          <a:xfrm>
            <a:off x="4450813" y="238708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s-CO" dirty="0"/>
          </a:p>
        </p:txBody>
      </p:sp>
      <p:sp>
        <p:nvSpPr>
          <p:cNvPr id="249" name="CuadroTexto 248">
            <a:extLst>
              <a:ext uri="{FF2B5EF4-FFF2-40B4-BE49-F238E27FC236}">
                <a16:creationId xmlns:a16="http://schemas.microsoft.com/office/drawing/2014/main" id="{9C7DBAE3-1774-43A5-A368-D53D72C19EDE}"/>
              </a:ext>
            </a:extLst>
          </p:cNvPr>
          <p:cNvSpPr txBox="1"/>
          <p:nvPr/>
        </p:nvSpPr>
        <p:spPr>
          <a:xfrm>
            <a:off x="2331926" y="4265564"/>
            <a:ext cx="83782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4500" b="1" dirty="0">
                <a:solidFill>
                  <a:srgbClr val="009ADE"/>
                </a:solidFill>
                <a:latin typeface="Century Gothic" panose="020B0502020202020204" pitchFamily="34" charset="0"/>
              </a:rPr>
              <a:t>16</a:t>
            </a:r>
          </a:p>
        </p:txBody>
      </p:sp>
      <p:sp>
        <p:nvSpPr>
          <p:cNvPr id="250" name="CuadroTexto 249">
            <a:extLst>
              <a:ext uri="{FF2B5EF4-FFF2-40B4-BE49-F238E27FC236}">
                <a16:creationId xmlns:a16="http://schemas.microsoft.com/office/drawing/2014/main" id="{2EC818A6-6D5A-42F5-935B-02E959AC2EF6}"/>
              </a:ext>
            </a:extLst>
          </p:cNvPr>
          <p:cNvSpPr txBox="1"/>
          <p:nvPr/>
        </p:nvSpPr>
        <p:spPr>
          <a:xfrm>
            <a:off x="3140162" y="4466340"/>
            <a:ext cx="1650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>
                <a:solidFill>
                  <a:srgbClr val="009ADE"/>
                </a:solidFill>
                <a:latin typeface="Century Gothic" panose="020B0502020202020204" pitchFamily="34" charset="0"/>
              </a:rPr>
              <a:t>Entidades</a:t>
            </a:r>
          </a:p>
          <a:p>
            <a:r>
              <a:rPr lang="es-CO" sz="1200" b="1" dirty="0">
                <a:solidFill>
                  <a:srgbClr val="009ADE"/>
                </a:solidFill>
                <a:latin typeface="Century Gothic" panose="020B0502020202020204" pitchFamily="34" charset="0"/>
              </a:rPr>
              <a:t>concertadas</a:t>
            </a:r>
          </a:p>
        </p:txBody>
      </p:sp>
      <p:sp>
        <p:nvSpPr>
          <p:cNvPr id="251" name="CuadroTexto 250">
            <a:extLst>
              <a:ext uri="{FF2B5EF4-FFF2-40B4-BE49-F238E27FC236}">
                <a16:creationId xmlns:a16="http://schemas.microsoft.com/office/drawing/2014/main" id="{F0705D02-DA4B-4BBE-BBBE-DF992F0219D3}"/>
              </a:ext>
            </a:extLst>
          </p:cNvPr>
          <p:cNvSpPr txBox="1"/>
          <p:nvPr/>
        </p:nvSpPr>
        <p:spPr>
          <a:xfrm>
            <a:off x="4363723" y="4261934"/>
            <a:ext cx="86171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4500" b="1" dirty="0">
                <a:solidFill>
                  <a:srgbClr val="009ADE"/>
                </a:solidFill>
                <a:latin typeface="Century Gothic" panose="020B0502020202020204" pitchFamily="34" charset="0"/>
              </a:rPr>
              <a:t>46</a:t>
            </a:r>
          </a:p>
        </p:txBody>
      </p:sp>
      <p:sp>
        <p:nvSpPr>
          <p:cNvPr id="252" name="CuadroTexto 251">
            <a:extLst>
              <a:ext uri="{FF2B5EF4-FFF2-40B4-BE49-F238E27FC236}">
                <a16:creationId xmlns:a16="http://schemas.microsoft.com/office/drawing/2014/main" id="{56D2C44C-2BAE-4872-A142-972C729606A1}"/>
              </a:ext>
            </a:extLst>
          </p:cNvPr>
          <p:cNvSpPr txBox="1"/>
          <p:nvPr/>
        </p:nvSpPr>
        <p:spPr>
          <a:xfrm>
            <a:off x="5180760" y="4491285"/>
            <a:ext cx="157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>
                <a:solidFill>
                  <a:srgbClr val="009ADE"/>
                </a:solidFill>
                <a:latin typeface="Century Gothic" panose="020B0502020202020204" pitchFamily="34" charset="0"/>
              </a:rPr>
              <a:t>Acciones</a:t>
            </a:r>
          </a:p>
          <a:p>
            <a:r>
              <a:rPr lang="es-CO" sz="1200" b="1" dirty="0">
                <a:solidFill>
                  <a:srgbClr val="009ADE"/>
                </a:solidFill>
                <a:latin typeface="Century Gothic" panose="020B0502020202020204" pitchFamily="34" charset="0"/>
              </a:rPr>
              <a:t>estimadas</a:t>
            </a:r>
          </a:p>
        </p:txBody>
      </p:sp>
      <p:sp>
        <p:nvSpPr>
          <p:cNvPr id="253" name="CuadroTexto 138">
            <a:extLst>
              <a:ext uri="{FF2B5EF4-FFF2-40B4-BE49-F238E27FC236}">
                <a16:creationId xmlns:a16="http://schemas.microsoft.com/office/drawing/2014/main" id="{6180D284-48A9-450C-A763-73626A6CDF9A}"/>
              </a:ext>
            </a:extLst>
          </p:cNvPr>
          <p:cNvSpPr txBox="1"/>
          <p:nvPr/>
        </p:nvSpPr>
        <p:spPr>
          <a:xfrm>
            <a:off x="6615258" y="4348478"/>
            <a:ext cx="1845551" cy="624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$17.500</a:t>
            </a:r>
            <a:endParaRPr lang="es-CO" sz="8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ts val="825"/>
              </a:lnSpc>
            </a:pPr>
            <a:r>
              <a:rPr lang="es-CO" sz="1000" dirty="0">
                <a:solidFill>
                  <a:srgbClr val="0070C0"/>
                </a:solidFill>
                <a:latin typeface="Century Gothic" panose="020B0502020202020204" pitchFamily="34" charset="0"/>
              </a:rPr>
              <a:t> Millones USD de inversión</a:t>
            </a:r>
          </a:p>
        </p:txBody>
      </p:sp>
    </p:spTree>
    <p:extLst>
      <p:ext uri="{BB962C8B-B14F-4D97-AF65-F5344CB8AC3E}">
        <p14:creationId xmlns:p14="http://schemas.microsoft.com/office/powerpoint/2010/main" val="334719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824375"/>
            <a:ext cx="71287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Video </a:t>
            </a:r>
            <a:r>
              <a:rPr lang="en-US" sz="4000" dirty="0" err="1" smtClean="0"/>
              <a:t>disponible</a:t>
            </a:r>
            <a:r>
              <a:rPr lang="en-US" sz="4000" smtClean="0"/>
              <a:t> en:</a:t>
            </a:r>
            <a:endParaRPr lang="en-US" sz="4000" dirty="0" smtClean="0"/>
          </a:p>
          <a:p>
            <a:pPr algn="ctr"/>
            <a:r>
              <a:rPr lang="en-US" sz="4000" dirty="0">
                <a:hlinkClick r:id="rId3"/>
              </a:rPr>
              <a:t>https://</a:t>
            </a:r>
            <a:r>
              <a:rPr lang="en-US" sz="4000" dirty="0" smtClean="0">
                <a:hlinkClick r:id="rId3"/>
              </a:rPr>
              <a:t>youtu.be/m-OJ_rFBNs0</a:t>
            </a:r>
            <a:endParaRPr lang="en-US" sz="4000" dirty="0" smtClean="0"/>
          </a:p>
          <a:p>
            <a:pPr algn="ctr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2029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F00AA672-9ADA-48AF-BE65-BBD7829529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108012"/>
            <a:ext cx="8928992" cy="4927476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107504" y="4299942"/>
            <a:ext cx="8903382" cy="720080"/>
          </a:xfrm>
          <a:prstGeom prst="rect">
            <a:avLst/>
          </a:prstGeom>
          <a:solidFill>
            <a:srgbClr val="2EC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1 CuadroTexto"/>
          <p:cNvSpPr txBox="1"/>
          <p:nvPr/>
        </p:nvSpPr>
        <p:spPr>
          <a:xfrm>
            <a:off x="216248" y="4336816"/>
            <a:ext cx="2592288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s-CO" sz="36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¡GRACIAS!</a:t>
            </a:r>
            <a:endParaRPr lang="es-CO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2" name="11 Grupo"/>
          <p:cNvGrpSpPr/>
          <p:nvPr/>
        </p:nvGrpSpPr>
        <p:grpSpPr>
          <a:xfrm>
            <a:off x="4559194" y="4507844"/>
            <a:ext cx="4261277" cy="368162"/>
            <a:chOff x="3923928" y="4376697"/>
            <a:chExt cx="4896544" cy="423047"/>
          </a:xfrm>
        </p:grpSpPr>
        <p:pic>
          <p:nvPicPr>
            <p:cNvPr id="1026" name="Picture 2" descr="C:\Users\Ricardo\Desktop\14129 [Converted]-02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4376697"/>
              <a:ext cx="432048" cy="42304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Ricardo\Desktop\14129 [Converted]-03.p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8" y="4376697"/>
              <a:ext cx="432048" cy="42304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10 CuadroTexto"/>
            <p:cNvSpPr txBox="1"/>
            <p:nvPr/>
          </p:nvSpPr>
          <p:spPr>
            <a:xfrm>
              <a:off x="6876256" y="4403554"/>
              <a:ext cx="19442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@</a:t>
              </a:r>
              <a:r>
                <a:rPr lang="es-CO" sz="1400" dirty="0" err="1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GHerreraCas</a:t>
              </a:r>
              <a:endParaRPr lang="es-CO" sz="1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4355976" y="4403554"/>
              <a:ext cx="19442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@</a:t>
              </a:r>
              <a:r>
                <a:rPr lang="es-CO" sz="1400" dirty="0" err="1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GHerreraCas</a:t>
              </a:r>
              <a:endParaRPr lang="es-CO" sz="1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8209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275606"/>
            <a:ext cx="69127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Video </a:t>
            </a:r>
            <a:r>
              <a:rPr lang="en-US" sz="4000" dirty="0" err="1" smtClean="0"/>
              <a:t>disponible</a:t>
            </a:r>
            <a:r>
              <a:rPr lang="en-US" sz="4000" dirty="0" smtClean="0"/>
              <a:t> en:</a:t>
            </a:r>
          </a:p>
          <a:p>
            <a:pPr algn="ctr"/>
            <a:r>
              <a:rPr lang="en-US" sz="4000" dirty="0" smtClean="0">
                <a:hlinkClick r:id="rId2"/>
              </a:rPr>
              <a:t>https</a:t>
            </a:r>
            <a:r>
              <a:rPr lang="en-US" sz="4000" dirty="0">
                <a:hlinkClick r:id="rId2"/>
              </a:rPr>
              <a:t>://</a:t>
            </a:r>
            <a:r>
              <a:rPr lang="en-US" sz="4000" dirty="0" smtClean="0">
                <a:hlinkClick r:id="rId2"/>
              </a:rPr>
              <a:t>youtu.be/fzXR67nOX5I</a:t>
            </a:r>
            <a:endParaRPr lang="en-US" sz="4000" dirty="0" smtClean="0"/>
          </a:p>
          <a:p>
            <a:pPr algn="ctr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9821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34504A7A-741E-4BDD-97FC-2E8E3BDAA267}"/>
              </a:ext>
            </a:extLst>
          </p:cNvPr>
          <p:cNvGrpSpPr/>
          <p:nvPr/>
        </p:nvGrpSpPr>
        <p:grpSpPr>
          <a:xfrm>
            <a:off x="149683" y="814078"/>
            <a:ext cx="6526718" cy="4165412"/>
            <a:chOff x="95583" y="-1252376"/>
            <a:chExt cx="10194352" cy="6506129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93D630F1-1B5B-476B-82D7-61A33CBF7E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09539" y="-1252376"/>
              <a:ext cx="9280396" cy="5826126"/>
            </a:xfrm>
            <a:prstGeom prst="rect">
              <a:avLst/>
            </a:prstGeom>
          </p:spPr>
        </p:pic>
        <p:pic>
          <p:nvPicPr>
            <p:cNvPr id="13" name="Imagen 12" descr="Imagen que contiene texto, mapa&#10;&#10;Descripción generada con confianza muy alta">
              <a:extLst>
                <a:ext uri="{FF2B5EF4-FFF2-40B4-BE49-F238E27FC236}">
                  <a16:creationId xmlns:a16="http://schemas.microsoft.com/office/drawing/2014/main" id="{A46DCE31-2702-48BB-B869-7C28285D44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5583" y="2738659"/>
              <a:ext cx="2296038" cy="251509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116" name="2 Rectángulo">
            <a:extLst>
              <a:ext uri="{FF2B5EF4-FFF2-40B4-BE49-F238E27FC236}">
                <a16:creationId xmlns:a16="http://schemas.microsoft.com/office/drawing/2014/main" id="{5251B75A-9CE4-487F-A0EE-52C1513BE1DF}"/>
              </a:ext>
            </a:extLst>
          </p:cNvPr>
          <p:cNvSpPr/>
          <p:nvPr/>
        </p:nvSpPr>
        <p:spPr>
          <a:xfrm>
            <a:off x="0" y="100062"/>
            <a:ext cx="5220072" cy="585936"/>
          </a:xfrm>
          <a:prstGeom prst="rect">
            <a:avLst/>
          </a:prstGeom>
          <a:solidFill>
            <a:srgbClr val="093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7" name="2 Rectángulo">
            <a:extLst>
              <a:ext uri="{FF2B5EF4-FFF2-40B4-BE49-F238E27FC236}">
                <a16:creationId xmlns:a16="http://schemas.microsoft.com/office/drawing/2014/main" id="{9ABF1577-F1E4-4DBA-829E-F0985162D226}"/>
              </a:ext>
            </a:extLst>
          </p:cNvPr>
          <p:cNvSpPr/>
          <p:nvPr/>
        </p:nvSpPr>
        <p:spPr>
          <a:xfrm>
            <a:off x="0" y="100061"/>
            <a:ext cx="299365" cy="585936"/>
          </a:xfrm>
          <a:prstGeom prst="rect">
            <a:avLst/>
          </a:prstGeom>
          <a:solidFill>
            <a:srgbClr val="2EC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2EC2D2"/>
              </a:solidFill>
            </a:endParaRPr>
          </a:p>
        </p:txBody>
      </p:sp>
      <p:sp>
        <p:nvSpPr>
          <p:cNvPr id="118" name="1 Rectángulo">
            <a:extLst>
              <a:ext uri="{FF2B5EF4-FFF2-40B4-BE49-F238E27FC236}">
                <a16:creationId xmlns:a16="http://schemas.microsoft.com/office/drawing/2014/main" id="{0D640ED0-12DD-4E9D-A38E-D5183B7827E0}"/>
              </a:ext>
            </a:extLst>
          </p:cNvPr>
          <p:cNvSpPr/>
          <p:nvPr/>
        </p:nvSpPr>
        <p:spPr>
          <a:xfrm>
            <a:off x="323528" y="123726"/>
            <a:ext cx="5112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cap="all" dirty="0">
                <a:solidFill>
                  <a:schemeClr val="bg1"/>
                </a:solidFill>
                <a:latin typeface="Century Gothic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BOGOTÁ Distrito capital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2735FEA9-2191-44CC-8818-DF67A421FC00}"/>
              </a:ext>
            </a:extLst>
          </p:cNvPr>
          <p:cNvSpPr/>
          <p:nvPr/>
        </p:nvSpPr>
        <p:spPr>
          <a:xfrm>
            <a:off x="5964215" y="191110"/>
            <a:ext cx="3024336" cy="472743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2E5FE132-39D4-4BEE-8AB3-D628233EDB2F}"/>
              </a:ext>
            </a:extLst>
          </p:cNvPr>
          <p:cNvSpPr txBox="1"/>
          <p:nvPr/>
        </p:nvSpPr>
        <p:spPr>
          <a:xfrm>
            <a:off x="6012160" y="653370"/>
            <a:ext cx="2928446" cy="4439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POBLACIÓN</a:t>
            </a:r>
          </a:p>
          <a:p>
            <a:pPr algn="ctr"/>
            <a:r>
              <a:rPr lang="es-CO" sz="32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8.080.734</a:t>
            </a:r>
            <a:endParaRPr lang="es-CO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MX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Fuente: DANE</a:t>
            </a:r>
            <a:endParaRPr lang="en-US" sz="105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s-CO" sz="7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CO" sz="48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20</a:t>
            </a:r>
          </a:p>
          <a:p>
            <a:pPr algn="ctr"/>
            <a:r>
              <a:rPr lang="es-CO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Localidades</a:t>
            </a:r>
          </a:p>
          <a:p>
            <a:pPr algn="ctr"/>
            <a:r>
              <a:rPr lang="es-MX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19 Urbanas, 1 rural</a:t>
            </a:r>
          </a:p>
          <a:p>
            <a:pPr algn="ctr"/>
            <a:endParaRPr lang="es-CO" sz="12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ES_tradnl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Bogotá - PIB </a:t>
            </a: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per capita 2016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CO" sz="32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USD $9.018</a:t>
            </a:r>
          </a:p>
          <a:p>
            <a:pPr algn="ctr"/>
            <a:endParaRPr lang="es-CO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ES_tradnl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Colombia - PIB </a:t>
            </a:r>
            <a:r>
              <a:rPr lang="en-U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per </a:t>
            </a:r>
            <a:r>
              <a:rPr 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capita 2016</a:t>
            </a:r>
          </a:p>
          <a:p>
            <a:pPr algn="ctr"/>
            <a:r>
              <a:rPr lang="es-CO" b="1" dirty="0">
                <a:solidFill>
                  <a:srgbClr val="00B0F0"/>
                </a:solidFill>
                <a:latin typeface="Century Gothic" panose="020B0502020202020204" pitchFamily="34" charset="0"/>
              </a:rPr>
              <a:t>USD </a:t>
            </a:r>
            <a:r>
              <a:rPr lang="es-CO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$5.805</a:t>
            </a:r>
            <a:endParaRPr lang="es-CO" b="1" dirty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pPr algn="ctr"/>
            <a:endParaRPr lang="es-CO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s-CO" sz="12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2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2 Rectángulo">
            <a:extLst>
              <a:ext uri="{FF2B5EF4-FFF2-40B4-BE49-F238E27FC236}">
                <a16:creationId xmlns:a16="http://schemas.microsoft.com/office/drawing/2014/main" id="{5251B75A-9CE4-487F-A0EE-52C1513BE1DF}"/>
              </a:ext>
            </a:extLst>
          </p:cNvPr>
          <p:cNvSpPr/>
          <p:nvPr/>
        </p:nvSpPr>
        <p:spPr>
          <a:xfrm>
            <a:off x="1" y="100062"/>
            <a:ext cx="5076056" cy="585936"/>
          </a:xfrm>
          <a:prstGeom prst="rect">
            <a:avLst/>
          </a:prstGeom>
          <a:solidFill>
            <a:srgbClr val="093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7" name="2 Rectángulo">
            <a:extLst>
              <a:ext uri="{FF2B5EF4-FFF2-40B4-BE49-F238E27FC236}">
                <a16:creationId xmlns:a16="http://schemas.microsoft.com/office/drawing/2014/main" id="{9ABF1577-F1E4-4DBA-829E-F0985162D226}"/>
              </a:ext>
            </a:extLst>
          </p:cNvPr>
          <p:cNvSpPr/>
          <p:nvPr/>
        </p:nvSpPr>
        <p:spPr>
          <a:xfrm>
            <a:off x="1" y="100061"/>
            <a:ext cx="299365" cy="585936"/>
          </a:xfrm>
          <a:prstGeom prst="rect">
            <a:avLst/>
          </a:prstGeom>
          <a:solidFill>
            <a:srgbClr val="2EC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2EC2D2"/>
              </a:solidFill>
            </a:endParaRPr>
          </a:p>
        </p:txBody>
      </p:sp>
      <p:sp>
        <p:nvSpPr>
          <p:cNvPr id="118" name="1 Rectángulo">
            <a:extLst>
              <a:ext uri="{FF2B5EF4-FFF2-40B4-BE49-F238E27FC236}">
                <a16:creationId xmlns:a16="http://schemas.microsoft.com/office/drawing/2014/main" id="{0D640ED0-12DD-4E9D-A38E-D5183B7827E0}"/>
              </a:ext>
            </a:extLst>
          </p:cNvPr>
          <p:cNvSpPr/>
          <p:nvPr/>
        </p:nvSpPr>
        <p:spPr>
          <a:xfrm>
            <a:off x="323529" y="123727"/>
            <a:ext cx="5112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cap="all" dirty="0">
                <a:solidFill>
                  <a:schemeClr val="bg1"/>
                </a:solidFill>
                <a:latin typeface="Century Gothic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BOGOTÁ Distrito capital</a:t>
            </a:r>
          </a:p>
        </p:txBody>
      </p:sp>
      <p:sp>
        <p:nvSpPr>
          <p:cNvPr id="120" name="Elipse 119">
            <a:extLst>
              <a:ext uri="{FF2B5EF4-FFF2-40B4-BE49-F238E27FC236}">
                <a16:creationId xmlns:a16="http://schemas.microsoft.com/office/drawing/2014/main" id="{CA4CF8FE-93D1-4116-94F1-2C3299F778EF}"/>
              </a:ext>
            </a:extLst>
          </p:cNvPr>
          <p:cNvSpPr/>
          <p:nvPr/>
        </p:nvSpPr>
        <p:spPr>
          <a:xfrm>
            <a:off x="551285" y="4454698"/>
            <a:ext cx="432048" cy="43204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2735FEA9-2191-44CC-8818-DF67A421FC00}"/>
              </a:ext>
            </a:extLst>
          </p:cNvPr>
          <p:cNvSpPr/>
          <p:nvPr/>
        </p:nvSpPr>
        <p:spPr>
          <a:xfrm>
            <a:off x="6005945" y="771550"/>
            <a:ext cx="2814527" cy="427589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2E5FE132-39D4-4BEE-8AB3-D628233EDB2F}"/>
              </a:ext>
            </a:extLst>
          </p:cNvPr>
          <p:cNvSpPr txBox="1"/>
          <p:nvPr/>
        </p:nvSpPr>
        <p:spPr>
          <a:xfrm>
            <a:off x="6221968" y="1247505"/>
            <a:ext cx="238247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TOTAL DE BARRIOS</a:t>
            </a:r>
          </a:p>
          <a:p>
            <a:pPr algn="ctr"/>
            <a:r>
              <a:rPr lang="es-CO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EN BOGOTÁ</a:t>
            </a:r>
          </a:p>
          <a:p>
            <a:pPr algn="ctr"/>
            <a:r>
              <a:rPr lang="es-CO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6.207</a:t>
            </a:r>
            <a:endParaRPr lang="es-CO" sz="14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s-CO" sz="105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CO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TOTAL DE BARRIOS DE ORIGEN INFORMAL</a:t>
            </a:r>
          </a:p>
          <a:p>
            <a:pPr algn="ctr"/>
            <a:endParaRPr lang="es-CO" sz="7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CO" sz="2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1.812</a:t>
            </a:r>
          </a:p>
          <a:p>
            <a:pPr algn="ctr"/>
            <a:r>
              <a:rPr lang="es-CO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(29,2%)</a:t>
            </a:r>
            <a:r>
              <a:rPr lang="es-CO" sz="2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r>
              <a:rPr lang="es-CO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del total de barrios</a:t>
            </a:r>
          </a:p>
          <a:p>
            <a:pPr algn="ctr"/>
            <a:endParaRPr lang="es-CO" sz="2000" b="1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s-CO" sz="27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  8.352</a:t>
            </a:r>
            <a:r>
              <a:rPr lang="es-CO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HA</a:t>
            </a:r>
            <a:endParaRPr lang="es-MX" sz="105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333C6F0-3740-4EE7-BEF3-0C46D52F885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08" y="771550"/>
            <a:ext cx="5701198" cy="427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69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:a16="http://schemas.microsoft.com/office/drawing/2014/main" id="{3E5C433A-2628-46BC-AA21-1832CE7FE7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588" y="123478"/>
            <a:ext cx="8878824" cy="4896544"/>
          </a:xfrm>
          <a:prstGeom prst="rect">
            <a:avLst/>
          </a:prstGeom>
        </p:spPr>
      </p:pic>
      <p:grpSp>
        <p:nvGrpSpPr>
          <p:cNvPr id="7" name="6 Grupo"/>
          <p:cNvGrpSpPr/>
          <p:nvPr/>
        </p:nvGrpSpPr>
        <p:grpSpPr>
          <a:xfrm>
            <a:off x="6588224" y="915566"/>
            <a:ext cx="2220912" cy="1152128"/>
            <a:chOff x="6300193" y="3627340"/>
            <a:chExt cx="2448272" cy="1240034"/>
          </a:xfrm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C5C1EA7A-24B4-4C61-99D5-8F8A546D6CFF}"/>
                </a:ext>
              </a:extLst>
            </p:cNvPr>
            <p:cNvSpPr/>
            <p:nvPr/>
          </p:nvSpPr>
          <p:spPr>
            <a:xfrm>
              <a:off x="6300193" y="3627340"/>
              <a:ext cx="2448272" cy="1240034"/>
            </a:xfrm>
            <a:prstGeom prst="rect">
              <a:avLst/>
            </a:prstGeom>
            <a:solidFill>
              <a:srgbClr val="2EC2D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6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B0C5BB39-7096-4395-AB91-550928ED7795}"/>
                </a:ext>
              </a:extLst>
            </p:cNvPr>
            <p:cNvSpPr/>
            <p:nvPr/>
          </p:nvSpPr>
          <p:spPr>
            <a:xfrm>
              <a:off x="6426801" y="3980552"/>
              <a:ext cx="2195056" cy="70788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lvl="0" algn="ctr">
                <a:spcAft>
                  <a:spcPts val="0"/>
                </a:spcAft>
              </a:pPr>
              <a:r>
                <a:rPr lang="es-CO" sz="4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urbana</a:t>
              </a:r>
              <a:endParaRPr lang="es-CO" sz="40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" name="2 Rectángulo"/>
            <p:cNvSpPr/>
            <p:nvPr/>
          </p:nvSpPr>
          <p:spPr>
            <a:xfrm>
              <a:off x="6547940" y="3795886"/>
              <a:ext cx="1763624" cy="33855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s-CO" sz="16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Transformación </a:t>
              </a:r>
              <a:endParaRPr lang="es-CO" sz="1600" dirty="0"/>
            </a:p>
          </p:txBody>
        </p:sp>
      </p:grpSp>
      <p:sp>
        <p:nvSpPr>
          <p:cNvPr id="11" name="2 Rectángulo">
            <a:extLst>
              <a:ext uri="{FF2B5EF4-FFF2-40B4-BE49-F238E27FC236}">
                <a16:creationId xmlns:a16="http://schemas.microsoft.com/office/drawing/2014/main" id="{9B70B3F7-E15A-497A-9489-E27644AF728F}"/>
              </a:ext>
            </a:extLst>
          </p:cNvPr>
          <p:cNvSpPr/>
          <p:nvPr/>
        </p:nvSpPr>
        <p:spPr>
          <a:xfrm>
            <a:off x="0" y="315837"/>
            <a:ext cx="2555776" cy="861774"/>
          </a:xfrm>
          <a:prstGeom prst="rect">
            <a:avLst/>
          </a:prstGeom>
          <a:solidFill>
            <a:srgbClr val="093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2 Rectángulo">
            <a:extLst>
              <a:ext uri="{FF2B5EF4-FFF2-40B4-BE49-F238E27FC236}">
                <a16:creationId xmlns:a16="http://schemas.microsoft.com/office/drawing/2014/main" id="{734F1FC8-64CB-4489-BEF4-B62A6CA5FAA6}"/>
              </a:ext>
            </a:extLst>
          </p:cNvPr>
          <p:cNvSpPr/>
          <p:nvPr/>
        </p:nvSpPr>
        <p:spPr>
          <a:xfrm>
            <a:off x="0" y="315836"/>
            <a:ext cx="299365" cy="861774"/>
          </a:xfrm>
          <a:prstGeom prst="rect">
            <a:avLst/>
          </a:prstGeom>
          <a:solidFill>
            <a:srgbClr val="2EC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2EC2D2"/>
              </a:solidFill>
            </a:endParaRPr>
          </a:p>
        </p:txBody>
      </p:sp>
      <p:sp>
        <p:nvSpPr>
          <p:cNvPr id="13" name="1 Rectángulo">
            <a:extLst>
              <a:ext uri="{FF2B5EF4-FFF2-40B4-BE49-F238E27FC236}">
                <a16:creationId xmlns:a16="http://schemas.microsoft.com/office/drawing/2014/main" id="{7AD68407-8CA3-431A-A0B7-F4820A070E55}"/>
              </a:ext>
            </a:extLst>
          </p:cNvPr>
          <p:cNvSpPr/>
          <p:nvPr/>
        </p:nvSpPr>
        <p:spPr>
          <a:xfrm>
            <a:off x="323528" y="339502"/>
            <a:ext cx="273630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cap="all" dirty="0">
                <a:solidFill>
                  <a:srgbClr val="2EC2D2"/>
                </a:solidFill>
                <a:latin typeface="Century Gothic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ESTRATEGIA HABITARTE</a:t>
            </a:r>
          </a:p>
          <a:p>
            <a:r>
              <a:rPr lang="en-US" sz="3600" b="1" cap="all" dirty="0">
                <a:solidFill>
                  <a:schemeClr val="bg1"/>
                </a:solidFill>
                <a:latin typeface="Century Gothic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¿QUÉ ES?</a:t>
            </a:r>
            <a:endParaRPr lang="en-US" sz="3600" cap="all" dirty="0">
              <a:solidFill>
                <a:schemeClr val="bg1"/>
              </a:solidFill>
              <a:latin typeface="Century Gothic" pitchFamily="34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grpSp>
        <p:nvGrpSpPr>
          <p:cNvPr id="46" name="Grupo 45">
            <a:extLst>
              <a:ext uri="{FF2B5EF4-FFF2-40B4-BE49-F238E27FC236}">
                <a16:creationId xmlns:a16="http://schemas.microsoft.com/office/drawing/2014/main" id="{410D8B2E-D306-45B4-87E9-4BFB225390AA}"/>
              </a:ext>
            </a:extLst>
          </p:cNvPr>
          <p:cNvGrpSpPr/>
          <p:nvPr/>
        </p:nvGrpSpPr>
        <p:grpSpPr>
          <a:xfrm>
            <a:off x="6592899" y="2208386"/>
            <a:ext cx="2220913" cy="2523604"/>
            <a:chOff x="3131841" y="1779661"/>
            <a:chExt cx="2946615" cy="6740649"/>
          </a:xfrm>
        </p:grpSpPr>
        <p:sp>
          <p:nvSpPr>
            <p:cNvPr id="47" name="Rectángulo 46">
              <a:extLst>
                <a:ext uri="{FF2B5EF4-FFF2-40B4-BE49-F238E27FC236}">
                  <a16:creationId xmlns:a16="http://schemas.microsoft.com/office/drawing/2014/main" id="{2E3B60E6-A3DE-4E49-B200-E1F1290BDC4E}"/>
                </a:ext>
              </a:extLst>
            </p:cNvPr>
            <p:cNvSpPr/>
            <p:nvPr/>
          </p:nvSpPr>
          <p:spPr>
            <a:xfrm>
              <a:off x="3131841" y="1779661"/>
              <a:ext cx="2946615" cy="6740649"/>
            </a:xfrm>
            <a:prstGeom prst="rect">
              <a:avLst/>
            </a:prstGeom>
            <a:solidFill>
              <a:srgbClr val="2EC2D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400" dirty="0"/>
            </a:p>
          </p:txBody>
        </p:sp>
        <p:sp>
          <p:nvSpPr>
            <p:cNvPr id="48" name="Rectángulo 47">
              <a:extLst>
                <a:ext uri="{FF2B5EF4-FFF2-40B4-BE49-F238E27FC236}">
                  <a16:creationId xmlns:a16="http://schemas.microsoft.com/office/drawing/2014/main" id="{0EE2EE01-8B8F-4745-B0AE-85BDEBC93CB0}"/>
                </a:ext>
              </a:extLst>
            </p:cNvPr>
            <p:cNvSpPr/>
            <p:nvPr/>
          </p:nvSpPr>
          <p:spPr>
            <a:xfrm>
              <a:off x="3268318" y="2557885"/>
              <a:ext cx="2671833" cy="5775137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cap="all" spc="9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  <a:ea typeface="Lato Bold" panose="020F0502020204030203" pitchFamily="34" charset="0"/>
                  <a:cs typeface="Lato Bold" panose="020F0502020204030203" pitchFamily="34" charset="0"/>
                </a:rPr>
                <a:t>74.926</a:t>
              </a:r>
            </a:p>
            <a:p>
              <a:pPr algn="ctr"/>
              <a:r>
                <a:rPr lang="en-US" sz="1000" b="1" cap="all" spc="9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FACHADAS INTERVENIDAs</a:t>
              </a:r>
            </a:p>
            <a:p>
              <a:pPr algn="ctr"/>
              <a:r>
                <a:rPr lang="es-CO" sz="2800" b="1" cap="all" spc="9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89.021</a:t>
              </a:r>
            </a:p>
            <a:p>
              <a:pPr algn="ctr"/>
              <a:r>
                <a:rPr lang="en-US" sz="1000" b="1" cap="all" spc="9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Personas </a:t>
              </a:r>
              <a:r>
                <a:rPr lang="es-CO" sz="1000" b="1" cap="all" spc="9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beneficiadas</a:t>
              </a:r>
            </a:p>
            <a:p>
              <a:pPr algn="ctr"/>
              <a:r>
                <a:rPr lang="es-CO" sz="2800" b="1" cap="all" spc="9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66</a:t>
              </a:r>
              <a:endParaRPr lang="es-CO" sz="2800" b="1" cap="all" spc="9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  <a:p>
              <a:pPr algn="ctr"/>
              <a:r>
                <a:rPr lang="es-CO" sz="1000" b="1" cap="all" spc="9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</a:rPr>
                <a:t>Barrios intervenidos</a:t>
              </a:r>
            </a:p>
            <a:p>
              <a:pPr algn="ctr"/>
              <a:endParaRPr lang="es-CO" sz="1000" b="1" cap="all" spc="9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  <a:p>
              <a:pPr algn="ctr"/>
              <a:endParaRPr lang="en-US" sz="1050" b="1" cap="all" spc="9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180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Ricardo\Downloads\WhatsApp Image 2018-06-14 at 6.59.33 AM (1).jpe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729"/>
          <a:stretch/>
        </p:blipFill>
        <p:spPr bwMode="auto">
          <a:xfrm>
            <a:off x="0" y="-88900"/>
            <a:ext cx="9127480" cy="5232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>
            <a:extLst>
              <a:ext uri="{FF2B5EF4-FFF2-40B4-BE49-F238E27FC236}">
                <a16:creationId xmlns:a16="http://schemas.microsoft.com/office/drawing/2014/main" id="{A98929C7-799C-4555-A875-EA5849CC2D46}"/>
              </a:ext>
            </a:extLst>
          </p:cNvPr>
          <p:cNvSpPr/>
          <p:nvPr/>
        </p:nvSpPr>
        <p:spPr>
          <a:xfrm>
            <a:off x="0" y="315837"/>
            <a:ext cx="2267744" cy="692497"/>
          </a:xfrm>
          <a:prstGeom prst="rect">
            <a:avLst/>
          </a:prstGeom>
          <a:solidFill>
            <a:srgbClr val="093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2 Rectángulo">
            <a:extLst>
              <a:ext uri="{FF2B5EF4-FFF2-40B4-BE49-F238E27FC236}">
                <a16:creationId xmlns:a16="http://schemas.microsoft.com/office/drawing/2014/main" id="{B117BE76-84A9-4FCA-80C3-1C251372B3F7}"/>
              </a:ext>
            </a:extLst>
          </p:cNvPr>
          <p:cNvSpPr/>
          <p:nvPr/>
        </p:nvSpPr>
        <p:spPr>
          <a:xfrm>
            <a:off x="0" y="315836"/>
            <a:ext cx="299365" cy="692497"/>
          </a:xfrm>
          <a:prstGeom prst="rect">
            <a:avLst/>
          </a:prstGeom>
          <a:solidFill>
            <a:srgbClr val="2EC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2EC2D2"/>
              </a:solidFill>
            </a:endParaRPr>
          </a:p>
        </p:txBody>
      </p:sp>
      <p:sp>
        <p:nvSpPr>
          <p:cNvPr id="5" name="1 Rectángulo">
            <a:extLst>
              <a:ext uri="{FF2B5EF4-FFF2-40B4-BE49-F238E27FC236}">
                <a16:creationId xmlns:a16="http://schemas.microsoft.com/office/drawing/2014/main" id="{C58936EA-E562-4490-80D6-36A1551C14C2}"/>
              </a:ext>
            </a:extLst>
          </p:cNvPr>
          <p:cNvSpPr/>
          <p:nvPr/>
        </p:nvSpPr>
        <p:spPr>
          <a:xfrm>
            <a:off x="323528" y="339502"/>
            <a:ext cx="2736304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cap="all" dirty="0">
                <a:solidFill>
                  <a:srgbClr val="2EC2D2"/>
                </a:solidFill>
                <a:latin typeface="Century Gothic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ESTRATEGIA HABITARTE</a:t>
            </a:r>
          </a:p>
          <a:p>
            <a:r>
              <a:rPr lang="en-US" sz="2800" b="1" cap="all" dirty="0">
                <a:solidFill>
                  <a:schemeClr val="bg1"/>
                </a:solidFill>
                <a:latin typeface="Century Gothic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¿QUÉ ES?</a:t>
            </a:r>
            <a:endParaRPr lang="en-US" sz="2800" cap="all" dirty="0">
              <a:solidFill>
                <a:schemeClr val="bg1"/>
              </a:solidFill>
              <a:latin typeface="Century Gothic" pitchFamily="34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grpSp>
        <p:nvGrpSpPr>
          <p:cNvPr id="7" name="Grupo 46">
            <a:extLst>
              <a:ext uri="{FF2B5EF4-FFF2-40B4-BE49-F238E27FC236}">
                <a16:creationId xmlns:a16="http://schemas.microsoft.com/office/drawing/2014/main" id="{808A91EA-3D19-47E8-926A-991D723CB9FD}"/>
              </a:ext>
            </a:extLst>
          </p:cNvPr>
          <p:cNvGrpSpPr/>
          <p:nvPr/>
        </p:nvGrpSpPr>
        <p:grpSpPr>
          <a:xfrm>
            <a:off x="659894" y="3739356"/>
            <a:ext cx="2334086" cy="1207919"/>
            <a:chOff x="3340250" y="1991304"/>
            <a:chExt cx="2946615" cy="2922144"/>
          </a:xfrm>
        </p:grpSpPr>
        <p:sp>
          <p:nvSpPr>
            <p:cNvPr id="8" name="Rectángulo 47">
              <a:extLst>
                <a:ext uri="{FF2B5EF4-FFF2-40B4-BE49-F238E27FC236}">
                  <a16:creationId xmlns:a16="http://schemas.microsoft.com/office/drawing/2014/main" id="{426BEBB5-9656-4B27-8645-06FC5C841418}"/>
                </a:ext>
              </a:extLst>
            </p:cNvPr>
            <p:cNvSpPr/>
            <p:nvPr/>
          </p:nvSpPr>
          <p:spPr>
            <a:xfrm>
              <a:off x="3340250" y="1991304"/>
              <a:ext cx="2946615" cy="2922144"/>
            </a:xfrm>
            <a:prstGeom prst="rect">
              <a:avLst/>
            </a:prstGeom>
            <a:solidFill>
              <a:srgbClr val="2EC2D2"/>
            </a:solidFill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200" dirty="0"/>
            </a:p>
          </p:txBody>
        </p:sp>
        <p:sp>
          <p:nvSpPr>
            <p:cNvPr id="9" name="Rectángulo 49">
              <a:extLst>
                <a:ext uri="{FF2B5EF4-FFF2-40B4-BE49-F238E27FC236}">
                  <a16:creationId xmlns:a16="http://schemas.microsoft.com/office/drawing/2014/main" id="{7498E5A9-2315-4420-A28D-8B1B0C552B2B}"/>
                </a:ext>
              </a:extLst>
            </p:cNvPr>
            <p:cNvSpPr/>
            <p:nvPr/>
          </p:nvSpPr>
          <p:spPr>
            <a:xfrm>
              <a:off x="3477641" y="2149396"/>
              <a:ext cx="2671833" cy="2605958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spc="9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  <a:ea typeface="Lato Bold" panose="020F0502020204030203" pitchFamily="34" charset="0"/>
                  <a:cs typeface="Lato Bold" panose="020F0502020204030203" pitchFamily="34" charset="0"/>
                </a:rPr>
                <a:t>Cohesión</a:t>
              </a:r>
              <a:endParaRPr lang="en-US" sz="2400" b="1" cap="all" spc="9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Lato Bold" panose="020F0502020204030203" pitchFamily="34" charset="0"/>
                <a:cs typeface="Lato Bold" panose="020F0502020204030203" pitchFamily="34" charset="0"/>
              </a:endParaRPr>
            </a:p>
            <a:p>
              <a:pPr algn="ctr"/>
              <a:r>
                <a:rPr lang="en-US" sz="4000" b="1" cap="all" spc="9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  <a:ea typeface="Lato Bold" panose="020F0502020204030203" pitchFamily="34" charset="0"/>
                  <a:cs typeface="Lato Bold" panose="020F0502020204030203" pitchFamily="34" charset="0"/>
                </a:rPr>
                <a:t>SOCIAL</a:t>
              </a:r>
              <a:endParaRPr lang="en-US" sz="1000" b="1" cap="all" spc="9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  <p:sp>
        <p:nvSpPr>
          <p:cNvPr id="10" name="Rectángulo 47">
            <a:extLst>
              <a:ext uri="{FF2B5EF4-FFF2-40B4-BE49-F238E27FC236}">
                <a16:creationId xmlns:a16="http://schemas.microsoft.com/office/drawing/2014/main" id="{426BEBB5-9656-4B27-8645-06FC5C841418}"/>
              </a:ext>
            </a:extLst>
          </p:cNvPr>
          <p:cNvSpPr/>
          <p:nvPr/>
        </p:nvSpPr>
        <p:spPr>
          <a:xfrm>
            <a:off x="3404957" y="3739356"/>
            <a:ext cx="2334086" cy="1207919"/>
          </a:xfrm>
          <a:prstGeom prst="rect">
            <a:avLst/>
          </a:prstGeom>
          <a:solidFill>
            <a:srgbClr val="2EC2D2"/>
          </a:solidFill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200" dirty="0"/>
          </a:p>
        </p:txBody>
      </p:sp>
      <p:sp>
        <p:nvSpPr>
          <p:cNvPr id="11" name="Rectángulo 49">
            <a:extLst>
              <a:ext uri="{FF2B5EF4-FFF2-40B4-BE49-F238E27FC236}">
                <a16:creationId xmlns:a16="http://schemas.microsoft.com/office/drawing/2014/main" id="{7498E5A9-2315-4420-A28D-8B1B0C552B2B}"/>
              </a:ext>
            </a:extLst>
          </p:cNvPr>
          <p:cNvSpPr/>
          <p:nvPr/>
        </p:nvSpPr>
        <p:spPr>
          <a:xfrm>
            <a:off x="3513788" y="3804706"/>
            <a:ext cx="2116424" cy="89255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en-US" sz="4400" b="1" spc="9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89.021</a:t>
            </a:r>
            <a:endParaRPr lang="en-US" sz="4400" b="1" cap="all" spc="9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  <a:ea typeface="Lato Bold" panose="020F0502020204030203" pitchFamily="34" charset="0"/>
              <a:cs typeface="Lato Bold" panose="020F0502020204030203" pitchFamily="34" charset="0"/>
            </a:endParaRPr>
          </a:p>
          <a:p>
            <a:pPr algn="ctr"/>
            <a:r>
              <a:rPr lang="en-US" sz="800" b="1" cap="all" spc="9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(CIUDADANOS BENEFICIADOS)</a:t>
            </a:r>
            <a:endParaRPr lang="en-US" sz="100" b="1" cap="all" spc="9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grpSp>
        <p:nvGrpSpPr>
          <p:cNvPr id="12" name="Grupo 46">
            <a:extLst>
              <a:ext uri="{FF2B5EF4-FFF2-40B4-BE49-F238E27FC236}">
                <a16:creationId xmlns:a16="http://schemas.microsoft.com/office/drawing/2014/main" id="{808A91EA-3D19-47E8-926A-991D723CB9FD}"/>
              </a:ext>
            </a:extLst>
          </p:cNvPr>
          <p:cNvGrpSpPr/>
          <p:nvPr/>
        </p:nvGrpSpPr>
        <p:grpSpPr>
          <a:xfrm>
            <a:off x="6285277" y="3719512"/>
            <a:ext cx="2334086" cy="1207919"/>
            <a:chOff x="3340250" y="1991304"/>
            <a:chExt cx="2946615" cy="2922144"/>
          </a:xfrm>
        </p:grpSpPr>
        <p:sp>
          <p:nvSpPr>
            <p:cNvPr id="13" name="Rectángulo 47">
              <a:extLst>
                <a:ext uri="{FF2B5EF4-FFF2-40B4-BE49-F238E27FC236}">
                  <a16:creationId xmlns:a16="http://schemas.microsoft.com/office/drawing/2014/main" id="{426BEBB5-9656-4B27-8645-06FC5C841418}"/>
                </a:ext>
              </a:extLst>
            </p:cNvPr>
            <p:cNvSpPr/>
            <p:nvPr/>
          </p:nvSpPr>
          <p:spPr>
            <a:xfrm>
              <a:off x="3340250" y="1991304"/>
              <a:ext cx="2946615" cy="2922144"/>
            </a:xfrm>
            <a:prstGeom prst="rect">
              <a:avLst/>
            </a:prstGeom>
            <a:solidFill>
              <a:srgbClr val="2EC2D2"/>
            </a:solidFill>
            <a:ln w="412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200" dirty="0"/>
            </a:p>
          </p:txBody>
        </p:sp>
        <p:sp>
          <p:nvSpPr>
            <p:cNvPr id="14" name="Rectángulo 49">
              <a:extLst>
                <a:ext uri="{FF2B5EF4-FFF2-40B4-BE49-F238E27FC236}">
                  <a16:creationId xmlns:a16="http://schemas.microsoft.com/office/drawing/2014/main" id="{7498E5A9-2315-4420-A28D-8B1B0C552B2B}"/>
                </a:ext>
              </a:extLst>
            </p:cNvPr>
            <p:cNvSpPr/>
            <p:nvPr/>
          </p:nvSpPr>
          <p:spPr>
            <a:xfrm>
              <a:off x="3477641" y="2149396"/>
              <a:ext cx="2671832" cy="2605958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s-CO" sz="1600" b="1" spc="9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  <a:ea typeface="Lato Bold" panose="020F0502020204030203" pitchFamily="34" charset="0"/>
                  <a:cs typeface="Lato Bold" panose="020F0502020204030203" pitchFamily="34" charset="0"/>
                </a:rPr>
                <a:t>Participacion Social - Trabajo Solidario </a:t>
              </a:r>
              <a:r>
                <a:rPr lang="mr-IN" sz="1600" b="1" spc="9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  <a:ea typeface="Lato Bold" panose="020F0502020204030203" pitchFamily="34" charset="0"/>
                  <a:cs typeface="Lato Bold" panose="020F0502020204030203" pitchFamily="34" charset="0"/>
                </a:rPr>
                <a:t>–</a:t>
              </a:r>
              <a:r>
                <a:rPr lang="es-CO" sz="1600" b="1" spc="9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anose="020B0502020202020204" pitchFamily="34" charset="0"/>
                  <a:ea typeface="Lato Bold" panose="020F0502020204030203" pitchFamily="34" charset="0"/>
                  <a:cs typeface="Lato Bold" panose="020F0502020204030203" pitchFamily="34" charset="0"/>
                </a:rPr>
                <a:t> Logro Colectivo</a:t>
              </a:r>
              <a:endParaRPr lang="en-US" sz="700" b="1" cap="all" spc="9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665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FB83AA3-5AB9-4405-8CE7-94DD085134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0650" y="127979"/>
            <a:ext cx="2833518" cy="4887543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A26E3B38-C0D4-4904-A161-07CAD16A4F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127979"/>
            <a:ext cx="3044414" cy="4887542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C22308FA-EFD3-4E01-B068-A65FF0226B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5844" y="127978"/>
            <a:ext cx="2813746" cy="4887543"/>
          </a:xfrm>
          <a:prstGeom prst="rect">
            <a:avLst/>
          </a:prstGeom>
        </p:spPr>
      </p:pic>
      <p:grpSp>
        <p:nvGrpSpPr>
          <p:cNvPr id="23" name="7 Grupo">
            <a:extLst>
              <a:ext uri="{FF2B5EF4-FFF2-40B4-BE49-F238E27FC236}">
                <a16:creationId xmlns:a16="http://schemas.microsoft.com/office/drawing/2014/main" id="{B370D653-6AA0-4634-876A-EAD0DC86A17A}"/>
              </a:ext>
            </a:extLst>
          </p:cNvPr>
          <p:cNvGrpSpPr/>
          <p:nvPr/>
        </p:nvGrpSpPr>
        <p:grpSpPr>
          <a:xfrm>
            <a:off x="100505" y="123479"/>
            <a:ext cx="4399487" cy="1080119"/>
            <a:chOff x="6300193" y="3627340"/>
            <a:chExt cx="3704010" cy="1240034"/>
          </a:xfrm>
        </p:grpSpPr>
        <p:sp>
          <p:nvSpPr>
            <p:cNvPr id="24" name="Rectángulo 24">
              <a:extLst>
                <a:ext uri="{FF2B5EF4-FFF2-40B4-BE49-F238E27FC236}">
                  <a16:creationId xmlns:a16="http://schemas.microsoft.com/office/drawing/2014/main" id="{DEADBD30-493A-4CFD-9A36-51B971BBFE2B}"/>
                </a:ext>
              </a:extLst>
            </p:cNvPr>
            <p:cNvSpPr/>
            <p:nvPr/>
          </p:nvSpPr>
          <p:spPr>
            <a:xfrm>
              <a:off x="6300193" y="3627340"/>
              <a:ext cx="3704010" cy="1240034"/>
            </a:xfrm>
            <a:prstGeom prst="rect">
              <a:avLst/>
            </a:prstGeom>
            <a:solidFill>
              <a:srgbClr val="2EC2D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600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25" name="Rectángulo 1">
              <a:extLst>
                <a:ext uri="{FF2B5EF4-FFF2-40B4-BE49-F238E27FC236}">
                  <a16:creationId xmlns:a16="http://schemas.microsoft.com/office/drawing/2014/main" id="{45E26D6D-377D-4DEF-B5A2-F1964391E7D7}"/>
                </a:ext>
              </a:extLst>
            </p:cNvPr>
            <p:cNvSpPr/>
            <p:nvPr/>
          </p:nvSpPr>
          <p:spPr>
            <a:xfrm>
              <a:off x="6425280" y="4182269"/>
              <a:ext cx="3321250" cy="56477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lvl="0" algn="ctr">
                <a:spcAft>
                  <a:spcPts val="0"/>
                </a:spcAft>
              </a:pPr>
              <a:r>
                <a:rPr lang="es-CO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COMO VEHÍCULO TRANSFORMADOR</a:t>
              </a:r>
              <a:endParaRPr lang="es-CO" sz="1400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6" name="15 Rectángulo">
              <a:extLst>
                <a:ext uri="{FF2B5EF4-FFF2-40B4-BE49-F238E27FC236}">
                  <a16:creationId xmlns:a16="http://schemas.microsoft.com/office/drawing/2014/main" id="{FA4B3D82-B856-4C42-858C-568640324A60}"/>
                </a:ext>
              </a:extLst>
            </p:cNvPr>
            <p:cNvSpPr/>
            <p:nvPr/>
          </p:nvSpPr>
          <p:spPr>
            <a:xfrm>
              <a:off x="7086639" y="3715910"/>
              <a:ext cx="1976303" cy="63121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r>
                <a:rPr lang="es-CO" sz="3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PINTURA</a:t>
              </a:r>
              <a:endParaRPr lang="es-CO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404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98528009-FF96-46F9-A030-E532DA6B90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945" y="110912"/>
            <a:ext cx="6287127" cy="4921675"/>
          </a:xfrm>
          <a:prstGeom prst="rect">
            <a:avLst/>
          </a:prstGeom>
        </p:spPr>
      </p:pic>
      <p:sp>
        <p:nvSpPr>
          <p:cNvPr id="4" name="2 Rectángulo">
            <a:extLst>
              <a:ext uri="{FF2B5EF4-FFF2-40B4-BE49-F238E27FC236}">
                <a16:creationId xmlns:a16="http://schemas.microsoft.com/office/drawing/2014/main" id="{52556C54-8769-4E39-92F9-C0E96047A0DA}"/>
              </a:ext>
            </a:extLst>
          </p:cNvPr>
          <p:cNvSpPr/>
          <p:nvPr/>
        </p:nvSpPr>
        <p:spPr>
          <a:xfrm>
            <a:off x="0" y="315837"/>
            <a:ext cx="3707904" cy="692497"/>
          </a:xfrm>
          <a:prstGeom prst="rect">
            <a:avLst/>
          </a:prstGeom>
          <a:solidFill>
            <a:srgbClr val="093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2 Rectángulo">
            <a:extLst>
              <a:ext uri="{FF2B5EF4-FFF2-40B4-BE49-F238E27FC236}">
                <a16:creationId xmlns:a16="http://schemas.microsoft.com/office/drawing/2014/main" id="{97D2D309-49F2-4710-9AC2-615D242D2240}"/>
              </a:ext>
            </a:extLst>
          </p:cNvPr>
          <p:cNvSpPr/>
          <p:nvPr/>
        </p:nvSpPr>
        <p:spPr>
          <a:xfrm>
            <a:off x="0" y="315836"/>
            <a:ext cx="299365" cy="692497"/>
          </a:xfrm>
          <a:prstGeom prst="rect">
            <a:avLst/>
          </a:prstGeom>
          <a:solidFill>
            <a:srgbClr val="2EC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2EC2D2"/>
              </a:solidFill>
            </a:endParaRPr>
          </a:p>
        </p:txBody>
      </p:sp>
      <p:sp>
        <p:nvSpPr>
          <p:cNvPr id="6" name="1 Rectángulo">
            <a:extLst>
              <a:ext uri="{FF2B5EF4-FFF2-40B4-BE49-F238E27FC236}">
                <a16:creationId xmlns:a16="http://schemas.microsoft.com/office/drawing/2014/main" id="{8220DC9D-8089-41D8-B48E-73BAE3FF4935}"/>
              </a:ext>
            </a:extLst>
          </p:cNvPr>
          <p:cNvSpPr/>
          <p:nvPr/>
        </p:nvSpPr>
        <p:spPr>
          <a:xfrm>
            <a:off x="323527" y="339502"/>
            <a:ext cx="3744417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cap="all" dirty="0">
                <a:solidFill>
                  <a:srgbClr val="2EC2D2"/>
                </a:solidFill>
                <a:latin typeface="Century Gothic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ESTRATEGIA HABITARTE</a:t>
            </a:r>
          </a:p>
          <a:p>
            <a:r>
              <a:rPr lang="en-US" sz="2800" b="1" cap="all" dirty="0">
                <a:solidFill>
                  <a:schemeClr val="bg1"/>
                </a:solidFill>
                <a:latin typeface="Century Gothic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¿</a:t>
            </a:r>
            <a:r>
              <a:rPr lang="en-US" sz="2800" b="1" cap="all" dirty="0" err="1">
                <a:solidFill>
                  <a:schemeClr val="bg1"/>
                </a:solidFill>
                <a:latin typeface="Century Gothic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cómo</a:t>
            </a:r>
            <a:r>
              <a:rPr lang="en-US" sz="2800" b="1" cap="all" dirty="0">
                <a:solidFill>
                  <a:schemeClr val="bg1"/>
                </a:solidFill>
                <a:latin typeface="Century Gothic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 se </a:t>
            </a:r>
            <a:r>
              <a:rPr lang="es-CO" sz="2800" b="1" cap="all" dirty="0">
                <a:solidFill>
                  <a:schemeClr val="bg1"/>
                </a:solidFill>
                <a:latin typeface="Century Gothic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hace</a:t>
            </a:r>
            <a:r>
              <a:rPr lang="en-US" sz="2800" b="1" cap="all" dirty="0">
                <a:solidFill>
                  <a:schemeClr val="bg1"/>
                </a:solidFill>
                <a:latin typeface="Century Gothic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?</a:t>
            </a:r>
            <a:endParaRPr lang="en-US" sz="2800" cap="all" dirty="0">
              <a:solidFill>
                <a:schemeClr val="bg1"/>
              </a:solidFill>
              <a:latin typeface="Century Gothic" pitchFamily="34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6637914" y="1419622"/>
            <a:ext cx="1728191" cy="963687"/>
            <a:chOff x="7038145" y="1419622"/>
            <a:chExt cx="1364108" cy="963687"/>
          </a:xfrm>
        </p:grpSpPr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BF91E000-68E1-49D7-B942-AF75B20FA3FF}"/>
                </a:ext>
              </a:extLst>
            </p:cNvPr>
            <p:cNvSpPr/>
            <p:nvPr/>
          </p:nvSpPr>
          <p:spPr>
            <a:xfrm>
              <a:off x="7038145" y="1419622"/>
              <a:ext cx="1364108" cy="9636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>
                <a:solidFill>
                  <a:schemeClr val="bg1">
                    <a:lumMod val="95000"/>
                  </a:schemeClr>
                </a:solidFill>
                <a:highlight>
                  <a:srgbClr val="2EC2D2"/>
                </a:highlight>
              </a:endParaRPr>
            </a:p>
          </p:txBody>
        </p:sp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id="{9202DAD0-0DAF-4DE7-9C4E-C53AFF20A768}"/>
                </a:ext>
              </a:extLst>
            </p:cNvPr>
            <p:cNvSpPr/>
            <p:nvPr/>
          </p:nvSpPr>
          <p:spPr>
            <a:xfrm>
              <a:off x="7038146" y="1583590"/>
              <a:ext cx="1364107" cy="6357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07000"/>
                </a:lnSpc>
                <a:spcAft>
                  <a:spcPts val="0"/>
                </a:spcAft>
              </a:pPr>
              <a:r>
                <a:rPr lang="es-CO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DIAGNÓSTICO Y ORGANIZACIÓN COMUNITARIA</a:t>
              </a:r>
            </a:p>
          </p:txBody>
        </p:sp>
      </p:grpSp>
      <p:grpSp>
        <p:nvGrpSpPr>
          <p:cNvPr id="3" name="2 Grupo"/>
          <p:cNvGrpSpPr/>
          <p:nvPr/>
        </p:nvGrpSpPr>
        <p:grpSpPr>
          <a:xfrm>
            <a:off x="6638708" y="2444575"/>
            <a:ext cx="1727398" cy="963687"/>
            <a:chOff x="1763688" y="3408262"/>
            <a:chExt cx="1544127" cy="963687"/>
          </a:xfrm>
        </p:grpSpPr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C8E9EDCE-F81A-4988-BB54-61E87134CB72}"/>
                </a:ext>
              </a:extLst>
            </p:cNvPr>
            <p:cNvSpPr/>
            <p:nvPr/>
          </p:nvSpPr>
          <p:spPr>
            <a:xfrm>
              <a:off x="1763688" y="3408262"/>
              <a:ext cx="1544127" cy="9636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DC137FD9-59AC-4BD0-8D7A-B4E81024196E}"/>
                </a:ext>
              </a:extLst>
            </p:cNvPr>
            <p:cNvSpPr/>
            <p:nvPr/>
          </p:nvSpPr>
          <p:spPr>
            <a:xfrm>
              <a:off x="1775708" y="3572230"/>
              <a:ext cx="1532107" cy="6357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07000"/>
                </a:lnSpc>
                <a:spcAft>
                  <a:spcPts val="0"/>
                </a:spcAft>
              </a:pPr>
              <a:r>
                <a:rPr lang="es-CO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TRANSFORMACIÓN DEL TERRITORIO CON PINTURA</a:t>
              </a:r>
            </a:p>
          </p:txBody>
        </p:sp>
      </p:grpSp>
      <p:grpSp>
        <p:nvGrpSpPr>
          <p:cNvPr id="32" name="Grupo 31">
            <a:extLst>
              <a:ext uri="{FF2B5EF4-FFF2-40B4-BE49-F238E27FC236}">
                <a16:creationId xmlns:a16="http://schemas.microsoft.com/office/drawing/2014/main" id="{5954C1C6-5950-451E-B0F0-CE75419BDEFE}"/>
              </a:ext>
            </a:extLst>
          </p:cNvPr>
          <p:cNvGrpSpPr/>
          <p:nvPr/>
        </p:nvGrpSpPr>
        <p:grpSpPr>
          <a:xfrm>
            <a:off x="8510123" y="758065"/>
            <a:ext cx="420722" cy="3668505"/>
            <a:chOff x="10118414" y="-2456782"/>
            <a:chExt cx="394730" cy="4724974"/>
          </a:xfrm>
        </p:grpSpPr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34FB5439-8991-44D9-A3FF-A4DC8CE8D754}"/>
                </a:ext>
              </a:extLst>
            </p:cNvPr>
            <p:cNvSpPr/>
            <p:nvPr/>
          </p:nvSpPr>
          <p:spPr>
            <a:xfrm rot="16200000">
              <a:off x="7953292" y="-291660"/>
              <a:ext cx="4724974" cy="394730"/>
            </a:xfrm>
            <a:prstGeom prst="rect">
              <a:avLst/>
            </a:prstGeom>
            <a:solidFill>
              <a:srgbClr val="2EC2D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4" name="Rectángulo 33">
              <a:extLst>
                <a:ext uri="{FF2B5EF4-FFF2-40B4-BE49-F238E27FC236}">
                  <a16:creationId xmlns:a16="http://schemas.microsoft.com/office/drawing/2014/main" id="{A8E18CD2-E82B-44DD-8DDF-C7342FC999C1}"/>
                </a:ext>
              </a:extLst>
            </p:cNvPr>
            <p:cNvSpPr/>
            <p:nvPr/>
          </p:nvSpPr>
          <p:spPr>
            <a:xfrm rot="16200000">
              <a:off x="9289389" y="-242140"/>
              <a:ext cx="2052780" cy="28611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lvl="0" algn="ctr">
                <a:lnSpc>
                  <a:spcPct val="107000"/>
                </a:lnSpc>
                <a:spcAft>
                  <a:spcPts val="0"/>
                </a:spcAft>
              </a:pPr>
              <a:r>
                <a:rPr lang="es-CO" sz="14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INCLUSIÓN</a:t>
              </a:r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6637915" y="3462883"/>
            <a:ext cx="1728192" cy="963687"/>
            <a:chOff x="3420040" y="3401498"/>
            <a:chExt cx="1656015" cy="963687"/>
          </a:xfrm>
        </p:grpSpPr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5964E03F-6447-4B14-B496-1AC642FEF23F}"/>
                </a:ext>
              </a:extLst>
            </p:cNvPr>
            <p:cNvSpPr/>
            <p:nvPr/>
          </p:nvSpPr>
          <p:spPr>
            <a:xfrm>
              <a:off x="3420040" y="3401498"/>
              <a:ext cx="1656015" cy="9636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id="{28720F71-2FCB-4526-B9C1-146CDC9DA84F}"/>
                </a:ext>
              </a:extLst>
            </p:cNvPr>
            <p:cNvSpPr/>
            <p:nvPr/>
          </p:nvSpPr>
          <p:spPr>
            <a:xfrm>
              <a:off x="3564056" y="3514618"/>
              <a:ext cx="1439992" cy="7838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07000"/>
                </a:lnSpc>
                <a:spcAft>
                  <a:spcPts val="0"/>
                </a:spcAft>
              </a:pPr>
              <a:r>
                <a:rPr lang="es-CO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CAPACITACIÓN Y ACCIÓN POR EL MEJORAMIENTO DEL TERRITORIO</a:t>
              </a:r>
            </a:p>
          </p:txBody>
        </p:sp>
      </p:grpSp>
      <p:grpSp>
        <p:nvGrpSpPr>
          <p:cNvPr id="38" name="Grupo 37">
            <a:extLst>
              <a:ext uri="{FF2B5EF4-FFF2-40B4-BE49-F238E27FC236}">
                <a16:creationId xmlns:a16="http://schemas.microsoft.com/office/drawing/2014/main" id="{EB047698-0C2C-4522-A044-CB5B3F238306}"/>
              </a:ext>
            </a:extLst>
          </p:cNvPr>
          <p:cNvGrpSpPr/>
          <p:nvPr/>
        </p:nvGrpSpPr>
        <p:grpSpPr>
          <a:xfrm>
            <a:off x="6637914" y="758065"/>
            <a:ext cx="1728192" cy="499893"/>
            <a:chOff x="323527" y="1260230"/>
            <a:chExt cx="1152129" cy="803580"/>
          </a:xfrm>
        </p:grpSpPr>
        <p:sp>
          <p:nvSpPr>
            <p:cNvPr id="39" name="Rectángulo 38">
              <a:extLst>
                <a:ext uri="{FF2B5EF4-FFF2-40B4-BE49-F238E27FC236}">
                  <a16:creationId xmlns:a16="http://schemas.microsoft.com/office/drawing/2014/main" id="{DFE68728-2229-456A-A9CF-C2696A9E8DBE}"/>
                </a:ext>
              </a:extLst>
            </p:cNvPr>
            <p:cNvSpPr/>
            <p:nvPr/>
          </p:nvSpPr>
          <p:spPr>
            <a:xfrm>
              <a:off x="323527" y="1260230"/>
              <a:ext cx="1152129" cy="8035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40" name="Rectángulo 39">
              <a:extLst>
                <a:ext uri="{FF2B5EF4-FFF2-40B4-BE49-F238E27FC236}">
                  <a16:creationId xmlns:a16="http://schemas.microsoft.com/office/drawing/2014/main" id="{8F3ADD07-133A-45D5-9F07-6C458C2BEF4C}"/>
                </a:ext>
              </a:extLst>
            </p:cNvPr>
            <p:cNvSpPr/>
            <p:nvPr/>
          </p:nvSpPr>
          <p:spPr>
            <a:xfrm>
              <a:off x="431453" y="1347614"/>
              <a:ext cx="942956" cy="5878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07000"/>
                </a:lnSpc>
                <a:spcAft>
                  <a:spcPts val="0"/>
                </a:spcAft>
              </a:pPr>
              <a:r>
                <a:rPr lang="es-CO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FASES</a:t>
              </a:r>
              <a:endParaRPr lang="es-CO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691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02BF09AE-378F-4348-8082-E972657D480F}"/>
              </a:ext>
            </a:extLst>
          </p:cNvPr>
          <p:cNvSpPr/>
          <p:nvPr/>
        </p:nvSpPr>
        <p:spPr>
          <a:xfrm>
            <a:off x="137717" y="814946"/>
            <a:ext cx="1392716" cy="884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Fase I.</a:t>
            </a:r>
          </a:p>
          <a:p>
            <a:pPr algn="r"/>
            <a:r>
              <a:rPr lang="es-CO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DIAGNÓSTICO Y ORGANIZACIÓN COMUNITARIA</a:t>
            </a:r>
            <a:endParaRPr lang="es-ES" sz="10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247969F5-C8CC-49DC-83D2-CE61CB11F8BA}"/>
              </a:ext>
            </a:extLst>
          </p:cNvPr>
          <p:cNvGrpSpPr/>
          <p:nvPr/>
        </p:nvGrpSpPr>
        <p:grpSpPr>
          <a:xfrm>
            <a:off x="1531290" y="612033"/>
            <a:ext cx="4859565" cy="1290684"/>
            <a:chOff x="-67540" y="2322957"/>
            <a:chExt cx="4859565" cy="1290684"/>
          </a:xfrm>
        </p:grpSpPr>
        <p:cxnSp>
          <p:nvCxnSpPr>
            <p:cNvPr id="28" name="Conector recto 27">
              <a:extLst>
                <a:ext uri="{FF2B5EF4-FFF2-40B4-BE49-F238E27FC236}">
                  <a16:creationId xmlns:a16="http://schemas.microsoft.com/office/drawing/2014/main" id="{55DEEB9E-8595-4553-A29E-B497CF68FC90}"/>
                </a:ext>
              </a:extLst>
            </p:cNvPr>
            <p:cNvCxnSpPr>
              <a:cxnSpLocks/>
            </p:cNvCxnSpPr>
            <p:nvPr/>
          </p:nvCxnSpPr>
          <p:spPr>
            <a:xfrm>
              <a:off x="1111968" y="2329068"/>
              <a:ext cx="0" cy="94653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Flecha: a la derecha 9">
              <a:extLst>
                <a:ext uri="{FF2B5EF4-FFF2-40B4-BE49-F238E27FC236}">
                  <a16:creationId xmlns:a16="http://schemas.microsoft.com/office/drawing/2014/main" id="{642ABD34-A631-4B75-8DD8-4FD9E24D14EC}"/>
                </a:ext>
              </a:extLst>
            </p:cNvPr>
            <p:cNvSpPr/>
            <p:nvPr/>
          </p:nvSpPr>
          <p:spPr>
            <a:xfrm>
              <a:off x="1009460" y="2683345"/>
              <a:ext cx="209929" cy="205413"/>
            </a:xfrm>
            <a:prstGeom prst="right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38" name="Imagen 37">
              <a:hlinkClick r:id="" action="ppaction://noaction"/>
              <a:extLst>
                <a:ext uri="{FF2B5EF4-FFF2-40B4-BE49-F238E27FC236}">
                  <a16:creationId xmlns:a16="http://schemas.microsoft.com/office/drawing/2014/main" id="{956DF25B-39F7-4BA3-AB85-3A4E8F5795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0127" y="2467262"/>
              <a:ext cx="614760" cy="573672"/>
            </a:xfrm>
            <a:prstGeom prst="rect">
              <a:avLst/>
            </a:prstGeom>
          </p:spPr>
        </p:pic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id="{E5FE1110-392A-4192-8A79-0299BB773E20}"/>
                </a:ext>
              </a:extLst>
            </p:cNvPr>
            <p:cNvSpPr/>
            <p:nvPr/>
          </p:nvSpPr>
          <p:spPr>
            <a:xfrm>
              <a:off x="-67540" y="3151976"/>
              <a:ext cx="124104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CO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Articulación interinstitucional.  </a:t>
              </a:r>
            </a:p>
            <a:p>
              <a:pPr algn="ctr"/>
              <a:endParaRPr lang="es-CO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9" name="Rectángulo 38">
              <a:extLst>
                <a:ext uri="{FF2B5EF4-FFF2-40B4-BE49-F238E27FC236}">
                  <a16:creationId xmlns:a16="http://schemas.microsoft.com/office/drawing/2014/main" id="{8BD67F4C-870D-465E-BCB0-FB9167209B7A}"/>
                </a:ext>
              </a:extLst>
            </p:cNvPr>
            <p:cNvSpPr/>
            <p:nvPr/>
          </p:nvSpPr>
          <p:spPr>
            <a:xfrm>
              <a:off x="984257" y="3151976"/>
              <a:ext cx="114987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CO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Entrada a</a:t>
              </a:r>
            </a:p>
            <a:p>
              <a:pPr algn="ctr"/>
              <a:r>
                <a:rPr lang="es-CO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Territorio </a:t>
              </a:r>
            </a:p>
          </p:txBody>
        </p:sp>
        <p:pic>
          <p:nvPicPr>
            <p:cNvPr id="40" name="Imagen 3">
              <a:extLst>
                <a:ext uri="{FF2B5EF4-FFF2-40B4-BE49-F238E27FC236}">
                  <a16:creationId xmlns:a16="http://schemas.microsoft.com/office/drawing/2014/main" id="{7294FBDD-1CA0-4479-956B-85AD470F7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06568" y="2467262"/>
              <a:ext cx="627228" cy="702328"/>
            </a:xfrm>
            <a:prstGeom prst="rect">
              <a:avLst/>
            </a:prstGeom>
          </p:spPr>
        </p:pic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id="{0A38201A-4579-4911-BAC0-DDD0F92BD9F0}"/>
                </a:ext>
              </a:extLst>
            </p:cNvPr>
            <p:cNvSpPr/>
            <p:nvPr/>
          </p:nvSpPr>
          <p:spPr>
            <a:xfrm>
              <a:off x="1795614" y="3151976"/>
              <a:ext cx="139565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Recorrido Reconocimiento </a:t>
              </a:r>
            </a:p>
          </p:txBody>
        </p:sp>
        <p:pic>
          <p:nvPicPr>
            <p:cNvPr id="50" name="Imagen 49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01664" y="2454336"/>
              <a:ext cx="695096" cy="820932"/>
            </a:xfrm>
            <a:prstGeom prst="rect">
              <a:avLst/>
            </a:prstGeom>
          </p:spPr>
        </p:pic>
        <p:pic>
          <p:nvPicPr>
            <p:cNvPr id="43" name="Imagen 42">
              <a:extLst>
                <a:ext uri="{FF2B5EF4-FFF2-40B4-BE49-F238E27FC236}">
                  <a16:creationId xmlns:a16="http://schemas.microsoft.com/office/drawing/2014/main" id="{07E89537-2505-4174-9A60-E4535E95EA5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52352" y="2454336"/>
              <a:ext cx="761238" cy="817967"/>
            </a:xfrm>
            <a:prstGeom prst="rect">
              <a:avLst/>
            </a:prstGeom>
          </p:spPr>
        </p:pic>
        <p:sp>
          <p:nvSpPr>
            <p:cNvPr id="55" name="Rectángulo 54">
              <a:extLst>
                <a:ext uri="{FF2B5EF4-FFF2-40B4-BE49-F238E27FC236}">
                  <a16:creationId xmlns:a16="http://schemas.microsoft.com/office/drawing/2014/main" id="{8BD67F4C-870D-465E-BCB0-FB9167209B7A}"/>
                </a:ext>
              </a:extLst>
            </p:cNvPr>
            <p:cNvSpPr/>
            <p:nvPr/>
          </p:nvSpPr>
          <p:spPr>
            <a:xfrm>
              <a:off x="2865020" y="3151976"/>
              <a:ext cx="104074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CO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Abordaje Técnico</a:t>
              </a:r>
            </a:p>
          </p:txBody>
        </p:sp>
        <p:sp>
          <p:nvSpPr>
            <p:cNvPr id="56" name="Rectángulo 55">
              <a:extLst>
                <a:ext uri="{FF2B5EF4-FFF2-40B4-BE49-F238E27FC236}">
                  <a16:creationId xmlns:a16="http://schemas.microsoft.com/office/drawing/2014/main" id="{8BD67F4C-870D-465E-BCB0-FB9167209B7A}"/>
                </a:ext>
              </a:extLst>
            </p:cNvPr>
            <p:cNvSpPr/>
            <p:nvPr/>
          </p:nvSpPr>
          <p:spPr>
            <a:xfrm>
              <a:off x="3688516" y="3151976"/>
              <a:ext cx="1024702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CO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Abordaje Social </a:t>
              </a:r>
            </a:p>
          </p:txBody>
        </p:sp>
        <p:pic>
          <p:nvPicPr>
            <p:cNvPr id="61" name="Imagen 60">
              <a:hlinkClick r:id="" action="ppaction://noaction"/>
              <a:extLst>
                <a:ext uri="{FF2B5EF4-FFF2-40B4-BE49-F238E27FC236}">
                  <a16:creationId xmlns:a16="http://schemas.microsoft.com/office/drawing/2014/main" id="{19CEED71-C42B-4240-B0CD-893D5BCC5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09386" y="2454336"/>
              <a:ext cx="738868" cy="877406"/>
            </a:xfrm>
            <a:prstGeom prst="rect">
              <a:avLst/>
            </a:prstGeom>
          </p:spPr>
        </p:pic>
        <p:cxnSp>
          <p:nvCxnSpPr>
            <p:cNvPr id="45" name="Conector recto 44">
              <a:extLst>
                <a:ext uri="{FF2B5EF4-FFF2-40B4-BE49-F238E27FC236}">
                  <a16:creationId xmlns:a16="http://schemas.microsoft.com/office/drawing/2014/main" id="{2FABE167-D1DB-4874-8189-54DFD248C5AB}"/>
                </a:ext>
              </a:extLst>
            </p:cNvPr>
            <p:cNvCxnSpPr>
              <a:cxnSpLocks/>
            </p:cNvCxnSpPr>
            <p:nvPr/>
          </p:nvCxnSpPr>
          <p:spPr>
            <a:xfrm>
              <a:off x="1961176" y="2322957"/>
              <a:ext cx="0" cy="94653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Flecha: a la derecha 9">
              <a:extLst>
                <a:ext uri="{FF2B5EF4-FFF2-40B4-BE49-F238E27FC236}">
                  <a16:creationId xmlns:a16="http://schemas.microsoft.com/office/drawing/2014/main" id="{C0F6E12E-5E5A-40BF-BC25-D8BB821AEBC5}"/>
                </a:ext>
              </a:extLst>
            </p:cNvPr>
            <p:cNvSpPr/>
            <p:nvPr/>
          </p:nvSpPr>
          <p:spPr>
            <a:xfrm>
              <a:off x="1890954" y="2677234"/>
              <a:ext cx="209929" cy="205413"/>
            </a:xfrm>
            <a:prstGeom prst="right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51" name="Conector recto 50">
              <a:extLst>
                <a:ext uri="{FF2B5EF4-FFF2-40B4-BE49-F238E27FC236}">
                  <a16:creationId xmlns:a16="http://schemas.microsoft.com/office/drawing/2014/main" id="{A1BF18DC-21B5-4067-A894-9C4589379E45}"/>
                </a:ext>
              </a:extLst>
            </p:cNvPr>
            <p:cNvCxnSpPr>
              <a:cxnSpLocks/>
            </p:cNvCxnSpPr>
            <p:nvPr/>
          </p:nvCxnSpPr>
          <p:spPr>
            <a:xfrm>
              <a:off x="2959833" y="2322957"/>
              <a:ext cx="0" cy="94653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Flecha: a la derecha 9">
              <a:extLst>
                <a:ext uri="{FF2B5EF4-FFF2-40B4-BE49-F238E27FC236}">
                  <a16:creationId xmlns:a16="http://schemas.microsoft.com/office/drawing/2014/main" id="{74EE775B-7312-4E9A-8CFE-F7E35CB046A4}"/>
                </a:ext>
              </a:extLst>
            </p:cNvPr>
            <p:cNvSpPr/>
            <p:nvPr/>
          </p:nvSpPr>
          <p:spPr>
            <a:xfrm>
              <a:off x="2857325" y="2677234"/>
              <a:ext cx="209929" cy="205413"/>
            </a:xfrm>
            <a:prstGeom prst="right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54" name="Conector recto 53">
              <a:extLst>
                <a:ext uri="{FF2B5EF4-FFF2-40B4-BE49-F238E27FC236}">
                  <a16:creationId xmlns:a16="http://schemas.microsoft.com/office/drawing/2014/main" id="{2C310CC8-C476-4C3A-85CC-613B1E01187C}"/>
                </a:ext>
              </a:extLst>
            </p:cNvPr>
            <p:cNvCxnSpPr>
              <a:cxnSpLocks/>
            </p:cNvCxnSpPr>
            <p:nvPr/>
          </p:nvCxnSpPr>
          <p:spPr>
            <a:xfrm>
              <a:off x="3787365" y="2333255"/>
              <a:ext cx="0" cy="94653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Flecha: a la derecha 9">
              <a:extLst>
                <a:ext uri="{FF2B5EF4-FFF2-40B4-BE49-F238E27FC236}">
                  <a16:creationId xmlns:a16="http://schemas.microsoft.com/office/drawing/2014/main" id="{F8336FA3-8699-4374-B97E-68FDCA8BD90B}"/>
                </a:ext>
              </a:extLst>
            </p:cNvPr>
            <p:cNvSpPr/>
            <p:nvPr/>
          </p:nvSpPr>
          <p:spPr>
            <a:xfrm>
              <a:off x="3684857" y="2687532"/>
              <a:ext cx="209929" cy="205413"/>
            </a:xfrm>
            <a:prstGeom prst="right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63" name="Conector recto 62">
              <a:extLst>
                <a:ext uri="{FF2B5EF4-FFF2-40B4-BE49-F238E27FC236}">
                  <a16:creationId xmlns:a16="http://schemas.microsoft.com/office/drawing/2014/main" id="{EA22FBBD-25B4-4150-B484-D91B9C07C0F2}"/>
                </a:ext>
              </a:extLst>
            </p:cNvPr>
            <p:cNvCxnSpPr>
              <a:cxnSpLocks/>
            </p:cNvCxnSpPr>
            <p:nvPr/>
          </p:nvCxnSpPr>
          <p:spPr>
            <a:xfrm>
              <a:off x="4684604" y="2329068"/>
              <a:ext cx="0" cy="94653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Flecha: a la derecha 9">
              <a:extLst>
                <a:ext uri="{FF2B5EF4-FFF2-40B4-BE49-F238E27FC236}">
                  <a16:creationId xmlns:a16="http://schemas.microsoft.com/office/drawing/2014/main" id="{A94E9979-89F3-4807-8892-16B0DBCEED8D}"/>
                </a:ext>
              </a:extLst>
            </p:cNvPr>
            <p:cNvSpPr/>
            <p:nvPr/>
          </p:nvSpPr>
          <p:spPr>
            <a:xfrm>
              <a:off x="4582096" y="2683345"/>
              <a:ext cx="209929" cy="205413"/>
            </a:xfrm>
            <a:prstGeom prst="right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68" name="Rectángulo 67">
            <a:extLst>
              <a:ext uri="{FF2B5EF4-FFF2-40B4-BE49-F238E27FC236}">
                <a16:creationId xmlns:a16="http://schemas.microsoft.com/office/drawing/2014/main" id="{22242417-FD04-42A6-896C-232A4280391B}"/>
              </a:ext>
            </a:extLst>
          </p:cNvPr>
          <p:cNvSpPr/>
          <p:nvPr/>
        </p:nvSpPr>
        <p:spPr>
          <a:xfrm>
            <a:off x="0" y="2307284"/>
            <a:ext cx="1531289" cy="884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FASE II</a:t>
            </a:r>
          </a:p>
          <a:p>
            <a:pPr algn="r"/>
            <a:r>
              <a:rPr lang="es-CO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TRANSFORMACIÓN DEL TERRITORIO CON PINTURA</a:t>
            </a:r>
            <a:endParaRPr lang="es-ES" sz="105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6" name="Rectángulo 95">
            <a:extLst>
              <a:ext uri="{FF2B5EF4-FFF2-40B4-BE49-F238E27FC236}">
                <a16:creationId xmlns:a16="http://schemas.microsoft.com/office/drawing/2014/main" id="{CC97ACA1-01AE-4CCA-AA21-C58CD69B7AA3}"/>
              </a:ext>
            </a:extLst>
          </p:cNvPr>
          <p:cNvSpPr/>
          <p:nvPr/>
        </p:nvSpPr>
        <p:spPr>
          <a:xfrm>
            <a:off x="126124" y="3774184"/>
            <a:ext cx="140519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FASE II </a:t>
            </a:r>
          </a:p>
          <a:p>
            <a:pPr algn="r"/>
            <a:r>
              <a:rPr lang="es-CO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CAPACITACIÓN Y ACCIÓN POR EL MEJORAMIENTO DEL TERRITORIO</a:t>
            </a:r>
            <a:endParaRPr lang="es-ES" sz="105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98" name="Rectángulo 97">
            <a:extLst>
              <a:ext uri="{FF2B5EF4-FFF2-40B4-BE49-F238E27FC236}">
                <a16:creationId xmlns:a16="http://schemas.microsoft.com/office/drawing/2014/main" id="{842F97DB-B5EE-4216-93B1-7064B02A42DA}"/>
              </a:ext>
            </a:extLst>
          </p:cNvPr>
          <p:cNvSpPr/>
          <p:nvPr/>
        </p:nvSpPr>
        <p:spPr>
          <a:xfrm>
            <a:off x="1741886" y="4479421"/>
            <a:ext cx="1145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Festival Transformando el Barrio </a:t>
            </a:r>
          </a:p>
        </p:txBody>
      </p:sp>
      <p:grpSp>
        <p:nvGrpSpPr>
          <p:cNvPr id="99" name="Grupo 98">
            <a:extLst>
              <a:ext uri="{FF2B5EF4-FFF2-40B4-BE49-F238E27FC236}">
                <a16:creationId xmlns:a16="http://schemas.microsoft.com/office/drawing/2014/main" id="{E2281465-8F53-4126-A35E-5A868C2EE69C}"/>
              </a:ext>
            </a:extLst>
          </p:cNvPr>
          <p:cNvGrpSpPr/>
          <p:nvPr/>
        </p:nvGrpSpPr>
        <p:grpSpPr>
          <a:xfrm>
            <a:off x="1720296" y="3616127"/>
            <a:ext cx="1121569" cy="885552"/>
            <a:chOff x="206690" y="2633525"/>
            <a:chExt cx="2670576" cy="2108594"/>
          </a:xfrm>
        </p:grpSpPr>
        <p:pic>
          <p:nvPicPr>
            <p:cNvPr id="100" name="Imagen 99">
              <a:hlinkClick r:id="" action="ppaction://noaction"/>
              <a:extLst>
                <a:ext uri="{FF2B5EF4-FFF2-40B4-BE49-F238E27FC236}">
                  <a16:creationId xmlns:a16="http://schemas.microsoft.com/office/drawing/2014/main" id="{09C1A1A6-94C8-444B-81D8-0981EE79F7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99016" y="2633525"/>
              <a:ext cx="1578250" cy="1874172"/>
            </a:xfrm>
            <a:prstGeom prst="rect">
              <a:avLst/>
            </a:prstGeom>
          </p:spPr>
        </p:pic>
        <p:pic>
          <p:nvPicPr>
            <p:cNvPr id="101" name="Imagen 40">
              <a:extLst>
                <a:ext uri="{FF2B5EF4-FFF2-40B4-BE49-F238E27FC236}">
                  <a16:creationId xmlns:a16="http://schemas.microsoft.com/office/drawing/2014/main" id="{05E3848A-6F1C-4AC3-B01F-C45FC6CF7DF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6690" y="2747392"/>
              <a:ext cx="1679771" cy="1994727"/>
            </a:xfrm>
            <a:prstGeom prst="rect">
              <a:avLst/>
            </a:prstGeom>
          </p:spPr>
        </p:pic>
      </p:grpSp>
      <p:sp>
        <p:nvSpPr>
          <p:cNvPr id="103" name="Rectángulo 102">
            <a:extLst>
              <a:ext uri="{FF2B5EF4-FFF2-40B4-BE49-F238E27FC236}">
                <a16:creationId xmlns:a16="http://schemas.microsoft.com/office/drawing/2014/main" id="{252BDE18-7371-45BB-9794-01862F95722D}"/>
              </a:ext>
            </a:extLst>
          </p:cNvPr>
          <p:cNvSpPr/>
          <p:nvPr/>
        </p:nvSpPr>
        <p:spPr>
          <a:xfrm>
            <a:off x="3087656" y="4479421"/>
            <a:ext cx="1060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Pacto por la Consolidación del Territorio</a:t>
            </a:r>
          </a:p>
        </p:txBody>
      </p:sp>
      <p:pic>
        <p:nvPicPr>
          <p:cNvPr id="104" name="Imagen 103">
            <a:extLst>
              <a:ext uri="{FF2B5EF4-FFF2-40B4-BE49-F238E27FC236}">
                <a16:creationId xmlns:a16="http://schemas.microsoft.com/office/drawing/2014/main" id="{BE2ABAD0-C50D-4B0C-8D15-61E7E9320B1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9593" y="3595813"/>
            <a:ext cx="779942" cy="926181"/>
          </a:xfrm>
          <a:prstGeom prst="rect">
            <a:avLst/>
          </a:prstGeom>
        </p:spPr>
      </p:pic>
      <p:sp>
        <p:nvSpPr>
          <p:cNvPr id="106" name="Rectángulo 105">
            <a:extLst>
              <a:ext uri="{FF2B5EF4-FFF2-40B4-BE49-F238E27FC236}">
                <a16:creationId xmlns:a16="http://schemas.microsoft.com/office/drawing/2014/main" id="{75C026F4-EAD4-48DE-B20F-2B61F7CAF0BE}"/>
              </a:ext>
            </a:extLst>
          </p:cNvPr>
          <p:cNvSpPr/>
          <p:nvPr/>
        </p:nvSpPr>
        <p:spPr>
          <a:xfrm>
            <a:off x="4248845" y="4479421"/>
            <a:ext cx="10652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Eventos de Graduación</a:t>
            </a:r>
          </a:p>
        </p:txBody>
      </p:sp>
      <p:grpSp>
        <p:nvGrpSpPr>
          <p:cNvPr id="107" name="Agrupar 17">
            <a:extLst>
              <a:ext uri="{FF2B5EF4-FFF2-40B4-BE49-F238E27FC236}">
                <a16:creationId xmlns:a16="http://schemas.microsoft.com/office/drawing/2014/main" id="{82A23055-2E5C-40C1-8928-1D512F48482C}"/>
              </a:ext>
            </a:extLst>
          </p:cNvPr>
          <p:cNvGrpSpPr/>
          <p:nvPr/>
        </p:nvGrpSpPr>
        <p:grpSpPr>
          <a:xfrm>
            <a:off x="4482997" y="3717616"/>
            <a:ext cx="682574" cy="682574"/>
            <a:chOff x="1439694" y="2502668"/>
            <a:chExt cx="1785135" cy="178513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08" name="Elipse 107">
              <a:extLst>
                <a:ext uri="{FF2B5EF4-FFF2-40B4-BE49-F238E27FC236}">
                  <a16:creationId xmlns:a16="http://schemas.microsoft.com/office/drawing/2014/main" id="{5926584A-1314-4A89-BD17-64B295169833}"/>
                </a:ext>
              </a:extLst>
            </p:cNvPr>
            <p:cNvSpPr/>
            <p:nvPr/>
          </p:nvSpPr>
          <p:spPr>
            <a:xfrm>
              <a:off x="1439694" y="2502668"/>
              <a:ext cx="1785135" cy="1785135"/>
            </a:xfrm>
            <a:prstGeom prst="ellipse">
              <a:avLst/>
            </a:prstGeom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09" name="Imagen 108">
              <a:extLst>
                <a:ext uri="{FF2B5EF4-FFF2-40B4-BE49-F238E27FC236}">
                  <a16:creationId xmlns:a16="http://schemas.microsoft.com/office/drawing/2014/main" id="{5E757A4E-8807-4C9F-809A-613B795CE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427990">
              <a:off x="1610811" y="2935346"/>
              <a:ext cx="1442900" cy="1079770"/>
            </a:xfrm>
            <a:prstGeom prst="rect">
              <a:avLst/>
            </a:prstGeom>
          </p:spPr>
        </p:pic>
        <p:sp>
          <p:nvSpPr>
            <p:cNvPr id="110" name="Elipse 109">
              <a:extLst>
                <a:ext uri="{FF2B5EF4-FFF2-40B4-BE49-F238E27FC236}">
                  <a16:creationId xmlns:a16="http://schemas.microsoft.com/office/drawing/2014/main" id="{0D139825-20D0-4E46-B0BF-0CBFB117C2C2}"/>
                </a:ext>
              </a:extLst>
            </p:cNvPr>
            <p:cNvSpPr/>
            <p:nvPr/>
          </p:nvSpPr>
          <p:spPr>
            <a:xfrm>
              <a:off x="1482455" y="2538921"/>
              <a:ext cx="1709972" cy="1709972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12" name="Agrupar 20">
            <a:extLst>
              <a:ext uri="{FF2B5EF4-FFF2-40B4-BE49-F238E27FC236}">
                <a16:creationId xmlns:a16="http://schemas.microsoft.com/office/drawing/2014/main" id="{093B4A04-D90D-4F17-9F4B-6B8B40C82C48}"/>
              </a:ext>
            </a:extLst>
          </p:cNvPr>
          <p:cNvGrpSpPr/>
          <p:nvPr/>
        </p:nvGrpSpPr>
        <p:grpSpPr>
          <a:xfrm>
            <a:off x="5664465" y="3695711"/>
            <a:ext cx="726385" cy="726385"/>
            <a:chOff x="5430941" y="1596909"/>
            <a:chExt cx="2182191" cy="2182191"/>
          </a:xfrm>
        </p:grpSpPr>
        <p:sp>
          <p:nvSpPr>
            <p:cNvPr id="114" name="Elipse 113">
              <a:extLst>
                <a:ext uri="{FF2B5EF4-FFF2-40B4-BE49-F238E27FC236}">
                  <a16:creationId xmlns:a16="http://schemas.microsoft.com/office/drawing/2014/main" id="{65D28212-8A59-43CF-BD77-E0CC8F288E02}"/>
                </a:ext>
              </a:extLst>
            </p:cNvPr>
            <p:cNvSpPr/>
            <p:nvPr/>
          </p:nvSpPr>
          <p:spPr>
            <a:xfrm>
              <a:off x="5430941" y="1596909"/>
              <a:ext cx="2182191" cy="2182191"/>
            </a:xfrm>
            <a:prstGeom prst="ellipse">
              <a:avLst/>
            </a:prstGeom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5" name="Elipse 114">
              <a:extLst>
                <a:ext uri="{FF2B5EF4-FFF2-40B4-BE49-F238E27FC236}">
                  <a16:creationId xmlns:a16="http://schemas.microsoft.com/office/drawing/2014/main" id="{2982F2F7-A2FC-4956-BB5A-81CFFDE41ABD}"/>
                </a:ext>
              </a:extLst>
            </p:cNvPr>
            <p:cNvSpPr/>
            <p:nvPr/>
          </p:nvSpPr>
          <p:spPr>
            <a:xfrm>
              <a:off x="5473485" y="1631498"/>
              <a:ext cx="2090310" cy="2090310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16" name="Imagen 115">
              <a:extLst>
                <a:ext uri="{FF2B5EF4-FFF2-40B4-BE49-F238E27FC236}">
                  <a16:creationId xmlns:a16="http://schemas.microsoft.com/office/drawing/2014/main" id="{01E092AA-55AF-413C-990C-D97A5224E8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583372">
              <a:off x="5773433" y="2086286"/>
              <a:ext cx="1497206" cy="1200189"/>
            </a:xfrm>
            <a:prstGeom prst="rect">
              <a:avLst/>
            </a:prstGeom>
          </p:spPr>
        </p:pic>
      </p:grpSp>
      <p:sp>
        <p:nvSpPr>
          <p:cNvPr id="113" name="Rectángulo 112">
            <a:extLst>
              <a:ext uri="{FF2B5EF4-FFF2-40B4-BE49-F238E27FC236}">
                <a16:creationId xmlns:a16="http://schemas.microsoft.com/office/drawing/2014/main" id="{1C2E97B8-64D4-4DD6-9A32-06691FF5E22C}"/>
              </a:ext>
            </a:extLst>
          </p:cNvPr>
          <p:cNvSpPr/>
          <p:nvPr/>
        </p:nvSpPr>
        <p:spPr>
          <a:xfrm>
            <a:off x="5507226" y="4479421"/>
            <a:ext cx="10688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Actividades de transformación barrial</a:t>
            </a:r>
          </a:p>
        </p:txBody>
      </p:sp>
      <p:cxnSp>
        <p:nvCxnSpPr>
          <p:cNvPr id="118" name="Conector recto 117">
            <a:extLst>
              <a:ext uri="{FF2B5EF4-FFF2-40B4-BE49-F238E27FC236}">
                <a16:creationId xmlns:a16="http://schemas.microsoft.com/office/drawing/2014/main" id="{788E5067-A390-40AD-9154-5A88AC3BD272}"/>
              </a:ext>
            </a:extLst>
          </p:cNvPr>
          <p:cNvCxnSpPr>
            <a:cxnSpLocks/>
          </p:cNvCxnSpPr>
          <p:nvPr/>
        </p:nvCxnSpPr>
        <p:spPr>
          <a:xfrm>
            <a:off x="3045197" y="3651094"/>
            <a:ext cx="0" cy="94653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ector recto 120">
            <a:extLst>
              <a:ext uri="{FF2B5EF4-FFF2-40B4-BE49-F238E27FC236}">
                <a16:creationId xmlns:a16="http://schemas.microsoft.com/office/drawing/2014/main" id="{27094F34-A4ED-4203-AC04-0A8C66DE22CF}"/>
              </a:ext>
            </a:extLst>
          </p:cNvPr>
          <p:cNvCxnSpPr>
            <a:cxnSpLocks/>
          </p:cNvCxnSpPr>
          <p:nvPr/>
        </p:nvCxnSpPr>
        <p:spPr>
          <a:xfrm>
            <a:off x="5345822" y="3651094"/>
            <a:ext cx="0" cy="94653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2 Rectángulo">
            <a:extLst>
              <a:ext uri="{FF2B5EF4-FFF2-40B4-BE49-F238E27FC236}">
                <a16:creationId xmlns:a16="http://schemas.microsoft.com/office/drawing/2014/main" id="{D898EA22-9D76-4CD9-83DF-1769C5FAC4BD}"/>
              </a:ext>
            </a:extLst>
          </p:cNvPr>
          <p:cNvSpPr/>
          <p:nvPr/>
        </p:nvSpPr>
        <p:spPr>
          <a:xfrm>
            <a:off x="0" y="84306"/>
            <a:ext cx="1835696" cy="585936"/>
          </a:xfrm>
          <a:prstGeom prst="rect">
            <a:avLst/>
          </a:prstGeom>
          <a:solidFill>
            <a:srgbClr val="093C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4" name="1 Rectángulo">
            <a:extLst>
              <a:ext uri="{FF2B5EF4-FFF2-40B4-BE49-F238E27FC236}">
                <a16:creationId xmlns:a16="http://schemas.microsoft.com/office/drawing/2014/main" id="{C145B02D-6557-4AD4-94FD-602F24DCA1B7}"/>
              </a:ext>
            </a:extLst>
          </p:cNvPr>
          <p:cNvSpPr/>
          <p:nvPr/>
        </p:nvSpPr>
        <p:spPr>
          <a:xfrm>
            <a:off x="323528" y="107970"/>
            <a:ext cx="1373865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cap="all" dirty="0">
                <a:solidFill>
                  <a:srgbClr val="2EC2D2"/>
                </a:solidFill>
                <a:latin typeface="Century Gothic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METODOLOGÍA </a:t>
            </a:r>
          </a:p>
          <a:p>
            <a:r>
              <a:rPr lang="en-US" b="1" cap="all" dirty="0">
                <a:solidFill>
                  <a:schemeClr val="bg1"/>
                </a:solidFill>
                <a:latin typeface="Century Gothic" pitchFamily="34" charset="0"/>
                <a:ea typeface="Lato Bold" panose="020F0502020204030203" pitchFamily="34" charset="0"/>
                <a:cs typeface="Lato Bold" panose="020F0502020204030203" pitchFamily="34" charset="0"/>
              </a:rPr>
              <a:t>HABITARTE</a:t>
            </a:r>
            <a:endParaRPr lang="en-US" cap="all" dirty="0">
              <a:solidFill>
                <a:schemeClr val="bg1"/>
              </a:solidFill>
              <a:latin typeface="Century Gothic" pitchFamily="34" charset="0"/>
              <a:ea typeface="Lato Bold" panose="020F0502020204030203" pitchFamily="34" charset="0"/>
              <a:cs typeface="Lato Bold" panose="020F0502020204030203" pitchFamily="34" charset="0"/>
            </a:endParaRPr>
          </a:p>
        </p:txBody>
      </p:sp>
      <p:sp>
        <p:nvSpPr>
          <p:cNvPr id="155" name="2 Rectángulo">
            <a:extLst>
              <a:ext uri="{FF2B5EF4-FFF2-40B4-BE49-F238E27FC236}">
                <a16:creationId xmlns:a16="http://schemas.microsoft.com/office/drawing/2014/main" id="{BC268941-AA6D-4559-A198-58C3B6D323DF}"/>
              </a:ext>
            </a:extLst>
          </p:cNvPr>
          <p:cNvSpPr/>
          <p:nvPr/>
        </p:nvSpPr>
        <p:spPr>
          <a:xfrm>
            <a:off x="0" y="84305"/>
            <a:ext cx="299365" cy="585936"/>
          </a:xfrm>
          <a:prstGeom prst="rect">
            <a:avLst/>
          </a:prstGeom>
          <a:solidFill>
            <a:srgbClr val="2EC2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2EC2D2"/>
              </a:solidFill>
            </a:endParaRP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6B01E8E2-4BCE-4CF3-92C1-D75D0FDE2496}"/>
              </a:ext>
            </a:extLst>
          </p:cNvPr>
          <p:cNvCxnSpPr/>
          <p:nvPr/>
        </p:nvCxnSpPr>
        <p:spPr>
          <a:xfrm>
            <a:off x="126523" y="2006177"/>
            <a:ext cx="8865077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o 18">
            <a:extLst>
              <a:ext uri="{FF2B5EF4-FFF2-40B4-BE49-F238E27FC236}">
                <a16:creationId xmlns:a16="http://schemas.microsoft.com/office/drawing/2014/main" id="{3FAE0103-8294-45A2-9508-C7FE24BC245E}"/>
              </a:ext>
            </a:extLst>
          </p:cNvPr>
          <p:cNvGrpSpPr/>
          <p:nvPr/>
        </p:nvGrpSpPr>
        <p:grpSpPr>
          <a:xfrm>
            <a:off x="1531290" y="2103818"/>
            <a:ext cx="5312452" cy="1314872"/>
            <a:chOff x="1345215" y="3214632"/>
            <a:chExt cx="5312452" cy="1314872"/>
          </a:xfrm>
        </p:grpSpPr>
        <p:pic>
          <p:nvPicPr>
            <p:cNvPr id="71" name="Imagen 70">
              <a:hlinkClick r:id="" action="ppaction://noaction"/>
              <a:extLst>
                <a:ext uri="{FF2B5EF4-FFF2-40B4-BE49-F238E27FC236}">
                  <a16:creationId xmlns:a16="http://schemas.microsoft.com/office/drawing/2014/main" id="{1471C221-7C33-4999-ACBA-5A5C6E10B7BF}"/>
                </a:ext>
              </a:extLst>
            </p:cNvPr>
            <p:cNvPicPr>
              <a:picLocks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30841" y="3380789"/>
              <a:ext cx="681169" cy="637222"/>
            </a:xfrm>
            <a:prstGeom prst="rect">
              <a:avLst/>
            </a:prstGeom>
          </p:spPr>
        </p:pic>
        <p:sp>
          <p:nvSpPr>
            <p:cNvPr id="72" name="Rectángulo 71">
              <a:extLst>
                <a:ext uri="{FF2B5EF4-FFF2-40B4-BE49-F238E27FC236}">
                  <a16:creationId xmlns:a16="http://schemas.microsoft.com/office/drawing/2014/main" id="{F2FFE089-4D9C-4E67-8F45-4DD08B27A9F8}"/>
                </a:ext>
              </a:extLst>
            </p:cNvPr>
            <p:cNvSpPr/>
            <p:nvPr/>
          </p:nvSpPr>
          <p:spPr>
            <a:xfrm>
              <a:off x="2208593" y="4067839"/>
              <a:ext cx="137515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CO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Entrega de</a:t>
              </a:r>
            </a:p>
            <a:p>
              <a:pPr algn="ctr"/>
              <a:r>
                <a:rPr lang="es-CO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Insumos </a:t>
              </a:r>
            </a:p>
          </p:txBody>
        </p:sp>
        <p:sp>
          <p:nvSpPr>
            <p:cNvPr id="74" name="Rectángulo 73">
              <a:extLst>
                <a:ext uri="{FF2B5EF4-FFF2-40B4-BE49-F238E27FC236}">
                  <a16:creationId xmlns:a16="http://schemas.microsoft.com/office/drawing/2014/main" id="{6A60FFFF-4C01-48FE-A759-547032A7DA41}"/>
                </a:ext>
              </a:extLst>
            </p:cNvPr>
            <p:cNvSpPr/>
            <p:nvPr/>
          </p:nvSpPr>
          <p:spPr>
            <a:xfrm>
              <a:off x="3068865" y="4067839"/>
              <a:ext cx="167125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CO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Intervención de Embellecimiento</a:t>
              </a:r>
            </a:p>
          </p:txBody>
        </p:sp>
        <p:pic>
          <p:nvPicPr>
            <p:cNvPr id="75" name="Imagen 3">
              <a:extLst>
                <a:ext uri="{FF2B5EF4-FFF2-40B4-BE49-F238E27FC236}">
                  <a16:creationId xmlns:a16="http://schemas.microsoft.com/office/drawing/2014/main" id="{5185D1D3-0B1D-4427-9381-EF869AD2D3E6}"/>
                </a:ext>
              </a:extLst>
            </p:cNvPr>
            <p:cNvPicPr>
              <a:picLocks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77665" y="3322401"/>
              <a:ext cx="691458" cy="842096"/>
            </a:xfrm>
            <a:prstGeom prst="rect">
              <a:avLst/>
            </a:prstGeom>
          </p:spPr>
        </p:pic>
        <p:sp>
          <p:nvSpPr>
            <p:cNvPr id="77" name="Rectángulo 76">
              <a:extLst>
                <a:ext uri="{FF2B5EF4-FFF2-40B4-BE49-F238E27FC236}">
                  <a16:creationId xmlns:a16="http://schemas.microsoft.com/office/drawing/2014/main" id="{0BBACACC-65F6-426C-B444-6BA6CCC14DBF}"/>
                </a:ext>
              </a:extLst>
            </p:cNvPr>
            <p:cNvSpPr/>
            <p:nvPr/>
          </p:nvSpPr>
          <p:spPr>
            <a:xfrm>
              <a:off x="4241703" y="4067839"/>
              <a:ext cx="1395654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Formación</a:t>
              </a:r>
            </a:p>
          </p:txBody>
        </p:sp>
        <p:pic>
          <p:nvPicPr>
            <p:cNvPr id="80" name="Imagen 79">
              <a:extLst>
                <a:ext uri="{FF2B5EF4-FFF2-40B4-BE49-F238E27FC236}">
                  <a16:creationId xmlns:a16="http://schemas.microsoft.com/office/drawing/2014/main" id="{9CACD9E3-7E88-4339-A8CF-DD41E1078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3422" y="3322951"/>
              <a:ext cx="757504" cy="874510"/>
            </a:xfrm>
            <a:prstGeom prst="rect">
              <a:avLst/>
            </a:prstGeom>
          </p:spPr>
        </p:pic>
        <p:sp>
          <p:nvSpPr>
            <p:cNvPr id="81" name="Rectángulo 80">
              <a:extLst>
                <a:ext uri="{FF2B5EF4-FFF2-40B4-BE49-F238E27FC236}">
                  <a16:creationId xmlns:a16="http://schemas.microsoft.com/office/drawing/2014/main" id="{AC12509C-B708-4BCE-8D56-1EF33D59A7D8}"/>
                </a:ext>
              </a:extLst>
            </p:cNvPr>
            <p:cNvSpPr/>
            <p:nvPr/>
          </p:nvSpPr>
          <p:spPr>
            <a:xfrm>
              <a:off x="5160616" y="4067839"/>
              <a:ext cx="149705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CO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Transformación Comunitaria del</a:t>
              </a:r>
            </a:p>
            <a:p>
              <a:pPr algn="ctr"/>
              <a:r>
                <a:rPr lang="es-CO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Territorio </a:t>
              </a:r>
            </a:p>
          </p:txBody>
        </p:sp>
        <p:pic>
          <p:nvPicPr>
            <p:cNvPr id="69" name="Imagen 68">
              <a:hlinkClick r:id="" action="ppaction://noaction"/>
              <a:extLst>
                <a:ext uri="{FF2B5EF4-FFF2-40B4-BE49-F238E27FC236}">
                  <a16:creationId xmlns:a16="http://schemas.microsoft.com/office/drawing/2014/main" id="{EAED7136-7FCB-4A7C-B412-532E184546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36980" y="3403002"/>
              <a:ext cx="651171" cy="607650"/>
            </a:xfrm>
            <a:prstGeom prst="rect">
              <a:avLst/>
            </a:prstGeom>
          </p:spPr>
        </p:pic>
        <p:sp>
          <p:nvSpPr>
            <p:cNvPr id="82" name="Rectángulo 81">
              <a:extLst>
                <a:ext uri="{FF2B5EF4-FFF2-40B4-BE49-F238E27FC236}">
                  <a16:creationId xmlns:a16="http://schemas.microsoft.com/office/drawing/2014/main" id="{EFC71912-CCD8-463F-81B6-810392A91464}"/>
                </a:ext>
              </a:extLst>
            </p:cNvPr>
            <p:cNvSpPr/>
            <p:nvPr/>
          </p:nvSpPr>
          <p:spPr>
            <a:xfrm>
              <a:off x="1345215" y="4067839"/>
              <a:ext cx="1241047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CO" sz="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Concertación Comunitaria </a:t>
              </a:r>
            </a:p>
          </p:txBody>
        </p:sp>
        <p:cxnSp>
          <p:nvCxnSpPr>
            <p:cNvPr id="84" name="Conector recto 83">
              <a:extLst>
                <a:ext uri="{FF2B5EF4-FFF2-40B4-BE49-F238E27FC236}">
                  <a16:creationId xmlns:a16="http://schemas.microsoft.com/office/drawing/2014/main" id="{6F767A3C-7C94-47ED-B034-24B95659886F}"/>
                </a:ext>
              </a:extLst>
            </p:cNvPr>
            <p:cNvCxnSpPr>
              <a:cxnSpLocks/>
            </p:cNvCxnSpPr>
            <p:nvPr/>
          </p:nvCxnSpPr>
          <p:spPr>
            <a:xfrm>
              <a:off x="2446385" y="3236690"/>
              <a:ext cx="0" cy="94653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Flecha: a la derecha 9">
              <a:extLst>
                <a:ext uri="{FF2B5EF4-FFF2-40B4-BE49-F238E27FC236}">
                  <a16:creationId xmlns:a16="http://schemas.microsoft.com/office/drawing/2014/main" id="{05960A62-A6BB-4D97-83FF-26744A8EA765}"/>
                </a:ext>
              </a:extLst>
            </p:cNvPr>
            <p:cNvSpPr/>
            <p:nvPr/>
          </p:nvSpPr>
          <p:spPr>
            <a:xfrm>
              <a:off x="2343877" y="3596738"/>
              <a:ext cx="209929" cy="217417"/>
            </a:xfrm>
            <a:prstGeom prst="right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87" name="Conector recto 86">
              <a:extLst>
                <a:ext uri="{FF2B5EF4-FFF2-40B4-BE49-F238E27FC236}">
                  <a16:creationId xmlns:a16="http://schemas.microsoft.com/office/drawing/2014/main" id="{75A4ACE4-8B3F-4976-91C2-96BCAE7A9CBC}"/>
                </a:ext>
              </a:extLst>
            </p:cNvPr>
            <p:cNvCxnSpPr>
              <a:cxnSpLocks/>
            </p:cNvCxnSpPr>
            <p:nvPr/>
          </p:nvCxnSpPr>
          <p:spPr>
            <a:xfrm>
              <a:off x="3345225" y="3226131"/>
              <a:ext cx="0" cy="94653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Flecha: a la derecha 9">
              <a:extLst>
                <a:ext uri="{FF2B5EF4-FFF2-40B4-BE49-F238E27FC236}">
                  <a16:creationId xmlns:a16="http://schemas.microsoft.com/office/drawing/2014/main" id="{5463C445-263F-4D4E-99CF-7832DC419582}"/>
                </a:ext>
              </a:extLst>
            </p:cNvPr>
            <p:cNvSpPr/>
            <p:nvPr/>
          </p:nvSpPr>
          <p:spPr>
            <a:xfrm>
              <a:off x="3242717" y="3586179"/>
              <a:ext cx="209929" cy="217417"/>
            </a:xfrm>
            <a:prstGeom prst="right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90" name="Conector recto 89">
              <a:extLst>
                <a:ext uri="{FF2B5EF4-FFF2-40B4-BE49-F238E27FC236}">
                  <a16:creationId xmlns:a16="http://schemas.microsoft.com/office/drawing/2014/main" id="{2D40F612-7EBF-4095-9B56-F3D086BC7286}"/>
                </a:ext>
              </a:extLst>
            </p:cNvPr>
            <p:cNvCxnSpPr>
              <a:cxnSpLocks/>
            </p:cNvCxnSpPr>
            <p:nvPr/>
          </p:nvCxnSpPr>
          <p:spPr>
            <a:xfrm>
              <a:off x="4385632" y="3214632"/>
              <a:ext cx="0" cy="94653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Flecha: a la derecha 9">
              <a:extLst>
                <a:ext uri="{FF2B5EF4-FFF2-40B4-BE49-F238E27FC236}">
                  <a16:creationId xmlns:a16="http://schemas.microsoft.com/office/drawing/2014/main" id="{676911AF-B74F-439A-BB03-B6904C9F70F6}"/>
                </a:ext>
              </a:extLst>
            </p:cNvPr>
            <p:cNvSpPr/>
            <p:nvPr/>
          </p:nvSpPr>
          <p:spPr>
            <a:xfrm>
              <a:off x="4283124" y="3574680"/>
              <a:ext cx="209929" cy="217417"/>
            </a:xfrm>
            <a:prstGeom prst="right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93" name="Conector recto 92">
              <a:extLst>
                <a:ext uri="{FF2B5EF4-FFF2-40B4-BE49-F238E27FC236}">
                  <a16:creationId xmlns:a16="http://schemas.microsoft.com/office/drawing/2014/main" id="{E256B4CE-2D74-47E6-A9FB-DA49B23C9A86}"/>
                </a:ext>
              </a:extLst>
            </p:cNvPr>
            <p:cNvCxnSpPr>
              <a:cxnSpLocks/>
            </p:cNvCxnSpPr>
            <p:nvPr/>
          </p:nvCxnSpPr>
          <p:spPr>
            <a:xfrm>
              <a:off x="5360319" y="3223896"/>
              <a:ext cx="0" cy="94653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Flecha: a la derecha 9">
              <a:extLst>
                <a:ext uri="{FF2B5EF4-FFF2-40B4-BE49-F238E27FC236}">
                  <a16:creationId xmlns:a16="http://schemas.microsoft.com/office/drawing/2014/main" id="{E7750A34-CAC0-455E-A88F-13973F1CA5E6}"/>
                </a:ext>
              </a:extLst>
            </p:cNvPr>
            <p:cNvSpPr/>
            <p:nvPr/>
          </p:nvSpPr>
          <p:spPr>
            <a:xfrm>
              <a:off x="5257811" y="3583944"/>
              <a:ext cx="209929" cy="217417"/>
            </a:xfrm>
            <a:prstGeom prst="right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56" name="Imagen 155">
              <a:extLst>
                <a:ext uri="{FF2B5EF4-FFF2-40B4-BE49-F238E27FC236}">
                  <a16:creationId xmlns:a16="http://schemas.microsoft.com/office/drawing/2014/main" id="{79AA7D6C-909A-4DF6-B908-CD07495A4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40547" y="3340046"/>
              <a:ext cx="725588" cy="854548"/>
            </a:xfrm>
            <a:prstGeom prst="rect">
              <a:avLst/>
            </a:prstGeom>
          </p:spPr>
        </p:pic>
      </p:grpSp>
      <p:cxnSp>
        <p:nvCxnSpPr>
          <p:cNvPr id="157" name="Conector recto 156">
            <a:extLst>
              <a:ext uri="{FF2B5EF4-FFF2-40B4-BE49-F238E27FC236}">
                <a16:creationId xmlns:a16="http://schemas.microsoft.com/office/drawing/2014/main" id="{14473843-BAD1-4E22-8004-11E5440F570F}"/>
              </a:ext>
            </a:extLst>
          </p:cNvPr>
          <p:cNvCxnSpPr/>
          <p:nvPr/>
        </p:nvCxnSpPr>
        <p:spPr>
          <a:xfrm>
            <a:off x="126124" y="3511062"/>
            <a:ext cx="8865077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Conector recto 157">
            <a:extLst>
              <a:ext uri="{FF2B5EF4-FFF2-40B4-BE49-F238E27FC236}">
                <a16:creationId xmlns:a16="http://schemas.microsoft.com/office/drawing/2014/main" id="{66CEF279-5321-4F41-A309-342FD6CAB3A0}"/>
              </a:ext>
            </a:extLst>
          </p:cNvPr>
          <p:cNvCxnSpPr>
            <a:cxnSpLocks/>
          </p:cNvCxnSpPr>
          <p:nvPr/>
        </p:nvCxnSpPr>
        <p:spPr>
          <a:xfrm>
            <a:off x="4206386" y="3651094"/>
            <a:ext cx="0" cy="94653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Flecha: a la derecha 9">
            <a:extLst>
              <a:ext uri="{FF2B5EF4-FFF2-40B4-BE49-F238E27FC236}">
                <a16:creationId xmlns:a16="http://schemas.microsoft.com/office/drawing/2014/main" id="{8FC5CACF-5907-4A80-9652-785D4EC402F3}"/>
              </a:ext>
            </a:extLst>
          </p:cNvPr>
          <p:cNvSpPr/>
          <p:nvPr/>
        </p:nvSpPr>
        <p:spPr>
          <a:xfrm>
            <a:off x="4103878" y="3960394"/>
            <a:ext cx="209929" cy="217417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0" name="Flecha: a la derecha 9">
            <a:extLst>
              <a:ext uri="{FF2B5EF4-FFF2-40B4-BE49-F238E27FC236}">
                <a16:creationId xmlns:a16="http://schemas.microsoft.com/office/drawing/2014/main" id="{FDD97F1C-8146-40ED-A9A7-32D84C68EAAE}"/>
              </a:ext>
            </a:extLst>
          </p:cNvPr>
          <p:cNvSpPr/>
          <p:nvPr/>
        </p:nvSpPr>
        <p:spPr>
          <a:xfrm>
            <a:off x="2960920" y="3960394"/>
            <a:ext cx="209929" cy="217417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1" name="Flecha: a la derecha 9">
            <a:extLst>
              <a:ext uri="{FF2B5EF4-FFF2-40B4-BE49-F238E27FC236}">
                <a16:creationId xmlns:a16="http://schemas.microsoft.com/office/drawing/2014/main" id="{B1CBAC5E-6153-415F-B13C-22D941F8125E}"/>
              </a:ext>
            </a:extLst>
          </p:cNvPr>
          <p:cNvSpPr/>
          <p:nvPr/>
        </p:nvSpPr>
        <p:spPr>
          <a:xfrm>
            <a:off x="5256513" y="3960394"/>
            <a:ext cx="209929" cy="217417"/>
          </a:xfrm>
          <a:prstGeom prst="right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493F4F48-D169-4038-9463-8DC71A6A9A51}"/>
              </a:ext>
            </a:extLst>
          </p:cNvPr>
          <p:cNvGrpSpPr/>
          <p:nvPr/>
        </p:nvGrpSpPr>
        <p:grpSpPr>
          <a:xfrm>
            <a:off x="6810249" y="345917"/>
            <a:ext cx="2193839" cy="4688508"/>
            <a:chOff x="9462969" y="-774138"/>
            <a:chExt cx="2193839" cy="4688508"/>
          </a:xfrm>
        </p:grpSpPr>
        <p:sp>
          <p:nvSpPr>
            <p:cNvPr id="163" name="Rectángulo: esquinas redondeadas 162">
              <a:extLst>
                <a:ext uri="{FF2B5EF4-FFF2-40B4-BE49-F238E27FC236}">
                  <a16:creationId xmlns:a16="http://schemas.microsoft.com/office/drawing/2014/main" id="{485A6160-201D-4E6E-B12B-43B11A777C4E}"/>
                </a:ext>
              </a:extLst>
            </p:cNvPr>
            <p:cNvSpPr/>
            <p:nvPr/>
          </p:nvSpPr>
          <p:spPr>
            <a:xfrm>
              <a:off x="9462969" y="-774138"/>
              <a:ext cx="2193839" cy="4688508"/>
            </a:xfrm>
            <a:prstGeom prst="roundRect">
              <a:avLst>
                <a:gd name="adj" fmla="val 6646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64" name="Rectángulo 163">
              <a:extLst>
                <a:ext uri="{FF2B5EF4-FFF2-40B4-BE49-F238E27FC236}">
                  <a16:creationId xmlns:a16="http://schemas.microsoft.com/office/drawing/2014/main" id="{7CB4656D-03AB-42C7-A659-9569CCE58483}"/>
                </a:ext>
              </a:extLst>
            </p:cNvPr>
            <p:cNvSpPr/>
            <p:nvPr/>
          </p:nvSpPr>
          <p:spPr>
            <a:xfrm rot="16200000">
              <a:off x="7569909" y="1231802"/>
              <a:ext cx="463571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CO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COMPONENTE TRANSVESAL DE INCLUSIÓN</a:t>
              </a:r>
              <a:endPara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6" name="CuadroTexto 165">
              <a:extLst>
                <a:ext uri="{FF2B5EF4-FFF2-40B4-BE49-F238E27FC236}">
                  <a16:creationId xmlns:a16="http://schemas.microsoft.com/office/drawing/2014/main" id="{A9134CA1-38E5-4A68-AA9C-23031D90671E}"/>
                </a:ext>
              </a:extLst>
            </p:cNvPr>
            <p:cNvSpPr txBox="1"/>
            <p:nvPr/>
          </p:nvSpPr>
          <p:spPr>
            <a:xfrm>
              <a:off x="10361904" y="990886"/>
              <a:ext cx="108715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10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Voluntariados</a:t>
              </a:r>
            </a:p>
          </p:txBody>
        </p:sp>
        <p:sp>
          <p:nvSpPr>
            <p:cNvPr id="167" name="CuadroTexto 166">
              <a:extLst>
                <a:ext uri="{FF2B5EF4-FFF2-40B4-BE49-F238E27FC236}">
                  <a16:creationId xmlns:a16="http://schemas.microsoft.com/office/drawing/2014/main" id="{8463016F-2445-46B7-9184-056EDB40676B}"/>
                </a:ext>
              </a:extLst>
            </p:cNvPr>
            <p:cNvSpPr txBox="1"/>
            <p:nvPr/>
          </p:nvSpPr>
          <p:spPr>
            <a:xfrm>
              <a:off x="10361904" y="2001929"/>
              <a:ext cx="10871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entury Gothic" panose="020B0502020202020204" pitchFamily="34" charset="0"/>
                </a:rPr>
                <a:t>Recorridos de experiencia</a:t>
              </a:r>
            </a:p>
          </p:txBody>
        </p:sp>
        <p:grpSp>
          <p:nvGrpSpPr>
            <p:cNvPr id="170" name="Agrupar 55">
              <a:extLst>
                <a:ext uri="{FF2B5EF4-FFF2-40B4-BE49-F238E27FC236}">
                  <a16:creationId xmlns:a16="http://schemas.microsoft.com/office/drawing/2014/main" id="{5ABA2180-BF23-4D42-9F80-D94C9D7E9DF5}"/>
                </a:ext>
              </a:extLst>
            </p:cNvPr>
            <p:cNvGrpSpPr/>
            <p:nvPr/>
          </p:nvGrpSpPr>
          <p:grpSpPr>
            <a:xfrm>
              <a:off x="10574827" y="382083"/>
              <a:ext cx="661311" cy="661311"/>
              <a:chOff x="808119" y="3316955"/>
              <a:chExt cx="1335566" cy="1335564"/>
            </a:xfrm>
          </p:grpSpPr>
          <p:sp>
            <p:nvSpPr>
              <p:cNvPr id="188" name="Elipse 187">
                <a:extLst>
                  <a:ext uri="{FF2B5EF4-FFF2-40B4-BE49-F238E27FC236}">
                    <a16:creationId xmlns:a16="http://schemas.microsoft.com/office/drawing/2014/main" id="{D3501322-AF49-4109-B2CC-81171B9E633B}"/>
                  </a:ext>
                </a:extLst>
              </p:cNvPr>
              <p:cNvSpPr/>
              <p:nvPr/>
            </p:nvSpPr>
            <p:spPr>
              <a:xfrm>
                <a:off x="808119" y="3316955"/>
                <a:ext cx="1335566" cy="1335564"/>
              </a:xfrm>
              <a:prstGeom prst="ellipse">
                <a:avLst/>
              </a:prstGeom>
              <a:solidFill>
                <a:srgbClr val="0275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/>
              </a:p>
            </p:txBody>
          </p:sp>
          <p:pic>
            <p:nvPicPr>
              <p:cNvPr id="189" name="Imagen 188">
                <a:extLst>
                  <a:ext uri="{FF2B5EF4-FFF2-40B4-BE49-F238E27FC236}">
                    <a16:creationId xmlns:a16="http://schemas.microsoft.com/office/drawing/2014/main" id="{8CA9DA2D-F685-4074-BDEB-270F650E6E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1001675" y="3465697"/>
                <a:ext cx="897692" cy="999170"/>
              </a:xfrm>
              <a:prstGeom prst="rect">
                <a:avLst/>
              </a:prstGeom>
            </p:spPr>
          </p:pic>
          <p:sp>
            <p:nvSpPr>
              <p:cNvPr id="190" name="Elipse 189">
                <a:extLst>
                  <a:ext uri="{FF2B5EF4-FFF2-40B4-BE49-F238E27FC236}">
                    <a16:creationId xmlns:a16="http://schemas.microsoft.com/office/drawing/2014/main" id="{B701DD01-F367-4BD2-A2DD-A9DBD3B240EF}"/>
                  </a:ext>
                </a:extLst>
              </p:cNvPr>
              <p:cNvSpPr/>
              <p:nvPr/>
            </p:nvSpPr>
            <p:spPr>
              <a:xfrm>
                <a:off x="826849" y="3349161"/>
                <a:ext cx="1260000" cy="1260000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/>
              </a:p>
            </p:txBody>
          </p:sp>
        </p:grpSp>
        <p:grpSp>
          <p:nvGrpSpPr>
            <p:cNvPr id="171" name="Grupo 170">
              <a:extLst>
                <a:ext uri="{FF2B5EF4-FFF2-40B4-BE49-F238E27FC236}">
                  <a16:creationId xmlns:a16="http://schemas.microsoft.com/office/drawing/2014/main" id="{B2757316-EBAB-48C4-8FD9-A56ACDECC83D}"/>
                </a:ext>
              </a:extLst>
            </p:cNvPr>
            <p:cNvGrpSpPr/>
            <p:nvPr/>
          </p:nvGrpSpPr>
          <p:grpSpPr>
            <a:xfrm>
              <a:off x="10546343" y="1312979"/>
              <a:ext cx="718278" cy="718278"/>
              <a:chOff x="2868217" y="1929884"/>
              <a:chExt cx="1335567" cy="1335567"/>
            </a:xfrm>
          </p:grpSpPr>
          <p:sp>
            <p:nvSpPr>
              <p:cNvPr id="180" name="Elipse 179">
                <a:extLst>
                  <a:ext uri="{FF2B5EF4-FFF2-40B4-BE49-F238E27FC236}">
                    <a16:creationId xmlns:a16="http://schemas.microsoft.com/office/drawing/2014/main" id="{E6AE89E2-C415-4909-A0BB-8F41C6E06951}"/>
                  </a:ext>
                </a:extLst>
              </p:cNvPr>
              <p:cNvSpPr/>
              <p:nvPr/>
            </p:nvSpPr>
            <p:spPr>
              <a:xfrm>
                <a:off x="2868217" y="1929884"/>
                <a:ext cx="1335567" cy="1335567"/>
              </a:xfrm>
              <a:prstGeom prst="ellipse">
                <a:avLst/>
              </a:prstGeom>
              <a:solidFill>
                <a:srgbClr val="0275A7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dirty="0"/>
              </a:p>
            </p:txBody>
          </p:sp>
          <p:grpSp>
            <p:nvGrpSpPr>
              <p:cNvPr id="181" name="Agrupar 54">
                <a:extLst>
                  <a:ext uri="{FF2B5EF4-FFF2-40B4-BE49-F238E27FC236}">
                    <a16:creationId xmlns:a16="http://schemas.microsoft.com/office/drawing/2014/main" id="{C05B792B-EB4A-4658-BCE2-682E21D87BD0}"/>
                  </a:ext>
                </a:extLst>
              </p:cNvPr>
              <p:cNvGrpSpPr/>
              <p:nvPr/>
            </p:nvGrpSpPr>
            <p:grpSpPr>
              <a:xfrm>
                <a:off x="2915061" y="1974319"/>
                <a:ext cx="1260000" cy="1260000"/>
                <a:chOff x="2915061" y="1974319"/>
                <a:chExt cx="1260000" cy="1260000"/>
              </a:xfrm>
            </p:grpSpPr>
            <p:sp>
              <p:nvSpPr>
                <p:cNvPr id="182" name="Elipse 181">
                  <a:extLst>
                    <a:ext uri="{FF2B5EF4-FFF2-40B4-BE49-F238E27FC236}">
                      <a16:creationId xmlns:a16="http://schemas.microsoft.com/office/drawing/2014/main" id="{18C6D811-14BB-4377-8714-AB7FD697A5FA}"/>
                    </a:ext>
                  </a:extLst>
                </p:cNvPr>
                <p:cNvSpPr/>
                <p:nvPr/>
              </p:nvSpPr>
              <p:spPr>
                <a:xfrm>
                  <a:off x="2915061" y="1974319"/>
                  <a:ext cx="1260000" cy="1260000"/>
                </a:xfrm>
                <a:prstGeom prst="ellipse">
                  <a:avLst/>
                </a:prstGeom>
                <a:noFill/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 dirty="0"/>
                </a:p>
              </p:txBody>
            </p:sp>
            <p:sp>
              <p:nvSpPr>
                <p:cNvPr id="183" name="Lágrima 182">
                  <a:extLst>
                    <a:ext uri="{FF2B5EF4-FFF2-40B4-BE49-F238E27FC236}">
                      <a16:creationId xmlns:a16="http://schemas.microsoft.com/office/drawing/2014/main" id="{51F8B8D7-74A0-4F84-A101-BF0641FAD4EC}"/>
                    </a:ext>
                  </a:extLst>
                </p:cNvPr>
                <p:cNvSpPr/>
                <p:nvPr/>
              </p:nvSpPr>
              <p:spPr>
                <a:xfrm rot="7826674">
                  <a:off x="3500122" y="2228866"/>
                  <a:ext cx="220131" cy="220131"/>
                </a:xfrm>
                <a:prstGeom prst="teardrop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/>
                </a:p>
              </p:txBody>
            </p:sp>
            <p:sp>
              <p:nvSpPr>
                <p:cNvPr id="184" name="Lágrima 183">
                  <a:extLst>
                    <a:ext uri="{FF2B5EF4-FFF2-40B4-BE49-F238E27FC236}">
                      <a16:creationId xmlns:a16="http://schemas.microsoft.com/office/drawing/2014/main" id="{465029CF-7455-44EB-929A-CCE69E0FE599}"/>
                    </a:ext>
                  </a:extLst>
                </p:cNvPr>
                <p:cNvSpPr/>
                <p:nvPr/>
              </p:nvSpPr>
              <p:spPr>
                <a:xfrm rot="7826674">
                  <a:off x="3665564" y="2721733"/>
                  <a:ext cx="220131" cy="220131"/>
                </a:xfrm>
                <a:prstGeom prst="teardrop">
                  <a:avLst/>
                </a:prstGeom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/>
                </a:p>
              </p:txBody>
            </p:sp>
            <p:sp>
              <p:nvSpPr>
                <p:cNvPr id="185" name="Elipse 184">
                  <a:extLst>
                    <a:ext uri="{FF2B5EF4-FFF2-40B4-BE49-F238E27FC236}">
                      <a16:creationId xmlns:a16="http://schemas.microsoft.com/office/drawing/2014/main" id="{BC132314-2EE0-43E9-B849-295B38883236}"/>
                    </a:ext>
                  </a:extLst>
                </p:cNvPr>
                <p:cNvSpPr/>
                <p:nvPr/>
              </p:nvSpPr>
              <p:spPr>
                <a:xfrm>
                  <a:off x="3229580" y="2276945"/>
                  <a:ext cx="106331" cy="10633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/>
                </a:p>
              </p:txBody>
            </p:sp>
            <p:sp>
              <p:nvSpPr>
                <p:cNvPr id="186" name="Elipse 185">
                  <a:extLst>
                    <a:ext uri="{FF2B5EF4-FFF2-40B4-BE49-F238E27FC236}">
                      <a16:creationId xmlns:a16="http://schemas.microsoft.com/office/drawing/2014/main" id="{ED4363CD-CE14-4D46-8EDF-C584A664A57D}"/>
                    </a:ext>
                  </a:extLst>
                </p:cNvPr>
                <p:cNvSpPr/>
                <p:nvPr/>
              </p:nvSpPr>
              <p:spPr>
                <a:xfrm>
                  <a:off x="3722451" y="2769817"/>
                  <a:ext cx="106331" cy="10633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/>
                </a:p>
              </p:txBody>
            </p:sp>
            <p:sp>
              <p:nvSpPr>
                <p:cNvPr id="187" name="Forma libre 21">
                  <a:extLst>
                    <a:ext uri="{FF2B5EF4-FFF2-40B4-BE49-F238E27FC236}">
                      <a16:creationId xmlns:a16="http://schemas.microsoft.com/office/drawing/2014/main" id="{CBFD366A-0048-4757-8482-6A70026AE351}"/>
                    </a:ext>
                  </a:extLst>
                </p:cNvPr>
                <p:cNvSpPr/>
                <p:nvPr/>
              </p:nvSpPr>
              <p:spPr>
                <a:xfrm rot="20238320">
                  <a:off x="3482394" y="2143547"/>
                  <a:ext cx="348734" cy="586481"/>
                </a:xfrm>
                <a:custGeom>
                  <a:avLst/>
                  <a:gdLst>
                    <a:gd name="connsiteX0" fmla="*/ 0 w 718129"/>
                    <a:gd name="connsiteY0" fmla="*/ 0 h 1380818"/>
                    <a:gd name="connsiteX1" fmla="*/ 700392 w 718129"/>
                    <a:gd name="connsiteY1" fmla="*/ 466928 h 1380818"/>
                    <a:gd name="connsiteX2" fmla="*/ 505839 w 718129"/>
                    <a:gd name="connsiteY2" fmla="*/ 1274323 h 1380818"/>
                    <a:gd name="connsiteX3" fmla="*/ 476656 w 718129"/>
                    <a:gd name="connsiteY3" fmla="*/ 1371600 h 13808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18129" h="1380818">
                      <a:moveTo>
                        <a:pt x="0" y="0"/>
                      </a:moveTo>
                      <a:cubicBezTo>
                        <a:pt x="308043" y="127270"/>
                        <a:pt x="616086" y="254541"/>
                        <a:pt x="700392" y="466928"/>
                      </a:cubicBezTo>
                      <a:cubicBezTo>
                        <a:pt x="784699" y="679315"/>
                        <a:pt x="543128" y="1123544"/>
                        <a:pt x="505839" y="1274323"/>
                      </a:cubicBezTo>
                      <a:cubicBezTo>
                        <a:pt x="468550" y="1425102"/>
                        <a:pt x="476656" y="1371600"/>
                        <a:pt x="476656" y="1371600"/>
                      </a:cubicBezTo>
                    </a:path>
                  </a:pathLst>
                </a:custGeom>
                <a:noFill/>
                <a:ln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_tradnl"/>
                </a:p>
              </p:txBody>
            </p:sp>
          </p:grpSp>
        </p:grpSp>
        <p:pic>
          <p:nvPicPr>
            <p:cNvPr id="179" name="Imagen 178">
              <a:extLst>
                <a:ext uri="{FF2B5EF4-FFF2-40B4-BE49-F238E27FC236}">
                  <a16:creationId xmlns:a16="http://schemas.microsoft.com/office/drawing/2014/main" id="{11890F83-72B6-4EF0-8458-6D896206C3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91468" y="2537512"/>
              <a:ext cx="416976" cy="4046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657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3108</TotalTime>
  <Words>453</Words>
  <Application>Microsoft Office PowerPoint</Application>
  <PresentationFormat>On-screen Show (16:9)</PresentationFormat>
  <Paragraphs>175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Century Gothic</vt:lpstr>
      <vt:lpstr>Lato Bold</vt:lpstr>
      <vt:lpstr>Segoe UI</vt:lpstr>
      <vt:lpstr>Times New Roman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Ricardo</dc:creator>
  <cp:lastModifiedBy>Jeisson Rodriguez</cp:lastModifiedBy>
  <cp:revision>390</cp:revision>
  <dcterms:created xsi:type="dcterms:W3CDTF">2018-05-20T19:07:46Z</dcterms:created>
  <dcterms:modified xsi:type="dcterms:W3CDTF">2018-06-22T15:12:46Z</dcterms:modified>
</cp:coreProperties>
</file>