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5" r:id="rId1"/>
  </p:sldMasterIdLst>
  <p:notesMasterIdLst>
    <p:notesMasterId r:id="rId26"/>
  </p:notesMasterIdLst>
  <p:sldIdLst>
    <p:sldId id="263" r:id="rId2"/>
    <p:sldId id="257" r:id="rId3"/>
    <p:sldId id="258" r:id="rId4"/>
    <p:sldId id="259" r:id="rId5"/>
    <p:sldId id="276" r:id="rId6"/>
    <p:sldId id="277" r:id="rId7"/>
    <p:sldId id="278" r:id="rId8"/>
    <p:sldId id="283" r:id="rId9"/>
    <p:sldId id="279" r:id="rId10"/>
    <p:sldId id="280" r:id="rId11"/>
    <p:sldId id="281" r:id="rId12"/>
    <p:sldId id="272" r:id="rId13"/>
    <p:sldId id="261" r:id="rId14"/>
    <p:sldId id="262" r:id="rId15"/>
    <p:sldId id="266" r:id="rId16"/>
    <p:sldId id="268" r:id="rId17"/>
    <p:sldId id="267" r:id="rId18"/>
    <p:sldId id="269" r:id="rId19"/>
    <p:sldId id="284" r:id="rId20"/>
    <p:sldId id="270" r:id="rId21"/>
    <p:sldId id="285" r:id="rId22"/>
    <p:sldId id="286" r:id="rId23"/>
    <p:sldId id="275" r:id="rId24"/>
    <p:sldId id="287" r:id="rId25"/>
  </p:sldIdLst>
  <p:sldSz cx="12192000" cy="6858000"/>
  <p:notesSz cx="6858000" cy="9144000"/>
  <p:defaultTextStyle>
    <a:defPPr>
      <a:defRPr lang="es-SV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5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5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5B8ECB-7A98-4A95-A07C-C48F8868B0CC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SV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SV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5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252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8CD754B-5654-472C-9FB9-72865EFE750A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30" algn="l" defTabSz="9142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6" algn="l" defTabSz="9142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3" algn="l" defTabSz="9142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09" algn="l" defTabSz="9142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SV" altLang="es-SV" smtClean="0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217F4C6E-C4F6-4AA2-A90F-7E98ED000807}" type="slidenum">
              <a:rPr lang="es-SV" altLang="es-SV" smtClean="0">
                <a:latin typeface="Calibri" panose="020F0502020204030204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SV" altLang="es-SV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5B22D-B8A1-44AE-AA9B-E0D12A5DDCCB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C7601-4FE5-42FC-8955-499A1432AEB1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3228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369D2-C2D3-4900-8501-B11ABD42151A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F1F12-8953-478D-89F9-6AD3075730F9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0709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s-SV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s-SV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67C81-5FA0-4662-8FBC-09217E99E970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750F9-6DD4-4D58-8C45-0DF473097E91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18503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6F3AC-E56C-4CBE-B29D-32E66269264C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271AE-2DF4-4544-A33B-0DEB89DAEACF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91070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s-SV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s-SV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68981-AE80-4B0A-B21A-9B29D3500481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2B6B3-1440-4DD9-9770-7019D9468541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35057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1CC22-4ED3-4385-B61A-099E40D9B919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A1922-D210-4D4F-901B-FF1D8858117B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33871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21EDF-FB18-47AC-9601-6EDB7F12E100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637D6-4409-416B-892D-98EE4D9546D6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33338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5043E-84F4-4EE7-B7A6-CFC9554DF398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F39F5-6871-46A9-AEA4-9926566B1694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0619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B4EA0-462D-43EE-9225-BBBB732021FE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1614E-A0A9-40EC-BBD8-C1CA9251A959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9415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05805-78A5-44D0-BEA7-D7CD86BBE506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76D43-75F0-42A4-A66B-BEFCCA8869C7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71290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DF7D7-0AA5-4AED-AE4D-19BAE4078369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92A24-3F52-4802-AF5E-14D9AC8E2E58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75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C7CA8-BCB3-4C97-8065-18F5FE54F878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2657C-7227-4D0F-B9B1-CEBEDBDD5A20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6845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45CF7-D3C9-4872-92A7-549B99075F99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C1D2D-B757-4D02-90D2-1F68ECADFDB4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36643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29EE7-0485-47BE-B09F-AE2EA53A3D1D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56228-A00D-49F6-A639-AB41A023868A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4271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1D34-F8A4-4606-B244-69DCA30D1A0E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EC3C8-2633-4466-B4C9-7033708901AF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7217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0D0A5-E928-4662-A7EC-99FC935C2141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FA81C-1DA6-4C89-B65B-EF0040497D45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6210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SV" smtClean="0"/>
              <a:t>Haga clic para modificar el estilo de título del patrón</a:t>
            </a:r>
            <a:endParaRPr lang="en-US" altLang="es-SV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SV" smtClean="0"/>
              <a:t>Haga clic para modificar el estilo de texto del patrón</a:t>
            </a:r>
          </a:p>
          <a:p>
            <a:pPr lvl="1"/>
            <a:r>
              <a:rPr lang="es-ES" altLang="es-SV" smtClean="0"/>
              <a:t>Segundo nivel</a:t>
            </a:r>
          </a:p>
          <a:p>
            <a:pPr lvl="2"/>
            <a:r>
              <a:rPr lang="es-ES" altLang="es-SV" smtClean="0"/>
              <a:t>Tercer nivel</a:t>
            </a:r>
          </a:p>
          <a:p>
            <a:pPr lvl="3"/>
            <a:r>
              <a:rPr lang="es-ES" altLang="es-SV" smtClean="0"/>
              <a:t>Cuarto nivel</a:t>
            </a:r>
          </a:p>
          <a:p>
            <a:pPr lvl="4"/>
            <a:r>
              <a:rPr lang="es-ES" altLang="es-SV" smtClean="0"/>
              <a:t>Quinto nivel</a:t>
            </a:r>
            <a:endParaRPr lang="en-US" altLang="es-SV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252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A9E2C9-847B-4A90-90C4-0456E2514EC9}" type="datetimeFigureOut">
              <a:rPr lang="es-SV"/>
              <a:pPr>
                <a:defRPr/>
              </a:pPr>
              <a:t>21/6/2018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252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252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AA945F9E-AAD2-4FDC-ABB5-4F3A9E8DC362}" type="slidenum">
              <a:rPr lang="es-SV"/>
              <a:pPr>
                <a:defRPr/>
              </a:pPr>
              <a:t>‹#›</a:t>
            </a:fld>
            <a:endParaRPr lang="es-SV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23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24" r:id="rId11"/>
    <p:sldLayoutId id="2147484219" r:id="rId12"/>
    <p:sldLayoutId id="2147484225" r:id="rId13"/>
    <p:sldLayoutId id="2147484220" r:id="rId14"/>
    <p:sldLayoutId id="2147484221" r:id="rId15"/>
    <p:sldLayoutId id="2147484222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-12700"/>
            <a:ext cx="12288838" cy="819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3525" y="0"/>
            <a:ext cx="9885363" cy="20161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SV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ALCALDIA DE </a:t>
            </a:r>
            <a:r>
              <a:rPr lang="es-SV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ZACATECOLUCA </a:t>
            </a:r>
            <a:r>
              <a:rPr lang="es-SV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s-SV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s-SV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 PAZ, EL SALVADOR</a:t>
            </a:r>
            <a:r>
              <a:rPr lang="es-SV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s-SV" sz="40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SV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6148" name="Picture 4" descr="Resultado de imagen para LOGO ALCALDIA MUNICIPAL DE ZACATECOLU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5213" y="161925"/>
            <a:ext cx="3457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765175"/>
            <a:ext cx="9432925" cy="5616575"/>
          </a:xfrm>
        </p:spPr>
        <p:txBody>
          <a:bodyPr/>
          <a:lstStyle/>
          <a:p>
            <a:pPr algn="ctr"/>
            <a:r>
              <a:rPr lang="es-SV" altLang="en-US" sz="3600" smtClean="0"/>
              <a:t>MEDIDAS NO ESTRUCTURALES DE BLINDAJE</a:t>
            </a:r>
          </a:p>
          <a:p>
            <a:endParaRPr lang="es-SV" altLang="en-US" sz="2800" smtClean="0"/>
          </a:p>
          <a:p>
            <a:r>
              <a:rPr lang="es-SV" altLang="en-US" sz="2800" smtClean="0"/>
              <a:t>- LEY DEL MEDIO AMBIENTE</a:t>
            </a:r>
          </a:p>
          <a:p>
            <a:r>
              <a:rPr lang="es-SV" altLang="en-US" sz="2800" smtClean="0"/>
              <a:t>- POLITICA NACIONAL DEL MEDIO AMBIENTE</a:t>
            </a:r>
          </a:p>
          <a:p>
            <a:r>
              <a:rPr lang="es-SV" altLang="en-US" sz="2800" smtClean="0"/>
              <a:t>- PLAN NACIONAL DE ADAPTACION AL CAMBIO CLIMATICO</a:t>
            </a:r>
          </a:p>
          <a:p>
            <a:r>
              <a:rPr lang="es-SV" altLang="en-US" sz="2800" smtClean="0"/>
              <a:t>- LEY DE ORDENAMIENTO TERRITORIAL</a:t>
            </a:r>
          </a:p>
          <a:p>
            <a:r>
              <a:rPr lang="es-SV" altLang="en-US" sz="2800" smtClean="0"/>
              <a:t>- ORDENANZA DE PROTECCION, CONSERVACION Y RECUPERACION DEL MEDIO AMBIENTE DE ZACATECOLUCA</a:t>
            </a:r>
          </a:p>
          <a:p>
            <a:r>
              <a:rPr lang="es-SV" altLang="en-US" sz="2800" smtClean="0"/>
              <a:t>- PLAN QUINQUENAL DE DESARROLLO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95325" y="404813"/>
            <a:ext cx="9864725" cy="5545137"/>
          </a:xfrm>
        </p:spPr>
        <p:txBody>
          <a:bodyPr>
            <a:normAutofit fontScale="85000" lnSpcReduction="10000"/>
          </a:bodyPr>
          <a:lstStyle/>
          <a:p>
            <a:pPr algn="ctr">
              <a:defRPr/>
            </a:pPr>
            <a:r>
              <a:rPr lang="es-SV" sz="3500" dirty="0"/>
              <a:t>PLAN NACIONAL DE ADAPTACION AL CAMBIO CLIMATICO</a:t>
            </a:r>
          </a:p>
          <a:p>
            <a:pPr algn="ctr">
              <a:defRPr/>
            </a:pPr>
            <a:endParaRPr lang="es-SV" sz="2800" dirty="0"/>
          </a:p>
          <a:p>
            <a:pPr algn="just">
              <a:defRPr/>
            </a:pPr>
            <a:r>
              <a:rPr lang="es-SV" sz="2800" dirty="0"/>
              <a:t>COMPONENTE 1 : INCORPORACION DEL CAMBIO CLIMATICO Y REDUCCION DE DESASTRE EN LOS PLANES DE DESARROLLO.</a:t>
            </a:r>
          </a:p>
          <a:p>
            <a:pPr algn="just">
              <a:defRPr/>
            </a:pPr>
            <a:endParaRPr lang="es-SV" sz="2800" dirty="0"/>
          </a:p>
          <a:p>
            <a:pPr algn="just">
              <a:defRPr/>
            </a:pPr>
            <a:r>
              <a:rPr lang="es-SV" sz="2800" dirty="0"/>
              <a:t>COMPONENTE 2 : PROGRAMA DE PROTECCION DE LAS FINANZAS PUBLICAS Y REDUCCION DE PERDIDAS Y DAÑOS ASOCIADOS A LOS EFECTOS DEL CAMBIO CLIMATICO.</a:t>
            </a:r>
          </a:p>
          <a:p>
            <a:pPr algn="just">
              <a:defRPr/>
            </a:pPr>
            <a:endParaRPr lang="es-SV" sz="2800" dirty="0"/>
          </a:p>
          <a:p>
            <a:pPr algn="just">
              <a:defRPr/>
            </a:pPr>
            <a:r>
              <a:rPr lang="es-SV" sz="2800" dirty="0"/>
              <a:t>ACCION 3: DESARROLLO DE MECANISMOS DE BLINDAJE AL CAMBIO CLIMATICO</a:t>
            </a:r>
          </a:p>
          <a:p>
            <a:pPr algn="just">
              <a:defRPr/>
            </a:pPr>
            <a:endParaRPr lang="es-SV" sz="2800" dirty="0"/>
          </a:p>
          <a:p>
            <a:pPr algn="just">
              <a:defRPr/>
            </a:pPr>
            <a:r>
              <a:rPr lang="es-SV" sz="2800" dirty="0"/>
              <a:t>ACCION 4: INVERSIONES CRITICAS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36638" y="420688"/>
            <a:ext cx="9648825" cy="13938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SV" sz="3100" b="1" dirty="0"/>
              <a:t>REFORESTACIÓN Y COMPENSACIONES AMBIENTALES DE ARBOLES EN VIVERO MUNICIPAL</a:t>
            </a:r>
            <a:r>
              <a:rPr lang="es-SV" dirty="0"/>
              <a:t/>
            </a:r>
            <a:br>
              <a:rPr lang="es-SV" dirty="0"/>
            </a:br>
            <a:endParaRPr lang="es-SV" dirty="0"/>
          </a:p>
        </p:txBody>
      </p:sp>
      <p:pic>
        <p:nvPicPr>
          <p:cNvPr id="5" name="4 Marcador de contenido" descr="D:\Documents\KBA\MEDIO AMBIENTE\FOTOS INSPECCIONES\fotografias_inspecciones_06_2014\DSC02556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472" y="1653719"/>
            <a:ext cx="4377968" cy="2418882"/>
          </a:xfrm>
          <a:effectLst>
            <a:softEdge rad="112500"/>
          </a:effectLst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5963" y="4094163"/>
            <a:ext cx="4611687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Resultado de imagen para zacatecoluca LA PAZ LIMPIEZA DE TRAGAN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576" y="1653719"/>
            <a:ext cx="4314296" cy="2349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sultado de imagen para ILUMINACION ZACATECOLU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613" y="1916113"/>
            <a:ext cx="964882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uadroTexto 1"/>
          <p:cNvSpPr txBox="1">
            <a:spLocks noChangeArrowheads="1"/>
          </p:cNvSpPr>
          <p:nvPr/>
        </p:nvSpPr>
        <p:spPr bwMode="auto">
          <a:xfrm>
            <a:off x="550863" y="608013"/>
            <a:ext cx="104409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SV" altLang="es-SV" sz="2400">
                <a:solidFill>
                  <a:schemeClr val="tx1"/>
                </a:solidFill>
              </a:rPr>
              <a:t>EFICIENCIA ENERGÉTICA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SV" altLang="es-SV" sz="2400">
                <a:solidFill>
                  <a:schemeClr val="tx1"/>
                </a:solidFill>
              </a:rPr>
              <a:t>CAMBIO DE LUMINARIAS DE HALURO METÁLICO, POR LUMINARIAS  CON TECNOLOGÍA LED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33438" y="476250"/>
            <a:ext cx="9659937" cy="187325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s-SV" sz="3200" b="1" dirty="0">
                <a:solidFill>
                  <a:srgbClr val="90C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DE LA GESTIÓN DE RIESGOS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s-SV" sz="3200" b="1" dirty="0">
              <a:solidFill>
                <a:srgbClr val="90C2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es-SV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CONSTRUCCION DE BORDAS Y DRENAJES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688" y="2565400"/>
            <a:ext cx="4521200" cy="364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00" y="2590800"/>
            <a:ext cx="461327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>
          <a:xfrm>
            <a:off x="677863" y="609600"/>
            <a:ext cx="10458450" cy="1320800"/>
          </a:xfr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SV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CONSTRUCCION DE BORDAS Y DRENAJES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1922463"/>
            <a:ext cx="5997575" cy="35941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163" y="1930400"/>
            <a:ext cx="4157662" cy="35861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>
          <a:xfrm>
            <a:off x="839788" y="476250"/>
            <a:ext cx="9648825" cy="1500188"/>
          </a:xfrm>
        </p:spPr>
        <p:txBody>
          <a:bodyPr/>
          <a:lstStyle/>
          <a:p>
            <a:pPr algn="ctr" eaLnBrk="1" hangingPunct="1"/>
            <a:r>
              <a:rPr lang="es-SV" altLang="en-US" sz="2800" smtClean="0">
                <a:solidFill>
                  <a:schemeClr val="tx1"/>
                </a:solidFill>
              </a:rPr>
              <a:t>CONFORMACION DE COMISIONES COMUNALES DE PROTECCIÓN CIVIL</a:t>
            </a:r>
          </a:p>
        </p:txBody>
      </p:sp>
      <p:pic>
        <p:nvPicPr>
          <p:cNvPr id="5124" name="Picture 4" descr="C:\Users\Raquel Sarmiento\Desktop\FOTOS 2017 (3)\Nueva carpeta (2)\20170525_1829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1700213"/>
            <a:ext cx="5129212" cy="41783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125" name="Picture 5" descr="C:\Users\Raquel Sarmiento\Desktop\FOTOS 2017 (3)\Nueva carpeta (2)\20170524_1837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0" y="1703388"/>
            <a:ext cx="5027613" cy="41862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>
          <a:xfrm>
            <a:off x="334963" y="333375"/>
            <a:ext cx="11017250" cy="1511300"/>
          </a:xfrm>
        </p:spPr>
        <p:txBody>
          <a:bodyPr/>
          <a:lstStyle/>
          <a:p>
            <a:pPr algn="ctr" eaLnBrk="1" hangingPunct="1"/>
            <a:r>
              <a:rPr lang="es-SV" altLang="en-US" smtClean="0"/>
              <a:t>CAPACITACIONES DE LA COMISIÓN MUNICIPAL DE PROTECCIÓN CIVIL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6575" y="2033588"/>
            <a:ext cx="5343525" cy="38814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24563" y="2033588"/>
            <a:ext cx="5327650" cy="38814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988" y="173038"/>
            <a:ext cx="9740900" cy="15763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SV" b="1" dirty="0"/>
              <a:t>PROYECTOS A BLINDAR </a:t>
            </a:r>
            <a:r>
              <a:rPr lang="es-SV" dirty="0"/>
              <a:t/>
            </a:r>
            <a:br>
              <a:rPr lang="es-SV" dirty="0"/>
            </a:br>
            <a:r>
              <a:rPr lang="es-SV" b="1" dirty="0">
                <a:solidFill>
                  <a:schemeClr val="tx1"/>
                </a:solidFill>
              </a:rPr>
              <a:t>UBICACIÓN</a:t>
            </a:r>
            <a:r>
              <a:rPr lang="es-SV" dirty="0"/>
              <a:t/>
            </a:r>
            <a:br>
              <a:rPr lang="es-SV" dirty="0"/>
            </a:br>
            <a:endParaRPr lang="es-SV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855913" y="954088"/>
            <a:ext cx="8556625" cy="105251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SV" sz="2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puente sobre el rio San Antonio</a:t>
            </a:r>
            <a:r>
              <a:rPr lang="es-SV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ubicado sobre calle rural, que de carretera litoral conduce al Cantón San Marcos de la Cruz, en el municipio de Zacatecoluca departamento de La Paz, El Salvador. </a:t>
            </a:r>
          </a:p>
        </p:txBody>
      </p:sp>
      <p:pic>
        <p:nvPicPr>
          <p:cNvPr id="8" name="4 Marcador de contenido" descr="F:\EVER\Documents\EVER ZACATE\foto noviembre 2017\20171005_121204.jpg"/>
          <p:cNvPicPr>
            <a:picLocks noGrp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750" y="2755900"/>
            <a:ext cx="8085138" cy="36449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ctángulo 14"/>
          <p:cNvSpPr/>
          <p:nvPr/>
        </p:nvSpPr>
        <p:spPr>
          <a:xfrm>
            <a:off x="577850" y="2108200"/>
            <a:ext cx="179863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PUENTE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3388" y="1700213"/>
            <a:ext cx="8686800" cy="426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982663" y="633413"/>
            <a:ext cx="22050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RAMPA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6050" y="160338"/>
            <a:ext cx="5157788" cy="66325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SV" sz="2200" b="1" dirty="0">
                <a:solidFill>
                  <a:schemeClr val="tx1"/>
                </a:solidFill>
              </a:rPr>
              <a:t/>
            </a:r>
            <a:br>
              <a:rPr lang="es-SV" sz="2200" b="1" dirty="0">
                <a:solidFill>
                  <a:schemeClr val="tx1"/>
                </a:solidFill>
              </a:rPr>
            </a:br>
            <a:r>
              <a:rPr lang="es-SV" sz="2200" b="1" dirty="0">
                <a:solidFill>
                  <a:schemeClr val="tx1"/>
                </a:solidFill>
              </a:rPr>
              <a:t/>
            </a:r>
            <a:br>
              <a:rPr lang="es-SV" sz="2200" b="1" dirty="0">
                <a:solidFill>
                  <a:schemeClr val="tx1"/>
                </a:solidFill>
              </a:rPr>
            </a:br>
            <a:r>
              <a:rPr lang="es-SV" sz="2700" b="1" dirty="0">
                <a:solidFill>
                  <a:schemeClr val="tx1"/>
                </a:solidFill>
              </a:rPr>
              <a:t>GENERALIDADES DEL MUNICIPIO </a:t>
            </a:r>
            <a:r>
              <a:rPr lang="es-SV" sz="2700" b="1" dirty="0"/>
              <a:t>Zacatecoluca, Departamento de </a:t>
            </a:r>
            <a:br>
              <a:rPr lang="es-SV" sz="2700" b="1" dirty="0"/>
            </a:br>
            <a:r>
              <a:rPr lang="es-SV" sz="2700" b="1" dirty="0"/>
              <a:t>La Paz, El Salvador.</a:t>
            </a:r>
            <a:r>
              <a:rPr lang="es-SV" sz="2700" dirty="0"/>
              <a:t/>
            </a:r>
            <a:br>
              <a:rPr lang="es-SV" sz="2700" dirty="0"/>
            </a:br>
            <a:r>
              <a:rPr lang="es-SV" sz="2700" dirty="0"/>
              <a:t/>
            </a:r>
            <a:br>
              <a:rPr lang="es-SV" sz="2700" dirty="0"/>
            </a:br>
            <a:r>
              <a:rPr lang="es-SV" sz="3100" b="1" dirty="0"/>
              <a:t>EXTENSIÓN DE MUNICIPIO</a:t>
            </a:r>
            <a:r>
              <a:rPr lang="es-SV" sz="3100" dirty="0"/>
              <a:t>: </a:t>
            </a:r>
            <a:r>
              <a:rPr lang="es-SV" sz="4000" dirty="0">
                <a:solidFill>
                  <a:schemeClr val="tx1"/>
                </a:solidFill>
              </a:rPr>
              <a:t>321.30km2</a:t>
            </a:r>
            <a:r>
              <a:rPr lang="es-SV" sz="3100" dirty="0"/>
              <a:t/>
            </a:r>
            <a:br>
              <a:rPr lang="es-SV" sz="3100" dirty="0"/>
            </a:br>
            <a:r>
              <a:rPr lang="es-SV" sz="2700" dirty="0"/>
              <a:t/>
            </a:r>
            <a:br>
              <a:rPr lang="es-SV" sz="2700" dirty="0"/>
            </a:br>
            <a:r>
              <a:rPr lang="es-SV" sz="2700" b="1" dirty="0"/>
              <a:t>Cantones</a:t>
            </a:r>
            <a:r>
              <a:rPr lang="es-SV" sz="2700" dirty="0"/>
              <a:t>: 42</a:t>
            </a:r>
            <a:br>
              <a:rPr lang="es-SV" sz="2700" dirty="0"/>
            </a:br>
            <a:r>
              <a:rPr lang="es-SV" sz="2700" dirty="0"/>
              <a:t>Barrios: 08</a:t>
            </a:r>
            <a:br>
              <a:rPr lang="es-SV" sz="2700" dirty="0"/>
            </a:br>
            <a:r>
              <a:rPr lang="es-SV" sz="2700" dirty="0"/>
              <a:t>Colonias: 22</a:t>
            </a:r>
            <a:br>
              <a:rPr lang="es-SV" sz="2700" dirty="0"/>
            </a:br>
            <a:r>
              <a:rPr lang="es-SV" sz="2700" dirty="0"/>
              <a:t/>
            </a:r>
            <a:br>
              <a:rPr lang="es-SV" sz="2700" dirty="0"/>
            </a:br>
            <a:r>
              <a:rPr lang="es-SV" sz="2700" dirty="0"/>
              <a:t/>
            </a:r>
            <a:br>
              <a:rPr lang="es-SV" sz="2700" dirty="0"/>
            </a:br>
            <a:r>
              <a:rPr lang="es-SV" sz="2200" dirty="0">
                <a:solidFill>
                  <a:schemeClr val="tx1"/>
                </a:solidFill>
              </a:rPr>
              <a:t>DR. FRANCISCO SALVADOR HIREZI</a:t>
            </a:r>
            <a:br>
              <a:rPr lang="es-SV" sz="2200" dirty="0">
                <a:solidFill>
                  <a:schemeClr val="tx1"/>
                </a:solidFill>
              </a:rPr>
            </a:br>
            <a:r>
              <a:rPr lang="es-SV" sz="2200" dirty="0">
                <a:solidFill>
                  <a:schemeClr val="tx1"/>
                </a:solidFill>
              </a:rPr>
              <a:t>ALCALDE MUNICIPAL DE ZACATECOLUCA</a:t>
            </a:r>
            <a:r>
              <a:rPr lang="es-SV" sz="1800" dirty="0"/>
              <a:t/>
            </a:r>
            <a:br>
              <a:rPr lang="es-SV" sz="1800" dirty="0"/>
            </a:br>
            <a:r>
              <a:rPr lang="es-SV" sz="1800" b="1" dirty="0"/>
              <a:t/>
            </a:r>
            <a:br>
              <a:rPr lang="es-SV" sz="1800" b="1" dirty="0"/>
            </a:br>
            <a:r>
              <a:rPr lang="es-SV" sz="1800" b="1" dirty="0"/>
              <a:t/>
            </a:r>
            <a:br>
              <a:rPr lang="es-SV" sz="1800" b="1" dirty="0"/>
            </a:br>
            <a:r>
              <a:rPr lang="es-SV" sz="1800" b="1" dirty="0"/>
              <a:t/>
            </a:r>
            <a:br>
              <a:rPr lang="es-SV" sz="1800" b="1" dirty="0"/>
            </a:br>
            <a:endParaRPr lang="es-SV" sz="1800" b="1" dirty="0"/>
          </a:p>
        </p:txBody>
      </p:sp>
      <p:pic>
        <p:nvPicPr>
          <p:cNvPr id="1026" name="Picture 2" descr="La Paz in El Salvador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128" y="4916537"/>
            <a:ext cx="3168352" cy="1855946"/>
          </a:xfrm>
          <a:prstGeom prst="ellipse">
            <a:avLst/>
          </a:prstGeom>
          <a:ln w="127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838" y="223838"/>
            <a:ext cx="658971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title"/>
          </p:nvPr>
        </p:nvSpPr>
        <p:spPr>
          <a:xfrm>
            <a:off x="550863" y="404813"/>
            <a:ext cx="8597900" cy="1320800"/>
          </a:xfrm>
        </p:spPr>
        <p:txBody>
          <a:bodyPr/>
          <a:lstStyle/>
          <a:p>
            <a:pPr eaLnBrk="1" hangingPunct="1"/>
            <a:r>
              <a:rPr lang="es-SV" altLang="es-SV" b="1" smtClean="0">
                <a:latin typeface="Arial" panose="020B0604020202020204" pitchFamily="34" charset="0"/>
                <a:cs typeface="Arial" panose="020B0604020202020204" pitchFamily="34" charset="0"/>
              </a:rPr>
              <a:t>DESCRIPCIÓN EN DETALLE.</a:t>
            </a:r>
            <a:r>
              <a:rPr lang="es-SV" altLang="es-SV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SV" altLang="es-SV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SV" altLang="es-SV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Marcador de contenido" descr="F:\EVER\Documents\EVER ZACATE\foto noviembre 2017\20171005_121204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525" y="1144014"/>
            <a:ext cx="5376520" cy="2808876"/>
          </a:xfrm>
          <a:effectLst>
            <a:softEdge rad="112500"/>
          </a:effectLst>
        </p:spPr>
      </p:pic>
      <p:pic>
        <p:nvPicPr>
          <p:cNvPr id="6" name="5 Imagen" descr="C:\Users\Raquel Sarmiento\Desktop\FOTOS 2017 (3)\Nueva carpeta\20171129_1047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598" y="3952890"/>
            <a:ext cx="4551658" cy="2788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Conector recto de flecha 6"/>
          <p:cNvCxnSpPr/>
          <p:nvPr/>
        </p:nvCxnSpPr>
        <p:spPr>
          <a:xfrm flipV="1">
            <a:off x="8401050" y="4673600"/>
            <a:ext cx="1439863" cy="287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 rot="20853875">
            <a:off x="8399463" y="4865688"/>
            <a:ext cx="14208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3.00 metros</a:t>
            </a:r>
          </a:p>
        </p:txBody>
      </p:sp>
      <p:sp>
        <p:nvSpPr>
          <p:cNvPr id="10" name="Flecha curvada hacia abajo 9"/>
          <p:cNvSpPr/>
          <p:nvPr/>
        </p:nvSpPr>
        <p:spPr>
          <a:xfrm rot="3168071">
            <a:off x="5746750" y="1627188"/>
            <a:ext cx="2647950" cy="19113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SV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112224" y="2172559"/>
            <a:ext cx="2380956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BASES DEL PUENTE EROSIONADAS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6" descr="Resultado de imagen para dragado de r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1384300"/>
            <a:ext cx="10367962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367808" y="766445"/>
            <a:ext cx="432048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DRAGADO DE RIO</a:t>
            </a:r>
          </a:p>
        </p:txBody>
      </p:sp>
      <p:sp>
        <p:nvSpPr>
          <p:cNvPr id="27652" name="Rectángulo 4"/>
          <p:cNvSpPr>
            <a:spLocks noChangeArrowheads="1"/>
          </p:cNvSpPr>
          <p:nvPr/>
        </p:nvSpPr>
        <p:spPr bwMode="auto">
          <a:xfrm>
            <a:off x="1703388" y="260350"/>
            <a:ext cx="9217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lang="es-SV" altLang="es-SV" sz="2400" b="1">
                <a:solidFill>
                  <a:srgbClr val="90C22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DISEÑO Y DESCRIPCIÓN DE LA OPCIÓN DE BLINDAJE</a:t>
            </a:r>
            <a:r>
              <a:rPr lang="es-SV" altLang="es-SV" sz="2400">
                <a:solidFill>
                  <a:srgbClr val="90C22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SV" altLang="es-SV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s-SV" altLang="es-SV" sz="16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n 5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8" y="1268413"/>
            <a:ext cx="832961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423592" y="476672"/>
            <a:ext cx="754898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CONSTRUCCION DE GAVIONES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n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225" y="1773238"/>
            <a:ext cx="10293350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631504" y="890148"/>
            <a:ext cx="906878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n-lt"/>
              </a:rPr>
              <a:t>REPARACION DE JUNTAS Y SEÑALIZACION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Marcador de contenido 2"/>
          <p:cNvSpPr>
            <a:spLocks noGrp="1"/>
          </p:cNvSpPr>
          <p:nvPr>
            <p:ph sz="half" idx="1"/>
          </p:nvPr>
        </p:nvSpPr>
        <p:spPr>
          <a:xfrm>
            <a:off x="695325" y="404813"/>
            <a:ext cx="11017250" cy="5903912"/>
          </a:xfrm>
        </p:spPr>
        <p:txBody>
          <a:bodyPr/>
          <a:lstStyle/>
          <a:p>
            <a:pPr marL="0" indent="0" algn="ctr">
              <a:buFont typeface="Wingdings 3" panose="05040102010807070707" pitchFamily="18" charset="2"/>
              <a:buNone/>
            </a:pPr>
            <a:r>
              <a:rPr lang="es-MX" altLang="en-US" sz="4800" smtClean="0"/>
              <a:t>AGRADECIMIENTOS A:</a:t>
            </a:r>
          </a:p>
          <a:p>
            <a:pPr marL="0" indent="0" algn="just">
              <a:buFont typeface="Wingdings 3" panose="05040102010807070707" pitchFamily="18" charset="2"/>
              <a:buNone/>
            </a:pPr>
            <a:r>
              <a:rPr lang="es-MX" altLang="en-US" sz="3500" smtClean="0"/>
              <a:t>ICAP - POR SU ACOMPAÑAMIENTO TECNICO, GESTION DE LAS MEDIDAS DE BLINDAJE Y FORMACION DE RECURSO HUMANO DE LA ALCALDIA MUNICIPA DE ZACATECOLUCA.</a:t>
            </a:r>
          </a:p>
          <a:p>
            <a:pPr marL="0" indent="0" algn="just">
              <a:buFont typeface="Wingdings 3" panose="05040102010807070707" pitchFamily="18" charset="2"/>
              <a:buNone/>
            </a:pPr>
            <a:endParaRPr lang="es-MX" altLang="en-US" sz="3500" smtClean="0"/>
          </a:p>
          <a:p>
            <a:pPr marL="0" indent="0" algn="just">
              <a:buFont typeface="Wingdings 3" panose="05040102010807070707" pitchFamily="18" charset="2"/>
              <a:buNone/>
            </a:pPr>
            <a:r>
              <a:rPr lang="es-MX" altLang="en-US" sz="3500" smtClean="0"/>
              <a:t>COMURES – LA CORPORACION DE MUNICIPALIDADES DE LA REPUBLICA DE EL SALVADOR, POR INCLUIRNOS Y DARLE SEGUIMIENTO A ESTE PROCESO.</a:t>
            </a:r>
            <a:endParaRPr lang="es-SV" altLang="en-US" sz="3500" smtClean="0"/>
          </a:p>
        </p:txBody>
      </p:sp>
      <p:pic>
        <p:nvPicPr>
          <p:cNvPr id="30723" name="Picture 4" descr="Resultado de imagen para LOGO ALCALDIA MUNICIPAL DE ZACATECOLUC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9088" y="5037138"/>
            <a:ext cx="1685925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695325" y="404813"/>
            <a:ext cx="8929688" cy="5256212"/>
          </a:xfrm>
        </p:spPr>
        <p:txBody>
          <a:bodyPr/>
          <a:lstStyle/>
          <a:p>
            <a:pPr eaLnBrk="1" hangingPunct="1"/>
            <a:r>
              <a:rPr lang="es-SV" altLang="es-SV" sz="2800" b="1" smtClean="0">
                <a:solidFill>
                  <a:srgbClr val="90C226"/>
                </a:solidFill>
              </a:rPr>
              <a:t>NUMERO DE HABITANTES</a:t>
            </a:r>
            <a:r>
              <a:rPr lang="es-SV" altLang="es-SV" sz="2000" smtClean="0">
                <a:solidFill>
                  <a:schemeClr val="tx1"/>
                </a:solidFill>
              </a:rPr>
              <a:t>: </a:t>
            </a:r>
            <a:r>
              <a:rPr lang="es-SV" altLang="es-SV" sz="2800" smtClean="0">
                <a:solidFill>
                  <a:schemeClr val="tx1"/>
                </a:solidFill>
              </a:rPr>
              <a:t>72,250</a:t>
            </a:r>
            <a:r>
              <a:rPr lang="es-SV" altLang="es-SV" sz="4000" smtClean="0">
                <a:solidFill>
                  <a:schemeClr val="tx1"/>
                </a:solidFill>
              </a:rPr>
              <a:t/>
            </a:r>
            <a:br>
              <a:rPr lang="es-SV" altLang="es-SV" sz="4000" smtClean="0">
                <a:solidFill>
                  <a:schemeClr val="tx1"/>
                </a:solidFill>
              </a:rPr>
            </a:br>
            <a:r>
              <a:rPr lang="es-SV" altLang="es-SV" sz="2000" smtClean="0">
                <a:solidFill>
                  <a:schemeClr val="tx1"/>
                </a:solidFill>
              </a:rPr>
              <a:t/>
            </a:r>
            <a:br>
              <a:rPr lang="es-SV" altLang="es-SV" sz="2000" smtClean="0">
                <a:solidFill>
                  <a:schemeClr val="tx1"/>
                </a:solidFill>
              </a:rPr>
            </a:br>
            <a:r>
              <a:rPr lang="es-SV" altLang="es-SV" sz="2000" smtClean="0">
                <a:solidFill>
                  <a:schemeClr val="tx1"/>
                </a:solidFill>
              </a:rPr>
              <a:t/>
            </a:r>
            <a:br>
              <a:rPr lang="es-SV" altLang="es-SV" sz="2000" smtClean="0">
                <a:solidFill>
                  <a:schemeClr val="tx1"/>
                </a:solidFill>
              </a:rPr>
            </a:br>
            <a:r>
              <a:rPr lang="es-SV" altLang="es-SV" sz="2000" b="1" smtClean="0"/>
              <a:t>URBANO</a:t>
            </a:r>
            <a:r>
              <a:rPr lang="es-SV" altLang="es-SV" sz="2000" smtClean="0"/>
              <a:t>: </a:t>
            </a:r>
            <a:r>
              <a:rPr lang="es-SV" altLang="es-SV" sz="2800" smtClean="0">
                <a:solidFill>
                  <a:schemeClr val="tx1"/>
                </a:solidFill>
              </a:rPr>
              <a:t>48,551</a:t>
            </a:r>
            <a:r>
              <a:rPr lang="es-SV" altLang="es-SV" sz="2000" smtClean="0"/>
              <a:t/>
            </a:r>
            <a:br>
              <a:rPr lang="es-SV" altLang="es-SV" sz="2000" smtClean="0"/>
            </a:br>
            <a:r>
              <a:rPr lang="es-SV" altLang="es-SV" sz="2000" smtClean="0"/>
              <a:t/>
            </a:r>
            <a:br>
              <a:rPr lang="es-SV" altLang="es-SV" sz="2000" smtClean="0"/>
            </a:br>
            <a:r>
              <a:rPr lang="es-SV" altLang="es-SV" sz="2000" b="1" smtClean="0"/>
              <a:t>RURAL</a:t>
            </a:r>
            <a:r>
              <a:rPr lang="es-SV" altLang="es-SV" sz="2000" smtClean="0"/>
              <a:t>: </a:t>
            </a:r>
            <a:r>
              <a:rPr lang="es-SV" altLang="es-SV" sz="2800" smtClean="0">
                <a:solidFill>
                  <a:schemeClr val="tx1"/>
                </a:solidFill>
              </a:rPr>
              <a:t>23,699</a:t>
            </a:r>
            <a:r>
              <a:rPr lang="es-SV" altLang="es-SV" sz="2800" smtClean="0"/>
              <a:t/>
            </a:r>
            <a:br>
              <a:rPr lang="es-SV" altLang="es-SV" sz="2800" smtClean="0"/>
            </a:br>
            <a:r>
              <a:rPr lang="es-SV" altLang="es-SV" sz="2000" smtClean="0"/>
              <a:t/>
            </a:r>
            <a:br>
              <a:rPr lang="es-SV" altLang="es-SV" sz="2000" smtClean="0"/>
            </a:br>
            <a:r>
              <a:rPr lang="es-SV" altLang="es-SV" sz="2000" b="1" smtClean="0"/>
              <a:t>MASCULINO</a:t>
            </a:r>
            <a:r>
              <a:rPr lang="es-SV" altLang="es-SV" sz="2000" smtClean="0"/>
              <a:t>: </a:t>
            </a:r>
            <a:r>
              <a:rPr lang="es-SV" altLang="es-SV" sz="2800" smtClean="0">
                <a:solidFill>
                  <a:schemeClr val="tx1"/>
                </a:solidFill>
              </a:rPr>
              <a:t>35,767</a:t>
            </a:r>
            <a:r>
              <a:rPr lang="es-SV" altLang="es-SV" sz="2000" smtClean="0"/>
              <a:t/>
            </a:r>
            <a:br>
              <a:rPr lang="es-SV" altLang="es-SV" sz="2000" smtClean="0"/>
            </a:br>
            <a:r>
              <a:rPr lang="es-SV" altLang="es-SV" sz="2000" smtClean="0"/>
              <a:t/>
            </a:r>
            <a:br>
              <a:rPr lang="es-SV" altLang="es-SV" sz="2000" smtClean="0"/>
            </a:br>
            <a:r>
              <a:rPr lang="es-SV" altLang="es-SV" sz="2000" b="1" smtClean="0"/>
              <a:t>FEMENINO</a:t>
            </a:r>
            <a:r>
              <a:rPr lang="es-SV" altLang="es-SV" sz="2000" smtClean="0"/>
              <a:t>: </a:t>
            </a:r>
            <a:r>
              <a:rPr lang="es-SV" altLang="es-SV" sz="2800" smtClean="0">
                <a:solidFill>
                  <a:schemeClr val="tx1"/>
                </a:solidFill>
              </a:rPr>
              <a:t>36,483</a:t>
            </a:r>
          </a:p>
        </p:txBody>
      </p:sp>
      <p:pic>
        <p:nvPicPr>
          <p:cNvPr id="819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413" y="1125538"/>
            <a:ext cx="792162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84720" y="135150"/>
            <a:ext cx="1189967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</a:rPr>
              <a:t>ABORDAJES AMBIENTAL, DE PLANIFICACION TERRITORIAL Y GESTION DE RIESGOS Y VULNERABILIDAD DE ZACATECOLUCA</a:t>
            </a:r>
          </a:p>
        </p:txBody>
      </p:sp>
      <p:sp>
        <p:nvSpPr>
          <p:cNvPr id="9219" name="Rectángulo 5"/>
          <p:cNvSpPr>
            <a:spLocks noChangeArrowheads="1"/>
          </p:cNvSpPr>
          <p:nvPr/>
        </p:nvSpPr>
        <p:spPr bwMode="auto">
          <a:xfrm>
            <a:off x="550863" y="2265363"/>
            <a:ext cx="7056437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endParaRPr lang="es-SV" altLang="es-SV" sz="1200">
              <a:solidFill>
                <a:schemeClr val="tx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9220" name="Título 3"/>
          <p:cNvSpPr>
            <a:spLocks noGrp="1"/>
          </p:cNvSpPr>
          <p:nvPr>
            <p:ph type="title"/>
          </p:nvPr>
        </p:nvSpPr>
        <p:spPr>
          <a:xfrm>
            <a:off x="1055688" y="2363788"/>
            <a:ext cx="8299450" cy="473075"/>
          </a:xfrm>
        </p:spPr>
        <p:txBody>
          <a:bodyPr/>
          <a:lstStyle/>
          <a:p>
            <a:r>
              <a:rPr lang="es-SV" altLang="en-US" smtClean="0"/>
              <a:t>- UNIDAD MEDIO AMBIENTAL</a:t>
            </a:r>
          </a:p>
        </p:txBody>
      </p:sp>
      <p:sp>
        <p:nvSpPr>
          <p:cNvPr id="9221" name="Título 3"/>
          <p:cNvSpPr txBox="1">
            <a:spLocks/>
          </p:cNvSpPr>
          <p:nvPr/>
        </p:nvSpPr>
        <p:spPr bwMode="auto">
          <a:xfrm>
            <a:off x="1035050" y="3316288"/>
            <a:ext cx="829945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SV" altLang="en-US" sz="2000">
                <a:solidFill>
                  <a:schemeClr val="accent1"/>
                </a:solidFill>
              </a:rPr>
              <a:t>- UNIDAD DE PLANIFICACION Y DESARROLLO TERRITORIAL</a:t>
            </a:r>
          </a:p>
        </p:txBody>
      </p:sp>
      <p:sp>
        <p:nvSpPr>
          <p:cNvPr id="9222" name="Título 3"/>
          <p:cNvSpPr txBox="1">
            <a:spLocks/>
          </p:cNvSpPr>
          <p:nvPr/>
        </p:nvSpPr>
        <p:spPr bwMode="auto">
          <a:xfrm>
            <a:off x="1035050" y="4262438"/>
            <a:ext cx="82994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SV" altLang="en-US" sz="2000">
                <a:solidFill>
                  <a:schemeClr val="accent1"/>
                </a:solidFill>
              </a:rPr>
              <a:t>- DIRECCION MUNICIPAL DE PROTECCION CIVIL Y VULNERABILIDAD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texto 3"/>
          <p:cNvSpPr>
            <a:spLocks noGrp="1"/>
          </p:cNvSpPr>
          <p:nvPr>
            <p:ph type="body" sz="half" idx="2"/>
          </p:nvPr>
        </p:nvSpPr>
        <p:spPr>
          <a:xfrm>
            <a:off x="695325" y="692150"/>
            <a:ext cx="10369550" cy="4897438"/>
          </a:xfrm>
        </p:spPr>
        <p:txBody>
          <a:bodyPr/>
          <a:lstStyle/>
          <a:p>
            <a:pPr algn="ctr"/>
            <a:r>
              <a:rPr lang="es-SV" altLang="en-US" sz="3600" smtClean="0"/>
              <a:t>RIESGO DE DESASTRE</a:t>
            </a:r>
          </a:p>
          <a:p>
            <a:pPr algn="just"/>
            <a:endParaRPr lang="es-SV" altLang="en-US" sz="3600" smtClean="0"/>
          </a:p>
          <a:p>
            <a:pPr algn="just"/>
            <a:r>
              <a:rPr lang="es-SV" altLang="en-US" sz="3600" smtClean="0"/>
              <a:t>Un nivel de consecuencias económicos sociales adversas que una sociedad no puede manejar por si mismo y que altera su funcionamiento.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2963" y="404813"/>
            <a:ext cx="9505950" cy="936625"/>
          </a:xfrm>
        </p:spPr>
        <p:txBody>
          <a:bodyPr/>
          <a:lstStyle/>
          <a:p>
            <a:pPr algn="ctr"/>
            <a:r>
              <a:rPr lang="es-SV" altLang="en-US" sz="4000" smtClean="0"/>
              <a:t>RIESGOS GEOFISICOS </a:t>
            </a:r>
          </a:p>
        </p:txBody>
      </p:sp>
      <p:pic>
        <p:nvPicPr>
          <p:cNvPr id="11267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888" y="1125538"/>
            <a:ext cx="10585450" cy="5256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texto 3"/>
          <p:cNvSpPr>
            <a:spLocks noGrp="1"/>
          </p:cNvSpPr>
          <p:nvPr>
            <p:ph type="body" sz="half" idx="2"/>
          </p:nvPr>
        </p:nvSpPr>
        <p:spPr>
          <a:xfrm>
            <a:off x="2279650" y="188913"/>
            <a:ext cx="7704138" cy="1079500"/>
          </a:xfrm>
        </p:spPr>
        <p:txBody>
          <a:bodyPr/>
          <a:lstStyle/>
          <a:p>
            <a:pPr algn="ctr"/>
            <a:r>
              <a:rPr lang="es-SV" altLang="en-US" sz="3600" smtClean="0"/>
              <a:t>RIESGOS HIDROMETEOROLOGICOS</a:t>
            </a:r>
          </a:p>
        </p:txBody>
      </p:sp>
      <p:pic>
        <p:nvPicPr>
          <p:cNvPr id="12291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787400"/>
            <a:ext cx="5429250" cy="588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Imagen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75" y="787400"/>
            <a:ext cx="5880100" cy="588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g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8538" y="623888"/>
            <a:ext cx="3582987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img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655638"/>
            <a:ext cx="424815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91344" y="143162"/>
            <a:ext cx="11737304" cy="4616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ln w="635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latin typeface="+mn-lt"/>
              </a:rPr>
              <a:t>MAPA DE RIESGO DE ZACATECOLUCA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285935" y="655820"/>
            <a:ext cx="292313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SV" dirty="0">
                <a:ln>
                  <a:solidFill>
                    <a:srgbClr val="90C226"/>
                  </a:solidFill>
                </a:ln>
                <a:latin typeface="+mn-lt"/>
              </a:rPr>
              <a:t>MAPA DE SUBCEPTIBILIDAD Y RIESGO DEL MUNICIPIO DE ZACATECOLUCA</a:t>
            </a:r>
          </a:p>
        </p:txBody>
      </p:sp>
      <p:sp>
        <p:nvSpPr>
          <p:cNvPr id="10" name="Flecha a la derecha con bandas 9"/>
          <p:cNvSpPr/>
          <p:nvPr/>
        </p:nvSpPr>
        <p:spPr>
          <a:xfrm>
            <a:off x="3935413" y="4292600"/>
            <a:ext cx="2124075" cy="17541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SV"/>
          </a:p>
        </p:txBody>
      </p:sp>
      <p:sp>
        <p:nvSpPr>
          <p:cNvPr id="11" name="Flecha a la derecha con muesca 10"/>
          <p:cNvSpPr/>
          <p:nvPr/>
        </p:nvSpPr>
        <p:spPr>
          <a:xfrm>
            <a:off x="3287713" y="1700213"/>
            <a:ext cx="2160587" cy="936625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SV"/>
          </a:p>
        </p:txBody>
      </p:sp>
      <p:sp>
        <p:nvSpPr>
          <p:cNvPr id="13320" name="CuadroTexto 13"/>
          <p:cNvSpPr txBox="1">
            <a:spLocks noChangeArrowheads="1"/>
          </p:cNvSpPr>
          <p:nvPr/>
        </p:nvSpPr>
        <p:spPr bwMode="auto">
          <a:xfrm>
            <a:off x="5375275" y="1628775"/>
            <a:ext cx="2990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SV" altLang="es-SV">
                <a:solidFill>
                  <a:schemeClr val="tx1"/>
                </a:solidFill>
              </a:rPr>
              <a:t>SUSCEPTIBLES A DERRUMBES, DESLAVES, FLUJOS DE ESCOMBROS. </a:t>
            </a:r>
          </a:p>
        </p:txBody>
      </p:sp>
      <p:sp>
        <p:nvSpPr>
          <p:cNvPr id="13321" name="CuadroTexto 14"/>
          <p:cNvSpPr txBox="1">
            <a:spLocks noChangeArrowheads="1"/>
          </p:cNvSpPr>
          <p:nvPr/>
        </p:nvSpPr>
        <p:spPr bwMode="auto">
          <a:xfrm>
            <a:off x="6024563" y="5040313"/>
            <a:ext cx="1812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FFFFFF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FFFFFF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FFFFFF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5pPr>
            <a:lvl6pPr marL="25146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6pPr>
            <a:lvl7pPr marL="29718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7pPr>
            <a:lvl8pPr marL="34290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8pPr>
            <a:lvl9pPr marL="38862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FFFFFF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SV" altLang="es-SV">
                <a:solidFill>
                  <a:schemeClr val="tx1"/>
                </a:solidFill>
              </a:rPr>
              <a:t>SUSCEPTIBLES A INUNDACIONES </a:t>
            </a:r>
          </a:p>
        </p:txBody>
      </p:sp>
      <p:sp>
        <p:nvSpPr>
          <p:cNvPr id="12" name="Flecha curvada hacia abajo 11"/>
          <p:cNvSpPr/>
          <p:nvPr/>
        </p:nvSpPr>
        <p:spPr>
          <a:xfrm rot="10800000">
            <a:off x="6311900" y="2576513"/>
            <a:ext cx="3024188" cy="1601787"/>
          </a:xfrm>
          <a:prstGeom prst="curvedDownArrow">
            <a:avLst>
              <a:gd name="adj1" fmla="val 31741"/>
              <a:gd name="adj2" fmla="val 92569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SV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55688" y="692150"/>
            <a:ext cx="8856662" cy="5257800"/>
          </a:xfrm>
        </p:spPr>
        <p:txBody>
          <a:bodyPr>
            <a:normAutofit lnSpcReduction="10000"/>
          </a:bodyPr>
          <a:lstStyle/>
          <a:p>
            <a:pPr algn="ctr">
              <a:defRPr/>
            </a:pPr>
            <a:r>
              <a:rPr lang="es-SV" sz="3600" dirty="0"/>
              <a:t>BLINDAJE CLIMATICO</a:t>
            </a:r>
          </a:p>
          <a:p>
            <a:pPr marL="742950" indent="-742950">
              <a:buFont typeface="Wingdings 3" panose="05040102010807070707" pitchFamily="18" charset="2"/>
              <a:buAutoNum type="alphaLcParenR"/>
              <a:defRPr/>
            </a:pPr>
            <a:r>
              <a:rPr lang="es-SV" sz="3600" dirty="0"/>
              <a:t>Enfrentarse a los riesgos climáticos presentes y futuros</a:t>
            </a:r>
          </a:p>
          <a:p>
            <a:pPr marL="742950" indent="-742950">
              <a:buFont typeface="Wingdings 3" panose="05040102010807070707" pitchFamily="18" charset="2"/>
              <a:buAutoNum type="alphaLcParenR"/>
              <a:defRPr/>
            </a:pPr>
            <a:r>
              <a:rPr lang="es-SV" sz="3600" dirty="0"/>
              <a:t>Evitar inversiones de alto riesgo al cambio climático</a:t>
            </a:r>
          </a:p>
          <a:p>
            <a:pPr marL="742950" indent="-742950">
              <a:buFont typeface="Wingdings 3" panose="05040102010807070707" pitchFamily="18" charset="2"/>
              <a:buAutoNum type="alphaLcParenR"/>
              <a:defRPr/>
            </a:pPr>
            <a:r>
              <a:rPr lang="es-SV" sz="3600" dirty="0"/>
              <a:t>Fomentar la gobernabilidad y el dialogo social </a:t>
            </a:r>
          </a:p>
          <a:p>
            <a:pPr marL="742950" indent="-742950">
              <a:buFont typeface="Wingdings 3" panose="05040102010807070707" pitchFamily="18" charset="2"/>
              <a:buAutoNum type="alphaLcParenR"/>
              <a:defRPr/>
            </a:pPr>
            <a:r>
              <a:rPr lang="es-SV" sz="3600" dirty="0"/>
              <a:t>Análisis de infraestructura publica por blindar y las medidas a aplicar</a:t>
            </a:r>
          </a:p>
          <a:p>
            <a:pPr>
              <a:defRPr/>
            </a:pPr>
            <a:endParaRPr lang="es-SV" sz="3600" dirty="0"/>
          </a:p>
          <a:p>
            <a:pPr marL="742950" indent="-742950">
              <a:buFont typeface="Wingdings 3" panose="05040102010807070707" pitchFamily="18" charset="2"/>
              <a:buAutoNum type="alphaLcParenR"/>
              <a:defRPr/>
            </a:pPr>
            <a:endParaRPr lang="es-SV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996</TotalTime>
  <Words>422</Words>
  <Application>Microsoft Office PowerPoint</Application>
  <PresentationFormat>Widescreen</PresentationFormat>
  <Paragraphs>63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Trebuchet MS</vt:lpstr>
      <vt:lpstr>Arial</vt:lpstr>
      <vt:lpstr>Wingdings 3</vt:lpstr>
      <vt:lpstr>Calibri</vt:lpstr>
      <vt:lpstr>Arial Black</vt:lpstr>
      <vt:lpstr>Arial Unicode MS</vt:lpstr>
      <vt:lpstr>Times New Roman</vt:lpstr>
      <vt:lpstr>Faceta</vt:lpstr>
      <vt:lpstr>ALCALDIA DE ZACATECOLUCA  LA PAZ, EL SALVADOR  </vt:lpstr>
      <vt:lpstr>  GENERALIDADES DEL MUNICIPIO Zacatecoluca, Departamento de  La Paz, El Salvador.  EXTENSIÓN DE MUNICIPIO: 321.30km2  Cantones: 42 Barrios: 08 Colonias: 22   DR. FRANCISCO SALVADOR HIREZI ALCALDE MUNICIPAL DE ZACATECOLUCA    </vt:lpstr>
      <vt:lpstr>NUMERO DE HABITANTES: 72,250   URBANO: 48,551  RURAL: 23,699  MASCULINO: 35,767  FEMENINO: 36,483</vt:lpstr>
      <vt:lpstr>- UNIDAD MEDIO AMBIENTAL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REFORESTACIÓN Y COMPENSACIONES AMBIENTALES DE ARBOLES EN VIVERO MUNICIPAL </vt:lpstr>
      <vt:lpstr>PowerPoint Presentation</vt:lpstr>
      <vt:lpstr>PowerPoint Presentation</vt:lpstr>
      <vt:lpstr>CONSTRUCCION DE BORDAS Y DRENAJES</vt:lpstr>
      <vt:lpstr>CONFORMACION DE COMISIONES COMUNALES DE PROTECCIÓN CIVIL</vt:lpstr>
      <vt:lpstr>CAPACITACIONES DE LA COMISIÓN MUNICIPAL DE PROTECCIÓN CIVIL</vt:lpstr>
      <vt:lpstr>PROYECTOS A BLINDAR  UBICACIÓN </vt:lpstr>
      <vt:lpstr>PowerPoint Presentation</vt:lpstr>
      <vt:lpstr>DESCRIPCIÓN EN DETALLE. </vt:lpstr>
      <vt:lpstr>PowerPoint Presentation</vt:lpstr>
      <vt:lpstr>PowerPoint Presentation</vt:lpstr>
      <vt:lpstr>PowerPoint Presentation</vt:lpstr>
      <vt:lpstr>PowerPoint Presentation</vt:lpstr>
    </vt:vector>
  </TitlesOfParts>
  <Company>Alcaldia Municipal Zacatecoluca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Raquel Sarmiento</dc:creator>
  <cp:lastModifiedBy>Jeisson Rodriguez</cp:lastModifiedBy>
  <cp:revision>83</cp:revision>
  <dcterms:created xsi:type="dcterms:W3CDTF">2017-03-20T16:48:33Z</dcterms:created>
  <dcterms:modified xsi:type="dcterms:W3CDTF">2018-06-21T20:25:27Z</dcterms:modified>
</cp:coreProperties>
</file>