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26" r:id="rId1"/>
  </p:sldMasterIdLst>
  <p:notesMasterIdLst>
    <p:notesMasterId r:id="rId13"/>
  </p:notesMasterIdLst>
  <p:handoutMasterIdLst>
    <p:handoutMasterId r:id="rId14"/>
  </p:handoutMasterIdLst>
  <p:sldIdLst>
    <p:sldId id="499" r:id="rId2"/>
    <p:sldId id="448" r:id="rId3"/>
    <p:sldId id="496" r:id="rId4"/>
    <p:sldId id="391" r:id="rId5"/>
    <p:sldId id="453" r:id="rId6"/>
    <p:sldId id="494" r:id="rId7"/>
    <p:sldId id="516" r:id="rId8"/>
    <p:sldId id="517" r:id="rId9"/>
    <p:sldId id="518" r:id="rId10"/>
    <p:sldId id="519" r:id="rId11"/>
    <p:sldId id="504" r:id="rId12"/>
  </p:sldIdLst>
  <p:sldSz cx="9144000" cy="6858000" type="screen4x3"/>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9" autoAdjust="0"/>
    <p:restoredTop sz="92166"/>
  </p:normalViewPr>
  <p:slideViewPr>
    <p:cSldViewPr>
      <p:cViewPr varScale="1">
        <p:scale>
          <a:sx n="106" d="100"/>
          <a:sy n="106" d="100"/>
        </p:scale>
        <p:origin x="20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s-HN" dirty="0"/>
          </a:p>
        </p:txBody>
      </p:sp>
      <p:sp>
        <p:nvSpPr>
          <p:cNvPr id="3" name="2 Marcador de fecha"/>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98E60ED3-A9CB-45FB-91BD-149AAD870FCF}" type="datetimeFigureOut">
              <a:rPr lang="es-HN" smtClean="0"/>
              <a:pPr/>
              <a:t>21/6/2018</a:t>
            </a:fld>
            <a:endParaRPr lang="es-HN" dirty="0"/>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s-HN" dirty="0"/>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370876F3-F9DB-49BA-9AE7-07D5E0E0237E}" type="slidenum">
              <a:rPr lang="es-HN" smtClean="0"/>
              <a:pPr/>
              <a:t>‹#›</a:t>
            </a:fld>
            <a:endParaRPr lang="es-HN" dirty="0"/>
          </a:p>
        </p:txBody>
      </p:sp>
    </p:spTree>
    <p:extLst>
      <p:ext uri="{BB962C8B-B14F-4D97-AF65-F5344CB8AC3E}">
        <p14:creationId xmlns:p14="http://schemas.microsoft.com/office/powerpoint/2010/main" val="3833163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s-HN" dirty="0"/>
          </a:p>
        </p:txBody>
      </p:sp>
      <p:sp>
        <p:nvSpPr>
          <p:cNvPr id="3" name="2 Marcador de fecha"/>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40D2172-DFB0-4D55-9D73-1D6A0B644BEA}" type="datetimeFigureOut">
              <a:rPr lang="es-HN" smtClean="0"/>
              <a:pPr/>
              <a:t>21/6/2018</a:t>
            </a:fld>
            <a:endParaRPr lang="es-HN" dirty="0"/>
          </a:p>
        </p:txBody>
      </p:sp>
      <p:sp>
        <p:nvSpPr>
          <p:cNvPr id="4" name="3 Marcador de imagen de diapositiva"/>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s-HN"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s-HN"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648FD27F-71DF-499E-8718-3742DC82EDD2}" type="slidenum">
              <a:rPr lang="es-HN" smtClean="0"/>
              <a:pPr/>
              <a:t>‹#›</a:t>
            </a:fld>
            <a:endParaRPr lang="es-HN" dirty="0"/>
          </a:p>
        </p:txBody>
      </p:sp>
    </p:spTree>
    <p:extLst>
      <p:ext uri="{BB962C8B-B14F-4D97-AF65-F5344CB8AC3E}">
        <p14:creationId xmlns:p14="http://schemas.microsoft.com/office/powerpoint/2010/main" val="296409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tx1"/>
                </a:solidFill>
                <a:effectLst/>
                <a:latin typeface="+mn-lt"/>
                <a:ea typeface="+mn-ea"/>
                <a:cs typeface="+mn-cs"/>
              </a:rPr>
              <a:t>En febrero del año 1992 con apoyo del PDM/AID Programa de Desarrollo Municipal de USAID, se reactiva AMHON y asume un papel activo y positivo en la defensa de la Ley de Municipalidades contra todo lo que pueda ser desventaja para los intereses municipales, participa también en la Reforma de la Ley Electoral donde por primera vez se le permite al electorado votar en forma separada, esto claramente reforma el proceso.</a:t>
            </a:r>
          </a:p>
          <a:p>
            <a:pPr lvl="0"/>
            <a:r>
              <a:rPr lang="es-ES" sz="1200" kern="1200" dirty="0" smtClean="0">
                <a:solidFill>
                  <a:schemeClr val="tx1"/>
                </a:solidFill>
                <a:effectLst/>
                <a:latin typeface="+mn-lt"/>
                <a:ea typeface="+mn-ea"/>
                <a:cs typeface="+mn-cs"/>
              </a:rPr>
              <a:t>Para darle un mayor fortalecimiento institucional a la AMHON, se celebró un convenio con SAID, bajo el proyecto de desarrollo municipal (No. 522-0340) a través de la Asociación Internacional de Administración Municipal ICMA que básicamente consistía en:</a:t>
            </a:r>
            <a:endParaRPr lang="es-HN"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HN"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Trasladar al Ingeniero Alfredo Alvarado Sagastume, consultor de largo plazo  en el área de Administración Municipal de ICMA, para que desempeñe el cargo de Director Ejecutivo de la Asociación de Municipios de Honduras a partir del 1 de marzo de 1992. </a:t>
            </a:r>
            <a:endParaRPr lang="es-HN"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elaboró un plan de trabajo que fue aprobado de manera conjunta entre AMHON e ICMA.</a:t>
            </a:r>
            <a:endParaRPr lang="es-H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HN" sz="1600" kern="1200" dirty="0" smtClean="0">
              <a:solidFill>
                <a:schemeClr val="tx1"/>
              </a:solidFill>
              <a:effectLst/>
              <a:latin typeface="+mn-lt"/>
              <a:ea typeface="+mn-ea"/>
              <a:cs typeface="+mn-cs"/>
            </a:endParaRPr>
          </a:p>
          <a:p>
            <a:endParaRPr lang="es-HN" sz="1600" dirty="0"/>
          </a:p>
        </p:txBody>
      </p:sp>
      <p:sp>
        <p:nvSpPr>
          <p:cNvPr id="4" name="3 Marcador de número de diapositiva"/>
          <p:cNvSpPr>
            <a:spLocks noGrp="1"/>
          </p:cNvSpPr>
          <p:nvPr>
            <p:ph type="sldNum" sz="quarter" idx="10"/>
          </p:nvPr>
        </p:nvSpPr>
        <p:spPr/>
        <p:txBody>
          <a:bodyPr/>
          <a:lstStyle/>
          <a:p>
            <a:fld id="{648FD27F-71DF-499E-8718-3742DC82EDD2}" type="slidenum">
              <a:rPr lang="es-HN" smtClean="0"/>
              <a:pPr/>
              <a:t>3</a:t>
            </a:fld>
            <a:endParaRPr lang="es-HN" dirty="0"/>
          </a:p>
        </p:txBody>
      </p:sp>
    </p:spTree>
    <p:extLst>
      <p:ext uri="{BB962C8B-B14F-4D97-AF65-F5344CB8AC3E}">
        <p14:creationId xmlns:p14="http://schemas.microsoft.com/office/powerpoint/2010/main" val="423524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solidFill>
                  <a:schemeClr val="tx1"/>
                </a:solidFill>
                <a:effectLst/>
                <a:latin typeface="+mn-lt"/>
                <a:ea typeface="+mn-ea"/>
                <a:cs typeface="+mn-cs"/>
              </a:rPr>
              <a:t>En febrero del año 1992 con apoyo del PDM/AID Programa de Desarrollo Municipal de USAID, se reactiva AMHON y asume un papel activo y positivo en la defensa de la Ley de Municipalidades contra todo lo que pueda ser desventaja para los intereses municipales, participa también en la Reforma de la Ley Electoral donde por primera vez se le permite al electorado votar en forma separada, esto claramente reforma el proceso.</a:t>
            </a:r>
          </a:p>
          <a:p>
            <a:pPr lvl="0"/>
            <a:r>
              <a:rPr lang="es-ES" sz="1200" kern="1200" dirty="0" smtClean="0">
                <a:solidFill>
                  <a:schemeClr val="tx1"/>
                </a:solidFill>
                <a:effectLst/>
                <a:latin typeface="+mn-lt"/>
                <a:ea typeface="+mn-ea"/>
                <a:cs typeface="+mn-cs"/>
              </a:rPr>
              <a:t>Para darle un mayor fortalecimiento institucional a la AMHON, se celebró un convenio con SAID, bajo el proyecto de desarrollo municipal (No. 522-0340) a través de la Asociación Internacional de Administración Municipal ICMA que básicamente consistía en:</a:t>
            </a:r>
            <a:endParaRPr lang="es-HN"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HN"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Trasladar al Ingeniero Alfredo Alvarado Sagastume, consultor de largo plazo  en el área de Administración Municipal de ICMA, para que desempeñe el cargo de Director Ejecutivo de la Asociación de Municipios de Honduras a partir del 1 de marzo de 1992. </a:t>
            </a:r>
            <a:endParaRPr lang="es-HN"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elaboró un plan de trabajo que fue aprobado de manera conjunta entre AMHON e ICMA.</a:t>
            </a:r>
            <a:endParaRPr lang="es-H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HN" sz="1600" kern="1200" dirty="0" smtClean="0">
              <a:solidFill>
                <a:schemeClr val="tx1"/>
              </a:solidFill>
              <a:effectLst/>
              <a:latin typeface="+mn-lt"/>
              <a:ea typeface="+mn-ea"/>
              <a:cs typeface="+mn-cs"/>
            </a:endParaRPr>
          </a:p>
          <a:p>
            <a:endParaRPr lang="es-HN" sz="1600" dirty="0"/>
          </a:p>
        </p:txBody>
      </p:sp>
      <p:sp>
        <p:nvSpPr>
          <p:cNvPr id="4" name="3 Marcador de número de diapositiva"/>
          <p:cNvSpPr>
            <a:spLocks noGrp="1"/>
          </p:cNvSpPr>
          <p:nvPr>
            <p:ph type="sldNum" sz="quarter" idx="10"/>
          </p:nvPr>
        </p:nvSpPr>
        <p:spPr/>
        <p:txBody>
          <a:bodyPr/>
          <a:lstStyle/>
          <a:p>
            <a:fld id="{648FD27F-71DF-499E-8718-3742DC82EDD2}" type="slidenum">
              <a:rPr lang="es-HN" smtClean="0"/>
              <a:pPr/>
              <a:t>5</a:t>
            </a:fld>
            <a:endParaRPr lang="es-HN" dirty="0"/>
          </a:p>
        </p:txBody>
      </p:sp>
    </p:spTree>
    <p:extLst>
      <p:ext uri="{BB962C8B-B14F-4D97-AF65-F5344CB8AC3E}">
        <p14:creationId xmlns:p14="http://schemas.microsoft.com/office/powerpoint/2010/main" val="423524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648FD27F-71DF-499E-8718-3742DC82EDD2}" type="slidenum">
              <a:rPr lang="es-HN" smtClean="0"/>
              <a:pPr/>
              <a:t>11</a:t>
            </a:fld>
            <a:endParaRPr lang="es-HN" dirty="0"/>
          </a:p>
        </p:txBody>
      </p:sp>
    </p:spTree>
    <p:extLst>
      <p:ext uri="{BB962C8B-B14F-4D97-AF65-F5344CB8AC3E}">
        <p14:creationId xmlns:p14="http://schemas.microsoft.com/office/powerpoint/2010/main" val="177231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9A2CD7A-3572-4888-B75A-1D6C3F66145B}" type="datetime1">
              <a:rPr lang="es-ES" smtClean="0"/>
              <a:pPr/>
              <a:t>21/06/2018</a:t>
            </a:fld>
            <a:endParaRPr lang="es-E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FEC7BC3-5751-47B8-AF07-B4C259398325}"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75BB22A-64E4-4195-B669-B1191115690D}" type="datetime1">
              <a:rPr lang="es-ES" smtClean="0"/>
              <a:pPr/>
              <a:t>21/06/2018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610D4F-B64D-461C-857E-E8CAB82E575F}" type="datetime1">
              <a:rPr lang="es-ES" smtClean="0"/>
              <a:pPr/>
              <a:t>21/06/2018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7190BC-FEC3-4E41-A64A-421ADBFD22D5}" type="datetime1">
              <a:rPr lang="es-ES" smtClean="0"/>
              <a:pPr/>
              <a:t>21/06/2018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
        <p:nvSpPr>
          <p:cNvPr id="7" name="6 Título"/>
          <p:cNvSpPr>
            <a:spLocks noGrp="1"/>
          </p:cNvSpPr>
          <p:nvPr>
            <p:ph type="title"/>
          </p:nvPr>
        </p:nvSpPr>
        <p:spPr/>
        <p:txBody>
          <a:bodyPr rtlCol="0"/>
          <a:lstStyle/>
          <a:p>
            <a:r>
              <a:rPr kumimoji="0" lang="es-ES" smtClean="0"/>
              <a:t>Haga clic para modificar el estilo de título del patrón</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912BEC6-50EB-4CF1-8EE0-F79ECB704476}" type="datetime1">
              <a:rPr lang="es-ES" smtClean="0"/>
              <a:pPr/>
              <a:t>21/06/2018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ED98AA1-66AD-4EA9-A46D-B208E10FDAEC}" type="datetime1">
              <a:rPr lang="es-ES" smtClean="0"/>
              <a:pPr/>
              <a:t>21/06/2018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
        <p:nvSpPr>
          <p:cNvPr id="8" name="7 Título"/>
          <p:cNvSpPr>
            <a:spLocks noGrp="1"/>
          </p:cNvSpPr>
          <p:nvPr>
            <p:ph type="title"/>
          </p:nvPr>
        </p:nvSpPr>
        <p:spPr/>
        <p:txBody>
          <a:bodyPr rtlCol="0"/>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A6F06CF-F118-4851-83FD-4A4B3657B113}" type="datetime1">
              <a:rPr lang="es-ES" smtClean="0"/>
              <a:pPr/>
              <a:t>21/06/2018</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2B76D44F-3AD3-4A00-9FCF-C9878C9F1156}" type="datetime1">
              <a:rPr lang="es-ES" smtClean="0"/>
              <a:pPr/>
              <a:t>21/06/2018</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
        <p:nvSpPr>
          <p:cNvPr id="6" name="5 Título"/>
          <p:cNvSpPr>
            <a:spLocks noGrp="1"/>
          </p:cNvSpPr>
          <p:nvPr>
            <p:ph type="title"/>
          </p:nvPr>
        </p:nvSpPr>
        <p:spPr/>
        <p:txBody>
          <a:bodyPr rtlCol="0"/>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96393DF-D6EA-47AF-9CC9-A6B3E313578B}" type="datetime1">
              <a:rPr lang="es-ES" smtClean="0"/>
              <a:pPr/>
              <a:t>21/06/2018</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12F61A7F-EFC6-45CB-8B0A-7D641B58D24A}" type="datetime1">
              <a:rPr lang="es-ES" smtClean="0"/>
              <a:pPr/>
              <a:t>21/06/2018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7FEC7BC3-5751-47B8-AF07-B4C259398325}" type="slidenum">
              <a:rPr lang="es-ES" smtClean="0"/>
              <a:pPr/>
              <a:t>‹#›</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B8A8D32-00B2-412F-8C09-924EC1C383BF}" type="datetime1">
              <a:rPr lang="es-ES" smtClean="0"/>
              <a:pPr/>
              <a:t>21/06/2018</a:t>
            </a:fld>
            <a:endParaRPr lang="es-E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FEC7BC3-5751-47B8-AF07-B4C259398325}" type="slidenum">
              <a:rPr lang="es-ES" smtClean="0"/>
              <a:pPr/>
              <a:t>‹#›</a:t>
            </a:fld>
            <a:endParaRPr lang="es-E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24A70E8-BB84-45B0-98F0-6AA794808225}" type="datetime1">
              <a:rPr lang="es-ES" smtClean="0"/>
              <a:pPr/>
              <a:t>21/06/2018</a:t>
            </a:fld>
            <a:endParaRPr lang="es-E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EC7BC3-5751-47B8-AF07-B4C259398325}" type="slidenum">
              <a:rPr lang="es-ES" smtClean="0"/>
              <a:pPr/>
              <a:t>‹#›</a:t>
            </a:fld>
            <a:endParaRPr lang="es-ES" dirty="0"/>
          </a:p>
        </p:txBody>
      </p:sp>
      <p:pic>
        <p:nvPicPr>
          <p:cNvPr id="11" name="10 Imagen" descr="fondo-interior.png"/>
          <p:cNvPicPr>
            <a:picLocks noChangeAspect="1"/>
          </p:cNvPicPr>
          <p:nvPr/>
        </p:nvPicPr>
        <p:blipFill>
          <a:blip r:embed="rId14" cstate="print"/>
          <a:stretch>
            <a:fillRect/>
          </a:stretch>
        </p:blipFill>
        <p:spPr>
          <a:xfrm>
            <a:off x="0" y="0"/>
            <a:ext cx="9144000" cy="6858000"/>
          </a:xfrm>
          <a:prstGeom prst="rect">
            <a:avLst/>
          </a:prstGeom>
        </p:spPr>
      </p:pic>
      <p:pic>
        <p:nvPicPr>
          <p:cNvPr id="16" name="15 Imagen" descr="logo2.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16832" y="188640"/>
            <a:ext cx="2677865" cy="898089"/>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77778E-7 7.40741E-7 L 0.33854 7.40741E-7 " pathEditMode="relative" rAng="0" ptsTypes="AA">
                                      <p:cBhvr>
                                        <p:cTn id="6" dur="500" fill="hold"/>
                                        <p:tgtEl>
                                          <p:spTgt spid="16"/>
                                        </p:tgtEl>
                                        <p:attrNameLst>
                                          <p:attrName>ppt_x</p:attrName>
                                          <p:attrName>ppt_y</p:attrName>
                                        </p:attrNameLst>
                                      </p:cBhvr>
                                      <p:rCtr x="1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_rels/slide9.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25.tiff"/><Relationship Id="rId11" Type="http://schemas.openxmlformats.org/officeDocument/2006/relationships/image" Target="../media/image30.tiff"/><Relationship Id="rId5" Type="http://schemas.openxmlformats.org/officeDocument/2006/relationships/image" Target="../media/image24.tiff"/><Relationship Id="rId10" Type="http://schemas.openxmlformats.org/officeDocument/2006/relationships/image" Target="../media/image29.tiff"/><Relationship Id="rId4" Type="http://schemas.openxmlformats.org/officeDocument/2006/relationships/image" Target="../media/image23.tiff"/><Relationship Id="rId9" Type="http://schemas.openxmlformats.org/officeDocument/2006/relationships/image" Target="../media/image2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6 Imagen" descr="fondo-verde.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 name="1 Image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77672" y="0"/>
            <a:ext cx="29500043" cy="2310998"/>
          </a:xfrm>
          <a:prstGeom prst="rect">
            <a:avLst/>
          </a:prstGeom>
        </p:spPr>
      </p:pic>
      <p:sp>
        <p:nvSpPr>
          <p:cNvPr id="3" name="AutoShape 2" descr="data:image/jpeg;base64,/9j/4AAQSkZJRgABAQAAAQABAAD/2wCEAAkGBxQTEhUUExQWFhUXFxgaGBgXGBcXHRwZGBgYGBcaHBcdHSggHRolHBgcITEhJSkrLi4uFx8zODMsNygtLisBCgoKDg0OGxAQGywkHyQsLCwsLCwsLCwsLCwsLCw0LCwsLCwsLCwsLCwsLCwsLCwsLCwsLCwsLCwsLCwsLCwsLP/AABEIAMQBAgMBIgACEQEDEQH/xAAcAAAABwEBAAAAAAAAAAAAAAAAAQIDBAUGBwj/xABJEAACAQMCAwUEBwUFBgQHAAABAhEAAyESMQRBUQUGEyJhMnGBoUJSkbHB0fAHFCNichUzkuHxQ1OCorLSFjSTwiREVKPD4vL/xAAaAQADAQEBAQAAAAAAAAAAAAAAAQMCBAUG/8QALxEAAgIBAgQEBQMFAAAAAAAAAAECEQMSIQQTMUEiUWGBBRSRwfAVcbEyQlLR8f/aAAwDAQACEQMRAD8Af7y9nMbpbSp1DzRIACnBGwkiCRJyD6VE13FZSmjmQZBIw0E7w0L6bqPfueP7OW6IboRPQGJjlON+VYrtzslzeFpA2kAgYL+mokAQpDASfqn31fPw6b1eZx4c22kp710OfNn6rAysbQfrHEZyNIGYESeyrK/3ZNz2i2kCcgeaCBhTJnfYHNI4nhbg1KAVaW1coUMFU5IMHkW5zjE0m8XW3qUN/dsuoiYwcah0UmJjbliuJY3B7rY6dSa2Cs29NxjdGk3CQFKqHABYZwROMT6VNv8ACoqaXg259oMVBAEDEycTifok71Vdl8UfFN0mCBqGtiSxwCAw2IH0v9Kn3uJZpIk6TzUwCG5RgiDzGINZnPqkNLpYvgOCCGN5ChZgkkABvKIjA2B586ZVCuGKyx9kQYjJE8gYHmGI6xFP6kDgn+9MROmBkhRHtAzkxvqOAIpHE2jphipKEghZJjnjT7MDb8xUoumbasi2LJLgsupd1DDyy7Q5BgQMEQYOaqb6GYXVJzJAGIK4MRsDtvFXbIfEY+LM4IIgEgKMRPIjO/25dfw3JUyXA8pBcCS2JmVgznPLExRqoKtEU9otasMsKut10kbifMZnfBkerZkRU6z3tugAC7ahYAAtcOIAGIhKz3eYEvatyQrMFBxMFjq2JEg4+yrvh+7nCAQbIMczJ/GufieK5STk36Ud3DcMpp0l7ktO9l5drlob4Fuzienln135VK4Xvc29ziFHQLa4cz8SBVevdrhT/sF+f506vdrhf9wnz/OuX9SVVql+e5d8Df8AbH89i6bvlw0R416Y3C8H92iszc7wMSf/AIpivKXVTH9KYH2mp3/hrhf9wn6+NM8b2HwiIzeCmBjBrcfiOrw6pv6f7M/Ipb6Y/nsF2X2u631KvrABLayWmQBhiZG5+znXQeE4hbihlPvHMHofWuLdlXVtXWBkIyakk5ADGI98k12Du3wLW7Ca/bfzv72Ax8BA+Br2+AllWRxbuNdzzPiMMXLUqqV1sT9NFpp7TREV69ni0NaaIrQJ8439lvduvL9b0vTS1GtI0aIrT2mhpp2OhnTUbtAfwrn9Df8ASanaaY4+2fCuQCf4bn/lNJvYKFXFyfeaCWxkn2Rv+U/rGaruP465qYWzZQBoZ7t1Rp9kkaJmfN65GRmqbj+86syqpYpbOf4YY3I3YjUIBgkATgEcqk8yWxpY2zQXHNwzkJ6Y1eg+qnLqd9slxU9AB+uVVnZ3eW3ebQiNr/nZUWRGMajOQYzgg1Zt4p/3Sf8AC1z5lgOvKtRyJrwhoae5xA22a42lZOpjtjeCT0BPlceqtR3OCA/vHifor53wJCyDpDruGBMjliK13afYItkniOIkkzotKFGDuScezhhGxB5TUC1w1pG8i5AEa4JkDbO7CZWNwecVxTelnfF2UH7raOfBdpzqF0LqnnpxE7xFCtWzLJm3bPqHYT6wDH2UKzqA6rprN9ocOqX/AN414BS2VZpGDyEEkjVMGMifWtTpqB2s3hozrbLt0GcgYMe4csmAOdd0uh58NmZHiu1kAZLcNca47S3mUKHwFGR5QBHQiRUa8ga2WL2mFwkXbRkHUchlMiGA5b896l2uzGYJqWLepmZSWmCYeWUkgjOCDAHLNUXG3CvmMKQ0KBA1EQNUkHOkkSYyOtedmnNLc7scI9iPa4eAUChgs6FXnLSCQT5iNbANiQZpfF8e1hIjT5hqZR4hkjJmQR0O2D7qRfvgArHLUCmYyZmBEEDl92aaa0biyhUkK06tJHlJMSNpAj3MfdXGvU6KHuF4o6AoCnYGc+yxEqehP/V9sW/xrJcUZCpuSS+onEZPlYGTtIiiuIVYKBpYEqw9BpOdpJk55yekmLxqvcm4qggHMArvBzsCNojJ+2nSsbLPhHDNqWQZJO40kzJ5j0JaZ3xOLCzd1IVAXVGFwciZJYZEiDHU1XcORpT+aQ0xElSZwJJHXkdQqWVMCJ2K+aMwcxz07dN/SptjRVdsoS/D6o1LpJjqWBMfGtRaUxvWV7bQm6rjbA228zAfnWr4Ds8MSHZyASAwCIJG/wBAyd8AchyzXNxXCzzqFep38PxMMKaY8gH1qdGn6x+f4U/w3dxSyk3L2mcqGAEMFK+ZVBMg7jqNiCKn8F3Ys330obgUDLtdvGZ5KPE+cRvzBqK+DZKtyRT9Sxt7JlYjL+gaSvZQ4rysGNqYJEqDgMfNz8vlgfXB2FbK73E4RrZQB1kRq1sW98sSJ+FUPb/aX9n2Dw38S4vmBAl3FrSx8VSPMGUQ07SDtuOnhvhscOVTk9XoTy8W8uNxhszKcB3aW32qtpxKLbDifpjX5J+3P9BHOul1QdtMP33gW3DrdWT77TDlWk019DiioJpHgZ5yyNOQ1potNPaaKKrZCiFxN5U8zGFCmT0GpB+NNWe0LTAEMcgGFV2MESJCg0x3iE22T66hZ/qu212571Y8Hai2g6Iv3ZrNu2N9hg8Sfo2rh/q0IPmSflQm6fo2l95e58ho++pmmhFMRDNm4d7rD+hUT7wT86zXeZbxaFF0okF3Z3YNPIAtEDMiOhnEVpe1uL8G0zhSxHsqMkk7Y+celYTg3ZhdfiEYMGxJaVa5Kg6dUBeRxyJEyKzKuhuKdWPdrcNGhNSqWvXW1kbaxauEAkjk2k+ikcqpf7PcPcUAkodZ0hixUQcTzzMDmJ2Navt68bS6yqufEgg+0kqoBHLV5CfgBgmqrsgpZOqWJcgb4UAjTBk5gQf+HGJPJxE9EfUvg8SKsW3t6fIEfVqRoOpQoj2eaZBGPZPpW67B7QN20C8axIaPSOW/pPPFV/FcXJhwVGBGRhl5csiDGfpDMVEW0qG46NpCaSYYgBYJ0jHmicT+E1zY+NcexWeFSHeK7IS4zS4AJH93mMZmR9Yx6ry6R17Ct+WGAaNLLpmcGNJ1AwQcdPjVfw3aa65CwCxOCBpA8ygRExv6rgbUOzeLd3gBoEkQCRhREEx0BB9SK5ZzytuRWOmqILWLc5QE8zJEnmYoVqNHW0k88c+f0aFHzT8g0m600xxfCi4NLAFeYIkH0IqXFN8QYUmQsCZJgCOpOB8a99s8xIyPa3eS0jXbejSyseg1lWgFYiW2OfXpWO7Z49HS2gUzq1mWlWMaWUQJA8vIxmIG9H3rvo95mE6zJfbTyAZSMwY9eWcwM7xN6Ylh1xmN5gbT6CvLnklJvfY7oQSRIRX1ypmJwDAz5SoAOx2jpVvw13SFUmSdSjBJAPtbZPOAY2jnVPw94sUhTrx65Maf160vh1e4baoTrLquro7EQZ3wYzyqVOyxY8VYNt1JQariyhyS1tlwwUfRH3HYVIY6BqVQurcqDp1emcELOPditD2N2QtgoT5mgBmO+CYG+wGB6CsUjPpgziPKOZOmdR6RqHxHweTHT2FGVlhYslRpYQsmQkAgjGoDMmJPIYjqKliSCVmBpmJkwwZiRGAYHs535TEB3ZQItQwyZX6JEmT9XlsBt8JqcFfNsMoYoVJXTpWFB0gZM9DJzUtDZtNFZx4kAAKvm85Uj6yxImDlRmdyZzNbngEJRVtqo5klskDJEnJjOBtG1ZPtHspk4e6zGYFsCOpvW89CYJFaZGY3PCLG2qRqI8rl2UwJ+ioGSd8iOddMFSVmJb7Gd71d5b3701u2dSqdKoAILGJ1KPaziNjAx1vu6XfW0lo+I1y7xL6nYLbZo0+yPKMJG5G0nrWOC3rfEX7l93tGHW1pI8R9ebRDN7VnSCpYGcAYJql4TimtNqts6NBAZHKETvkbiMRjeuir3EnpVI7f2b3/AOGe6LEulwsVAdGXfKTOxOBB6irPhe014jS6DylJDc9/Zn0M/OuBNxjXLy3LjsWJWWZixkQJ1HPL4V1T9nvHqOFIONFx1ImYkah8wRQvDJBLxQZO71iL3AtH/wAyF/xq3/aK0Omsh3r7WVxwwUGU4yy3/CuuT6YrXPfUIXmQBPwrojNNujilF0g9NRuPu6EYggGMTG/LmKbTtiyWK6hI64/X+dUPeDtEXLYKz5Q2wnzFTpMc4I90xSllVAoO9yL2jxbug1xrBU+X3vGBzkD/AAz0FTeG7UKC2S7FfMpBG7SHmfc4HrFZq0rKHXLH+ETBJkgXid87KPs9KtRBsusaSpRvgQynI5mUGOg61zPLTv0KqCNE3bNuV0nUp+lBjacTvVjuJrF8IqrGogjocY5c+s+g9atE7enGIMCcnTzkgbmM4rWLilLqZyYlHoJ7zcJ+8G3a840ktClQSdlKnMRByYiZ5Cq+9wiolx+ItqLkMlsk62AAAUljnUWAg8hG3OSh8Jy7HzPMITOA2k3GBAMYBA9fU1U94L5J0k6tTTMHES0BtsiSecBqlLivHoXV/wAD5Xht9EWXaqC6t20kAhJgyssh1bnqrMQdvZ5Csv2NeREuWyiPkmSJJUiIDbjy+6ACPo1Mt8fp4ti5OjxSjY5M7Lt6KW/5+QFVHFqfHIChHDQQucr06yVJI/lfrUpapLdlIeG0i4XjTf0jMofZAUagBpBZ5AkERncgdabsOq3gA0rcwApJifZEnY/SBnqPSneJ7EZXEQIghCwYNqWWBbBEQAJG6j4p4VLCuwXWZPtTAUHzrpmcnfJ3DDG1c2SKhsUT1Ffx/DeFIKwdcDzEkpBgwOQbOJMXI2qytXVTUTNttJlZMLnV0EqJBA9TS7/aQ0lVguAMMA2RkrvsCY9zDlWXvXXyRqAjBIOMkKSDyX2T/LBojc1uF09jSHtK2clWBOTFtCM9Do2oVUpwF2BF0Lj2dPs+nw2oUaEGs7QxA5ge+uedv9oPb1pcuTLEsMxgmAMjywZj7M1Yd7WZb83WbQPNbA2GBqHUnH+tZftniFuJJYFlkA89xvkysfcK7889VxojijW5n+2LqM0y0iZJz0iBgafjzqusBXaHJWOcZifXyznnGAak8QmudTQByAABimWtqRBIjeJG+evvqUcbovYi5xCqT4TMVG5YIYJnEgbfmatu59p/32wYEF9R0gAQg1yAMbjltVN+6AaQCCckzHwxGcYj41e9h9p2rN63culk0SSApaZR05DAkgU900hUb66cj3H5aj+BrD9k9mu2Qp0mBqPl5mN95/E1qv7St3Cg8PiBmfNZdRuRuVA3NTkClJBIAg7ZG4/UVZqzKtFXY7HVQuohmI5iBhjn0wB7zJ51oOF4Py2wvlXzAwIEEg7xA61H4YriGOFaIkHczT3HIGtgENOpoJ9wMn+WkkoitsdvcLaDhSQyG5bEEqQf4iRgfjVZbUJxF8yWhUKjZSQbitJJmAAvLPUb1HTilW7atknUblsrjpcU/cDUftftcJfJty2hriOGwDDyNJEnGRkZnlXLLLFZ3b20r+WdGPDknFJJt39jmXDhl8Us7Oxt221sSZ8gYSx3IDAelEvG2tIlbk84ZQPSAUP3mpneS6DcZkUKr/QTZRABA9MdOcVWdjcB490ICBPKCeYEADJyausiScuxueOTai+pIHG2sQrgzuzqQPU+QfbNbHue7BjNwFG4fxnElRHs2xn2mBIMbEYxJrILwC2eOPD3oOi4UbSFg6SRHm5EiM1u+8Hd4K9u7etmy0N4Wo2zOmDOlSdSidiAYbYchzUqBY9MW/YuOwri3HU6ACGByAfL4d0q3ockc/Zp65xTPABxp3BYD4icgyfgarO7fGW3vJolka3gnBPhi+NRAJE592aYa/BgT/p+G9Rx3zp/svuTmvCvcl2kAKzK8iSZBwce7J+VLvbBZxImCRgZ+Ix+oqJctlhqAk7QCcCMmP1tQvCQNTLEZjJ6HHzqkok7oSf74hSVGotjqrKo3mfpfbFWtg7gGdSXBHqo1gQN/Mg/Qqoax4lt4iVKc4PmLlvXdP1FL7N4sLctvkAMCZ33mD6b/bW3BarZC3pdDl18qRJktBmd4BB9cRG3piatODslLfiOp6ohk6oZYYkZZQTHUnG2Qy/CLaJa4CVS46pbk/xCpAJ6i2IEkZMQOcO9o3rjWw5YAhmkAGNkAHQR7MD1HKpzVIpFdyFo8TVcddU76WYMPaA3AAGIBGM4gAVAvvLkK0gKQJJxqAwMDIiIjmvrU63xDAksJAkGAducCJI2xsMDrVaWXXInJxIE+8jl9LI/mPSpY4eK2ayPw0N9t+a450qNLsG5z5sHP9Mn0H89K7YVTdF0/wC0RLkZJVwALh9fMjGP5G+tS+0HOq7ER4jEGOZdj+Rj1A5Gkhg9hJ3tuVxz1w9sE8hqVhPPWsxqJq6js0Y8h9+LYKpBJVQon6Rb2SdWZaPKWJP0D1qDwl9vEdwmpQsAtmCwwdGoatw3pD7VDdwQAIGPcNgPsgrneCCcpUpL2lAywrSMgw05IJ+Z94cVN4k9zVjj8S+jTp0lgwBI16YhYJzgc53UgzgwzYtjwpiMgE7gZOoHPMiD1Ok+tTe0ePtOobZgBChhAMCdQj2QDuDlW26V3DcQogENuZztyyOcCAfSDWeXtsBcWuMUKMJsPachtuY04PWjqBc42CQGEAkeyp+cZoVjleoWXXeHvCvFXHs6PKhYWn07tH1iwABjp9EViOC7utxPEX1e4tlEUF7jBtIllURpGZ1bYnrVx2kHs+0VbU5VcwMRJJ6mT/nVh3O7RCXbqC4iM1tjN1SbeHt4LA76VaBG/wBlXeST3ZXHhRednd0Oz0T/AMwrznFhIzG0qSBid+ZqcO7nAxi43wsx06LTPZnfC+Lq23vcGog4zywNs5O0b+tUP7SO0+I4prS2bgKoHlrOpMnTuWYTtSeaK6sq8bukaAdldnBiovcQWABKqrTBjlpkCqHvH2TYDWlsG+Q7EN4ysARgEiQJicjPKsx3Wt8Xw1/xgTbi2w9pbhMlfISZ6EjECtJ2z3jVtOrizfK+YhrQtaMrqhoGqRO31R6Vnmrs0xqG25cXbqqFLMoPm8pOT/F5Dc5ouDSLLgkz5ZmSZ1Sfd7vhVddCPxXDxe0u38XTE6QzzbE8mhic7Ttsa03aXFpeFy9bkBjpIxOq3cKN9wNbxcTDJKok5YJRhqfuVfZt8MWHNVuA/YzUO3uLVbKKGzcOkRjB0hsdM/dS+C0B7bSdLi4CWIGdLLOT9Zhjp7qoO9HEqxV9ShbQUqJEy2gkk7bgfZyqspxXUlHHJvZEXte9ovWWz5SGwJPt9OdW3Y3YNvi7/EXLxurbLhlAZUPnLGWGknkMY3rKr2ncdw1tlZl3xMjMCAIgsRPpWj7vd8LdotcZGRrmlnRGDg6R/MBpGQMdR6muDJDVcl17HoRnKFJGnT9nHAE5S8Yxm4/5Cp3Y37Puz+Gures2WFxdi1242f6S0VXj9pdjTPgX2PoLcemdc/Khb/aXZMRZuk9PLP8A1VyOHE1W9fuYdydluO4/AfvH7z+7/wAbxDc1+Je9stqJ069O5mIirTtXsexxLI9+0rtbB0EkjTqiYg89I+yqSz3tukT+48Rz30jnp5855UdvvJxLkhOEUGJ899FxiMRI3++hQ4mq+4OEr3IHens7h+DFi7btpaAdrZKiAFvKwJOdg0Gqd+yUtsPPryR06Df38/Wm++neC5ftnh+I4ZVVtJ8t2TyZWDaYztj1pfatzwH8NmHlCQWKglYESNicb8zJrrwKUNpPxP8Ahf8ATOaLUE2gPwqopIc+X3Anb51UrdFy4RpwXUEgmd4Pp1/RpfFdppoC6rZO+WU+7nVZ2Zxio4LXFA1KSQZxgnA354rtgu7OKbtbF7xzEeOvlGm8sacbm9nT1x+sVS8GWIg7gsN55mTPTJ9as+J7f4cvehh531g6SR7V3BUjJi4Ps5VBXtqwDufUi2MzvucHnOa022zCpI1t91S5cvPLOF8gMgKFa2hIMg/7XkR8ajXu1tSqfDmWf6bDI06Rvv8AcBVbxXePg2e43iXCHQqB4R3LqwM684RR/wAI2GKgjvLw6Iqobx06voKAZAGxuenOd6xkjbbRSDSikaZuPUwAggxqhgQNPIHTIxt6SahXmsBQrI2s6dLB8anAf2dGMkYnMLkcs1a71IrE6XPwUT7xJH37RtTXE950aT4TAwmzxJSIJEEYianGFfVCk7f1Lzt2ygW8w1hheAIbSfbF4zhRyWY5hz9aq3hWmxeB625kT9Jhtz3YHrmPaFVvHd52ueIPDA8R0f2iY0K6gbZ9oZ/lFRLfbJCMgQebTsdtJkQI932DpVouhTVpV6FldWJ59DvO/TfJMgb6m+stJt3AVY8hAj35367HV7m+tVYvbJAjTsdicbEbADr8h0FMP2mxB9TMy04MjnSsexa8U3mx0XYRsBmOWScctRU4INIUHl1jE7cgJ5jYTuCVOapm4xojl72PKOZ6Un97b036UwbNR+9N9Rvg8D4AtMe/NCsq3FNPL/Cv5UKVAajhuKV+IW15imrWNU5FwMdzmAR8fhUjigge4yqTpAEyxxpYmd/qkzGwPpTtztA27HCLf4by3La3bRt3Srt5AAzeVjENtj2prP2e0rpZnsBg6u0MzrATzALpI8zAGJPrXLnxObbTO/FNJJUNd6Hay9t3RjbuW8Y0FhuJG4gkGD09Zpi125d/d/EHll2AysHSbYYBdxHiAz6UvtXh+K43S928G0A6cJAnfbT03qN/ZLGzbtq2Ve4dQQkebQImCFyo3OYpQwrQlOrXUUpS1NxsLh+8bEgNcKoZ1EKrRhjhYzy5jnTjrbuXGtFnVioMtbBZZXzqB4yAnMQQTjHUxf7Cu6ZIB0GCLags2diF3EEfaae7Z7JfxXu6LuWJkhwByHng+kHnVo44J+EzqlW6NFe7St3uI8a20XVSNItsgJ04Ylp82wzAwIq67d7fe0zWbSygKmWBPm0qW0xA0z8cb1iOG4O6h8VrTANdG6uAdTfSY/Z8RWp7U4q3xWsspstYVQ9wtq1zpVFZQoOrM6gNhHSMQxrHJaehqUnOD7Cf7cvX1ZHS0wAMa7c6dRA8snEQAOlUnZ3HDirPEKoAK21Oc/S5fZSeJm2pcXF5YAuAkEiN0j51nDc8N5QlQYmCRKzkEcxVHDU2+5iE3BI0XZFjwxc1XhbBUCcDJbGSN/d1qBxFnirT6blqLiKpW2EdjcVjE+U+zCkz1Ee5XbKyAo20kn9fCtPxHbnEXbycTxHC8SrW10M1mzqRual4eCVEwa1jjatjy5G5GTsdtcUxUJaUzAACOZnYb0/4vaB1xa06MtFsCOexyfhNMcbdvt2gbVq5cBe6vhLdZ0ANzS1sFSfKPMIB2xWt4fu92ul+W4ZXa4Vts4dGWNpYK2ABuY2FU0J9gXE5I/0yaMrwydoXXCgMCx3ZAgmCcsy08Oy+0Clx9Yi2YcF7YIyBPQDM5Iqr7E7OvNxycOjJbvB3QF50qy65BIk8iAfUV0Sz3P7UCuNHCOt2fFK3GBYQR5gwkmMYHOloXkP5vN/nL6mS7D7G4ninZWviEGpgt1HYjoAjGCdpPXnEVedv30vJb4i3hSPDI1Mw8ghSHaSwgHJJyKof2bdinibzonEfu7rbDBimucgfWBHtDY862/a3YHFcNYKvfsXLIKkC2LqsGJAnQzFR7x1NGhdaI5Jymt2/fcxDXh1FIN0dat3uspidtqbPFsNj8h+VFnNpK43R1ps3hVm3Gv1H+FfyptuLbqv/AKdo/etKx6SvNykm5Um/xbAgabZnebVk/wDsp1bvVLX/AKVr/tp2h6SuNyh4lS3cSfJb/wACc/hSTcH1Lf8AgX8qVoKIniUa3M0Ltw/Ut7fU/wA6dxg6V25CPxp7DoZZqR4lSTp+qv2H86SLKk+yPdn86VozQwXpPiVPeyokG0v23P8AvpnwU+oPtf8A7qdoKIhuUKnaE/3Sfbc/76FFoKNZ3t7rXeF8O5bXiNKjw1e/d4e4BjyAKi4EDoRjlVF2KWtHzgtAlPDueHpMMCT5c+0eldf/AGm3kPAvqGdS6TBJDSI90iRPrXIw3MUQqS3OiTcXsTW468WBGowSQXv32IneIYR8KRc4y+xllVjiGe9xDkQZWAzGM5xRqQRINHH6zW+VEXNkN8PfvIzsgsechmDC4fNzI0uuaF+9ffDXMfVL32EREQ1w49KcigBRyodaDmyrqR04SCCEsCI/2bT5YiP4gA2HLlVz2V2j4TXTesW+JF2NQdmBEAjBOrrz2KgiIquilAmny4i1yLPvX2jwV3hHVODa1eVUCMCCoAcYJDeYRO451zTiWGAa2XGjVbcfymPvrDce3m+H50tCi9gcrW5f321gHraX763PZvfMi2qzkKo+wbz+t65t2JeLBgTsIHoBBgfOkrxcGs41pbCbtInd5uN1doG+N5tP8UCj/wBtdAbvq4mG3rkvF39Tz6CpZ481RMww7nGFePN4YP7wX/xOW/Gt6e9zj6R3rmFy5Lk+s1LPGUkwZO7r8abF9mXGGX4H/wDkfZWw4ft3x3S07HSxAMRPw1ECfeRXObNyJbqfzrQdybL3+Ns27caiWInYaUZpPpIpOVJmkrZvO0O7VkNH7xdUk7fuxcAnkWW56dKrOM7v21On99tBt4uWr9vfP1D1rX2+699dZvXmZGGUtrvpkgTG84gDl8alcZwFx/D0pYuKAYRhqadhGYgiJPrtXPzGW5MWc+bu8x9jieEb3Xwv/WFNMnu3xZ9m2j/0X+Hb5C5Navje7DOSh4ZLRJkurEMNTYCwCrDB3xyFZjtbu/fsSYFxZMlAZETJKkSNjkSKeuxPFEj3O6/HDJ4W8R/Kuv8A6SaiXOAvp7fD31/qtXB960DdKb6kMbZB/WDUpeO4tFLC7xCqoWWD3ABq9mTMZ5VqzPLXmUty/pPmwfXH30kcSDsRWhHePiQP/M3D/U2oH4NIpm72zdf2vCf+qxw5/wDx0zLgURu0Zu1bnjV58Lwh6/wih/8Atsv3UDd4YiTwiiPqXryfIsw+VPYWj1KXxM0/ZvxnnVhYPBNh7F9PVOIVsc8Pb/Gn14Ls7/ecavvTh7g+TKflRsZ0MrLl6RTYuVbPwnAHC8ddX0fhWPv9hjRXeweHAGjtHhzInzLdT7RDQffRSFpZWeIKKrD+xF/+u4H/ANb/APWhRpQaWd/4/siy4YtYS4SpElQTkcicg+6DmuAupR3tkQQxEe7cV6SCwOtcv/a12IAE4i2pDCdcDESIY4wZMb5n0rGOVM6Jq0YG3d0zipCknmPsqFbuSJp23cIrosgLv33HsoXPwUfM0x+8cR/u1HvP5GpytO1KrVioq7q8Q3NV92r8jUQ8BdOTcb/nNX9CKdhpMZxNpwfpH10sPvqHcWTLT91b0rSTapNjoxXAXNDGJyKhm7J510AKB6fCjUKM/MVkKMNa4W4wkIx/4T+VOWezbzRFp/eQR99bz945QI9wBokudCR76Aox1zu/eJJCfd+dOWO7HEn2kAHqRn7DWxF4/wCmaMXOh/CgdGc/8JuoEEE/L7quO6HB3OBvm/Ft20lQratmiSCIg4jY4mpcnrQnqPxoaTVMFsbDhO/TAEPYOT/s3UwD7wD8+lTbHergmgMWtSQT4loRPqVHpvNYLHI/P8DRQf8AWam8ECiyM6abtu9LJftXQIGW6R0bJ2361Hudm3VmQonMxz94wa5wVBM6c9R/lUvgu1r1kzbvON8E6hnfytioy4XyY9aNdd7PclhFppnLeYE7g6WGDA3/AJj1qIvBXVHhlVNt18yCBEKQsCIgE8xnpULhu+XEqZPhuOeCpPxzB+FTLHfUNAu2OvmXS0fDy4/WaxyJoakvMzzd2FJXUpwchMCJzuW835UwndsKZBfcgAgGQ2M+4Z2z6VuuE7c4C6y6iyzMq8IQeRDMYIM7ST6U9esWpMEkSMzEg+zmf86xKU49QaOY8T3UvagLMuYzqIE5MFRsF0lcEkgzmNk2u5/GaZZFWTsXAO8e7510a1aEE+a2QTGsCYGAcHYj76XbvkABbzADfTA+8EH404533BRXc5PxXYHFIxX93uysyQpK43hgIIjoaqGuQxGRGDMjPOux8Rxbsvt7c50/bHQZ9TUDtPguHZs/xhBIbSQTIzgEcxuc1tZ/Qy4eTOVsM09btEjAxIBPSY39K293sOywa4C1tx5dGhoYGDqMiIiRg8tqq+B7PtargJcnzbrAOZHzzI6etb5yow4sqLdhIEgzA5H86FXlzg7cmTBk4kflRVPnMzpZ6FLqMsQPU4qB2vwovIyeWGVlyNQyImPjTt1LdxdLorKeTCfkaRAGyjAgRyA5Vps6UjzrdtG3da20ggkHBGRg0sirfv3wzLxl0spGptS4jBiOQqjtvImumLtEGqJNm7B9Kkg1XkU9ZaDByOVaRkl6vWjmkgCjmmMOaFChQARHWkFOlOTRRQAzHvpQbrmlzSStAADdD9tL8TqJ+dMMKIMaAJSsDsfx+RpQY9AfdiourqKMMeRpgSfEHP50oDoTUfx+oowAdse4/hQIfk+h+VEW99N+b0PyovFHOR76AFwOXyxRQev20Rg9KEev25oAPUf9P86aZE5rB6xHzpyfd8KBYeo99ICfY7b4hPZvudsPpuDHLzg/bU7hu93EoZi0w6QyfMGqAqKLT6msPFF9hqTNWO+Kn+8sOOfkZX+8AxT6d4uEYwWdWxl1YKcbGJiCY6Y+NYwlvQ/Kkl+o+2pPhoM1rOi2Es3gPBcu38r2zHXGmev20jiOyz7NwFfUzy22zMVzoopz91WPD9tcQghbzEAQA8XAB6apipvhfJjUkazwV5l/gDR1QJ3s4kADTw5jraz8jQrHy8x3E7OrDPQ9DTM5iDpjeZ/AmnGOPLBAMf6xSW9NvTr6GmyyMn+0nsZ+I4dWtyWtsTpAnEHaBMyK4nbYoTjE/r3fjXpbiLZZIyTGQQDgzg8o5fCuKd+O7J4W59Hw7hJUasjqImTB586rjl2J5I9yhDSJHOiNReDYjyH4H0nFSiPWrkR2zeKiGz6/nUnWeQH21CUUu1cj3U0BLBb0+dHnr8qJTSppgEPfRzQBoqADmiIoUKACNJK0uaTFACDbpBFOg0DFADes0Aw6UbLSDQIeDnrNLF/rUSl+J1oAf0A7Y935UPMOYPyNMD0NKFwjemA548bgj9daWHmm1vA8/tojaHu91ACyg91GdXUH3jOfXemoYbQflReP1Ee+gBwv1H6+FAPPOhrFEQDuKQAZAeQPu3pHh9Cfvo9HQ/bmiJPT7P8AOgAtB6j50VH4vp8jRUAegGt3g2pQpUwGB8pIk5BzkdDgzuKTxT6fMTGnJJ8uBz3299Rv7TW8jeE4RxAOtWlW5TbwY9dqC8Q+iLkao8xWSu8SJg5HI/ga4Njtp9yWbzbxPqIHXasX+03s/wAXhVuLClDJwNRBkASJ5mfxHPXoHIEhROftqm7x8M37vdIcglDszfRBOIzmflQnTE1aOEXFOG+GPfvU1dpqFxVuCyQZ5fhS+DuSImfd867TkJM0KGKICgCRYuct/wAqkg1AB/X3VIs3Z99NMB+jpOqhTAVRUQoGgQZoUVA0DDNJNCaOaYhBNFFKIpJpANkUmnZpJWgBuaMPQNJNAxeDRZFIow1KxDov9adVwai6hQKdKdgPm0OWD6fltSdLDYyPsP5Uz4pFLHECgBXj9cfKnA9EHB9RSG4deUj3fltQIdB/WKFM/u7fW+X+dHQOjt5ZZj2mAAnmV3iYPlk8xypVoggXFA0mR5dJCFcaCQAd5PyjaVWbaDzFiSQRMmBAG+cDOBtUe8rDKxpYDHPAxMc/wrzUd4+eIXmDvEkHmJnHL3jc0wbsjAMDcYgcvxowNStoyQcwQ2WMxAI67euKas8QySSNCj6OBjqOU4JpWOjlfffsY8PcUhSobnCgGJjSoAiF0z6k7TFZFTobG0T6TPyFdN/aNwYZVuLrJkyMlVByQJJySZx90Vze9ZmIO2468vzrtxu4nJkVSJi3J/0o3JjHzqDwd/PxMn3R+NT4qhMKT+h+dDxCPymhtRmgCXZugiRS6rNRQyJgzP6/W9T0uSJFNMB2aBNJmhNMA5oUQFCKADoqFA0CD1URojRGgAEUk0sNSTQAkmklaURSZoASRSacJoopAN0JozSYoAWHojB9KQaImgYvT0NAXyKQDQ8TrQIdHEUKbgUKYHdeD/i6i4yrMsjEhXZRMb4+GaYvXCQFPsyojp5Zx8aFCvO7Hf3KzheyLfDs9y2XltRIZ2I1EqCwHI5NTOEvkOoxhC/vOlse6hQrLNR6BcWq30/iIraskREwT+Vc07xdn27TBVQed2kmSQFaAAemaFCq4nuTypabMdxp0XdK7L+JzNWPCOWWTQoV1rocg4Voi0UKFMQZpLnTkbx+NFQoAnKcU4RQoVoBINKmhQoEFRA0KFABE0DQoUAAiiNChQAmaE0KFDAS1JJoqFAIMmgwoUKAQhqSaOhSGNzRxQoUAxNChQpC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grpSp>
        <p:nvGrpSpPr>
          <p:cNvPr id="4" name="14 Grupo"/>
          <p:cNvGrpSpPr/>
          <p:nvPr/>
        </p:nvGrpSpPr>
        <p:grpSpPr>
          <a:xfrm>
            <a:off x="0" y="476250"/>
            <a:ext cx="9144000" cy="6291264"/>
            <a:chOff x="0" y="476250"/>
            <a:chExt cx="9144000" cy="6291264"/>
          </a:xfrm>
        </p:grpSpPr>
        <p:pic>
          <p:nvPicPr>
            <p:cNvPr id="9" name="8 Imagen" descr="circulo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237" y="2565401"/>
              <a:ext cx="8386763" cy="4202113"/>
            </a:xfrm>
            <a:prstGeom prst="rect">
              <a:avLst/>
            </a:prstGeom>
            <a:noFill/>
            <a:ln w="9525">
              <a:noFill/>
              <a:miter lim="800000"/>
              <a:headEnd/>
              <a:tailEnd/>
            </a:ln>
          </p:spPr>
        </p:pic>
        <p:grpSp>
          <p:nvGrpSpPr>
            <p:cNvPr id="5" name="7 Grupo"/>
            <p:cNvGrpSpPr>
              <a:grpSpLocks/>
            </p:cNvGrpSpPr>
            <p:nvPr/>
          </p:nvGrpSpPr>
          <p:grpSpPr bwMode="auto">
            <a:xfrm>
              <a:off x="179388" y="476250"/>
              <a:ext cx="3276600" cy="3068638"/>
              <a:chOff x="-467545" y="0"/>
              <a:chExt cx="3275857" cy="3068960"/>
            </a:xfrm>
          </p:grpSpPr>
          <p:pic>
            <p:nvPicPr>
              <p:cNvPr id="11" name="8 Imagen" descr="Barra.png"/>
              <p:cNvPicPr>
                <a:picLocks noChangeAspect="1"/>
              </p:cNvPicPr>
              <p:nvPr/>
            </p:nvPicPr>
            <p:blipFill>
              <a:blip r:embed="rId5" cstate="print"/>
              <a:srcRect/>
              <a:stretch>
                <a:fillRect/>
              </a:stretch>
            </p:blipFill>
            <p:spPr bwMode="auto">
              <a:xfrm>
                <a:off x="-467545" y="0"/>
                <a:ext cx="314325" cy="3068960"/>
              </a:xfrm>
              <a:prstGeom prst="rect">
                <a:avLst/>
              </a:prstGeom>
              <a:noFill/>
              <a:ln w="9525">
                <a:noFill/>
                <a:miter lim="800000"/>
                <a:headEnd/>
                <a:tailEnd/>
              </a:ln>
            </p:spPr>
          </p:pic>
          <p:pic>
            <p:nvPicPr>
              <p:cNvPr id="12" name="9 Imagen" descr="logo.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0040" y="260649"/>
                <a:ext cx="2448272" cy="2743655"/>
              </a:xfrm>
              <a:prstGeom prst="rect">
                <a:avLst/>
              </a:prstGeom>
              <a:noFill/>
              <a:ln w="9525">
                <a:noFill/>
                <a:miter lim="800000"/>
                <a:headEnd/>
                <a:tailEnd/>
              </a:ln>
            </p:spPr>
          </p:pic>
        </p:grpSp>
        <p:pic>
          <p:nvPicPr>
            <p:cNvPr id="13" name="12 Imagen" descr="cuadro-titulo.png"/>
            <p:cNvPicPr>
              <a:picLocks noChangeAspect="1"/>
            </p:cNvPicPr>
            <p:nvPr/>
          </p:nvPicPr>
          <p:blipFill>
            <a:blip r:embed="rId7" cstate="print">
              <a:duotone>
                <a:prstClr val="black"/>
                <a:schemeClr val="accent3">
                  <a:tint val="45000"/>
                  <a:satMod val="400000"/>
                </a:schemeClr>
              </a:duotone>
            </a:blip>
            <a:srcRect/>
            <a:stretch>
              <a:fillRect/>
            </a:stretch>
          </p:blipFill>
          <p:spPr bwMode="auto">
            <a:xfrm>
              <a:off x="0" y="3714752"/>
              <a:ext cx="9144000" cy="2571768"/>
            </a:xfrm>
            <a:prstGeom prst="rect">
              <a:avLst/>
            </a:prstGeom>
            <a:noFill/>
            <a:ln w="9525">
              <a:noFill/>
              <a:miter lim="800000"/>
              <a:headEnd/>
              <a:tailEnd/>
            </a:ln>
          </p:spPr>
        </p:pic>
      </p:grpSp>
      <p:sp>
        <p:nvSpPr>
          <p:cNvPr id="14" name="13 Subtítulo"/>
          <p:cNvSpPr>
            <a:spLocks noGrp="1"/>
          </p:cNvSpPr>
          <p:nvPr>
            <p:ph type="subTitle" idx="1"/>
          </p:nvPr>
        </p:nvSpPr>
        <p:spPr>
          <a:xfrm>
            <a:off x="685800" y="4300998"/>
            <a:ext cx="7772400" cy="1199704"/>
          </a:xfrm>
        </p:spPr>
        <p:txBody>
          <a:bodyPr>
            <a:normAutofit fontScale="70000" lnSpcReduction="20000"/>
          </a:bodyPr>
          <a:lstStyle/>
          <a:p>
            <a:pPr algn="ctr"/>
            <a:r>
              <a:rPr lang="es-HN" sz="4000" b="1" i="1" dirty="0" smtClean="0">
                <a:solidFill>
                  <a:schemeClr val="accent1">
                    <a:lumMod val="50000"/>
                  </a:schemeClr>
                </a:solidFill>
              </a:rPr>
              <a:t>La Localizaci</a:t>
            </a:r>
            <a:r>
              <a:rPr lang="es-ES" sz="4000" b="1" i="1" dirty="0" err="1" smtClean="0">
                <a:solidFill>
                  <a:schemeClr val="accent1">
                    <a:lumMod val="50000"/>
                  </a:schemeClr>
                </a:solidFill>
              </a:rPr>
              <a:t>ón</a:t>
            </a:r>
            <a:r>
              <a:rPr lang="es-ES" sz="4000" b="1" i="1" dirty="0" smtClean="0">
                <a:solidFill>
                  <a:schemeClr val="accent1">
                    <a:lumMod val="50000"/>
                  </a:schemeClr>
                </a:solidFill>
              </a:rPr>
              <a:t> de los ODS y la Agenda 2030: El Rol de los Gobiernos Locales y las Asociaciones </a:t>
            </a:r>
            <a:r>
              <a:rPr lang="es-ES" sz="4000" b="1" i="1" dirty="0" err="1" smtClean="0">
                <a:solidFill>
                  <a:schemeClr val="accent1">
                    <a:lumMod val="50000"/>
                  </a:schemeClr>
                </a:solidFill>
              </a:rPr>
              <a:t>Municipalistas</a:t>
            </a:r>
            <a:endParaRPr lang="es-HN" sz="4000" b="1" i="1" dirty="0">
              <a:solidFill>
                <a:schemeClr val="accent1">
                  <a:lumMod val="50000"/>
                </a:schemeClr>
              </a:solidFill>
            </a:endParaRPr>
          </a:p>
        </p:txBody>
      </p:sp>
    </p:spTree>
    <p:extLst>
      <p:ext uri="{BB962C8B-B14F-4D97-AF65-F5344CB8AC3E}">
        <p14:creationId xmlns:p14="http://schemas.microsoft.com/office/powerpoint/2010/main" val="17444711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1.59201 -0.0044 L -1.60521 0.0375 " pathEditMode="relative" rAng="0" ptsTypes="AA">
                                      <p:cBhvr>
                                        <p:cTn id="6" dur="40000" fill="hold"/>
                                        <p:tgtEl>
                                          <p:spTgt spid="2"/>
                                        </p:tgtEl>
                                        <p:attrNameLst>
                                          <p:attrName>ppt_x</p:attrName>
                                          <p:attrName>ppt_y</p:attrName>
                                        </p:attrNameLst>
                                      </p:cBhvr>
                                      <p:rCtr x="-159861"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2532" y="1173328"/>
            <a:ext cx="5490557" cy="3615070"/>
          </a:xfrm>
          <a:prstGeom prst="rect">
            <a:avLst/>
          </a:prstGeom>
        </p:spPr>
      </p:pic>
      <p:sp>
        <p:nvSpPr>
          <p:cNvPr id="5" name="CuadroTexto 4"/>
          <p:cNvSpPr txBox="1"/>
          <p:nvPr/>
        </p:nvSpPr>
        <p:spPr>
          <a:xfrm>
            <a:off x="318977" y="4955684"/>
            <a:ext cx="8676167" cy="1631216"/>
          </a:xfrm>
          <a:prstGeom prst="rect">
            <a:avLst/>
          </a:prstGeom>
          <a:solidFill>
            <a:schemeClr val="bg2">
              <a:lumMod val="25000"/>
            </a:schemeClr>
          </a:solidFill>
        </p:spPr>
        <p:txBody>
          <a:bodyPr wrap="square" rtlCol="0">
            <a:spAutoFit/>
          </a:bodyPr>
          <a:lstStyle/>
          <a:p>
            <a:pPr algn="just"/>
            <a:r>
              <a:rPr lang="es-ES_tradnl" sz="1600" dirty="0" smtClean="0">
                <a:solidFill>
                  <a:schemeClr val="bg1"/>
                </a:solidFill>
                <a:latin typeface="Arial" charset="0"/>
                <a:ea typeface="Arial" charset="0"/>
                <a:cs typeface="Arial" charset="0"/>
              </a:rPr>
              <a:t>Los </a:t>
            </a:r>
            <a:r>
              <a:rPr lang="es-ES_tradnl" sz="2000" b="1" dirty="0" smtClean="0">
                <a:solidFill>
                  <a:schemeClr val="bg1"/>
                </a:solidFill>
                <a:latin typeface="Arial" charset="0"/>
                <a:ea typeface="Arial" charset="0"/>
                <a:cs typeface="Arial" charset="0"/>
              </a:rPr>
              <a:t>ODS</a:t>
            </a:r>
            <a:r>
              <a:rPr lang="es-ES_tradnl" sz="1600" dirty="0" smtClean="0">
                <a:solidFill>
                  <a:schemeClr val="bg1"/>
                </a:solidFill>
                <a:latin typeface="Arial" charset="0"/>
                <a:ea typeface="Arial" charset="0"/>
                <a:cs typeface="Arial" charset="0"/>
              </a:rPr>
              <a:t> no son nuevos para lo Gobiernos Locales. Por el contrario, los temas están </a:t>
            </a:r>
            <a:r>
              <a:rPr lang="es-ES" sz="1600" dirty="0" smtClean="0">
                <a:solidFill>
                  <a:schemeClr val="bg1"/>
                </a:solidFill>
                <a:latin typeface="Arial" charset="0"/>
                <a:ea typeface="Arial" charset="0"/>
                <a:cs typeface="Arial" charset="0"/>
              </a:rPr>
              <a:t>directamente relacionados con los mandatos de gobiernos locales. La Localización, por lo tanto, no debería significar un cambio radical, si no una oportunidad para reorientar las prioridades y necesidades locales y contribuir a un nuevo marco, demostrando mas claramente y con mayor precisión, como el trabajo de los gobiernos locales contribuye a reducir la desigualdad y lograr los objetivos de desarrollo a nivel nacional y global.</a:t>
            </a:r>
            <a:endParaRPr lang="es-ES_tradnl" sz="1600" dirty="0">
              <a:solidFill>
                <a:schemeClr val="bg1"/>
              </a:solidFill>
              <a:latin typeface="Arial" charset="0"/>
              <a:ea typeface="Arial" charset="0"/>
              <a:cs typeface="Arial" charset="0"/>
            </a:endParaRPr>
          </a:p>
        </p:txBody>
      </p:sp>
      <p:sp>
        <p:nvSpPr>
          <p:cNvPr id="6" name="Rectángulo 5"/>
          <p:cNvSpPr/>
          <p:nvPr/>
        </p:nvSpPr>
        <p:spPr>
          <a:xfrm>
            <a:off x="5720240" y="1395813"/>
            <a:ext cx="3199914" cy="2431435"/>
          </a:xfrm>
          <a:prstGeom prst="rect">
            <a:avLst/>
          </a:prstGeom>
          <a:noFill/>
        </p:spPr>
        <p:txBody>
          <a:bodyPr wrap="none" lIns="91440" tIns="45720" rIns="91440" bIns="45720">
            <a:spAutoFit/>
          </a:bodyPr>
          <a:lstStyle/>
          <a:p>
            <a:pPr algn="ctr"/>
            <a:r>
              <a:rPr lang="es-ES" sz="40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Arial" charset="0"/>
                <a:ea typeface="Arial" charset="0"/>
                <a:cs typeface="Arial" charset="0"/>
              </a:rPr>
              <a:t>Los PDM</a:t>
            </a:r>
          </a:p>
          <a:p>
            <a:pPr algn="ctr"/>
            <a:r>
              <a:rPr lang="es-ES"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Arial" charset="0"/>
                <a:ea typeface="Arial" charset="0"/>
                <a:cs typeface="Arial" charset="0"/>
              </a:rPr>
              <a:t>Una herramienta</a:t>
            </a:r>
          </a:p>
          <a:p>
            <a:pPr algn="ctr"/>
            <a:r>
              <a:rPr lang="es-ES" sz="28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Arial" charset="0"/>
                <a:ea typeface="Arial" charset="0"/>
                <a:cs typeface="Arial" charset="0"/>
              </a:rPr>
              <a:t>Para el desarrollo</a:t>
            </a:r>
          </a:p>
          <a:p>
            <a:pPr algn="ctr"/>
            <a:r>
              <a:rPr lang="es-ES" sz="28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Arial" charset="0"/>
                <a:ea typeface="Arial" charset="0"/>
                <a:cs typeface="Arial" charset="0"/>
              </a:rPr>
              <a:t>d</a:t>
            </a:r>
            <a:r>
              <a:rPr lang="es-ES" sz="28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Arial" charset="0"/>
                <a:ea typeface="Arial" charset="0"/>
                <a:cs typeface="Arial" charset="0"/>
              </a:rPr>
              <a:t>e los gobiernos </a:t>
            </a:r>
          </a:p>
          <a:p>
            <a:pPr algn="ctr"/>
            <a:r>
              <a:rPr lang="es-ES" sz="28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Arial" charset="0"/>
                <a:ea typeface="Arial" charset="0"/>
                <a:cs typeface="Arial" charset="0"/>
              </a:rPr>
              <a:t>Locales</a:t>
            </a:r>
            <a:endParaRPr lang="es-ES" sz="28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Arial" charset="0"/>
              <a:ea typeface="Arial" charset="0"/>
              <a:cs typeface="Arial" charset="0"/>
            </a:endParaRPr>
          </a:p>
        </p:txBody>
      </p:sp>
    </p:spTree>
    <p:extLst>
      <p:ext uri="{BB962C8B-B14F-4D97-AF65-F5344CB8AC3E}">
        <p14:creationId xmlns:p14="http://schemas.microsoft.com/office/powerpoint/2010/main" val="1166357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2" name="Imagen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8760"/>
            <a:ext cx="9144000" cy="5320890"/>
          </a:xfrm>
          <a:prstGeom prst="rect">
            <a:avLst/>
          </a:prstGeom>
        </p:spPr>
      </p:pic>
    </p:spTree>
    <p:extLst>
      <p:ext uri="{BB962C8B-B14F-4D97-AF65-F5344CB8AC3E}">
        <p14:creationId xmlns:p14="http://schemas.microsoft.com/office/powerpoint/2010/main" val="381305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094" y="2348880"/>
            <a:ext cx="7476323" cy="4205432"/>
          </a:xfrm>
          <a:prstGeom prst="rect">
            <a:avLst/>
          </a:prstGeom>
          <a:effectLst>
            <a:outerShdw blurRad="50800" dist="38100" algn="l" rotWithShape="0">
              <a:prstClr val="black">
                <a:alpha val="40000"/>
              </a:prstClr>
            </a:outerShdw>
          </a:effectLst>
        </p:spPr>
      </p:pic>
      <p:sp>
        <p:nvSpPr>
          <p:cNvPr id="26" name="Rectángulo 25"/>
          <p:cNvSpPr/>
          <p:nvPr/>
        </p:nvSpPr>
        <p:spPr>
          <a:xfrm>
            <a:off x="3699231" y="548680"/>
            <a:ext cx="5456943" cy="707886"/>
          </a:xfrm>
          <a:prstGeom prst="rect">
            <a:avLst/>
          </a:prstGeom>
          <a:noFill/>
        </p:spPr>
        <p:txBody>
          <a:bodyPr wrap="none" lIns="91440" tIns="45720" rIns="91440" bIns="45720">
            <a:spAutoFit/>
          </a:bodyPr>
          <a:lstStyle/>
          <a:p>
            <a:pPr algn="ctr"/>
            <a:r>
              <a:rPr lang="es-ES" sz="4000" b="1" cap="none" spc="0" smtClean="0">
                <a:ln w="12700">
                  <a:solidFill>
                    <a:schemeClr val="accent6">
                      <a:lumMod val="50000"/>
                    </a:schemeClr>
                  </a:solidFill>
                  <a:prstDash val="solid"/>
                </a:ln>
                <a:solidFill>
                  <a:schemeClr val="accent6">
                    <a:lumMod val="50000"/>
                  </a:schemeClr>
                </a:solidFill>
                <a:effectLst>
                  <a:outerShdw dist="38100" dir="2640000" algn="bl" rotWithShape="0">
                    <a:schemeClr val="accent1"/>
                  </a:outerShdw>
                </a:effectLst>
                <a:latin typeface="Arial" charset="0"/>
                <a:ea typeface="Arial" charset="0"/>
                <a:cs typeface="Arial" charset="0"/>
              </a:rPr>
              <a:t>Desarrollo Sostenible</a:t>
            </a:r>
            <a:endParaRPr lang="es-ES" sz="4000" b="1" cap="none" spc="0" dirty="0">
              <a:ln w="12700">
                <a:solidFill>
                  <a:schemeClr val="accent6">
                    <a:lumMod val="50000"/>
                  </a:schemeClr>
                </a:solidFill>
                <a:prstDash val="solid"/>
              </a:ln>
              <a:solidFill>
                <a:schemeClr val="accent6">
                  <a:lumMod val="50000"/>
                </a:schemeClr>
              </a:solidFill>
              <a:effectLst>
                <a:outerShdw dist="38100" dir="2640000" algn="bl" rotWithShape="0">
                  <a:schemeClr val="accent1"/>
                </a:outerShdw>
              </a:effectLst>
              <a:latin typeface="Arial" charset="0"/>
              <a:ea typeface="Arial" charset="0"/>
              <a:cs typeface="Arial" charset="0"/>
            </a:endParaRPr>
          </a:p>
        </p:txBody>
      </p:sp>
      <p:sp>
        <p:nvSpPr>
          <p:cNvPr id="27" name="CuadroTexto 26"/>
          <p:cNvSpPr txBox="1"/>
          <p:nvPr/>
        </p:nvSpPr>
        <p:spPr>
          <a:xfrm>
            <a:off x="288032" y="1414517"/>
            <a:ext cx="8604448" cy="646331"/>
          </a:xfrm>
          <a:prstGeom prst="rect">
            <a:avLst/>
          </a:prstGeom>
          <a:solidFill>
            <a:schemeClr val="accent3">
              <a:lumMod val="75000"/>
            </a:schemeClr>
          </a:solidFill>
        </p:spPr>
        <p:txBody>
          <a:bodyPr wrap="square" rtlCol="0">
            <a:spAutoFit/>
          </a:bodyPr>
          <a:lstStyle/>
          <a:p>
            <a:pPr algn="ctr"/>
            <a:r>
              <a:rPr lang="es-ES_tradnl" smtClean="0">
                <a:latin typeface="Arial" charset="0"/>
                <a:ea typeface="Arial" charset="0"/>
                <a:cs typeface="Arial" charset="0"/>
              </a:rPr>
              <a:t>Es </a:t>
            </a:r>
            <a:r>
              <a:rPr lang="es-ES_tradnl" dirty="0" smtClean="0">
                <a:latin typeface="Arial" charset="0"/>
                <a:ea typeface="Arial" charset="0"/>
                <a:cs typeface="Arial" charset="0"/>
              </a:rPr>
              <a:t>el desarrollo que satisface las necesidades actuales de las personas sin comprometer la capacidad de las futuras generaciones para satisfacer las suyas.</a:t>
            </a:r>
            <a:endParaRPr lang="es-ES_tradnl" dirty="0">
              <a:latin typeface="Arial" charset="0"/>
              <a:ea typeface="Arial" charset="0"/>
              <a:cs typeface="Arial" charset="0"/>
            </a:endParaRPr>
          </a:p>
        </p:txBody>
      </p:sp>
      <p:sp>
        <p:nvSpPr>
          <p:cNvPr id="28" name="CuadroTexto 27"/>
          <p:cNvSpPr txBox="1"/>
          <p:nvPr/>
        </p:nvSpPr>
        <p:spPr>
          <a:xfrm>
            <a:off x="176743" y="6239053"/>
            <a:ext cx="8715737" cy="646331"/>
          </a:xfrm>
          <a:prstGeom prst="rect">
            <a:avLst/>
          </a:prstGeom>
          <a:noFill/>
        </p:spPr>
        <p:txBody>
          <a:bodyPr wrap="square" rtlCol="0">
            <a:spAutoFit/>
          </a:bodyPr>
          <a:lstStyle/>
          <a:p>
            <a:pPr algn="ctr"/>
            <a:r>
              <a:rPr lang="es-ES_tradnl" dirty="0" smtClean="0">
                <a:latin typeface="Arial" charset="0"/>
                <a:ea typeface="Arial" charset="0"/>
                <a:cs typeface="Arial" charset="0"/>
              </a:rPr>
              <a:t>Pero este desarrollo debe lograrse con el respeto a la naturaleza y a los seres humanos </a:t>
            </a:r>
            <a:r>
              <a:rPr lang="is-IS" dirty="0" smtClean="0">
                <a:latin typeface="Arial" charset="0"/>
                <a:ea typeface="Arial" charset="0"/>
                <a:cs typeface="Arial" charset="0"/>
              </a:rPr>
              <a:t>…</a:t>
            </a:r>
            <a:endParaRPr lang="es-ES_tradnl"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0500" y="6083127"/>
            <a:ext cx="4859022" cy="769441"/>
          </a:xfrm>
          <a:prstGeom prst="rect">
            <a:avLst/>
          </a:prstGeom>
          <a:noFill/>
        </p:spPr>
        <p:txBody>
          <a:bodyPr wrap="none" lIns="91440" tIns="45720" rIns="91440" bIns="45720">
            <a:spAutoFit/>
          </a:bodyPr>
          <a:lstStyle/>
          <a:p>
            <a:pPr algn="ctr"/>
            <a:r>
              <a:rPr lang="es-ES" sz="4400" b="1" cap="none" spc="0" smtClean="0">
                <a:ln w="22225">
                  <a:solidFill>
                    <a:schemeClr val="accent1">
                      <a:lumMod val="50000"/>
                    </a:schemeClr>
                  </a:solidFill>
                  <a:prstDash val="solid"/>
                </a:ln>
                <a:solidFill>
                  <a:schemeClr val="accent6">
                    <a:lumMod val="75000"/>
                  </a:schemeClr>
                </a:solidFill>
                <a:effectLst/>
                <a:latin typeface="Arial" charset="0"/>
                <a:ea typeface="Arial" charset="0"/>
                <a:cs typeface="Arial" charset="0"/>
              </a:rPr>
              <a:t>La Sostenibilidad</a:t>
            </a:r>
            <a:endParaRPr lang="es-ES" sz="4400" b="1" cap="none" spc="0" dirty="0">
              <a:ln w="22225">
                <a:solidFill>
                  <a:schemeClr val="accent1">
                    <a:lumMod val="50000"/>
                  </a:schemeClr>
                </a:solidFill>
                <a:prstDash val="solid"/>
              </a:ln>
              <a:solidFill>
                <a:schemeClr val="accent6">
                  <a:lumMod val="75000"/>
                </a:schemeClr>
              </a:solidFill>
              <a:effectLst/>
              <a:latin typeface="Arial" charset="0"/>
              <a:ea typeface="Arial" charset="0"/>
              <a:cs typeface="Arial" charset="0"/>
            </a:endParaRPr>
          </a:p>
        </p:txBody>
      </p:sp>
      <p:pic>
        <p:nvPicPr>
          <p:cNvPr id="6" name="Imagen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0"/>
            <a:ext cx="8758989" cy="6858000"/>
          </a:xfrm>
          <a:prstGeom prst="rect">
            <a:avLst/>
          </a:prstGeom>
        </p:spPr>
      </p:pic>
    </p:spTree>
    <p:extLst>
      <p:ext uri="{BB962C8B-B14F-4D97-AF65-F5344CB8AC3E}">
        <p14:creationId xmlns:p14="http://schemas.microsoft.com/office/powerpoint/2010/main" val="3708428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9512" y="1628800"/>
            <a:ext cx="2502728" cy="4832092"/>
          </a:xfrm>
          <a:prstGeom prst="rect">
            <a:avLst/>
          </a:prstGeom>
          <a:solidFill>
            <a:schemeClr val="accent6">
              <a:lumMod val="40000"/>
              <a:lumOff val="60000"/>
            </a:schemeClr>
          </a:solidFill>
          <a:effectLst>
            <a:innerShdw blurRad="63500" dist="50800" dir="18900000">
              <a:prstClr val="black">
                <a:alpha val="50000"/>
              </a:prstClr>
            </a:innerShdw>
          </a:effectLst>
        </p:spPr>
        <p:txBody>
          <a:bodyPr wrap="square" rtlCol="0">
            <a:spAutoFit/>
          </a:bodyPr>
          <a:lstStyle/>
          <a:p>
            <a:pPr algn="just"/>
            <a:r>
              <a:rPr lang="es-ES_tradnl" dirty="0" smtClean="0"/>
              <a:t>En septiembre de 2015 los </a:t>
            </a:r>
            <a:r>
              <a:rPr lang="es-ES" dirty="0" smtClean="0"/>
              <a:t>líderes mundiales adoptaron en el seno de las naciones unidas un acuerdo, en donde los principios fundamentales son: la lucha contra la pobreza, el cuidado del planeta y la disminución de las desigualdades, dando lugar al nacimiento de la </a:t>
            </a:r>
            <a:r>
              <a:rPr lang="es-ES" sz="2000" b="1" dirty="0" smtClean="0"/>
              <a:t>AGENDA 2030.</a:t>
            </a:r>
            <a:endParaRPr lang="es-ES_tradnl" sz="2000" b="1" dirty="0"/>
          </a:p>
        </p:txBody>
      </p:sp>
      <p:pic>
        <p:nvPicPr>
          <p:cNvPr id="2" name="Imagen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74736" y="875636"/>
            <a:ext cx="6461760" cy="5949696"/>
          </a:xfrm>
          <a:prstGeom prst="rect">
            <a:avLst/>
          </a:prstGeom>
        </p:spPr>
      </p:pic>
    </p:spTree>
    <p:extLst>
      <p:ext uri="{BB962C8B-B14F-4D97-AF65-F5344CB8AC3E}">
        <p14:creationId xmlns:p14="http://schemas.microsoft.com/office/powerpoint/2010/main" val="39846080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8773" y="1296144"/>
            <a:ext cx="6893540" cy="5589240"/>
          </a:xfrm>
          <a:prstGeom prst="rect">
            <a:avLst/>
          </a:prstGeom>
        </p:spPr>
      </p:pic>
      <p:sp>
        <p:nvSpPr>
          <p:cNvPr id="9" name="CuadroTexto 8"/>
          <p:cNvSpPr txBox="1"/>
          <p:nvPr/>
        </p:nvSpPr>
        <p:spPr>
          <a:xfrm>
            <a:off x="142405" y="1312093"/>
            <a:ext cx="2073786" cy="4247317"/>
          </a:xfrm>
          <a:prstGeom prst="rect">
            <a:avLst/>
          </a:prstGeom>
          <a:noFill/>
        </p:spPr>
        <p:txBody>
          <a:bodyPr wrap="square" rtlCol="0">
            <a:spAutoFit/>
          </a:bodyPr>
          <a:lstStyle/>
          <a:p>
            <a:pPr algn="ctr"/>
            <a:r>
              <a:rPr lang="es-ES_tradnl" b="1" dirty="0" smtClean="0">
                <a:latin typeface="Arial" charset="0"/>
                <a:ea typeface="Arial" charset="0"/>
                <a:cs typeface="Arial" charset="0"/>
              </a:rPr>
              <a:t>El contenido de la agenda 2030, son cinco elementos fundamentales:</a:t>
            </a:r>
          </a:p>
          <a:p>
            <a:pPr algn="ctr"/>
            <a:endParaRPr lang="es-ES_tradnl" b="1" dirty="0">
              <a:latin typeface="Arial" charset="0"/>
              <a:ea typeface="Arial" charset="0"/>
              <a:cs typeface="Arial" charset="0"/>
            </a:endParaRPr>
          </a:p>
          <a:p>
            <a:pPr algn="ctr"/>
            <a:r>
              <a:rPr lang="es-ES_tradnl" b="1" dirty="0" smtClean="0">
                <a:solidFill>
                  <a:schemeClr val="accent1">
                    <a:lumMod val="50000"/>
                  </a:schemeClr>
                </a:solidFill>
                <a:latin typeface="Arial" charset="0"/>
                <a:ea typeface="Arial" charset="0"/>
                <a:cs typeface="Arial" charset="0"/>
              </a:rPr>
              <a:t>El Planeta</a:t>
            </a:r>
          </a:p>
          <a:p>
            <a:pPr algn="ctr"/>
            <a:endParaRPr lang="es-ES_tradnl" b="1" dirty="0" smtClean="0">
              <a:latin typeface="Arial" charset="0"/>
              <a:ea typeface="Arial" charset="0"/>
              <a:cs typeface="Arial" charset="0"/>
            </a:endParaRPr>
          </a:p>
          <a:p>
            <a:pPr algn="ctr"/>
            <a:r>
              <a:rPr lang="es-ES_tradnl" b="1" dirty="0" smtClean="0">
                <a:solidFill>
                  <a:srgbClr val="FF0000"/>
                </a:solidFill>
                <a:latin typeface="Arial" charset="0"/>
                <a:ea typeface="Arial" charset="0"/>
                <a:cs typeface="Arial" charset="0"/>
              </a:rPr>
              <a:t>Las Alianzas</a:t>
            </a:r>
          </a:p>
          <a:p>
            <a:pPr algn="ctr"/>
            <a:endParaRPr lang="es-ES_tradnl" b="1" dirty="0" smtClean="0">
              <a:latin typeface="Arial" charset="0"/>
              <a:ea typeface="Arial" charset="0"/>
              <a:cs typeface="Arial" charset="0"/>
            </a:endParaRPr>
          </a:p>
          <a:p>
            <a:pPr algn="ctr"/>
            <a:r>
              <a:rPr lang="es-ES_tradnl" b="1" dirty="0" smtClean="0">
                <a:solidFill>
                  <a:schemeClr val="bg2">
                    <a:lumMod val="25000"/>
                  </a:schemeClr>
                </a:solidFill>
                <a:latin typeface="Arial" charset="0"/>
                <a:ea typeface="Arial" charset="0"/>
                <a:cs typeface="Arial" charset="0"/>
              </a:rPr>
              <a:t>La Paz</a:t>
            </a:r>
          </a:p>
          <a:p>
            <a:pPr algn="ctr"/>
            <a:endParaRPr lang="es-ES_tradnl" b="1" dirty="0" smtClean="0">
              <a:latin typeface="Arial" charset="0"/>
              <a:ea typeface="Arial" charset="0"/>
              <a:cs typeface="Arial" charset="0"/>
            </a:endParaRPr>
          </a:p>
          <a:p>
            <a:pPr algn="ctr"/>
            <a:r>
              <a:rPr lang="es-ES_tradnl" b="1" dirty="0" smtClean="0">
                <a:solidFill>
                  <a:schemeClr val="accent2">
                    <a:lumMod val="75000"/>
                  </a:schemeClr>
                </a:solidFill>
                <a:latin typeface="Arial" charset="0"/>
                <a:ea typeface="Arial" charset="0"/>
                <a:cs typeface="Arial" charset="0"/>
              </a:rPr>
              <a:t>Las Personas</a:t>
            </a:r>
          </a:p>
          <a:p>
            <a:pPr algn="ctr"/>
            <a:endParaRPr lang="es-ES_tradnl" b="1" dirty="0" smtClean="0">
              <a:latin typeface="Arial" charset="0"/>
              <a:ea typeface="Arial" charset="0"/>
              <a:cs typeface="Arial" charset="0"/>
            </a:endParaRPr>
          </a:p>
          <a:p>
            <a:pPr algn="ctr"/>
            <a:r>
              <a:rPr lang="es-ES_tradnl" b="1" dirty="0" smtClean="0">
                <a:solidFill>
                  <a:schemeClr val="accent3">
                    <a:lumMod val="50000"/>
                  </a:schemeClr>
                </a:solidFill>
                <a:latin typeface="Arial" charset="0"/>
                <a:ea typeface="Arial" charset="0"/>
                <a:cs typeface="Arial" charset="0"/>
              </a:rPr>
              <a:t>La prosperidad</a:t>
            </a:r>
            <a:endParaRPr lang="es-ES_tradnl" b="1" dirty="0">
              <a:solidFill>
                <a:schemeClr val="accent3">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9609792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5616" y="1110236"/>
            <a:ext cx="7267897" cy="4357177"/>
          </a:xfrm>
          <a:prstGeom prst="rect">
            <a:avLst/>
          </a:prstGeom>
        </p:spPr>
      </p:pic>
      <p:sp>
        <p:nvSpPr>
          <p:cNvPr id="7" name="CuadroTexto 6"/>
          <p:cNvSpPr txBox="1"/>
          <p:nvPr/>
        </p:nvSpPr>
        <p:spPr>
          <a:xfrm>
            <a:off x="251520" y="5517232"/>
            <a:ext cx="8744138" cy="1015663"/>
          </a:xfrm>
          <a:prstGeom prst="rect">
            <a:avLst/>
          </a:prstGeom>
          <a:solidFill>
            <a:schemeClr val="accent1">
              <a:lumMod val="60000"/>
              <a:lumOff val="40000"/>
            </a:schemeClr>
          </a:solidFill>
          <a:ln w="28575">
            <a:solidFill>
              <a:schemeClr val="accent6">
                <a:lumMod val="50000"/>
              </a:schemeClr>
            </a:solidFill>
          </a:ln>
        </p:spPr>
        <p:txBody>
          <a:bodyPr wrap="square" rtlCol="0">
            <a:spAutoFit/>
          </a:bodyPr>
          <a:lstStyle/>
          <a:p>
            <a:pPr algn="just"/>
            <a:r>
              <a:rPr lang="es-ES_tradnl" sz="2000" dirty="0" smtClean="0">
                <a:latin typeface="Arial" charset="0"/>
                <a:ea typeface="Arial" charset="0"/>
                <a:cs typeface="Arial" charset="0"/>
              </a:rPr>
              <a:t>Los Objetivos de Desarrollo Sostenible, son fruto del consenso de 193 </a:t>
            </a:r>
            <a:r>
              <a:rPr lang="es-ES" sz="2000" dirty="0" smtClean="0">
                <a:latin typeface="Arial" charset="0"/>
                <a:ea typeface="Arial" charset="0"/>
                <a:cs typeface="Arial" charset="0"/>
              </a:rPr>
              <a:t>países que convocados por las Naciones Unidas, han establecido la hoja de ruta para la sostenibilidad al 2030.</a:t>
            </a:r>
            <a:endParaRPr lang="es-ES_tradnl" sz="200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35696" y="3202281"/>
            <a:ext cx="5438541" cy="3690438"/>
          </a:xfrm>
          <a:prstGeom prst="rect">
            <a:avLst/>
          </a:prstGeom>
        </p:spPr>
      </p:pic>
      <p:sp>
        <p:nvSpPr>
          <p:cNvPr id="5" name="Pentágono 4"/>
          <p:cNvSpPr/>
          <p:nvPr/>
        </p:nvSpPr>
        <p:spPr>
          <a:xfrm rot="5400000">
            <a:off x="20863" y="1479498"/>
            <a:ext cx="2916821" cy="2134310"/>
          </a:xfrm>
          <a:prstGeom prst="homePlate">
            <a:avLst/>
          </a:prstGeom>
          <a:solidFill>
            <a:schemeClr val="accent1">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Pentágono 5"/>
          <p:cNvSpPr/>
          <p:nvPr/>
        </p:nvSpPr>
        <p:spPr>
          <a:xfrm rot="5400000">
            <a:off x="3228981" y="1479499"/>
            <a:ext cx="2916821" cy="2134310"/>
          </a:xfrm>
          <a:prstGeom prst="homePlate">
            <a:avLst/>
          </a:prstGeom>
          <a:solidFill>
            <a:schemeClr val="accent4">
              <a:lumMod val="50000"/>
            </a:schemeClr>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Pentágono 6"/>
          <p:cNvSpPr/>
          <p:nvPr/>
        </p:nvSpPr>
        <p:spPr>
          <a:xfrm rot="5400000">
            <a:off x="6238400" y="1479499"/>
            <a:ext cx="2916821" cy="2134310"/>
          </a:xfrm>
          <a:prstGeom prst="homePlate">
            <a:avLst/>
          </a:prstGeom>
          <a:solidFill>
            <a:srgbClr val="C0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p:cNvSpPr txBox="1"/>
          <p:nvPr/>
        </p:nvSpPr>
        <p:spPr>
          <a:xfrm>
            <a:off x="310582" y="1088242"/>
            <a:ext cx="2143251" cy="2862322"/>
          </a:xfrm>
          <a:prstGeom prst="rect">
            <a:avLst/>
          </a:prstGeom>
          <a:noFill/>
        </p:spPr>
        <p:txBody>
          <a:bodyPr wrap="square" rtlCol="0">
            <a:spAutoFit/>
          </a:bodyPr>
          <a:lstStyle/>
          <a:p>
            <a:pPr algn="ctr"/>
            <a:r>
              <a:rPr lang="es-ES_tradnl" sz="1500" b="1" dirty="0" smtClean="0">
                <a:solidFill>
                  <a:schemeClr val="bg1"/>
                </a:solidFill>
                <a:latin typeface="Arial Narrow" charset="0"/>
                <a:ea typeface="Arial Narrow" charset="0"/>
                <a:cs typeface="Arial Narrow" charset="0"/>
              </a:rPr>
              <a:t>Gobierno Central</a:t>
            </a:r>
          </a:p>
          <a:p>
            <a:pPr marL="285750" indent="-285750" algn="ctr">
              <a:buFont typeface="Arial" charset="0"/>
              <a:buChar char="•"/>
            </a:pPr>
            <a:r>
              <a:rPr lang="es-ES_tradnl" sz="1500" dirty="0">
                <a:solidFill>
                  <a:schemeClr val="bg1"/>
                </a:solidFill>
                <a:latin typeface="Arial Narrow" charset="0"/>
                <a:ea typeface="Arial Narrow" charset="0"/>
                <a:cs typeface="Arial Narrow" charset="0"/>
              </a:rPr>
              <a:t>La definición de la agenda nacional, </a:t>
            </a:r>
          </a:p>
          <a:p>
            <a:pPr marL="285750" indent="-285750" algn="ctr">
              <a:buFont typeface="Arial" charset="0"/>
              <a:buChar char="•"/>
            </a:pPr>
            <a:r>
              <a:rPr lang="es-ES_tradnl" sz="1500" dirty="0">
                <a:solidFill>
                  <a:schemeClr val="bg1"/>
                </a:solidFill>
                <a:latin typeface="Arial Narrow" charset="0"/>
                <a:ea typeface="Arial Narrow" charset="0"/>
                <a:cs typeface="Arial Narrow" charset="0"/>
              </a:rPr>
              <a:t>la socialización de la misma y la creación del ordenamiento institucional.</a:t>
            </a:r>
          </a:p>
          <a:p>
            <a:pPr marL="285750" indent="-285750" algn="ctr">
              <a:buFont typeface="Arial" charset="0"/>
              <a:buChar char="•"/>
            </a:pPr>
            <a:r>
              <a:rPr lang="es-ES_tradnl" sz="1500" dirty="0">
                <a:solidFill>
                  <a:schemeClr val="bg1"/>
                </a:solidFill>
                <a:latin typeface="Arial Narrow" charset="0"/>
                <a:ea typeface="Arial Narrow" charset="0"/>
                <a:cs typeface="Arial Narrow" charset="0"/>
              </a:rPr>
              <a:t>establecimiento de una </a:t>
            </a:r>
            <a:r>
              <a:rPr lang="es-ES_tradnl" sz="1500" dirty="0" smtClean="0">
                <a:solidFill>
                  <a:schemeClr val="bg1"/>
                </a:solidFill>
                <a:latin typeface="Arial Narrow" charset="0"/>
                <a:ea typeface="Arial Narrow" charset="0"/>
                <a:cs typeface="Arial Narrow" charset="0"/>
              </a:rPr>
              <a:t>priorización </a:t>
            </a:r>
            <a:r>
              <a:rPr lang="es-ES_tradnl" sz="1500" dirty="0">
                <a:solidFill>
                  <a:schemeClr val="bg1"/>
                </a:solidFill>
                <a:latin typeface="Arial Narrow" charset="0"/>
                <a:ea typeface="Arial Narrow" charset="0"/>
                <a:cs typeface="Arial Narrow" charset="0"/>
              </a:rPr>
              <a:t>de objetivos, metas e </a:t>
            </a:r>
            <a:r>
              <a:rPr lang="es-ES_tradnl" sz="1500" dirty="0" smtClean="0">
                <a:solidFill>
                  <a:schemeClr val="bg1"/>
                </a:solidFill>
                <a:latin typeface="Arial Narrow" charset="0"/>
                <a:ea typeface="Arial Narrow" charset="0"/>
                <a:cs typeface="Arial Narrow" charset="0"/>
              </a:rPr>
              <a:t>indicadores.</a:t>
            </a:r>
            <a:endParaRPr lang="es-ES_tradnl" sz="1500" dirty="0">
              <a:solidFill>
                <a:schemeClr val="bg1"/>
              </a:solidFill>
              <a:latin typeface="Arial Narrow" charset="0"/>
              <a:ea typeface="Arial Narrow" charset="0"/>
              <a:cs typeface="Arial Narrow" charset="0"/>
            </a:endParaRPr>
          </a:p>
          <a:p>
            <a:pPr algn="ctr"/>
            <a:endParaRPr lang="es-ES_tradnl" sz="1500" dirty="0">
              <a:solidFill>
                <a:schemeClr val="bg1"/>
              </a:solidFill>
              <a:latin typeface="Arial Narrow" charset="0"/>
              <a:ea typeface="Arial Narrow" charset="0"/>
              <a:cs typeface="Arial Narrow" charset="0"/>
            </a:endParaRPr>
          </a:p>
        </p:txBody>
      </p:sp>
      <p:sp>
        <p:nvSpPr>
          <p:cNvPr id="9" name="CuadroTexto 8"/>
          <p:cNvSpPr txBox="1"/>
          <p:nvPr/>
        </p:nvSpPr>
        <p:spPr>
          <a:xfrm>
            <a:off x="3689686" y="1072467"/>
            <a:ext cx="2002420" cy="2262158"/>
          </a:xfrm>
          <a:prstGeom prst="rect">
            <a:avLst/>
          </a:prstGeom>
          <a:noFill/>
        </p:spPr>
        <p:txBody>
          <a:bodyPr wrap="square" rtlCol="0">
            <a:spAutoFit/>
          </a:bodyPr>
          <a:lstStyle/>
          <a:p>
            <a:pPr algn="ctr"/>
            <a:r>
              <a:rPr lang="es-ES_tradnl" sz="1500" b="1" dirty="0" smtClean="0">
                <a:solidFill>
                  <a:schemeClr val="bg1"/>
                </a:solidFill>
                <a:latin typeface="Arial Narrow" charset="0"/>
                <a:ea typeface="Arial Narrow" charset="0"/>
                <a:cs typeface="Arial Narrow" charset="0"/>
              </a:rPr>
              <a:t>Gobierno Local</a:t>
            </a:r>
          </a:p>
          <a:p>
            <a:pPr algn="ctr"/>
            <a:r>
              <a:rPr lang="es-ES_tradnl" sz="1400" dirty="0">
                <a:solidFill>
                  <a:schemeClr val="bg1"/>
                </a:solidFill>
                <a:latin typeface="Arial Narrow" charset="0"/>
                <a:ea typeface="Arial Narrow" charset="0"/>
                <a:cs typeface="Arial Narrow" charset="0"/>
              </a:rPr>
              <a:t>177 municipios del país fueron incorporados al Proyecto Fortalecimiento de las Capacidades Locales (FOCAL I y II</a:t>
            </a:r>
            <a:r>
              <a:rPr lang="es-ES_tradnl" sz="1400" dirty="0" smtClean="0">
                <a:solidFill>
                  <a:schemeClr val="bg1"/>
                </a:solidFill>
                <a:latin typeface="Arial Narrow" charset="0"/>
                <a:ea typeface="Arial Narrow" charset="0"/>
                <a:cs typeface="Arial Narrow" charset="0"/>
              </a:rPr>
              <a:t>) y un total de 102 municipios han avanzado en sus planes de desarrollo comunitario y municipales.</a:t>
            </a:r>
            <a:endParaRPr lang="es-ES_tradnl" sz="1500" dirty="0">
              <a:solidFill>
                <a:schemeClr val="bg1"/>
              </a:solidFill>
              <a:latin typeface="Arial Narrow" charset="0"/>
              <a:ea typeface="Arial Narrow" charset="0"/>
              <a:cs typeface="Arial Narrow" charset="0"/>
            </a:endParaRPr>
          </a:p>
        </p:txBody>
      </p:sp>
      <p:sp>
        <p:nvSpPr>
          <p:cNvPr id="10" name="CuadroTexto 9"/>
          <p:cNvSpPr txBox="1"/>
          <p:nvPr/>
        </p:nvSpPr>
        <p:spPr>
          <a:xfrm>
            <a:off x="6625284" y="1072467"/>
            <a:ext cx="2138681" cy="2539157"/>
          </a:xfrm>
          <a:prstGeom prst="rect">
            <a:avLst/>
          </a:prstGeom>
          <a:noFill/>
        </p:spPr>
        <p:txBody>
          <a:bodyPr wrap="square" rtlCol="0">
            <a:spAutoFit/>
          </a:bodyPr>
          <a:lstStyle/>
          <a:p>
            <a:pPr algn="ctr"/>
            <a:r>
              <a:rPr lang="es-ES_tradnl" sz="1500" b="1" dirty="0" smtClean="0">
                <a:solidFill>
                  <a:schemeClr val="bg1"/>
                </a:solidFill>
                <a:latin typeface="Arial Narrow" charset="0"/>
                <a:ea typeface="Arial Narrow" charset="0"/>
                <a:cs typeface="Arial Narrow" charset="0"/>
              </a:rPr>
              <a:t>Asociaciones Municipales</a:t>
            </a:r>
          </a:p>
          <a:p>
            <a:pPr algn="ctr"/>
            <a:r>
              <a:rPr lang="es-ES_tradnl" sz="1600" b="1" dirty="0" smtClean="0">
                <a:solidFill>
                  <a:schemeClr val="bg1"/>
                </a:solidFill>
                <a:latin typeface="Arial Narrow" charset="0"/>
                <a:ea typeface="Arial Narrow" charset="0"/>
                <a:cs typeface="Arial Narrow" charset="0"/>
              </a:rPr>
              <a:t>AMHON</a:t>
            </a:r>
          </a:p>
          <a:p>
            <a:pPr algn="ctr"/>
            <a:endParaRPr lang="es-ES_tradnl" sz="1600" b="1" dirty="0">
              <a:solidFill>
                <a:schemeClr val="bg1"/>
              </a:solidFill>
              <a:latin typeface="Arial Narrow" charset="0"/>
              <a:ea typeface="Arial Narrow" charset="0"/>
              <a:cs typeface="Arial Narrow" charset="0"/>
            </a:endParaRPr>
          </a:p>
          <a:p>
            <a:pPr algn="ctr"/>
            <a:r>
              <a:rPr lang="es-ES_tradnl" sz="1600" b="1" dirty="0" smtClean="0">
                <a:solidFill>
                  <a:schemeClr val="bg1"/>
                </a:solidFill>
                <a:latin typeface="Arial Narrow" charset="0"/>
                <a:ea typeface="Arial Narrow" charset="0"/>
                <a:cs typeface="Arial Narrow" charset="0"/>
              </a:rPr>
              <a:t>LEY DE DESCENTRALIZACION DEL ESTADO DE HONDURAS</a:t>
            </a:r>
          </a:p>
          <a:p>
            <a:pPr algn="ctr"/>
            <a:endParaRPr lang="es-ES_tradnl" sz="1600" b="1" dirty="0" smtClean="0">
              <a:solidFill>
                <a:schemeClr val="bg1"/>
              </a:solidFill>
              <a:latin typeface="Arial Narrow" charset="0"/>
              <a:ea typeface="Arial Narrow" charset="0"/>
              <a:cs typeface="Arial Narrow" charset="0"/>
            </a:endParaRPr>
          </a:p>
          <a:p>
            <a:pPr algn="ctr"/>
            <a:r>
              <a:rPr lang="es-ES_tradnl" sz="1600" b="1" dirty="0" smtClean="0">
                <a:solidFill>
                  <a:schemeClr val="bg1"/>
                </a:solidFill>
                <a:latin typeface="Arial Narrow" charset="0"/>
                <a:ea typeface="Arial Narrow" charset="0"/>
                <a:cs typeface="Arial Narrow" charset="0"/>
              </a:rPr>
              <a:t>DECRETO</a:t>
            </a:r>
          </a:p>
          <a:p>
            <a:pPr algn="ctr"/>
            <a:r>
              <a:rPr lang="es-ES_tradnl" sz="1600" b="1" dirty="0" smtClean="0">
                <a:solidFill>
                  <a:schemeClr val="bg1"/>
                </a:solidFill>
                <a:latin typeface="Arial Narrow" charset="0"/>
                <a:ea typeface="Arial Narrow" charset="0"/>
                <a:cs typeface="Arial Narrow" charset="0"/>
              </a:rPr>
              <a:t>85-2016</a:t>
            </a:r>
            <a:endParaRPr lang="es-ES_tradnl" sz="1400" b="1" dirty="0" smtClean="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897590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050" y="912704"/>
            <a:ext cx="1797050" cy="1797050"/>
          </a:xfrm>
          <a:prstGeom prst="rect">
            <a:avLst/>
          </a:prstGeom>
          <a:effectLst>
            <a:glow rad="139700">
              <a:schemeClr val="accent2">
                <a:satMod val="175000"/>
                <a:alpha val="40000"/>
              </a:schemeClr>
            </a:glow>
          </a:effectLst>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175" y="914311"/>
            <a:ext cx="1797050" cy="1797050"/>
          </a:xfrm>
          <a:prstGeom prst="rect">
            <a:avLst/>
          </a:prstGeom>
          <a:effectLst>
            <a:glow rad="228600">
              <a:schemeClr val="accent3">
                <a:satMod val="175000"/>
                <a:alpha val="40000"/>
              </a:schemeClr>
            </a:glow>
          </a:effectLst>
        </p:spPr>
      </p:pic>
      <p:pic>
        <p:nvPicPr>
          <p:cNvPr id="6" name="Imagen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3762" y="912704"/>
            <a:ext cx="1797050" cy="1797050"/>
          </a:xfrm>
          <a:prstGeom prst="rect">
            <a:avLst/>
          </a:prstGeom>
          <a:effectLst>
            <a:glow rad="228600">
              <a:schemeClr val="accent1">
                <a:satMod val="175000"/>
                <a:alpha val="40000"/>
              </a:schemeClr>
            </a:glow>
          </a:effectLst>
        </p:spPr>
      </p:pic>
      <p:pic>
        <p:nvPicPr>
          <p:cNvPr id="7" name="Imagen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050" y="3982660"/>
            <a:ext cx="1797050" cy="1797050"/>
          </a:xfrm>
          <a:prstGeom prst="rect">
            <a:avLst/>
          </a:prstGeom>
          <a:effectLst>
            <a:glow rad="228600">
              <a:schemeClr val="accent2">
                <a:satMod val="175000"/>
                <a:alpha val="40000"/>
              </a:schemeClr>
            </a:glow>
          </a:effectLst>
        </p:spPr>
      </p:pic>
      <p:pic>
        <p:nvPicPr>
          <p:cNvPr id="8" name="Imagen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59175" y="3982660"/>
            <a:ext cx="1797050" cy="1797050"/>
          </a:xfrm>
          <a:prstGeom prst="rect">
            <a:avLst/>
          </a:prstGeom>
          <a:effectLst>
            <a:glow rad="228600">
              <a:schemeClr val="accent5">
                <a:satMod val="175000"/>
                <a:alpha val="40000"/>
              </a:schemeClr>
            </a:glow>
          </a:effectLst>
        </p:spPr>
      </p:pic>
      <p:sp>
        <p:nvSpPr>
          <p:cNvPr id="9" name="Rectángulo 8"/>
          <p:cNvSpPr/>
          <p:nvPr/>
        </p:nvSpPr>
        <p:spPr>
          <a:xfrm>
            <a:off x="101600" y="2765336"/>
            <a:ext cx="2679700" cy="1169551"/>
          </a:xfrm>
          <a:prstGeom prst="rect">
            <a:avLst/>
          </a:prstGeom>
        </p:spPr>
        <p:txBody>
          <a:bodyPr wrap="square">
            <a:spAutoFit/>
          </a:bodyPr>
          <a:lstStyle/>
          <a:p>
            <a:pPr algn="just"/>
            <a:r>
              <a:rPr lang="es-ES_tradnl" sz="1400" dirty="0">
                <a:latin typeface="Arial Narrow" charset="0"/>
                <a:ea typeface="Arial Narrow" charset="0"/>
                <a:cs typeface="Arial Narrow" charset="0"/>
              </a:rPr>
              <a:t>Para el seguimiento del ODS 1, Honduras se </a:t>
            </a:r>
            <a:r>
              <a:rPr lang="es-ES_tradnl" sz="1400" dirty="0" smtClean="0">
                <a:latin typeface="Arial Narrow" charset="0"/>
                <a:ea typeface="Arial Narrow" charset="0"/>
                <a:cs typeface="Arial Narrow" charset="0"/>
              </a:rPr>
              <a:t>comprometió́ </a:t>
            </a:r>
            <a:r>
              <a:rPr lang="es-ES_tradnl" sz="1400" dirty="0">
                <a:latin typeface="Arial Narrow" charset="0"/>
                <a:ea typeface="Arial Narrow" charset="0"/>
                <a:cs typeface="Arial Narrow" charset="0"/>
              </a:rPr>
              <a:t>a adoptar el </a:t>
            </a:r>
            <a:r>
              <a:rPr lang="es-ES_tradnl" sz="1400" dirty="0" smtClean="0">
                <a:latin typeface="Arial Narrow" charset="0"/>
                <a:ea typeface="Arial Narrow" charset="0"/>
                <a:cs typeface="Arial Narrow" charset="0"/>
              </a:rPr>
              <a:t>Índice </a:t>
            </a:r>
            <a:r>
              <a:rPr lang="es-ES_tradnl" sz="1400" dirty="0">
                <a:latin typeface="Arial Narrow" charset="0"/>
                <a:ea typeface="Arial Narrow" charset="0"/>
                <a:cs typeface="Arial Narrow" charset="0"/>
              </a:rPr>
              <a:t>de Pobreza Multidimensional (IPM-HN), como medida oficial de la pobreza </a:t>
            </a:r>
          </a:p>
        </p:txBody>
      </p:sp>
      <p:sp>
        <p:nvSpPr>
          <p:cNvPr id="10" name="Rectángulo 9"/>
          <p:cNvSpPr/>
          <p:nvPr/>
        </p:nvSpPr>
        <p:spPr>
          <a:xfrm>
            <a:off x="3149600" y="2811502"/>
            <a:ext cx="2717800" cy="1077218"/>
          </a:xfrm>
          <a:prstGeom prst="rect">
            <a:avLst/>
          </a:prstGeom>
        </p:spPr>
        <p:txBody>
          <a:bodyPr wrap="square">
            <a:spAutoFit/>
          </a:bodyPr>
          <a:lstStyle/>
          <a:p>
            <a:pPr algn="just"/>
            <a:r>
              <a:rPr lang="es-ES_tradnl" sz="1600" dirty="0">
                <a:latin typeface="Arial Narrow" charset="0"/>
                <a:ea typeface="Arial Narrow" charset="0"/>
                <a:cs typeface="Arial Narrow" charset="0"/>
              </a:rPr>
              <a:t>i) seguridad alimentaria; ii) desarrollo de los territorios; iii) </a:t>
            </a:r>
            <a:r>
              <a:rPr lang="es-ES_tradnl" sz="1600" dirty="0" smtClean="0">
                <a:latin typeface="Arial Narrow" charset="0"/>
                <a:ea typeface="Arial Narrow" charset="0"/>
                <a:cs typeface="Arial Narrow" charset="0"/>
              </a:rPr>
              <a:t>gestión </a:t>
            </a:r>
            <a:r>
              <a:rPr lang="es-ES_tradnl" sz="1600" dirty="0">
                <a:latin typeface="Arial Narrow" charset="0"/>
                <a:ea typeface="Arial Narrow" charset="0"/>
                <a:cs typeface="Arial Narrow" charset="0"/>
              </a:rPr>
              <a:t>del riesgo, y; iv) resiliencia ante la variabilidad </a:t>
            </a:r>
            <a:r>
              <a:rPr lang="es-ES_tradnl" sz="1600" dirty="0" smtClean="0">
                <a:latin typeface="Arial Narrow" charset="0"/>
                <a:ea typeface="Arial Narrow" charset="0"/>
                <a:cs typeface="Arial Narrow" charset="0"/>
              </a:rPr>
              <a:t>climática. </a:t>
            </a:r>
            <a:endParaRPr lang="es-ES_tradnl" sz="1600" dirty="0">
              <a:effectLst/>
              <a:latin typeface="Arial Narrow" charset="0"/>
              <a:ea typeface="Arial Narrow" charset="0"/>
              <a:cs typeface="Arial Narrow" charset="0"/>
            </a:endParaRPr>
          </a:p>
        </p:txBody>
      </p:sp>
      <p:sp>
        <p:nvSpPr>
          <p:cNvPr id="11" name="Rectángulo 10"/>
          <p:cNvSpPr/>
          <p:nvPr/>
        </p:nvSpPr>
        <p:spPr>
          <a:xfrm>
            <a:off x="6337300" y="2852122"/>
            <a:ext cx="2692400" cy="1600438"/>
          </a:xfrm>
          <a:prstGeom prst="rect">
            <a:avLst/>
          </a:prstGeom>
        </p:spPr>
        <p:txBody>
          <a:bodyPr wrap="square">
            <a:spAutoFit/>
          </a:bodyPr>
          <a:lstStyle/>
          <a:p>
            <a:pPr algn="just"/>
            <a:r>
              <a:rPr lang="es-ES_tradnl" sz="1400" dirty="0">
                <a:latin typeface="Arial Narrow" charset="0"/>
                <a:ea typeface="Arial Narrow" charset="0"/>
                <a:cs typeface="Arial Narrow" charset="0"/>
              </a:rPr>
              <a:t>destaca la estrategia “Criando con Amor”, con el apoyo del Programa de </a:t>
            </a:r>
            <a:r>
              <a:rPr lang="es-ES_tradnl" sz="1400" dirty="0" smtClean="0">
                <a:latin typeface="Arial Narrow" charset="0"/>
                <a:ea typeface="Arial Narrow" charset="0"/>
                <a:cs typeface="Arial Narrow" charset="0"/>
              </a:rPr>
              <a:t>Cooperación </a:t>
            </a:r>
            <a:r>
              <a:rPr lang="es-ES_tradnl" sz="1400" dirty="0">
                <a:latin typeface="Arial Narrow" charset="0"/>
                <a:ea typeface="Arial Narrow" charset="0"/>
                <a:cs typeface="Arial Narrow" charset="0"/>
              </a:rPr>
              <a:t>de UNICEF </a:t>
            </a:r>
            <a:r>
              <a:rPr lang="es-ES_tradnl" sz="1400" dirty="0" smtClean="0">
                <a:latin typeface="Arial Narrow" charset="0"/>
                <a:ea typeface="Arial Narrow" charset="0"/>
                <a:cs typeface="Arial Narrow" charset="0"/>
              </a:rPr>
              <a:t> Y la implementación </a:t>
            </a:r>
            <a:r>
              <a:rPr lang="es-ES_tradnl" sz="1400" dirty="0">
                <a:latin typeface="Arial Narrow" charset="0"/>
                <a:ea typeface="Arial Narrow" charset="0"/>
                <a:cs typeface="Arial Narrow" charset="0"/>
              </a:rPr>
              <a:t>de la </a:t>
            </a:r>
            <a:r>
              <a:rPr lang="es-ES_tradnl" sz="1400" dirty="0" smtClean="0">
                <a:latin typeface="Arial Narrow" charset="0"/>
                <a:ea typeface="Arial Narrow" charset="0"/>
                <a:cs typeface="Arial Narrow" charset="0"/>
              </a:rPr>
              <a:t>Política Pública </a:t>
            </a:r>
            <a:r>
              <a:rPr lang="es-ES_tradnl" sz="1400" dirty="0">
                <a:latin typeface="Arial Narrow" charset="0"/>
                <a:ea typeface="Arial Narrow" charset="0"/>
                <a:cs typeface="Arial Narrow" charset="0"/>
              </a:rPr>
              <a:t>para el Desarrollo Integral de la Primera Infancia </a:t>
            </a:r>
          </a:p>
          <a:p>
            <a:pPr algn="just"/>
            <a:endParaRPr lang="es-ES_tradnl" sz="1400" dirty="0">
              <a:effectLst/>
              <a:latin typeface="Arial Narrow" charset="0"/>
              <a:ea typeface="Arial Narrow" charset="0"/>
              <a:cs typeface="Arial Narrow" charset="0"/>
            </a:endParaRPr>
          </a:p>
        </p:txBody>
      </p:sp>
      <p:sp>
        <p:nvSpPr>
          <p:cNvPr id="12" name="Rectángulo 11"/>
          <p:cNvSpPr/>
          <p:nvPr/>
        </p:nvSpPr>
        <p:spPr>
          <a:xfrm>
            <a:off x="101600" y="5806013"/>
            <a:ext cx="2679700" cy="954107"/>
          </a:xfrm>
          <a:prstGeom prst="rect">
            <a:avLst/>
          </a:prstGeom>
        </p:spPr>
        <p:txBody>
          <a:bodyPr wrap="square">
            <a:spAutoFit/>
          </a:bodyPr>
          <a:lstStyle/>
          <a:p>
            <a:pPr algn="just"/>
            <a:r>
              <a:rPr lang="es-ES_tradnl" sz="1400" dirty="0" smtClean="0">
                <a:latin typeface="Arial Narrow" charset="0"/>
                <a:ea typeface="Arial Narrow" charset="0"/>
                <a:cs typeface="Arial Narrow" charset="0"/>
              </a:rPr>
              <a:t>Se </a:t>
            </a:r>
            <a:r>
              <a:rPr lang="es-ES_tradnl" sz="1400" dirty="0">
                <a:latin typeface="Arial Narrow" charset="0"/>
                <a:ea typeface="Arial Narrow" charset="0"/>
                <a:cs typeface="Arial Narrow" charset="0"/>
              </a:rPr>
              <a:t>desarrolla el </a:t>
            </a:r>
            <a:r>
              <a:rPr lang="es-ES_tradnl" sz="1400" dirty="0" smtClean="0">
                <a:latin typeface="Arial Narrow" charset="0"/>
                <a:ea typeface="Arial Narrow" charset="0"/>
                <a:cs typeface="Arial Narrow" charset="0"/>
              </a:rPr>
              <a:t>“Análisis </a:t>
            </a:r>
            <a:r>
              <a:rPr lang="es-ES_tradnl" sz="1400" dirty="0">
                <a:latin typeface="Arial Narrow" charset="0"/>
                <a:ea typeface="Arial Narrow" charset="0"/>
                <a:cs typeface="Arial Narrow" charset="0"/>
              </a:rPr>
              <a:t>del Sistema Nacional de </a:t>
            </a:r>
            <a:r>
              <a:rPr lang="es-ES_tradnl" sz="1400" dirty="0" smtClean="0">
                <a:latin typeface="Arial Narrow" charset="0"/>
                <a:ea typeface="Arial Narrow" charset="0"/>
                <a:cs typeface="Arial Narrow" charset="0"/>
              </a:rPr>
              <a:t>Educación </a:t>
            </a:r>
            <a:r>
              <a:rPr lang="es-ES_tradnl" sz="1400" dirty="0">
                <a:latin typeface="Arial Narrow" charset="0"/>
                <a:ea typeface="Arial Narrow" charset="0"/>
                <a:cs typeface="Arial Narrow" charset="0"/>
              </a:rPr>
              <a:t>de Honduras y la </a:t>
            </a:r>
            <a:r>
              <a:rPr lang="es-ES_tradnl" sz="1400" dirty="0" smtClean="0">
                <a:latin typeface="Arial Narrow" charset="0"/>
                <a:ea typeface="Arial Narrow" charset="0"/>
                <a:cs typeface="Arial Narrow" charset="0"/>
              </a:rPr>
              <a:t>elaboración </a:t>
            </a:r>
            <a:r>
              <a:rPr lang="es-ES_tradnl" sz="1400" dirty="0">
                <a:latin typeface="Arial Narrow" charset="0"/>
                <a:ea typeface="Arial Narrow" charset="0"/>
                <a:cs typeface="Arial Narrow" charset="0"/>
              </a:rPr>
              <a:t>del Plan </a:t>
            </a:r>
            <a:r>
              <a:rPr lang="es-ES_tradnl" sz="1400" dirty="0" smtClean="0">
                <a:latin typeface="Arial Narrow" charset="0"/>
                <a:ea typeface="Arial Narrow" charset="0"/>
                <a:cs typeface="Arial Narrow" charset="0"/>
              </a:rPr>
              <a:t>Estratégico </a:t>
            </a:r>
            <a:r>
              <a:rPr lang="es-ES_tradnl" sz="1400" dirty="0">
                <a:latin typeface="Arial Narrow" charset="0"/>
                <a:ea typeface="Arial Narrow" charset="0"/>
                <a:cs typeface="Arial Narrow" charset="0"/>
              </a:rPr>
              <a:t>del Sector </a:t>
            </a:r>
            <a:r>
              <a:rPr lang="es-ES_tradnl" sz="1400" dirty="0" smtClean="0">
                <a:latin typeface="Arial Narrow" charset="0"/>
                <a:ea typeface="Arial Narrow" charset="0"/>
                <a:cs typeface="Arial Narrow" charset="0"/>
              </a:rPr>
              <a:t>Educación </a:t>
            </a:r>
            <a:r>
              <a:rPr lang="es-ES_tradnl" sz="1400" dirty="0">
                <a:latin typeface="Arial Narrow" charset="0"/>
                <a:ea typeface="Arial Narrow" charset="0"/>
                <a:cs typeface="Arial Narrow" charset="0"/>
              </a:rPr>
              <a:t>2017-2030</a:t>
            </a:r>
            <a:r>
              <a:rPr lang="es-ES_tradnl" sz="1400" dirty="0" smtClean="0">
                <a:latin typeface="Arial Narrow" charset="0"/>
                <a:ea typeface="Arial Narrow" charset="0"/>
                <a:cs typeface="Arial Narrow" charset="0"/>
              </a:rPr>
              <a:t>”. </a:t>
            </a:r>
            <a:endParaRPr lang="es-ES_tradnl" sz="1400" dirty="0">
              <a:effectLst/>
              <a:latin typeface="Arial Narrow" charset="0"/>
              <a:ea typeface="Arial Narrow" charset="0"/>
              <a:cs typeface="Arial Narrow" charset="0"/>
            </a:endParaRPr>
          </a:p>
        </p:txBody>
      </p:sp>
      <p:sp>
        <p:nvSpPr>
          <p:cNvPr id="13" name="Rectángulo 12"/>
          <p:cNvSpPr/>
          <p:nvPr/>
        </p:nvSpPr>
        <p:spPr>
          <a:xfrm>
            <a:off x="3149600" y="5806012"/>
            <a:ext cx="5359400" cy="954107"/>
          </a:xfrm>
          <a:prstGeom prst="rect">
            <a:avLst/>
          </a:prstGeom>
        </p:spPr>
        <p:txBody>
          <a:bodyPr wrap="square">
            <a:spAutoFit/>
          </a:bodyPr>
          <a:lstStyle/>
          <a:p>
            <a:pPr algn="just"/>
            <a:r>
              <a:rPr lang="es-ES_tradnl" sz="1400" dirty="0">
                <a:latin typeface="Arial Narrow" charset="0"/>
                <a:ea typeface="Arial Narrow" charset="0"/>
                <a:cs typeface="Arial Narrow" charset="0"/>
              </a:rPr>
              <a:t>La </a:t>
            </a:r>
            <a:r>
              <a:rPr lang="es-ES_tradnl" sz="1400" dirty="0" smtClean="0">
                <a:latin typeface="Arial Narrow" charset="0"/>
                <a:ea typeface="Arial Narrow" charset="0"/>
                <a:cs typeface="Arial Narrow" charset="0"/>
              </a:rPr>
              <a:t>implementación </a:t>
            </a:r>
            <a:r>
              <a:rPr lang="es-ES_tradnl" sz="1400" dirty="0">
                <a:latin typeface="Arial Narrow" charset="0"/>
                <a:ea typeface="Arial Narrow" charset="0"/>
                <a:cs typeface="Arial Narrow" charset="0"/>
              </a:rPr>
              <a:t>del ODS 6 es uno de los ejercicios </a:t>
            </a:r>
            <a:r>
              <a:rPr lang="es-ES_tradnl" sz="1400" dirty="0" smtClean="0">
                <a:latin typeface="Arial Narrow" charset="0"/>
                <a:ea typeface="Arial Narrow" charset="0"/>
                <a:cs typeface="Arial Narrow" charset="0"/>
              </a:rPr>
              <a:t>emblemáticos </a:t>
            </a:r>
            <a:r>
              <a:rPr lang="es-ES_tradnl" sz="1400" dirty="0">
                <a:latin typeface="Arial Narrow" charset="0"/>
                <a:ea typeface="Arial Narrow" charset="0"/>
                <a:cs typeface="Arial Narrow" charset="0"/>
              </a:rPr>
              <a:t>del </a:t>
            </a:r>
            <a:r>
              <a:rPr lang="es-ES_tradnl" sz="1400" dirty="0" smtClean="0">
                <a:latin typeface="Arial Narrow" charset="0"/>
                <a:ea typeface="Arial Narrow" charset="0"/>
                <a:cs typeface="Arial Narrow" charset="0"/>
              </a:rPr>
              <a:t>país, </a:t>
            </a:r>
            <a:r>
              <a:rPr lang="es-ES_tradnl" sz="1400" dirty="0">
                <a:latin typeface="Arial Narrow" charset="0"/>
                <a:ea typeface="Arial Narrow" charset="0"/>
                <a:cs typeface="Arial Narrow" charset="0"/>
              </a:rPr>
              <a:t>con un enfoque intersectorial e interinstitucional y </a:t>
            </a:r>
            <a:r>
              <a:rPr lang="es-ES_tradnl" sz="1400" dirty="0" err="1">
                <a:latin typeface="Arial Narrow" charset="0"/>
                <a:ea typeface="Arial Narrow" charset="0"/>
                <a:cs typeface="Arial Narrow" charset="0"/>
              </a:rPr>
              <a:t>multiactor</a:t>
            </a:r>
            <a:r>
              <a:rPr lang="es-ES_tradnl" sz="1400" dirty="0">
                <a:latin typeface="Arial Narrow" charset="0"/>
                <a:ea typeface="Arial Narrow" charset="0"/>
                <a:cs typeface="Arial Narrow" charset="0"/>
              </a:rPr>
              <a:t> (gobierno central y locales), en todas las diferentes etapas de </a:t>
            </a:r>
            <a:r>
              <a:rPr lang="es-ES_tradnl" sz="1400" dirty="0" smtClean="0">
                <a:latin typeface="Arial Narrow" charset="0"/>
                <a:ea typeface="Arial Narrow" charset="0"/>
                <a:cs typeface="Arial Narrow" charset="0"/>
              </a:rPr>
              <a:t>consideración </a:t>
            </a:r>
            <a:r>
              <a:rPr lang="es-ES_tradnl" sz="1400" dirty="0">
                <a:latin typeface="Arial Narrow" charset="0"/>
                <a:ea typeface="Arial Narrow" charset="0"/>
                <a:cs typeface="Arial Narrow" charset="0"/>
              </a:rPr>
              <a:t>o tratamiento de manera integral, participativo e </a:t>
            </a:r>
            <a:r>
              <a:rPr lang="es-ES_tradnl" sz="1400" dirty="0" smtClean="0">
                <a:latin typeface="Arial Narrow" charset="0"/>
                <a:ea typeface="Arial Narrow" charset="0"/>
                <a:cs typeface="Arial Narrow" charset="0"/>
              </a:rPr>
              <a:t>inclusivo.</a:t>
            </a:r>
            <a:endParaRPr lang="es-ES_tradnl" sz="1400" dirty="0">
              <a:effectLst/>
              <a:latin typeface="Arial Narrow" charset="0"/>
              <a:ea typeface="Arial Narrow" charset="0"/>
              <a:cs typeface="Arial Narrow" charset="0"/>
            </a:endParaRPr>
          </a:p>
        </p:txBody>
      </p:sp>
      <p:sp>
        <p:nvSpPr>
          <p:cNvPr id="14" name="Rectángulo 13"/>
          <p:cNvSpPr/>
          <p:nvPr/>
        </p:nvSpPr>
        <p:spPr>
          <a:xfrm>
            <a:off x="6413500" y="4171061"/>
            <a:ext cx="2377574" cy="1446550"/>
          </a:xfrm>
          <a:prstGeom prst="rect">
            <a:avLst/>
          </a:prstGeom>
          <a:noFill/>
        </p:spPr>
        <p:txBody>
          <a:bodyPr wrap="none" lIns="91440" tIns="45720" rIns="91440" bIns="45720">
            <a:spAutoFit/>
          </a:bodyPr>
          <a:lstStyle/>
          <a:p>
            <a:pPr algn="ctr"/>
            <a:r>
              <a:rPr lang="es-ES" sz="4400" b="1" dirty="0" smtClean="0">
                <a:ln w="12700">
                  <a:solidFill>
                    <a:schemeClr val="tx2">
                      <a:satMod val="155000"/>
                    </a:schemeClr>
                  </a:solidFill>
                  <a:prstDash val="solid"/>
                </a:ln>
                <a:effectLst>
                  <a:outerShdw blurRad="41275" dist="20320" dir="1800000" algn="tl" rotWithShape="0">
                    <a:srgbClr val="000000">
                      <a:alpha val="40000"/>
                    </a:srgbClr>
                  </a:outerShdw>
                </a:effectLst>
              </a:rPr>
              <a:t>Gobierno</a:t>
            </a:r>
          </a:p>
          <a:p>
            <a:pPr algn="ctr"/>
            <a:r>
              <a:rPr lang="es-ES" sz="4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Central</a:t>
            </a:r>
            <a:endParaRPr lang="es-ES" sz="4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02666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0115" y="3789040"/>
            <a:ext cx="1338492" cy="1338492"/>
          </a:xfrm>
          <a:prstGeom prst="rect">
            <a:avLst/>
          </a:prstGeom>
          <a:effectLst>
            <a:glow rad="228600">
              <a:schemeClr val="accent3">
                <a:satMod val="175000"/>
                <a:alpha val="40000"/>
              </a:schemeClr>
            </a:glow>
          </a:effectLst>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848" y="3789040"/>
            <a:ext cx="1338492" cy="1338492"/>
          </a:xfrm>
          <a:prstGeom prst="rect">
            <a:avLst/>
          </a:prstGeom>
          <a:effectLst>
            <a:glow rad="228600">
              <a:schemeClr val="accent3">
                <a:satMod val="175000"/>
                <a:alpha val="40000"/>
              </a:schemeClr>
            </a:glow>
          </a:effectLst>
        </p:spPr>
      </p:pic>
      <p:pic>
        <p:nvPicPr>
          <p:cNvPr id="6" name="Imagen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970" y="3794775"/>
            <a:ext cx="1330855" cy="1330855"/>
          </a:xfrm>
          <a:prstGeom prst="rect">
            <a:avLst/>
          </a:prstGeom>
          <a:effectLst>
            <a:glow rad="228600">
              <a:schemeClr val="accent3">
                <a:satMod val="175000"/>
                <a:alpha val="40000"/>
              </a:schemeClr>
            </a:glow>
          </a:effectLst>
        </p:spPr>
      </p:pic>
      <p:pic>
        <p:nvPicPr>
          <p:cNvPr id="7" name="Imagen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955" y="5341423"/>
            <a:ext cx="1336954" cy="1336954"/>
          </a:xfrm>
          <a:prstGeom prst="rect">
            <a:avLst/>
          </a:prstGeom>
          <a:effectLst>
            <a:glow rad="228600">
              <a:schemeClr val="accent3">
                <a:satMod val="175000"/>
                <a:alpha val="40000"/>
              </a:schemeClr>
            </a:glow>
          </a:effectLst>
        </p:spPr>
      </p:pic>
      <p:pic>
        <p:nvPicPr>
          <p:cNvPr id="8" name="Imagen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789" y="5343642"/>
            <a:ext cx="1336635" cy="1336635"/>
          </a:xfrm>
          <a:prstGeom prst="rect">
            <a:avLst/>
          </a:prstGeom>
          <a:effectLst>
            <a:glow rad="228600">
              <a:schemeClr val="accent3">
                <a:satMod val="175000"/>
                <a:alpha val="40000"/>
              </a:schemeClr>
            </a:glow>
          </a:effectLst>
        </p:spPr>
      </p:pic>
      <p:pic>
        <p:nvPicPr>
          <p:cNvPr id="9" name="Imagen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43970" y="5341423"/>
            <a:ext cx="1336955" cy="1336955"/>
          </a:xfrm>
          <a:prstGeom prst="rect">
            <a:avLst/>
          </a:prstGeom>
          <a:effectLst>
            <a:glow rad="228600">
              <a:schemeClr val="accent3">
                <a:satMod val="175000"/>
                <a:alpha val="40000"/>
              </a:schemeClr>
            </a:glow>
          </a:effectLst>
        </p:spPr>
      </p:pic>
      <p:pic>
        <p:nvPicPr>
          <p:cNvPr id="10" name="Imagen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69987" y="3795627"/>
            <a:ext cx="1334461" cy="1334461"/>
          </a:xfrm>
          <a:prstGeom prst="rect">
            <a:avLst/>
          </a:prstGeom>
          <a:effectLst>
            <a:glow rad="228600">
              <a:schemeClr val="accent3">
                <a:satMod val="175000"/>
                <a:alpha val="40000"/>
              </a:schemeClr>
            </a:glow>
          </a:effectLst>
        </p:spPr>
      </p:pic>
      <p:pic>
        <p:nvPicPr>
          <p:cNvPr id="11" name="Imagen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98725" y="5339885"/>
            <a:ext cx="1338492" cy="1338492"/>
          </a:xfrm>
          <a:prstGeom prst="rect">
            <a:avLst/>
          </a:prstGeom>
          <a:effectLst>
            <a:glow rad="228600">
              <a:schemeClr val="accent3">
                <a:satMod val="175000"/>
                <a:alpha val="40000"/>
              </a:schemeClr>
            </a:glow>
          </a:effectLst>
        </p:spPr>
      </p:pic>
      <p:pic>
        <p:nvPicPr>
          <p:cNvPr id="12" name="Imagen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7955" y="3794775"/>
            <a:ext cx="1330855" cy="1330855"/>
          </a:xfrm>
          <a:prstGeom prst="rect">
            <a:avLst/>
          </a:prstGeom>
          <a:effectLst>
            <a:glow rad="228600">
              <a:schemeClr val="accent3">
                <a:satMod val="175000"/>
                <a:alpha val="40000"/>
              </a:schemeClr>
            </a:glow>
          </a:effectLst>
        </p:spPr>
      </p:pic>
      <p:pic>
        <p:nvPicPr>
          <p:cNvPr id="13" name="Imagen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69988" y="5341786"/>
            <a:ext cx="1338492" cy="1338492"/>
          </a:xfrm>
          <a:prstGeom prst="rect">
            <a:avLst/>
          </a:prstGeom>
          <a:effectLst>
            <a:glow rad="228600">
              <a:schemeClr val="accent3">
                <a:satMod val="175000"/>
                <a:alpha val="40000"/>
              </a:schemeClr>
            </a:glow>
          </a:effectLst>
        </p:spPr>
      </p:pic>
      <p:sp>
        <p:nvSpPr>
          <p:cNvPr id="14" name="CuadroTexto 13"/>
          <p:cNvSpPr txBox="1"/>
          <p:nvPr/>
        </p:nvSpPr>
        <p:spPr>
          <a:xfrm>
            <a:off x="336847" y="1196752"/>
            <a:ext cx="8568311" cy="2539157"/>
          </a:xfrm>
          <a:prstGeom prst="rect">
            <a:avLst/>
          </a:prstGeom>
          <a:noFill/>
        </p:spPr>
        <p:txBody>
          <a:bodyPr wrap="square" rtlCol="0">
            <a:spAutoFit/>
          </a:bodyPr>
          <a:lstStyle/>
          <a:p>
            <a:pPr algn="ctr"/>
            <a:r>
              <a:rPr lang="es-ES_tradnl" b="1" dirty="0" smtClean="0">
                <a:latin typeface="Arial" charset="0"/>
                <a:ea typeface="Arial" charset="0"/>
                <a:cs typeface="Arial" charset="0"/>
              </a:rPr>
              <a:t>LA DESCENTRALIZACION: </a:t>
            </a:r>
            <a:r>
              <a:rPr lang="es-ES_tradnl" dirty="0" smtClean="0">
                <a:latin typeface="Arial" charset="0"/>
                <a:ea typeface="Arial" charset="0"/>
                <a:cs typeface="Arial" charset="0"/>
              </a:rPr>
              <a:t>Es el proceso mediante el cual, el gobierno central transfiere total o parcialmente a los municipios de manera gradual, competencias, funciones, servicios asociados, capacidades y recursos.</a:t>
            </a:r>
          </a:p>
          <a:p>
            <a:pPr algn="ctr"/>
            <a:endParaRPr lang="es-ES_tradnl" sz="1500" dirty="0">
              <a:latin typeface="Arial" charset="0"/>
              <a:ea typeface="Arial" charset="0"/>
              <a:cs typeface="Arial" charset="0"/>
            </a:endParaRPr>
          </a:p>
          <a:p>
            <a:pPr algn="ctr"/>
            <a:r>
              <a:rPr lang="es-ES_tradnl" sz="1500" b="1" dirty="0" smtClean="0">
                <a:latin typeface="Arial" charset="0"/>
                <a:ea typeface="Arial" charset="0"/>
                <a:cs typeface="Arial" charset="0"/>
              </a:rPr>
              <a:t>LOS SECTORES PRIORITARIOS QUE SE DEFINEN EN ESTA LEY:</a:t>
            </a:r>
          </a:p>
          <a:p>
            <a:pPr algn="ctr"/>
            <a:endParaRPr lang="es-ES_tradnl" sz="1500" dirty="0">
              <a:latin typeface="Arial" charset="0"/>
              <a:ea typeface="Arial" charset="0"/>
              <a:cs typeface="Arial" charset="0"/>
            </a:endParaRPr>
          </a:p>
          <a:p>
            <a:pPr marL="342900" indent="-342900" algn="ctr">
              <a:buAutoNum type="arabicParenR"/>
            </a:pPr>
            <a:r>
              <a:rPr lang="es-ES_tradnl" sz="1500" dirty="0" smtClean="0">
                <a:latin typeface="Arial" charset="0"/>
                <a:ea typeface="Arial" charset="0"/>
                <a:cs typeface="Arial" charset="0"/>
              </a:rPr>
              <a:t>SEGURIDAD  2) EDUCACION  3) SALUD  4) INFRAESTRUCTURA SOCIAL Y PRODUCTIVA</a:t>
            </a:r>
          </a:p>
          <a:p>
            <a:pPr algn="ctr"/>
            <a:r>
              <a:rPr lang="es-ES_tradnl" sz="1500" dirty="0" smtClean="0">
                <a:latin typeface="Arial" charset="0"/>
                <a:ea typeface="Arial" charset="0"/>
                <a:cs typeface="Arial" charset="0"/>
              </a:rPr>
              <a:t>5) AMBIENTE  6) TRANSPORTE Y TRANSITO PUBLICO URBANO  7) DESARROLLO RURAL Y URBANO  8) PROGRAMAS Y PROYECTOS DE PRTECCION SOCIAL  9) PRODUCCION AGROALIMENTARIA SOSTENIBLE 10) EMPRENDIMIENTOS COMUNITARIOS</a:t>
            </a:r>
            <a:endParaRPr lang="es-ES_tradnl" sz="1500" dirty="0">
              <a:latin typeface="Arial" charset="0"/>
              <a:ea typeface="Arial" charset="0"/>
              <a:cs typeface="Arial" charset="0"/>
            </a:endParaRPr>
          </a:p>
        </p:txBody>
      </p:sp>
    </p:spTree>
    <p:extLst>
      <p:ext uri="{BB962C8B-B14F-4D97-AF65-F5344CB8AC3E}">
        <p14:creationId xmlns:p14="http://schemas.microsoft.com/office/powerpoint/2010/main" val="12988132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 Institucional AMH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 Institucional AMHON</Template>
  <TotalTime>79</TotalTime>
  <Words>840</Words>
  <Application>Microsoft Office PowerPoint</Application>
  <PresentationFormat>On-screen Show (4:3)</PresentationFormat>
  <Paragraphs>64</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Calibri</vt:lpstr>
      <vt:lpstr>Lucida Sans Unicode</vt:lpstr>
      <vt:lpstr>Verdana</vt:lpstr>
      <vt:lpstr>Wingdings 2</vt:lpstr>
      <vt:lpstr>Wingdings 3</vt:lpstr>
      <vt:lpstr>Pres Institucional AMHON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Castillo</dc:creator>
  <cp:lastModifiedBy>Jeisson Rodriguez</cp:lastModifiedBy>
  <cp:revision>16</cp:revision>
  <dcterms:created xsi:type="dcterms:W3CDTF">2016-05-13T01:40:45Z</dcterms:created>
  <dcterms:modified xsi:type="dcterms:W3CDTF">2018-06-21T20:03:26Z</dcterms:modified>
</cp:coreProperties>
</file>