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30502" y="839952"/>
            <a:ext cx="8294370" cy="4127500"/>
          </a:xfrm>
          <a:custGeom>
            <a:avLst/>
            <a:gdLst/>
            <a:ahLst/>
            <a:cxnLst/>
            <a:rect l="l" t="t" r="r" b="b"/>
            <a:pathLst>
              <a:path w="8294370" h="4127500">
                <a:moveTo>
                  <a:pt x="0" y="4127500"/>
                </a:moveTo>
                <a:lnTo>
                  <a:pt x="8293798" y="4127500"/>
                </a:lnTo>
                <a:lnTo>
                  <a:pt x="8293798" y="0"/>
                </a:lnTo>
                <a:lnTo>
                  <a:pt x="0" y="0"/>
                </a:lnTo>
                <a:lnTo>
                  <a:pt x="0" y="412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6879" y="926274"/>
            <a:ext cx="677964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6645605"/>
                </a:moveTo>
                <a:lnTo>
                  <a:pt x="9777603" y="6645605"/>
                </a:lnTo>
                <a:lnTo>
                  <a:pt x="9777603" y="0"/>
                </a:lnTo>
                <a:lnTo>
                  <a:pt x="0" y="0"/>
                </a:lnTo>
                <a:lnTo>
                  <a:pt x="0" y="66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804646"/>
            <a:ext cx="91948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1536166"/>
            <a:ext cx="9027160" cy="312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6879" y="926274"/>
            <a:ext cx="6066790" cy="160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3960" marR="5080" indent="-1191260">
              <a:lnSpc>
                <a:spcPct val="147600"/>
              </a:lnSpc>
              <a:spcBef>
                <a:spcPts val="100"/>
              </a:spcBef>
            </a:pPr>
            <a:r>
              <a:rPr dirty="0" sz="3500" spc="-155" b="1">
                <a:latin typeface="Arial"/>
                <a:cs typeface="Arial"/>
              </a:rPr>
              <a:t>Del </a:t>
            </a:r>
            <a:r>
              <a:rPr dirty="0" sz="3500" spc="-185" b="1">
                <a:latin typeface="Arial"/>
                <a:cs typeface="Arial"/>
              </a:rPr>
              <a:t>Desarrollo </a:t>
            </a:r>
            <a:r>
              <a:rPr dirty="0" sz="3500" spc="-275" b="1">
                <a:latin typeface="Arial"/>
                <a:cs typeface="Arial"/>
              </a:rPr>
              <a:t>Económico </a:t>
            </a:r>
            <a:r>
              <a:rPr dirty="0" sz="3500" spc="-260" b="1">
                <a:latin typeface="Arial"/>
                <a:cs typeface="Arial"/>
              </a:rPr>
              <a:t>Local  </a:t>
            </a:r>
            <a:r>
              <a:rPr dirty="0" sz="3500" spc="60" b="1">
                <a:latin typeface="Arial"/>
                <a:cs typeface="Arial"/>
              </a:rPr>
              <a:t>a </a:t>
            </a:r>
            <a:r>
              <a:rPr dirty="0" sz="3500" spc="-70" b="1">
                <a:latin typeface="Arial"/>
                <a:cs typeface="Arial"/>
              </a:rPr>
              <a:t>la</a:t>
            </a:r>
            <a:r>
              <a:rPr dirty="0" sz="3500" spc="-155" b="1">
                <a:latin typeface="Arial"/>
                <a:cs typeface="Arial"/>
              </a:rPr>
              <a:t> </a:t>
            </a:r>
            <a:r>
              <a:rPr dirty="0" sz="3500" spc="-195" b="1">
                <a:latin typeface="Arial"/>
                <a:cs typeface="Arial"/>
              </a:rPr>
              <a:t>Sostenibilidad: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0501" y="3572878"/>
            <a:ext cx="662685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90" b="1">
                <a:latin typeface="Arial"/>
                <a:cs typeface="Arial"/>
              </a:rPr>
              <a:t>El </a:t>
            </a:r>
            <a:r>
              <a:rPr dirty="0" sz="3000" spc="-280" b="1">
                <a:latin typeface="Arial"/>
                <a:cs typeface="Arial"/>
              </a:rPr>
              <a:t>Rol </a:t>
            </a:r>
            <a:r>
              <a:rPr dirty="0" sz="3000" spc="-90" b="1">
                <a:latin typeface="Arial"/>
                <a:cs typeface="Arial"/>
              </a:rPr>
              <a:t>de </a:t>
            </a:r>
            <a:r>
              <a:rPr dirty="0" sz="3000" spc="-175" b="1">
                <a:latin typeface="Arial"/>
                <a:cs typeface="Arial"/>
              </a:rPr>
              <a:t>las </a:t>
            </a:r>
            <a:r>
              <a:rPr dirty="0" sz="3000" spc="-155" b="1">
                <a:latin typeface="Arial"/>
                <a:cs typeface="Arial"/>
              </a:rPr>
              <a:t>Autoridades</a:t>
            </a:r>
            <a:r>
              <a:rPr dirty="0" sz="3000" spc="-235" b="1">
                <a:latin typeface="Arial"/>
                <a:cs typeface="Arial"/>
              </a:rPr>
              <a:t> </a:t>
            </a:r>
            <a:r>
              <a:rPr dirty="0" sz="3000" spc="-170" b="1">
                <a:latin typeface="Arial"/>
                <a:cs typeface="Arial"/>
              </a:rPr>
              <a:t>Subnacionales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951" y="306552"/>
            <a:ext cx="10198100" cy="6972300"/>
          </a:xfrm>
          <a:custGeom>
            <a:avLst/>
            <a:gdLst/>
            <a:ahLst/>
            <a:cxnLst/>
            <a:rect l="l" t="t" r="r" b="b"/>
            <a:pathLst>
              <a:path w="10198100" h="6972300">
                <a:moveTo>
                  <a:pt x="0" y="6972300"/>
                </a:moveTo>
                <a:lnTo>
                  <a:pt x="10198100" y="6972300"/>
                </a:lnTo>
                <a:lnTo>
                  <a:pt x="10198100" y="0"/>
                </a:lnTo>
                <a:lnTo>
                  <a:pt x="0" y="0"/>
                </a:lnTo>
                <a:lnTo>
                  <a:pt x="0" y="6972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12201" y="4567402"/>
            <a:ext cx="7543800" cy="5080"/>
          </a:xfrm>
          <a:custGeom>
            <a:avLst/>
            <a:gdLst/>
            <a:ahLst/>
            <a:cxnLst/>
            <a:rect l="l" t="t" r="r" b="b"/>
            <a:pathLst>
              <a:path w="7543800" h="5079">
                <a:moveTo>
                  <a:pt x="0" y="0"/>
                </a:moveTo>
                <a:lnTo>
                  <a:pt x="7543800" y="45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557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802" y="3239056"/>
            <a:ext cx="1105598" cy="898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4301" y="766800"/>
            <a:ext cx="9201785" cy="2755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latin typeface="Arial"/>
                <a:cs typeface="Arial"/>
              </a:rPr>
              <a:t>SAME </a:t>
            </a:r>
            <a:r>
              <a:rPr dirty="0" sz="1800" spc="-55" b="1">
                <a:latin typeface="Arial"/>
                <a:cs typeface="Arial"/>
              </a:rPr>
              <a:t>(Servicio </a:t>
            </a:r>
            <a:r>
              <a:rPr dirty="0" sz="1800" spc="-75" b="1">
                <a:latin typeface="Arial"/>
                <a:cs typeface="Arial"/>
              </a:rPr>
              <a:t>de Atención </a:t>
            </a:r>
            <a:r>
              <a:rPr dirty="0" sz="1800" spc="-40" b="1">
                <a:latin typeface="Arial"/>
                <a:cs typeface="Arial"/>
              </a:rPr>
              <a:t>Médica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70" b="1">
                <a:latin typeface="Arial"/>
                <a:cs typeface="Arial"/>
              </a:rPr>
              <a:t>Emergencias)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Provincia</a:t>
            </a:r>
            <a:endParaRPr sz="1800">
              <a:latin typeface="Arial"/>
              <a:cs typeface="Arial"/>
            </a:endParaRPr>
          </a:p>
          <a:p>
            <a:pPr marL="1676400" marR="5080">
              <a:lnSpc>
                <a:spcPct val="134300"/>
              </a:lnSpc>
              <a:spcBef>
                <a:spcPts val="1360"/>
              </a:spcBef>
            </a:pPr>
            <a:r>
              <a:rPr dirty="0" sz="1800" spc="65">
                <a:latin typeface="Trebuchet MS"/>
                <a:cs typeface="Trebuchet MS"/>
              </a:rPr>
              <a:t>48 </a:t>
            </a:r>
            <a:r>
              <a:rPr dirty="0" sz="1800" spc="25">
                <a:latin typeface="Trebuchet MS"/>
                <a:cs typeface="Trebuchet MS"/>
              </a:rPr>
              <a:t>municipios </a:t>
            </a:r>
            <a:r>
              <a:rPr dirty="0" sz="1800" spc="5">
                <a:latin typeface="Trebuchet MS"/>
                <a:cs typeface="Trebuchet MS"/>
              </a:rPr>
              <a:t>cuentan </a:t>
            </a:r>
            <a:r>
              <a:rPr dirty="0" sz="1800" spc="45">
                <a:latin typeface="Trebuchet MS"/>
                <a:cs typeface="Trebuchet MS"/>
              </a:rPr>
              <a:t>con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10">
                <a:latin typeface="Trebuchet MS"/>
                <a:cs typeface="Trebuchet MS"/>
              </a:rPr>
              <a:t>presencia </a:t>
            </a:r>
            <a:r>
              <a:rPr dirty="0" sz="1800" spc="-40">
                <a:latin typeface="Trebuchet MS"/>
                <a:cs typeface="Trebuchet MS"/>
              </a:rPr>
              <a:t>del </a:t>
            </a:r>
            <a:r>
              <a:rPr dirty="0" sz="1800" spc="150">
                <a:latin typeface="Trebuchet MS"/>
                <a:cs typeface="Trebuchet MS"/>
              </a:rPr>
              <a:t>SAME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110">
                <a:latin typeface="Trebuchet MS"/>
                <a:cs typeface="Trebuchet MS"/>
              </a:rPr>
              <a:t>PBA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35">
                <a:latin typeface="Trebuchet MS"/>
                <a:cs typeface="Trebuchet MS"/>
              </a:rPr>
              <a:t>una  </a:t>
            </a:r>
            <a:r>
              <a:rPr dirty="0" sz="1800">
                <a:latin typeface="Trebuchet MS"/>
                <a:cs typeface="Trebuchet MS"/>
              </a:rPr>
              <a:t>proyección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56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municipios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cubiertos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este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año,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beneficiando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más 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65">
                <a:latin typeface="Trebuchet MS"/>
                <a:cs typeface="Trebuchet MS"/>
              </a:rPr>
              <a:t>9</a:t>
            </a:r>
            <a:r>
              <a:rPr dirty="0" sz="1800" spc="-37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millones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15">
                <a:latin typeface="Trebuchet MS"/>
                <a:cs typeface="Trebuchet MS"/>
              </a:rPr>
              <a:t>bonaerenses.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85" b="1">
                <a:latin typeface="Arial"/>
                <a:cs typeface="Arial"/>
              </a:rPr>
              <a:t>PLAN </a:t>
            </a:r>
            <a:r>
              <a:rPr dirty="0" sz="1800" spc="-114" b="1">
                <a:latin typeface="Arial"/>
                <a:cs typeface="Arial"/>
              </a:rPr>
              <a:t>INTEGRAL </a:t>
            </a:r>
            <a:r>
              <a:rPr dirty="0" sz="1800" spc="-125" b="1">
                <a:latin typeface="Arial"/>
                <a:cs typeface="Arial"/>
              </a:rPr>
              <a:t>REFORMA </a:t>
            </a:r>
            <a:r>
              <a:rPr dirty="0" sz="1800" spc="-155" b="1">
                <a:latin typeface="Arial"/>
                <a:cs typeface="Arial"/>
              </a:rPr>
              <a:t>DE </a:t>
            </a:r>
            <a:r>
              <a:rPr dirty="0" sz="1800" spc="-120" b="1">
                <a:latin typeface="Arial"/>
                <a:cs typeface="Arial"/>
              </a:rPr>
              <a:t>GUARDIAS </a:t>
            </a:r>
            <a:r>
              <a:rPr dirty="0" sz="1800" spc="-155" b="1">
                <a:latin typeface="Arial"/>
                <a:cs typeface="Arial"/>
              </a:rPr>
              <a:t>DE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HOSPITALES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625600">
              <a:lnSpc>
                <a:spcPct val="100000"/>
              </a:lnSpc>
              <a:spcBef>
                <a:spcPts val="5"/>
              </a:spcBef>
            </a:pPr>
            <a:r>
              <a:rPr dirty="0" sz="1800" spc="65">
                <a:latin typeface="Trebuchet MS"/>
                <a:cs typeface="Trebuchet MS"/>
              </a:rPr>
              <a:t>30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municipios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ya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cuentan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con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guardias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reconstruidas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918" y="4513300"/>
            <a:ext cx="9290685" cy="1709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25" b="1">
                <a:latin typeface="Arial"/>
                <a:cs typeface="Arial"/>
              </a:rPr>
              <a:t>PROGRAMA “NÚCLEO </a:t>
            </a:r>
            <a:r>
              <a:rPr dirty="0" sz="1800" spc="-155" b="1">
                <a:latin typeface="Arial"/>
                <a:cs typeface="Arial"/>
              </a:rPr>
              <a:t>DE </a:t>
            </a:r>
            <a:r>
              <a:rPr dirty="0" sz="1800" spc="-114" b="1">
                <a:latin typeface="Arial"/>
                <a:cs typeface="Arial"/>
              </a:rPr>
              <a:t>PARTICIPACIÓN </a:t>
            </a:r>
            <a:r>
              <a:rPr dirty="0" sz="1800" spc="-100" b="1">
                <a:latin typeface="Arial"/>
                <a:cs typeface="Arial"/>
              </a:rPr>
              <a:t>FLIAR </a:t>
            </a:r>
            <a:r>
              <a:rPr dirty="0" sz="1800" spc="-60" b="1">
                <a:latin typeface="Arial"/>
                <a:cs typeface="Arial"/>
              </a:rPr>
              <a:t>Y </a:t>
            </a:r>
            <a:r>
              <a:rPr dirty="0" sz="1800" spc="-90" b="1">
                <a:latin typeface="Arial"/>
                <a:cs typeface="Arial"/>
              </a:rPr>
              <a:t>COMUNITARIA: </a:t>
            </a:r>
            <a:r>
              <a:rPr dirty="0" sz="1800" spc="-135" b="1">
                <a:latin typeface="Arial"/>
                <a:cs typeface="Arial"/>
              </a:rPr>
              <a:t>CASAS </a:t>
            </a:r>
            <a:r>
              <a:rPr dirty="0" sz="1800" spc="-155" b="1">
                <a:latin typeface="Arial"/>
                <a:cs typeface="Arial"/>
              </a:rPr>
              <a:t>DE </a:t>
            </a:r>
            <a:r>
              <a:rPr dirty="0" sz="1800" spc="-125" b="1">
                <a:latin typeface="Arial"/>
                <a:cs typeface="Arial"/>
              </a:rPr>
              <a:t>ENCUENTRO  </a:t>
            </a:r>
            <a:r>
              <a:rPr dirty="0" sz="1800" spc="-95" b="1">
                <a:latin typeface="Arial"/>
                <a:cs typeface="Arial"/>
              </a:rPr>
              <a:t>COMUNITARIO”</a:t>
            </a:r>
            <a:endParaRPr sz="1800">
              <a:latin typeface="Arial"/>
              <a:cs typeface="Arial"/>
            </a:endParaRPr>
          </a:p>
          <a:p>
            <a:pPr marL="1778635" marR="23495">
              <a:lnSpc>
                <a:spcPct val="171400"/>
              </a:lnSpc>
              <a:spcBef>
                <a:spcPts val="295"/>
              </a:spcBef>
            </a:pPr>
            <a:r>
              <a:rPr dirty="0" sz="1400" spc="85">
                <a:latin typeface="Trebuchet MS"/>
                <a:cs typeface="Trebuchet MS"/>
              </a:rPr>
              <a:t>Casas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Encuentro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Comunitario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(CEC):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15">
                <a:latin typeface="Trebuchet MS"/>
                <a:cs typeface="Trebuchet MS"/>
              </a:rPr>
              <a:t>hay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25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19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40">
                <a:latin typeface="Trebuchet MS"/>
                <a:cs typeface="Trebuchet MS"/>
              </a:rPr>
              <a:t>Municipios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que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30">
                <a:latin typeface="Trebuchet MS"/>
                <a:cs typeface="Trebuchet MS"/>
              </a:rPr>
              <a:t>asisten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30">
                <a:latin typeface="Trebuchet MS"/>
                <a:cs typeface="Trebuchet MS"/>
              </a:rPr>
              <a:t>a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la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población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de  la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zona.</a:t>
            </a:r>
            <a:endParaRPr sz="1400">
              <a:latin typeface="Trebuchet MS"/>
              <a:cs typeface="Trebuchet MS"/>
            </a:endParaRPr>
          </a:p>
          <a:p>
            <a:pPr marL="1778635">
              <a:lnSpc>
                <a:spcPct val="100000"/>
              </a:lnSpc>
              <a:spcBef>
                <a:spcPts val="1200"/>
              </a:spcBef>
            </a:pPr>
            <a:r>
              <a:rPr dirty="0" sz="1400" spc="45">
                <a:latin typeface="Trebuchet MS"/>
                <a:cs typeface="Trebuchet MS"/>
              </a:rPr>
              <a:t>La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inversión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para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2018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será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60">
                <a:latin typeface="Trebuchet MS"/>
                <a:cs typeface="Trebuchet MS"/>
              </a:rPr>
              <a:t>$66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millones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y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para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2019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65">
                <a:latin typeface="Trebuchet MS"/>
                <a:cs typeface="Trebuchet MS"/>
              </a:rPr>
              <a:t>se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llegará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30">
                <a:latin typeface="Trebuchet MS"/>
                <a:cs typeface="Trebuchet MS"/>
              </a:rPr>
              <a:t>a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45">
                <a:latin typeface="Trebuchet MS"/>
                <a:cs typeface="Trebuchet MS"/>
              </a:rPr>
              <a:t>las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50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40">
                <a:latin typeface="Trebuchet MS"/>
                <a:cs typeface="Trebuchet MS"/>
              </a:rPr>
              <a:t>casas.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018" y="1255751"/>
            <a:ext cx="1463166" cy="811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1495" y="5299838"/>
            <a:ext cx="1289685" cy="1223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811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2099" y="636092"/>
            <a:ext cx="1146962" cy="114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95500" y="723671"/>
            <a:ext cx="8048625" cy="577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 b="1">
                <a:latin typeface="Arial"/>
                <a:cs typeface="Arial"/>
              </a:rPr>
              <a:t>JUBILACIÓN </a:t>
            </a:r>
            <a:r>
              <a:rPr dirty="0" sz="1600" spc="-95" b="1">
                <a:latin typeface="Arial"/>
                <a:cs typeface="Arial"/>
              </a:rPr>
              <a:t>DIGITAL </a:t>
            </a:r>
            <a:r>
              <a:rPr dirty="0" sz="1600" spc="-155" b="1">
                <a:latin typeface="Arial"/>
                <a:cs typeface="Arial"/>
              </a:rPr>
              <a:t>PARA </a:t>
            </a:r>
            <a:r>
              <a:rPr dirty="0" sz="1600" spc="-120" b="1">
                <a:latin typeface="Arial"/>
                <a:cs typeface="Arial"/>
              </a:rPr>
              <a:t>TRABAJADORES </a:t>
            </a:r>
            <a:r>
              <a:rPr dirty="0" sz="1600" spc="-140" b="1">
                <a:latin typeface="Arial"/>
                <a:cs typeface="Arial"/>
              </a:rPr>
              <a:t>DE </a:t>
            </a:r>
            <a:r>
              <a:rPr dirty="0" sz="1600" spc="-110" b="1">
                <a:latin typeface="Arial"/>
                <a:cs typeface="Arial"/>
              </a:rPr>
              <a:t>LA</a:t>
            </a:r>
            <a:r>
              <a:rPr dirty="0" sz="1600" spc="-30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PROVINCIA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just" marL="12700" marR="218440" indent="137160">
              <a:lnSpc>
                <a:spcPct val="125000"/>
              </a:lnSpc>
            </a:pPr>
            <a:r>
              <a:rPr dirty="0" sz="1800" spc="-25">
                <a:latin typeface="Trebuchet MS"/>
                <a:cs typeface="Trebuchet MS"/>
              </a:rPr>
              <a:t>El </a:t>
            </a:r>
            <a:r>
              <a:rPr dirty="0" sz="1800" spc="-35">
                <a:latin typeface="Trebuchet MS"/>
                <a:cs typeface="Trebuchet MS"/>
              </a:rPr>
              <a:t>Trámite </a:t>
            </a:r>
            <a:r>
              <a:rPr dirty="0" sz="1800">
                <a:latin typeface="Trebuchet MS"/>
                <a:cs typeface="Trebuchet MS"/>
              </a:rPr>
              <a:t>que </a:t>
            </a:r>
            <a:r>
              <a:rPr dirty="0" sz="1800" spc="10">
                <a:latin typeface="Trebuchet MS"/>
                <a:cs typeface="Trebuchet MS"/>
              </a:rPr>
              <a:t>duraba </a:t>
            </a:r>
            <a:r>
              <a:rPr dirty="0" sz="1800" spc="65">
                <a:latin typeface="Trebuchet MS"/>
                <a:cs typeface="Trebuchet MS"/>
              </a:rPr>
              <a:t>1 </a:t>
            </a:r>
            <a:r>
              <a:rPr dirty="0" sz="1800" spc="45">
                <a:latin typeface="Trebuchet MS"/>
                <a:cs typeface="Trebuchet MS"/>
              </a:rPr>
              <a:t>año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-10">
                <a:latin typeface="Trebuchet MS"/>
                <a:cs typeface="Trebuchet MS"/>
              </a:rPr>
              <a:t>2016, </a:t>
            </a:r>
            <a:r>
              <a:rPr dirty="0" sz="1800" spc="20">
                <a:latin typeface="Trebuchet MS"/>
                <a:cs typeface="Trebuchet MS"/>
              </a:rPr>
              <a:t>ahora </a:t>
            </a:r>
            <a:r>
              <a:rPr dirty="0" sz="1800" spc="85">
                <a:latin typeface="Trebuchet MS"/>
                <a:cs typeface="Trebuchet MS"/>
              </a:rPr>
              <a:t>se </a:t>
            </a:r>
            <a:r>
              <a:rPr dirty="0" sz="1800" spc="-25">
                <a:latin typeface="Trebuchet MS"/>
                <a:cs typeface="Trebuchet MS"/>
              </a:rPr>
              <a:t>realiza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65">
                <a:latin typeface="Trebuchet MS"/>
                <a:cs typeface="Trebuchet MS"/>
              </a:rPr>
              <a:t>90 </a:t>
            </a:r>
            <a:r>
              <a:rPr dirty="0" sz="1800" spc="50">
                <a:latin typeface="Trebuchet MS"/>
                <a:cs typeface="Trebuchet MS"/>
              </a:rPr>
              <a:t>días </a:t>
            </a:r>
            <a:r>
              <a:rPr dirty="0" sz="1800" spc="15">
                <a:latin typeface="Trebuchet MS"/>
                <a:cs typeface="Trebuchet MS"/>
              </a:rPr>
              <a:t>(desde  </a:t>
            </a:r>
            <a:r>
              <a:rPr dirty="0" sz="1800" spc="65">
                <a:latin typeface="Trebuchet MS"/>
                <a:cs typeface="Trebuchet MS"/>
              </a:rPr>
              <a:t>2016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2018,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redujo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4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veces).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algn="just" marL="12700" marR="219710" indent="127635">
              <a:lnSpc>
                <a:spcPct val="125000"/>
              </a:lnSpc>
            </a:pPr>
            <a:r>
              <a:rPr dirty="0" sz="1800" spc="30">
                <a:latin typeface="Trebuchet MS"/>
                <a:cs typeface="Trebuchet MS"/>
              </a:rPr>
              <a:t>En </a:t>
            </a:r>
            <a:r>
              <a:rPr dirty="0" sz="1800" spc="65">
                <a:latin typeface="Trebuchet MS"/>
                <a:cs typeface="Trebuchet MS"/>
              </a:rPr>
              <a:t>2018 </a:t>
            </a:r>
            <a:r>
              <a:rPr dirty="0" sz="1800" spc="85">
                <a:latin typeface="Trebuchet MS"/>
                <a:cs typeface="Trebuchet MS"/>
              </a:rPr>
              <a:t>se </a:t>
            </a:r>
            <a:r>
              <a:rPr dirty="0" sz="1800">
                <a:latin typeface="Trebuchet MS"/>
                <a:cs typeface="Trebuchet MS"/>
              </a:rPr>
              <a:t>incorporarán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-15">
                <a:latin typeface="Trebuchet MS"/>
                <a:cs typeface="Trebuchet MS"/>
              </a:rPr>
              <a:t>jubilación </a:t>
            </a:r>
            <a:r>
              <a:rPr dirty="0" sz="1800" spc="-25">
                <a:latin typeface="Trebuchet MS"/>
                <a:cs typeface="Trebuchet MS"/>
              </a:rPr>
              <a:t>digital </a:t>
            </a:r>
            <a:r>
              <a:rPr dirty="0" sz="1800" spc="60">
                <a:latin typeface="Trebuchet MS"/>
                <a:cs typeface="Trebuchet MS"/>
              </a:rPr>
              <a:t>los </a:t>
            </a:r>
            <a:r>
              <a:rPr dirty="0" sz="1800" spc="25">
                <a:latin typeface="Trebuchet MS"/>
                <a:cs typeface="Trebuchet MS"/>
              </a:rPr>
              <a:t>empleados </a:t>
            </a:r>
            <a:r>
              <a:rPr dirty="0" sz="1800" spc="10">
                <a:latin typeface="Trebuchet MS"/>
                <a:cs typeface="Trebuchet MS"/>
              </a:rPr>
              <a:t>estatales </a:t>
            </a:r>
            <a:r>
              <a:rPr dirty="0" sz="1800" spc="-15">
                <a:latin typeface="Trebuchet MS"/>
                <a:cs typeface="Trebuchet MS"/>
              </a:rPr>
              <a:t>de  </a:t>
            </a:r>
            <a:r>
              <a:rPr dirty="0" sz="1800" spc="60">
                <a:latin typeface="Trebuchet MS"/>
                <a:cs typeface="Trebuchet MS"/>
              </a:rPr>
              <a:t>los </a:t>
            </a:r>
            <a:r>
              <a:rPr dirty="0" sz="1800" spc="65">
                <a:latin typeface="Trebuchet MS"/>
                <a:cs typeface="Trebuchet MS"/>
              </a:rPr>
              <a:t>135 </a:t>
            </a:r>
            <a:r>
              <a:rPr dirty="0" sz="1800" spc="25">
                <a:latin typeface="Trebuchet MS"/>
                <a:cs typeface="Trebuchet MS"/>
              </a:rPr>
              <a:t>municipios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10">
                <a:latin typeface="Trebuchet MS"/>
                <a:cs typeface="Trebuchet MS"/>
              </a:rPr>
              <a:t>Provincia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>
                <a:latin typeface="Trebuchet MS"/>
                <a:cs typeface="Trebuchet MS"/>
              </a:rPr>
              <a:t>Dirección </a:t>
            </a:r>
            <a:r>
              <a:rPr dirty="0" sz="1800" spc="-25">
                <a:latin typeface="Trebuchet MS"/>
                <a:cs typeface="Trebuchet MS"/>
              </a:rPr>
              <a:t>General </a:t>
            </a:r>
            <a:r>
              <a:rPr dirty="0" sz="1800" spc="-15">
                <a:latin typeface="Trebuchet MS"/>
                <a:cs typeface="Trebuchet MS"/>
              </a:rPr>
              <a:t>de Cultura </a:t>
            </a:r>
            <a:r>
              <a:rPr dirty="0" sz="1800" spc="15">
                <a:latin typeface="Trebuchet MS"/>
                <a:cs typeface="Trebuchet MS"/>
              </a:rPr>
              <a:t>y  </a:t>
            </a:r>
            <a:r>
              <a:rPr dirty="0" sz="1800" spc="-10">
                <a:latin typeface="Trebuchet MS"/>
                <a:cs typeface="Trebuchet MS"/>
              </a:rPr>
              <a:t>Educación,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lo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representa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más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del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25">
                <a:latin typeface="Trebuchet MS"/>
                <a:cs typeface="Trebuchet MS"/>
              </a:rPr>
              <a:t>60%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trabajadores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activos.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algn="just" marL="12700" marR="217804" indent="116205">
              <a:lnSpc>
                <a:spcPct val="125000"/>
              </a:lnSpc>
            </a:pPr>
            <a:r>
              <a:rPr dirty="0" sz="1800" spc="30">
                <a:latin typeface="Trebuchet MS"/>
                <a:cs typeface="Trebuchet MS"/>
              </a:rPr>
              <a:t>En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2019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sumarán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trabajadores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administración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central,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el </a:t>
            </a:r>
            <a:r>
              <a:rPr dirty="0" sz="1800" spc="10">
                <a:latin typeface="Trebuchet MS"/>
                <a:cs typeface="Trebuchet MS"/>
              </a:rPr>
              <a:t>Poder  </a:t>
            </a:r>
            <a:r>
              <a:rPr dirty="0" sz="1800" spc="5">
                <a:latin typeface="Trebuchet MS"/>
                <a:cs typeface="Trebuchet MS"/>
              </a:rPr>
              <a:t>Judicial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-65">
                <a:latin typeface="Trebuchet MS"/>
                <a:cs typeface="Trebuchet MS"/>
              </a:rPr>
              <a:t>el </a:t>
            </a:r>
            <a:r>
              <a:rPr dirty="0" sz="1800" spc="15">
                <a:latin typeface="Trebuchet MS"/>
                <a:cs typeface="Trebuchet MS"/>
              </a:rPr>
              <a:t>Servicio</a:t>
            </a:r>
            <a:r>
              <a:rPr dirty="0" sz="1800" spc="-35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Penitenciario.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225"/>
              </a:spcBef>
            </a:pPr>
            <a:r>
              <a:rPr dirty="0" sz="1600" spc="-145" b="1">
                <a:latin typeface="Arial"/>
                <a:cs typeface="Arial"/>
              </a:rPr>
              <a:t>ACCESO </a:t>
            </a:r>
            <a:r>
              <a:rPr dirty="0" sz="1600" spc="-140" b="1">
                <a:latin typeface="Arial"/>
                <a:cs typeface="Arial"/>
              </a:rPr>
              <a:t>A </a:t>
            </a:r>
            <a:r>
              <a:rPr dirty="0" sz="1600" spc="-110" b="1">
                <a:latin typeface="Arial"/>
                <a:cs typeface="Arial"/>
              </a:rPr>
              <a:t>LA</a:t>
            </a:r>
            <a:r>
              <a:rPr dirty="0" sz="1600" spc="-170" b="1">
                <a:latin typeface="Arial"/>
                <a:cs typeface="Arial"/>
              </a:rPr>
              <a:t> </a:t>
            </a:r>
            <a:r>
              <a:rPr dirty="0" sz="1600" spc="-80" b="1">
                <a:latin typeface="Arial"/>
                <a:cs typeface="Arial"/>
              </a:rPr>
              <a:t>IDENTIDAD</a:t>
            </a:r>
            <a:endParaRPr sz="1600">
              <a:latin typeface="Arial"/>
              <a:cs typeface="Arial"/>
            </a:endParaRPr>
          </a:p>
          <a:p>
            <a:pPr algn="just" marL="25400" marR="5080">
              <a:lnSpc>
                <a:spcPct val="157400"/>
              </a:lnSpc>
              <a:spcBef>
                <a:spcPts val="1480"/>
              </a:spcBef>
            </a:pPr>
            <a:r>
              <a:rPr dirty="0" sz="1800" spc="25">
                <a:latin typeface="Trebuchet MS"/>
                <a:cs typeface="Trebuchet MS"/>
              </a:rPr>
              <a:t>Presencia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del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Registro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Provincial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las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Personas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48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hospitales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públicos 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110">
                <a:latin typeface="Trebuchet MS"/>
                <a:cs typeface="Trebuchet MS"/>
              </a:rPr>
              <a:t>PBA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tienen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maternidad,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cada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niño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nace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vaya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125">
                <a:latin typeface="Trebuchet MS"/>
                <a:cs typeface="Trebuchet MS"/>
              </a:rPr>
              <a:t>su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casa  </a:t>
            </a:r>
            <a:r>
              <a:rPr dirty="0" sz="1800" spc="45">
                <a:latin typeface="Trebuchet MS"/>
                <a:cs typeface="Trebuchet MS"/>
              </a:rPr>
              <a:t>con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25">
                <a:latin typeface="Trebuchet MS"/>
                <a:cs typeface="Trebuchet MS"/>
              </a:rPr>
              <a:t>su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Partida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Nacimiento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(la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misma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encuentra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digitalizada)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120" y="4567186"/>
            <a:ext cx="1518069" cy="1058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01" y="230352"/>
            <a:ext cx="10287000" cy="7099300"/>
          </a:xfrm>
          <a:custGeom>
            <a:avLst/>
            <a:gdLst/>
            <a:ahLst/>
            <a:cxnLst/>
            <a:rect l="l" t="t" r="r" b="b"/>
            <a:pathLst>
              <a:path w="10287000" h="7099300">
                <a:moveTo>
                  <a:pt x="0" y="7099300"/>
                </a:moveTo>
                <a:lnTo>
                  <a:pt x="10287000" y="7099300"/>
                </a:lnTo>
                <a:lnTo>
                  <a:pt x="10287000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001" y="644804"/>
            <a:ext cx="902208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-175"/>
              <a:t>ODS </a:t>
            </a:r>
            <a:r>
              <a:rPr dirty="0" sz="2100" spc="-25"/>
              <a:t>. </a:t>
            </a:r>
            <a:r>
              <a:rPr dirty="0" sz="2100" spc="-70"/>
              <a:t>Garantizar una </a:t>
            </a:r>
            <a:r>
              <a:rPr dirty="0" sz="2100" spc="-110"/>
              <a:t>educación </a:t>
            </a:r>
            <a:r>
              <a:rPr dirty="0" sz="2100" spc="-130"/>
              <a:t>inclusiva, </a:t>
            </a:r>
            <a:r>
              <a:rPr dirty="0" sz="2100" spc="-80"/>
              <a:t>equitativa </a:t>
            </a:r>
            <a:r>
              <a:rPr dirty="0" sz="2100" spc="-160"/>
              <a:t>y </a:t>
            </a:r>
            <a:r>
              <a:rPr dirty="0" sz="2100" spc="-65"/>
              <a:t>de </a:t>
            </a:r>
            <a:r>
              <a:rPr dirty="0" sz="2100" spc="-75"/>
              <a:t>calidad </a:t>
            </a:r>
            <a:r>
              <a:rPr dirty="0" sz="2100" spc="-160"/>
              <a:t>y </a:t>
            </a:r>
            <a:r>
              <a:rPr dirty="0" sz="2100" spc="-114"/>
              <a:t>promover  </a:t>
            </a:r>
            <a:r>
              <a:rPr dirty="0" sz="2100" spc="-105"/>
              <a:t>oportunidades </a:t>
            </a:r>
            <a:r>
              <a:rPr dirty="0" sz="2100" spc="-65"/>
              <a:t>de aprendizaje </a:t>
            </a:r>
            <a:r>
              <a:rPr dirty="0" sz="2100" spc="-80"/>
              <a:t>durante </a:t>
            </a:r>
            <a:r>
              <a:rPr dirty="0" sz="2100" spc="-60"/>
              <a:t>toda </a:t>
            </a:r>
            <a:r>
              <a:rPr dirty="0" sz="2100" spc="-45"/>
              <a:t>la </a:t>
            </a:r>
            <a:r>
              <a:rPr dirty="0" sz="2100" spc="-90"/>
              <a:t>vida </a:t>
            </a:r>
            <a:r>
              <a:rPr dirty="0" sz="2100" spc="-35"/>
              <a:t>para</a:t>
            </a:r>
            <a:r>
              <a:rPr dirty="0" sz="2100" spc="305"/>
              <a:t> </a:t>
            </a:r>
            <a:r>
              <a:rPr dirty="0" sz="2100" spc="-114"/>
              <a:t>todos.</a:t>
            </a:r>
            <a:endParaRPr sz="2100"/>
          </a:p>
        </p:txBody>
      </p:sp>
      <p:sp>
        <p:nvSpPr>
          <p:cNvPr id="4" name="object 4"/>
          <p:cNvSpPr/>
          <p:nvPr/>
        </p:nvSpPr>
        <p:spPr>
          <a:xfrm>
            <a:off x="925182" y="2712758"/>
            <a:ext cx="1316349" cy="114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1301" y="4352061"/>
            <a:ext cx="180530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0" b="1">
                <a:latin typeface="Arial"/>
                <a:cs typeface="Arial"/>
              </a:rPr>
              <a:t>Conectividad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4502" y="2613685"/>
            <a:ext cx="6972934" cy="30353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580"/>
              </a:spcBef>
            </a:pPr>
            <a:r>
              <a:rPr dirty="0" sz="1600" spc="-5">
                <a:latin typeface="Trebuchet MS"/>
                <a:cs typeface="Trebuchet MS"/>
              </a:rPr>
              <a:t>Infraestructura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30">
                <a:latin typeface="Trebuchet MS"/>
                <a:cs typeface="Trebuchet MS"/>
              </a:rPr>
              <a:t>Escolar</a:t>
            </a:r>
            <a:endParaRPr sz="1600">
              <a:latin typeface="Trebuchet MS"/>
              <a:cs typeface="Trebuchet MS"/>
            </a:endParaRPr>
          </a:p>
          <a:p>
            <a:pPr algn="just" marL="76200" marR="5080">
              <a:lnSpc>
                <a:spcPct val="125000"/>
              </a:lnSpc>
            </a:pPr>
            <a:r>
              <a:rPr dirty="0" sz="1600" spc="65">
                <a:latin typeface="Trebuchet MS"/>
                <a:cs typeface="Trebuchet MS"/>
              </a:rPr>
              <a:t>$5400</a:t>
            </a:r>
            <a:r>
              <a:rPr dirty="0" sz="1600" spc="-204">
                <a:latin typeface="Trebuchet MS"/>
                <a:cs typeface="Trebuchet MS"/>
              </a:rPr>
              <a:t> </a:t>
            </a:r>
            <a:r>
              <a:rPr dirty="0" sz="1600" spc="10">
                <a:latin typeface="Trebuchet MS"/>
                <a:cs typeface="Trebuchet MS"/>
              </a:rPr>
              <a:t>millones</a:t>
            </a:r>
            <a:r>
              <a:rPr dirty="0" sz="1600" spc="-200">
                <a:latin typeface="Trebuchet MS"/>
                <a:cs typeface="Trebuchet MS"/>
              </a:rPr>
              <a:t> </a:t>
            </a:r>
            <a:r>
              <a:rPr dirty="0" sz="1600" spc="30">
                <a:latin typeface="Trebuchet MS"/>
                <a:cs typeface="Trebuchet MS"/>
              </a:rPr>
              <a:t>destinados</a:t>
            </a:r>
            <a:r>
              <a:rPr dirty="0" sz="1600" spc="-204">
                <a:latin typeface="Trebuchet MS"/>
                <a:cs typeface="Trebuchet MS"/>
              </a:rPr>
              <a:t> </a:t>
            </a:r>
            <a:r>
              <a:rPr dirty="0" sz="1600" spc="35">
                <a:latin typeface="Trebuchet MS"/>
                <a:cs typeface="Trebuchet MS"/>
              </a:rPr>
              <a:t>a</a:t>
            </a:r>
            <a:r>
              <a:rPr dirty="0" sz="1600" spc="-200">
                <a:latin typeface="Trebuchet MS"/>
                <a:cs typeface="Trebuchet MS"/>
              </a:rPr>
              <a:t> </a:t>
            </a:r>
            <a:r>
              <a:rPr dirty="0" sz="1600" spc="40">
                <a:latin typeface="Trebuchet MS"/>
                <a:cs typeface="Trebuchet MS"/>
              </a:rPr>
              <a:t>obras</a:t>
            </a:r>
            <a:r>
              <a:rPr dirty="0" sz="1600" spc="-204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de</a:t>
            </a:r>
            <a:r>
              <a:rPr dirty="0" sz="1600" spc="-20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infraestructura</a:t>
            </a:r>
            <a:r>
              <a:rPr dirty="0" sz="1600" spc="-204">
                <a:latin typeface="Trebuchet MS"/>
                <a:cs typeface="Trebuchet MS"/>
              </a:rPr>
              <a:t> </a:t>
            </a:r>
            <a:r>
              <a:rPr dirty="0" sz="1600" spc="15">
                <a:latin typeface="Trebuchet MS"/>
                <a:cs typeface="Trebuchet MS"/>
              </a:rPr>
              <a:t>escolar</a:t>
            </a:r>
            <a:r>
              <a:rPr dirty="0" sz="1600" spc="-20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en</a:t>
            </a:r>
            <a:r>
              <a:rPr dirty="0" sz="1600" spc="-204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la</a:t>
            </a:r>
            <a:r>
              <a:rPr dirty="0" sz="1600" spc="-20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Provincia.  </a:t>
            </a:r>
            <a:r>
              <a:rPr dirty="0" sz="1600" spc="160">
                <a:latin typeface="Trebuchet MS"/>
                <a:cs typeface="Trebuchet MS"/>
              </a:rPr>
              <a:t>Más</a:t>
            </a:r>
            <a:r>
              <a:rPr dirty="0" sz="1600" spc="-305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de </a:t>
            </a:r>
            <a:r>
              <a:rPr dirty="0" sz="1600" spc="60">
                <a:latin typeface="Trebuchet MS"/>
                <a:cs typeface="Trebuchet MS"/>
              </a:rPr>
              <a:t>1000 </a:t>
            </a:r>
            <a:r>
              <a:rPr dirty="0" sz="1600" spc="5">
                <a:latin typeface="Trebuchet MS"/>
                <a:cs typeface="Trebuchet MS"/>
              </a:rPr>
              <a:t>obras.</a:t>
            </a:r>
            <a:endParaRPr sz="1600">
              <a:latin typeface="Trebuchet MS"/>
              <a:cs typeface="Trebuchet MS"/>
            </a:endParaRPr>
          </a:p>
          <a:p>
            <a:pPr algn="just" marL="76200" marR="5080">
              <a:lnSpc>
                <a:spcPct val="125000"/>
              </a:lnSpc>
            </a:pPr>
            <a:r>
              <a:rPr dirty="0" sz="1600" spc="80">
                <a:latin typeface="Trebuchet MS"/>
                <a:cs typeface="Trebuchet MS"/>
              </a:rPr>
              <a:t>Se </a:t>
            </a:r>
            <a:r>
              <a:rPr dirty="0" sz="1600" spc="5">
                <a:latin typeface="Trebuchet MS"/>
                <a:cs typeface="Trebuchet MS"/>
              </a:rPr>
              <a:t>construirán </a:t>
            </a:r>
            <a:r>
              <a:rPr dirty="0" sz="1600" spc="60">
                <a:latin typeface="Trebuchet MS"/>
                <a:cs typeface="Trebuchet MS"/>
              </a:rPr>
              <a:t>647 </a:t>
            </a:r>
            <a:r>
              <a:rPr dirty="0" sz="1600" spc="40">
                <a:latin typeface="Trebuchet MS"/>
                <a:cs typeface="Trebuchet MS"/>
              </a:rPr>
              <a:t>nuevas </a:t>
            </a:r>
            <a:r>
              <a:rPr dirty="0" sz="1600" spc="45">
                <a:latin typeface="Trebuchet MS"/>
                <a:cs typeface="Trebuchet MS"/>
              </a:rPr>
              <a:t>aulas </a:t>
            </a:r>
            <a:r>
              <a:rPr dirty="0" sz="1600">
                <a:latin typeface="Trebuchet MS"/>
                <a:cs typeface="Trebuchet MS"/>
              </a:rPr>
              <a:t>para preescolar </a:t>
            </a:r>
            <a:r>
              <a:rPr dirty="0" sz="1600" spc="-45">
                <a:latin typeface="Trebuchet MS"/>
                <a:cs typeface="Trebuchet MS"/>
              </a:rPr>
              <a:t>entre </a:t>
            </a:r>
            <a:r>
              <a:rPr dirty="0" sz="1600">
                <a:latin typeface="Trebuchet MS"/>
                <a:cs typeface="Trebuchet MS"/>
              </a:rPr>
              <a:t>este </a:t>
            </a:r>
            <a:r>
              <a:rPr dirty="0" sz="1600" spc="40">
                <a:latin typeface="Trebuchet MS"/>
                <a:cs typeface="Trebuchet MS"/>
              </a:rPr>
              <a:t>año </a:t>
            </a:r>
            <a:r>
              <a:rPr dirty="0" sz="1600" spc="60">
                <a:latin typeface="Trebuchet MS"/>
                <a:cs typeface="Trebuchet MS"/>
              </a:rPr>
              <a:t>2018 </a:t>
            </a:r>
            <a:r>
              <a:rPr dirty="0" sz="1600" spc="15">
                <a:latin typeface="Trebuchet MS"/>
                <a:cs typeface="Trebuchet MS"/>
              </a:rPr>
              <a:t>y  </a:t>
            </a:r>
            <a:r>
              <a:rPr dirty="0" sz="1600" spc="-55">
                <a:latin typeface="Trebuchet MS"/>
                <a:cs typeface="Trebuchet MS"/>
              </a:rPr>
              <a:t>el </a:t>
            </a:r>
            <a:r>
              <a:rPr dirty="0" sz="1600" spc="-30">
                <a:latin typeface="Trebuchet MS"/>
                <a:cs typeface="Trebuchet MS"/>
              </a:rPr>
              <a:t>próximo, </a:t>
            </a:r>
            <a:r>
              <a:rPr dirty="0" sz="1600" spc="40">
                <a:latin typeface="Trebuchet MS"/>
                <a:cs typeface="Trebuchet MS"/>
              </a:rPr>
              <a:t>con </a:t>
            </a:r>
            <a:r>
              <a:rPr dirty="0" sz="1600" spc="30">
                <a:latin typeface="Trebuchet MS"/>
                <a:cs typeface="Trebuchet MS"/>
              </a:rPr>
              <a:t>una </a:t>
            </a:r>
            <a:r>
              <a:rPr dirty="0" sz="1600" spc="10">
                <a:latin typeface="Trebuchet MS"/>
                <a:cs typeface="Trebuchet MS"/>
              </a:rPr>
              <a:t>inversión </a:t>
            </a:r>
            <a:r>
              <a:rPr dirty="0" sz="1600" spc="-15">
                <a:latin typeface="Trebuchet MS"/>
                <a:cs typeface="Trebuchet MS"/>
              </a:rPr>
              <a:t>de </a:t>
            </a:r>
            <a:r>
              <a:rPr dirty="0" sz="1600" spc="65">
                <a:latin typeface="Trebuchet MS"/>
                <a:cs typeface="Trebuchet MS"/>
              </a:rPr>
              <a:t>$1112 </a:t>
            </a:r>
            <a:r>
              <a:rPr dirty="0" sz="1600" spc="10">
                <a:latin typeface="Trebuchet MS"/>
                <a:cs typeface="Trebuchet MS"/>
              </a:rPr>
              <a:t>millones </a:t>
            </a:r>
            <a:r>
              <a:rPr dirty="0" sz="1600" spc="15">
                <a:latin typeface="Trebuchet MS"/>
                <a:cs typeface="Trebuchet MS"/>
              </a:rPr>
              <a:t>y </a:t>
            </a:r>
            <a:r>
              <a:rPr dirty="0" sz="1600" spc="-20">
                <a:latin typeface="Trebuchet MS"/>
                <a:cs typeface="Trebuchet MS"/>
              </a:rPr>
              <a:t>beneficiarán </a:t>
            </a:r>
            <a:r>
              <a:rPr dirty="0" sz="1600" spc="35">
                <a:latin typeface="Trebuchet MS"/>
                <a:cs typeface="Trebuchet MS"/>
              </a:rPr>
              <a:t>a </a:t>
            </a:r>
            <a:r>
              <a:rPr dirty="0" sz="1600" spc="20">
                <a:latin typeface="Trebuchet MS"/>
                <a:cs typeface="Trebuchet MS"/>
              </a:rPr>
              <a:t>32.309  alumnos.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1600" spc="-55">
                <a:latin typeface="Trebuchet MS"/>
                <a:cs typeface="Trebuchet MS"/>
              </a:rPr>
              <a:t>Total: </a:t>
            </a:r>
            <a:r>
              <a:rPr dirty="0" sz="1600" spc="60">
                <a:latin typeface="Trebuchet MS"/>
                <a:cs typeface="Trebuchet MS"/>
              </a:rPr>
              <a:t>300 </a:t>
            </a:r>
            <a:r>
              <a:rPr dirty="0" sz="1600" spc="40">
                <a:latin typeface="Trebuchet MS"/>
                <a:cs typeface="Trebuchet MS"/>
              </a:rPr>
              <a:t>escuelas</a:t>
            </a:r>
            <a:r>
              <a:rPr dirty="0" sz="1600" spc="-265">
                <a:latin typeface="Trebuchet MS"/>
                <a:cs typeface="Trebuchet MS"/>
              </a:rPr>
              <a:t> </a:t>
            </a:r>
            <a:r>
              <a:rPr dirty="0" sz="1600" spc="25">
                <a:latin typeface="Trebuchet MS"/>
                <a:cs typeface="Trebuchet MS"/>
              </a:rPr>
              <a:t>Conectadas</a:t>
            </a:r>
            <a:endParaRPr sz="1600">
              <a:latin typeface="Trebuchet MS"/>
              <a:cs typeface="Trebuchet MS"/>
            </a:endParaRPr>
          </a:p>
          <a:p>
            <a:pPr marL="62865" marR="2808605" indent="-50800">
              <a:lnSpc>
                <a:spcPct val="104200"/>
              </a:lnSpc>
            </a:pPr>
            <a:r>
              <a:rPr dirty="0" sz="1600" spc="35">
                <a:latin typeface="Trebuchet MS"/>
                <a:cs typeface="Trebuchet MS"/>
              </a:rPr>
              <a:t>Ya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entregamos: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30">
                <a:latin typeface="Trebuchet MS"/>
                <a:cs typeface="Trebuchet MS"/>
              </a:rPr>
              <a:t>Netbooks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Secundaria: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5">
                <a:latin typeface="Trebuchet MS"/>
                <a:cs typeface="Trebuchet MS"/>
              </a:rPr>
              <a:t>72,783  Primaria </a:t>
            </a:r>
            <a:r>
              <a:rPr dirty="0" sz="1600" spc="-35">
                <a:latin typeface="Trebuchet MS"/>
                <a:cs typeface="Trebuchet MS"/>
              </a:rPr>
              <a:t>Digital: </a:t>
            </a:r>
            <a:r>
              <a:rPr dirty="0" sz="1600" spc="15">
                <a:latin typeface="Trebuchet MS"/>
                <a:cs typeface="Trebuchet MS"/>
              </a:rPr>
              <a:t>9.480</a:t>
            </a:r>
            <a:r>
              <a:rPr dirty="0" sz="1600" spc="-229">
                <a:latin typeface="Trebuchet MS"/>
                <a:cs typeface="Trebuchet MS"/>
              </a:rPr>
              <a:t> </a:t>
            </a:r>
            <a:r>
              <a:rPr dirty="0" sz="1600" spc="20">
                <a:latin typeface="Trebuchet MS"/>
                <a:cs typeface="Trebuchet MS"/>
              </a:rPr>
              <a:t>netbooks</a:t>
            </a:r>
            <a:endParaRPr sz="1600">
              <a:latin typeface="Trebuchet MS"/>
              <a:cs typeface="Trebuchet MS"/>
            </a:endParaRPr>
          </a:p>
          <a:p>
            <a:pPr algn="just" marL="62865">
              <a:lnSpc>
                <a:spcPct val="100000"/>
              </a:lnSpc>
              <a:spcBef>
                <a:spcPts val="80"/>
              </a:spcBef>
            </a:pPr>
            <a:r>
              <a:rPr dirty="0" sz="1600" spc="50">
                <a:latin typeface="Trebuchet MS"/>
                <a:cs typeface="Trebuchet MS"/>
              </a:rPr>
              <a:t>Escuelas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del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35">
                <a:latin typeface="Trebuchet MS"/>
                <a:cs typeface="Trebuchet MS"/>
              </a:rPr>
              <a:t>Futuro: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15">
                <a:latin typeface="Trebuchet MS"/>
                <a:cs typeface="Trebuchet MS"/>
              </a:rPr>
              <a:t>3.000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10">
                <a:latin typeface="Trebuchet MS"/>
                <a:cs typeface="Trebuchet MS"/>
              </a:rPr>
              <a:t>kits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de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robótica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4502" y="5887745"/>
            <a:ext cx="6997700" cy="11201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330200" indent="50165">
              <a:lnSpc>
                <a:spcPct val="104200"/>
              </a:lnSpc>
              <a:spcBef>
                <a:spcPts val="20"/>
              </a:spcBef>
            </a:pPr>
            <a:r>
              <a:rPr dirty="0" sz="1600" spc="60">
                <a:latin typeface="Trebuchet MS"/>
                <a:cs typeface="Trebuchet MS"/>
              </a:rPr>
              <a:t>2017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Entrega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de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60">
                <a:latin typeface="Trebuchet MS"/>
                <a:cs typeface="Trebuchet MS"/>
              </a:rPr>
              <a:t>3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mil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10">
                <a:latin typeface="Trebuchet MS"/>
                <a:cs typeface="Trebuchet MS"/>
              </a:rPr>
              <a:t>kits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de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robótica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35">
                <a:latin typeface="Trebuchet MS"/>
                <a:cs typeface="Trebuchet MS"/>
              </a:rPr>
              <a:t>a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60">
                <a:latin typeface="Trebuchet MS"/>
                <a:cs typeface="Trebuchet MS"/>
              </a:rPr>
              <a:t>589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5">
                <a:latin typeface="Trebuchet MS"/>
                <a:cs typeface="Trebuchet MS"/>
              </a:rPr>
              <a:t>escuelas,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40">
                <a:latin typeface="Trebuchet MS"/>
                <a:cs typeface="Trebuchet MS"/>
              </a:rPr>
              <a:t>con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proyección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de  </a:t>
            </a:r>
            <a:r>
              <a:rPr dirty="0" sz="1600">
                <a:latin typeface="Trebuchet MS"/>
                <a:cs typeface="Trebuchet MS"/>
              </a:rPr>
              <a:t>incorporar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600" spc="-10">
                <a:latin typeface="Trebuchet MS"/>
                <a:cs typeface="Trebuchet MS"/>
              </a:rPr>
              <a:t>robótica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en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40">
                <a:latin typeface="Trebuchet MS"/>
                <a:cs typeface="Trebuchet MS"/>
              </a:rPr>
              <a:t>todas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50">
                <a:latin typeface="Trebuchet MS"/>
                <a:cs typeface="Trebuchet MS"/>
              </a:rPr>
              <a:t>las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40">
                <a:latin typeface="Trebuchet MS"/>
                <a:cs typeface="Trebuchet MS"/>
              </a:rPr>
              <a:t>escuelas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20">
                <a:latin typeface="Trebuchet MS"/>
                <a:cs typeface="Trebuchet MS"/>
              </a:rPr>
              <a:t>primarias,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25">
                <a:latin typeface="Trebuchet MS"/>
                <a:cs typeface="Trebuchet MS"/>
              </a:rPr>
              <a:t>alcanzando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35">
                <a:latin typeface="Trebuchet MS"/>
                <a:cs typeface="Trebuchet MS"/>
              </a:rPr>
              <a:t>a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60">
                <a:latin typeface="Trebuchet MS"/>
                <a:cs typeface="Trebuchet MS"/>
              </a:rPr>
              <a:t>1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millón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de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 spc="45">
                <a:latin typeface="Trebuchet MS"/>
                <a:cs typeface="Trebuchet MS"/>
              </a:rPr>
              <a:t>chicos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600" spc="15">
                <a:latin typeface="Trebuchet MS"/>
                <a:cs typeface="Trebuchet MS"/>
              </a:rPr>
              <a:t>2019.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3329" y="5139672"/>
            <a:ext cx="1061156" cy="835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7001" y="1397178"/>
            <a:ext cx="9013825" cy="1014094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800" spc="-125" b="1">
                <a:latin typeface="Arial"/>
                <a:cs typeface="Arial"/>
              </a:rPr>
              <a:t>Dispositivo </a:t>
            </a:r>
            <a:r>
              <a:rPr dirty="0" sz="1800" spc="-80" b="1">
                <a:latin typeface="Arial"/>
                <a:cs typeface="Arial"/>
              </a:rPr>
              <a:t>Nacional </a:t>
            </a:r>
            <a:r>
              <a:rPr dirty="0" sz="1800" spc="-55" b="1">
                <a:latin typeface="Arial"/>
                <a:cs typeface="Arial"/>
              </a:rPr>
              <a:t>de </a:t>
            </a:r>
            <a:r>
              <a:rPr dirty="0" sz="1800" spc="-85" b="1">
                <a:latin typeface="Arial"/>
                <a:cs typeface="Arial"/>
              </a:rPr>
              <a:t>evaluación</a:t>
            </a:r>
            <a:r>
              <a:rPr dirty="0" sz="1800" spc="175" b="1">
                <a:latin typeface="Arial"/>
                <a:cs typeface="Arial"/>
              </a:rPr>
              <a:t> </a:t>
            </a:r>
            <a:r>
              <a:rPr dirty="0" sz="1800" spc="-210" b="1">
                <a:latin typeface="Arial"/>
                <a:cs typeface="Arial"/>
              </a:rPr>
              <a:t>“APRENDER”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 sz="1500" spc="25">
                <a:latin typeface="Trebuchet MS"/>
                <a:cs typeface="Trebuchet MS"/>
              </a:rPr>
              <a:t>En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la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95">
                <a:latin typeface="Trebuchet MS"/>
                <a:cs typeface="Trebuchet MS"/>
              </a:rPr>
              <a:t>PBA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85">
                <a:latin typeface="Trebuchet MS"/>
                <a:cs typeface="Trebuchet MS"/>
              </a:rPr>
              <a:t>más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de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55">
                <a:latin typeface="Trebuchet MS"/>
                <a:cs typeface="Trebuchet MS"/>
              </a:rPr>
              <a:t>400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mil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10">
                <a:latin typeface="Trebuchet MS"/>
                <a:cs typeface="Trebuchet MS"/>
              </a:rPr>
              <a:t>estudiantes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realizaron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la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5">
                <a:latin typeface="Trebuchet MS"/>
                <a:cs typeface="Trebuchet MS"/>
              </a:rPr>
              <a:t>prueba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durante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el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35">
                <a:latin typeface="Trebuchet MS"/>
                <a:cs typeface="Trebuchet MS"/>
              </a:rPr>
              <a:t>año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5">
                <a:latin typeface="Trebuchet MS"/>
                <a:cs typeface="Trebuchet MS"/>
              </a:rPr>
              <a:t>2017,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lo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que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representó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30">
                <a:latin typeface="Trebuchet MS"/>
                <a:cs typeface="Trebuchet MS"/>
              </a:rPr>
              <a:t>un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95.2</a:t>
            </a:r>
            <a:endParaRPr sz="15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dirty="0" sz="1500" spc="195">
                <a:latin typeface="Trebuchet MS"/>
                <a:cs typeface="Trebuchet MS"/>
              </a:rPr>
              <a:t>%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de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50">
                <a:latin typeface="Trebuchet MS"/>
                <a:cs typeface="Trebuchet MS"/>
              </a:rPr>
              <a:t>los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establecimientos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20">
                <a:latin typeface="Trebuchet MS"/>
                <a:cs typeface="Trebuchet MS"/>
              </a:rPr>
              <a:t>públicos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10">
                <a:latin typeface="Trebuchet MS"/>
                <a:cs typeface="Trebuchet MS"/>
              </a:rPr>
              <a:t>y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privados.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430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4542" y="1351730"/>
            <a:ext cx="1210260" cy="802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5101" y="726261"/>
            <a:ext cx="9281160" cy="3263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 b="1">
                <a:latin typeface="Arial"/>
                <a:cs typeface="Arial"/>
              </a:rPr>
              <a:t>Boleto </a:t>
            </a:r>
            <a:r>
              <a:rPr dirty="0" sz="1800" spc="-120" b="1">
                <a:latin typeface="Arial"/>
                <a:cs typeface="Arial"/>
              </a:rPr>
              <a:t>Estudiantil</a:t>
            </a:r>
            <a:r>
              <a:rPr dirty="0" sz="1800" spc="70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Gratuito</a:t>
            </a:r>
            <a:endParaRPr sz="1800">
              <a:latin typeface="Arial"/>
              <a:cs typeface="Arial"/>
            </a:endParaRPr>
          </a:p>
          <a:p>
            <a:pPr marL="1765300" marR="281305">
              <a:lnSpc>
                <a:spcPct val="171300"/>
              </a:lnSpc>
              <a:spcBef>
                <a:spcPts val="1560"/>
              </a:spcBef>
            </a:pPr>
            <a:r>
              <a:rPr dirty="0" sz="1800" spc="-25">
                <a:latin typeface="Trebuchet MS"/>
                <a:cs typeface="Trebuchet MS"/>
              </a:rPr>
              <a:t>El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boleto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educativo,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hoy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es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gratuito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85">
                <a:latin typeface="Trebuchet MS"/>
                <a:cs typeface="Trebuchet MS"/>
              </a:rPr>
              <a:t>jardín,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primaria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secundaria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  </a:t>
            </a:r>
            <a:r>
              <a:rPr dirty="0" sz="1800" spc="55">
                <a:latin typeface="Trebuchet MS"/>
                <a:cs typeface="Trebuchet MS"/>
              </a:rPr>
              <a:t>casi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300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mil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chicos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universidades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públicas</a:t>
            </a:r>
            <a:r>
              <a:rPr dirty="0" baseline="31746" sz="1575" spc="22">
                <a:latin typeface="Trebuchet MS"/>
                <a:cs typeface="Trebuchet MS"/>
              </a:rPr>
              <a:t>.</a:t>
            </a:r>
            <a:endParaRPr baseline="31746" sz="1575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540"/>
              </a:spcBef>
            </a:pPr>
            <a:r>
              <a:rPr dirty="0" sz="1800" spc="-140" b="1">
                <a:latin typeface="Arial"/>
                <a:cs typeface="Arial"/>
              </a:rPr>
              <a:t>Red </a:t>
            </a:r>
            <a:r>
              <a:rPr dirty="0" sz="1800" spc="-55" b="1">
                <a:latin typeface="Arial"/>
                <a:cs typeface="Arial"/>
              </a:rPr>
              <a:t>de </a:t>
            </a:r>
            <a:r>
              <a:rPr dirty="0" sz="1800" spc="-155" b="1">
                <a:latin typeface="Arial"/>
                <a:cs typeface="Arial"/>
              </a:rPr>
              <a:t>Escuelas </a:t>
            </a:r>
            <a:r>
              <a:rPr dirty="0" sz="1800" spc="-55" b="1">
                <a:latin typeface="Arial"/>
                <a:cs typeface="Arial"/>
              </a:rPr>
              <a:t>de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Aprendizaje</a:t>
            </a:r>
            <a:endParaRPr sz="1800">
              <a:latin typeface="Arial"/>
              <a:cs typeface="Arial"/>
            </a:endParaRPr>
          </a:p>
          <a:p>
            <a:pPr marL="1803400" marR="5080">
              <a:lnSpc>
                <a:spcPct val="162000"/>
              </a:lnSpc>
              <a:spcBef>
                <a:spcPts val="1255"/>
              </a:spcBef>
            </a:pPr>
            <a:r>
              <a:rPr dirty="0" sz="1800" spc="30">
                <a:latin typeface="Trebuchet MS"/>
                <a:cs typeface="Trebuchet MS"/>
              </a:rPr>
              <a:t>Asistencia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>
                <a:latin typeface="Trebuchet MS"/>
                <a:cs typeface="Trebuchet MS"/>
              </a:rPr>
              <a:t>través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10">
                <a:latin typeface="Trebuchet MS"/>
                <a:cs typeface="Trebuchet MS"/>
              </a:rPr>
              <a:t>capacitación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5">
                <a:latin typeface="Trebuchet MS"/>
                <a:cs typeface="Trebuchet MS"/>
              </a:rPr>
              <a:t>tecnología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 spc="15">
                <a:latin typeface="Trebuchet MS"/>
                <a:cs typeface="Trebuchet MS"/>
              </a:rPr>
              <a:t>2.000 </a:t>
            </a:r>
            <a:r>
              <a:rPr dirty="0" sz="1800" spc="45">
                <a:latin typeface="Trebuchet MS"/>
                <a:cs typeface="Trebuchet MS"/>
              </a:rPr>
              <a:t>escuelas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65">
                <a:latin typeface="Trebuchet MS"/>
                <a:cs typeface="Trebuchet MS"/>
              </a:rPr>
              <a:t>55  </a:t>
            </a:r>
            <a:r>
              <a:rPr dirty="0" sz="1800" spc="50">
                <a:latin typeface="Trebuchet MS"/>
                <a:cs typeface="Trebuchet MS"/>
              </a:rPr>
              <a:t>Municipios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con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bajo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rendimiento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PBA.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301" y="4870424"/>
            <a:ext cx="9038590" cy="1523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 b="1">
                <a:latin typeface="Arial"/>
                <a:cs typeface="Arial"/>
              </a:rPr>
              <a:t>TERMINALIDAD </a:t>
            </a:r>
            <a:r>
              <a:rPr dirty="0" sz="1800" spc="-170" b="1">
                <a:latin typeface="Arial"/>
                <a:cs typeface="Arial"/>
              </a:rPr>
              <a:t>EDUCATIVA </a:t>
            </a:r>
            <a:r>
              <a:rPr dirty="0" sz="1800" spc="-220" b="1">
                <a:latin typeface="Arial"/>
                <a:cs typeface="Arial"/>
              </a:rPr>
              <a:t>EN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80" b="1">
                <a:latin typeface="Arial"/>
                <a:cs typeface="Arial"/>
              </a:rPr>
              <a:t>ADULTOS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689100" marR="5080">
              <a:lnSpc>
                <a:spcPct val="166700"/>
              </a:lnSpc>
            </a:pPr>
            <a:r>
              <a:rPr dirty="0" sz="1800" spc="65">
                <a:latin typeface="Trebuchet MS"/>
                <a:cs typeface="Trebuchet MS"/>
              </a:rPr>
              <a:t>2018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aumentaron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25">
                <a:latin typeface="Trebuchet MS"/>
                <a:cs typeface="Trebuchet MS"/>
              </a:rPr>
              <a:t>46%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adultos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inscriptos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terminar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primaria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 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secundaria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través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las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8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modalidades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educativas.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8563" y="3194964"/>
            <a:ext cx="1485892" cy="927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8601" y="5486400"/>
            <a:ext cx="1587500" cy="834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303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3300" y="4667884"/>
            <a:ext cx="7588250" cy="173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>
                <a:latin typeface="Trebuchet MS"/>
                <a:cs typeface="Trebuchet MS"/>
              </a:rPr>
              <a:t>Línea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5">
                <a:latin typeface="Trebuchet MS"/>
                <a:cs typeface="Trebuchet MS"/>
              </a:rPr>
              <a:t>Atención </a:t>
            </a:r>
            <a:r>
              <a:rPr dirty="0" sz="1800" spc="-20">
                <a:latin typeface="Trebuchet MS"/>
                <a:cs typeface="Trebuchet MS"/>
              </a:rPr>
              <a:t>Telefónica</a:t>
            </a:r>
            <a:r>
              <a:rPr dirty="0" sz="1800" spc="-3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144: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dirty="0" sz="1800" spc="65">
                <a:latin typeface="Trebuchet MS"/>
                <a:cs typeface="Trebuchet MS"/>
              </a:rPr>
              <a:t>2016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recibieron,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promedio,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unas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12.000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llamadas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por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mes.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71300"/>
              </a:lnSpc>
              <a:spcBef>
                <a:spcPts val="100"/>
              </a:spcBef>
            </a:pPr>
            <a:r>
              <a:rPr dirty="0" sz="1800" spc="65">
                <a:latin typeface="Trebuchet MS"/>
                <a:cs typeface="Trebuchet MS"/>
              </a:rPr>
              <a:t>2017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triplicó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ese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número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registra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promedio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mensual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36.000.  </a:t>
            </a:r>
            <a:r>
              <a:rPr dirty="0" sz="1800">
                <a:latin typeface="Trebuchet MS"/>
                <a:cs typeface="Trebuchet MS"/>
              </a:rPr>
              <a:t>Cuenta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con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70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operadoras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profesionales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9304" y="4750429"/>
            <a:ext cx="1078424" cy="110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5500" y="823722"/>
            <a:ext cx="9251315" cy="3178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latin typeface="Arial"/>
                <a:cs typeface="Arial"/>
              </a:rPr>
              <a:t>ODS </a:t>
            </a:r>
            <a:r>
              <a:rPr dirty="0" sz="1800" spc="-20" b="1">
                <a:latin typeface="Arial"/>
                <a:cs typeface="Arial"/>
              </a:rPr>
              <a:t>. </a:t>
            </a:r>
            <a:r>
              <a:rPr dirty="0" sz="1800" spc="-114" b="1">
                <a:latin typeface="Arial"/>
                <a:cs typeface="Arial"/>
              </a:rPr>
              <a:t>Lograr </a:t>
            </a:r>
            <a:r>
              <a:rPr dirty="0" sz="1800" spc="-40" b="1">
                <a:latin typeface="Arial"/>
                <a:cs typeface="Arial"/>
              </a:rPr>
              <a:t>la </a:t>
            </a:r>
            <a:r>
              <a:rPr dirty="0" sz="1800" spc="-60" b="1">
                <a:latin typeface="Arial"/>
                <a:cs typeface="Arial"/>
              </a:rPr>
              <a:t>igualdad </a:t>
            </a:r>
            <a:r>
              <a:rPr dirty="0" sz="1800" spc="-75" b="1">
                <a:latin typeface="Arial"/>
                <a:cs typeface="Arial"/>
              </a:rPr>
              <a:t>entre </a:t>
            </a:r>
            <a:r>
              <a:rPr dirty="0" sz="1800" spc="-150" b="1">
                <a:latin typeface="Arial"/>
                <a:cs typeface="Arial"/>
              </a:rPr>
              <a:t>los </a:t>
            </a:r>
            <a:r>
              <a:rPr dirty="0" sz="1800" spc="-100" b="1">
                <a:latin typeface="Arial"/>
                <a:cs typeface="Arial"/>
              </a:rPr>
              <a:t>géneros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65" b="1">
                <a:latin typeface="Arial"/>
                <a:cs typeface="Arial"/>
              </a:rPr>
              <a:t>empoderar </a:t>
            </a:r>
            <a:r>
              <a:rPr dirty="0" sz="1800" spc="30" b="1">
                <a:latin typeface="Arial"/>
                <a:cs typeface="Arial"/>
              </a:rPr>
              <a:t>a </a:t>
            </a:r>
            <a:r>
              <a:rPr dirty="0" sz="1800" spc="-90" b="1">
                <a:latin typeface="Arial"/>
                <a:cs typeface="Arial"/>
              </a:rPr>
              <a:t>todas </a:t>
            </a:r>
            <a:r>
              <a:rPr dirty="0" sz="1800" spc="-105" b="1">
                <a:latin typeface="Arial"/>
                <a:cs typeface="Arial"/>
              </a:rPr>
              <a:t>las </a:t>
            </a:r>
            <a:r>
              <a:rPr dirty="0" sz="1800" spc="-100" b="1">
                <a:latin typeface="Arial"/>
                <a:cs typeface="Arial"/>
              </a:rPr>
              <a:t>mujeres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105" b="1">
                <a:latin typeface="Arial"/>
                <a:cs typeface="Arial"/>
              </a:rPr>
              <a:t>las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niñas.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548130">
              <a:lnSpc>
                <a:spcPct val="100000"/>
              </a:lnSpc>
            </a:pPr>
            <a:r>
              <a:rPr dirty="0" sz="1800" spc="35">
                <a:latin typeface="Trebuchet MS"/>
                <a:cs typeface="Trebuchet MS"/>
              </a:rPr>
              <a:t>Lucha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contra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violencia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género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517015">
              <a:lnSpc>
                <a:spcPct val="100000"/>
              </a:lnSpc>
            </a:pPr>
            <a:r>
              <a:rPr dirty="0" sz="1800" spc="20">
                <a:latin typeface="Trebuchet MS"/>
                <a:cs typeface="Trebuchet MS"/>
              </a:rPr>
              <a:t>Red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Provincial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Hogares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Protección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Integral</a:t>
            </a:r>
            <a:endParaRPr sz="1800">
              <a:latin typeface="Trebuchet MS"/>
              <a:cs typeface="Trebuchet MS"/>
            </a:endParaRPr>
          </a:p>
          <a:p>
            <a:pPr marL="1517015">
              <a:lnSpc>
                <a:spcPct val="100000"/>
              </a:lnSpc>
              <a:spcBef>
                <a:spcPts val="1639"/>
              </a:spcBef>
            </a:pPr>
            <a:r>
              <a:rPr dirty="0" sz="1800" spc="35">
                <a:latin typeface="Trebuchet MS"/>
                <a:cs typeface="Trebuchet MS"/>
              </a:rPr>
              <a:t>Fondo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10">
                <a:latin typeface="Trebuchet MS"/>
                <a:cs typeface="Trebuchet MS"/>
              </a:rPr>
              <a:t>Emergencia: </a:t>
            </a:r>
            <a:r>
              <a:rPr dirty="0" sz="1800" spc="-15">
                <a:latin typeface="Trebuchet MS"/>
                <a:cs typeface="Trebuchet MS"/>
              </a:rPr>
              <a:t>entrega de </a:t>
            </a:r>
            <a:r>
              <a:rPr dirty="0" sz="1800" spc="-30">
                <a:latin typeface="Trebuchet MS"/>
                <a:cs typeface="Trebuchet MS"/>
              </a:rPr>
              <a:t>tarjetas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25">
                <a:latin typeface="Trebuchet MS"/>
                <a:cs typeface="Trebuchet MS"/>
              </a:rPr>
              <a:t>débito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34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municipios</a:t>
            </a:r>
            <a:endParaRPr sz="1800">
              <a:latin typeface="Trebuchet MS"/>
              <a:cs typeface="Trebuchet MS"/>
            </a:endParaRPr>
          </a:p>
          <a:p>
            <a:pPr marL="1460500" marR="5080" indent="56515">
              <a:lnSpc>
                <a:spcPct val="175900"/>
              </a:lnSpc>
            </a:pP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que,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través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las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áreas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género,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puedan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solventar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emergencias 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mujeres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situación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violencia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5664" y="1765940"/>
            <a:ext cx="808114" cy="119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801" y="2786507"/>
            <a:ext cx="34194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55"/>
              <a:t>Iniciativas</a:t>
            </a:r>
            <a:r>
              <a:rPr dirty="0" sz="2800" spc="-40"/>
              <a:t> </a:t>
            </a:r>
            <a:r>
              <a:rPr dirty="0" sz="2800" spc="-160"/>
              <a:t>legislativas: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24801" y="3688207"/>
            <a:ext cx="9042400" cy="306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 b="1">
                <a:latin typeface="Arial"/>
                <a:cs typeface="Arial"/>
              </a:rPr>
              <a:t>Ley </a:t>
            </a:r>
            <a:r>
              <a:rPr dirty="0" sz="1800" spc="-75" b="1">
                <a:latin typeface="Arial"/>
                <a:cs typeface="Arial"/>
              </a:rPr>
              <a:t>de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Paridad</a:t>
            </a:r>
            <a:endParaRPr sz="1800">
              <a:latin typeface="Arial"/>
              <a:cs typeface="Arial"/>
            </a:endParaRPr>
          </a:p>
          <a:p>
            <a:pPr marL="12700" marR="4404995">
              <a:lnSpc>
                <a:spcPct val="282400"/>
              </a:lnSpc>
            </a:pPr>
            <a:r>
              <a:rPr dirty="0" sz="1800" spc="-90" b="1">
                <a:latin typeface="Arial"/>
                <a:cs typeface="Arial"/>
              </a:rPr>
              <a:t>Ley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60" b="1">
                <a:latin typeface="Arial"/>
                <a:cs typeface="Arial"/>
              </a:rPr>
              <a:t>Licencia </a:t>
            </a:r>
            <a:r>
              <a:rPr dirty="0" sz="1800" spc="-85" b="1">
                <a:latin typeface="Arial"/>
                <a:cs typeface="Arial"/>
              </a:rPr>
              <a:t>por </a:t>
            </a:r>
            <a:r>
              <a:rPr dirty="0" sz="1800" spc="-55" b="1">
                <a:latin typeface="Arial"/>
                <a:cs typeface="Arial"/>
              </a:rPr>
              <a:t>violencia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80" b="1">
                <a:latin typeface="Arial"/>
                <a:cs typeface="Arial"/>
              </a:rPr>
              <a:t>género  </a:t>
            </a:r>
            <a:r>
              <a:rPr dirty="0" sz="1800" spc="-70" b="1">
                <a:latin typeface="Arial"/>
                <a:cs typeface="Arial"/>
              </a:rPr>
              <a:t>Proyecto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90" b="1">
                <a:latin typeface="Arial"/>
                <a:cs typeface="Arial"/>
              </a:rPr>
              <a:t>Ley </a:t>
            </a:r>
            <a:r>
              <a:rPr dirty="0" sz="1800" spc="-80" b="1">
                <a:latin typeface="Arial"/>
                <a:cs typeface="Arial"/>
              </a:rPr>
              <a:t>sobre </a:t>
            </a:r>
            <a:r>
              <a:rPr dirty="0" sz="1800" spc="-100" b="1">
                <a:latin typeface="Arial"/>
                <a:cs typeface="Arial"/>
              </a:rPr>
              <a:t>Acoso </a:t>
            </a:r>
            <a:r>
              <a:rPr dirty="0" sz="1800" spc="-60" b="1">
                <a:latin typeface="Arial"/>
                <a:cs typeface="Arial"/>
              </a:rPr>
              <a:t>sexual</a:t>
            </a:r>
            <a:r>
              <a:rPr dirty="0" sz="1800" spc="10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callejero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51500"/>
              </a:lnSpc>
              <a:tabLst>
                <a:tab pos="1365885" algn="l"/>
                <a:tab pos="2677160" algn="l"/>
                <a:tab pos="3124835" algn="l"/>
                <a:tab pos="3811270" algn="l"/>
                <a:tab pos="4653280" algn="l"/>
                <a:tab pos="5100955" algn="l"/>
                <a:tab pos="6416040" algn="l"/>
              </a:tabLst>
            </a:pPr>
            <a:r>
              <a:rPr dirty="0" sz="2200" spc="-95" b="1">
                <a:latin typeface="Arial"/>
                <a:cs typeface="Arial"/>
              </a:rPr>
              <a:t>Programa	</a:t>
            </a:r>
            <a:r>
              <a:rPr dirty="0" sz="2200" spc="-160" b="1">
                <a:latin typeface="Arial"/>
                <a:cs typeface="Arial"/>
              </a:rPr>
              <a:t>Proyectos	</a:t>
            </a:r>
            <a:r>
              <a:rPr dirty="0" sz="2200" spc="-65" b="1">
                <a:latin typeface="Arial"/>
                <a:cs typeface="Arial"/>
              </a:rPr>
              <a:t>de	</a:t>
            </a:r>
            <a:r>
              <a:rPr dirty="0" sz="2200" spc="-85" b="1">
                <a:latin typeface="Arial"/>
                <a:cs typeface="Arial"/>
              </a:rPr>
              <a:t>Vida	</a:t>
            </a:r>
            <a:r>
              <a:rPr dirty="0" sz="2200" spc="-180" b="1">
                <a:latin typeface="Arial"/>
                <a:cs typeface="Arial"/>
              </a:rPr>
              <a:t>Libres	</a:t>
            </a:r>
            <a:r>
              <a:rPr dirty="0" sz="2200" spc="-65" b="1">
                <a:latin typeface="Arial"/>
                <a:cs typeface="Arial"/>
              </a:rPr>
              <a:t>de	</a:t>
            </a:r>
            <a:r>
              <a:rPr dirty="0" sz="2200" spc="-114" b="1">
                <a:latin typeface="Arial"/>
                <a:cs typeface="Arial"/>
              </a:rPr>
              <a:t>Violencia:	</a:t>
            </a:r>
            <a:r>
              <a:rPr dirty="0" sz="1700" spc="-25">
                <a:latin typeface="Trebuchet MS"/>
                <a:cs typeface="Trebuchet MS"/>
              </a:rPr>
              <a:t>firma </a:t>
            </a:r>
            <a:r>
              <a:rPr dirty="0" sz="1700" spc="-15">
                <a:latin typeface="Trebuchet MS"/>
                <a:cs typeface="Trebuchet MS"/>
              </a:rPr>
              <a:t>de </a:t>
            </a:r>
            <a:r>
              <a:rPr dirty="0" sz="1700" spc="10">
                <a:latin typeface="Trebuchet MS"/>
                <a:cs typeface="Trebuchet MS"/>
              </a:rPr>
              <a:t>convenio </a:t>
            </a:r>
            <a:r>
              <a:rPr dirty="0" sz="1700" spc="40">
                <a:latin typeface="Trebuchet MS"/>
                <a:cs typeface="Trebuchet MS"/>
              </a:rPr>
              <a:t>con </a:t>
            </a:r>
            <a:r>
              <a:rPr dirty="0" sz="1700" spc="65">
                <a:latin typeface="Trebuchet MS"/>
                <a:cs typeface="Trebuchet MS"/>
              </a:rPr>
              <a:t>16  </a:t>
            </a:r>
            <a:r>
              <a:rPr dirty="0" sz="1700" spc="25">
                <a:latin typeface="Trebuchet MS"/>
                <a:cs typeface="Trebuchet MS"/>
              </a:rPr>
              <a:t>municipios </a:t>
            </a:r>
            <a:r>
              <a:rPr dirty="0" sz="1700" spc="-15">
                <a:latin typeface="Trebuchet MS"/>
                <a:cs typeface="Trebuchet MS"/>
              </a:rPr>
              <a:t>de </a:t>
            </a:r>
            <a:r>
              <a:rPr dirty="0" sz="1700" spc="-20">
                <a:latin typeface="Trebuchet MS"/>
                <a:cs typeface="Trebuchet MS"/>
              </a:rPr>
              <a:t>la</a:t>
            </a:r>
            <a:r>
              <a:rPr dirty="0" sz="1700" spc="-290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Provincia.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0" y="958850"/>
            <a:ext cx="7655559" cy="1239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 b="1">
                <a:latin typeface="Arial"/>
                <a:cs typeface="Arial"/>
              </a:rPr>
              <a:t>App</a:t>
            </a:r>
            <a:r>
              <a:rPr dirty="0" sz="1800" spc="-290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Seguridad</a:t>
            </a:r>
            <a:r>
              <a:rPr dirty="0" sz="1800" spc="-285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Provincia:</a:t>
            </a:r>
            <a:r>
              <a:rPr dirty="0" sz="1800" spc="-285" b="1">
                <a:latin typeface="Arial"/>
                <a:cs typeface="Arial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Para</a:t>
            </a:r>
            <a:r>
              <a:rPr dirty="0" sz="1800" spc="-33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que</a:t>
            </a:r>
            <a:r>
              <a:rPr dirty="0" sz="1800" spc="-33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losvecinos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puedan</a:t>
            </a:r>
            <a:r>
              <a:rPr dirty="0" sz="1800" spc="-3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denunciar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situaciones</a:t>
            </a:r>
            <a:endParaRPr sz="1800">
              <a:latin typeface="Trebuchet MS"/>
              <a:cs typeface="Trebuchet MS"/>
            </a:endParaRPr>
          </a:p>
          <a:p>
            <a:pPr marL="12700" marR="5715">
              <a:lnSpc>
                <a:spcPct val="171300"/>
              </a:lnSpc>
            </a:pP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4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violencia,</a:t>
            </a:r>
            <a:r>
              <a:rPr dirty="0" sz="1800" spc="-3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intentos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femicidios,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robos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ytodotipo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delitos;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sin</a:t>
            </a:r>
            <a:r>
              <a:rPr dirty="0" sz="1800" spc="-33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necesidad 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65">
                <a:latin typeface="Trebuchet MS"/>
                <a:cs typeface="Trebuchet MS"/>
              </a:rPr>
              <a:t>ir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35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comisaría.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5273" y="981510"/>
            <a:ext cx="1188727" cy="626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ODS </a:t>
            </a:r>
            <a:r>
              <a:rPr dirty="0" spc="-20"/>
              <a:t>. </a:t>
            </a:r>
            <a:r>
              <a:rPr dirty="0" spc="-60"/>
              <a:t>Garantizar </a:t>
            </a:r>
            <a:r>
              <a:rPr dirty="0" spc="-40"/>
              <a:t>la </a:t>
            </a:r>
            <a:r>
              <a:rPr dirty="0" spc="-95"/>
              <a:t>disponibilidad </a:t>
            </a:r>
            <a:r>
              <a:rPr dirty="0" spc="-55"/>
              <a:t>de </a:t>
            </a:r>
            <a:r>
              <a:rPr dirty="0" spc="-30"/>
              <a:t>agua </a:t>
            </a:r>
            <a:r>
              <a:rPr dirty="0" spc="-140"/>
              <a:t>y </a:t>
            </a:r>
            <a:r>
              <a:rPr dirty="0" spc="-170"/>
              <a:t>su </a:t>
            </a:r>
            <a:r>
              <a:rPr dirty="0" spc="-105"/>
              <a:t>gestión </a:t>
            </a:r>
            <a:r>
              <a:rPr dirty="0" spc="-110"/>
              <a:t>sostenible </a:t>
            </a:r>
            <a:r>
              <a:rPr dirty="0" spc="-140"/>
              <a:t>y </a:t>
            </a:r>
            <a:r>
              <a:rPr dirty="0" spc="-70"/>
              <a:t>el saneamiento </a:t>
            </a:r>
            <a:r>
              <a:rPr dirty="0" spc="-35"/>
              <a:t>para  </a:t>
            </a:r>
            <a:r>
              <a:rPr dirty="0" spc="-100"/>
              <a:t>todos.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414020">
              <a:lnSpc>
                <a:spcPct val="138900"/>
              </a:lnSpc>
              <a:spcBef>
                <a:spcPts val="100"/>
              </a:spcBef>
            </a:pPr>
            <a:r>
              <a:rPr dirty="0" spc="30"/>
              <a:t>Teníamos</a:t>
            </a:r>
            <a:r>
              <a:rPr dirty="0" spc="-105"/>
              <a:t> </a:t>
            </a:r>
            <a:r>
              <a:rPr dirty="0" spc="35"/>
              <a:t>un</a:t>
            </a:r>
            <a:r>
              <a:rPr dirty="0" spc="-100"/>
              <a:t> </a:t>
            </a:r>
            <a:r>
              <a:rPr dirty="0"/>
              <a:t>enorme</a:t>
            </a:r>
            <a:r>
              <a:rPr dirty="0" spc="-100"/>
              <a:t> </a:t>
            </a:r>
            <a:r>
              <a:rPr dirty="0" spc="-50"/>
              <a:t>déficit</a:t>
            </a:r>
            <a:r>
              <a:rPr dirty="0" spc="-100"/>
              <a:t> </a:t>
            </a:r>
            <a:r>
              <a:rPr dirty="0" spc="-5"/>
              <a:t>en</a:t>
            </a:r>
            <a:r>
              <a:rPr dirty="0" spc="-100"/>
              <a:t> </a:t>
            </a:r>
            <a:r>
              <a:rPr dirty="0" spc="-20"/>
              <a:t>materia</a:t>
            </a:r>
            <a:r>
              <a:rPr dirty="0" spc="-95"/>
              <a:t> </a:t>
            </a:r>
            <a:r>
              <a:rPr dirty="0" spc="-15"/>
              <a:t>de</a:t>
            </a:r>
            <a:r>
              <a:rPr dirty="0" spc="-100"/>
              <a:t> </a:t>
            </a:r>
            <a:r>
              <a:rPr dirty="0" spc="-10"/>
              <a:t>infraestructura</a:t>
            </a:r>
            <a:r>
              <a:rPr dirty="0" spc="-95"/>
              <a:t> </a:t>
            </a:r>
            <a:r>
              <a:rPr dirty="0" spc="-5"/>
              <a:t>en</a:t>
            </a:r>
            <a:r>
              <a:rPr dirty="0" spc="-100"/>
              <a:t> </a:t>
            </a:r>
            <a:r>
              <a:rPr dirty="0" spc="-20"/>
              <a:t>la</a:t>
            </a:r>
            <a:r>
              <a:rPr dirty="0" spc="-95"/>
              <a:t> </a:t>
            </a:r>
            <a:r>
              <a:rPr dirty="0" spc="15"/>
              <a:t>Provincia</a:t>
            </a:r>
            <a:r>
              <a:rPr dirty="0" spc="-95"/>
              <a:t> </a:t>
            </a:r>
            <a:r>
              <a:rPr dirty="0" spc="15"/>
              <a:t>y</a:t>
            </a:r>
            <a:r>
              <a:rPr dirty="0" spc="-95"/>
              <a:t> </a:t>
            </a:r>
            <a:r>
              <a:rPr dirty="0" spc="80"/>
              <a:t>es</a:t>
            </a:r>
            <a:r>
              <a:rPr dirty="0" spc="-105"/>
              <a:t> </a:t>
            </a:r>
            <a:r>
              <a:rPr dirty="0" spc="-15"/>
              <a:t>lo</a:t>
            </a:r>
            <a:r>
              <a:rPr dirty="0" spc="-95"/>
              <a:t> </a:t>
            </a:r>
            <a:r>
              <a:rPr dirty="0"/>
              <a:t>que  </a:t>
            </a:r>
            <a:r>
              <a:rPr dirty="0" spc="35"/>
              <a:t>venimos</a:t>
            </a:r>
            <a:r>
              <a:rPr dirty="0" spc="-105"/>
              <a:t> </a:t>
            </a:r>
            <a:r>
              <a:rPr dirty="0" spc="45"/>
              <a:t>saldando</a:t>
            </a:r>
            <a:r>
              <a:rPr dirty="0" spc="-95"/>
              <a:t> </a:t>
            </a:r>
            <a:r>
              <a:rPr dirty="0" spc="30"/>
              <a:t>desde</a:t>
            </a:r>
            <a:r>
              <a:rPr dirty="0" spc="-100"/>
              <a:t> </a:t>
            </a:r>
            <a:r>
              <a:rPr dirty="0" spc="20"/>
              <a:t>hace</a:t>
            </a:r>
            <a:r>
              <a:rPr dirty="0" spc="-100"/>
              <a:t> </a:t>
            </a:r>
            <a:r>
              <a:rPr dirty="0" spc="90"/>
              <a:t>dos</a:t>
            </a:r>
            <a:r>
              <a:rPr dirty="0" spc="-100"/>
              <a:t> </a:t>
            </a:r>
            <a:r>
              <a:rPr dirty="0" spc="30"/>
              <a:t>años.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155" b="1">
                <a:latin typeface="Arial"/>
                <a:cs typeface="Arial"/>
              </a:rPr>
              <a:t>AGUA </a:t>
            </a:r>
            <a:r>
              <a:rPr dirty="0" spc="-150" b="1">
                <a:latin typeface="Arial"/>
                <a:cs typeface="Arial"/>
              </a:rPr>
              <a:t>POTABLE </a:t>
            </a:r>
            <a:r>
              <a:rPr dirty="0" spc="-60" b="1">
                <a:latin typeface="Arial"/>
                <a:cs typeface="Arial"/>
              </a:rPr>
              <a:t>Y</a:t>
            </a:r>
            <a:r>
              <a:rPr dirty="0" spc="135" b="1">
                <a:latin typeface="Arial"/>
                <a:cs typeface="Arial"/>
              </a:rPr>
              <a:t> </a:t>
            </a:r>
            <a:r>
              <a:rPr dirty="0" spc="-100" b="1">
                <a:latin typeface="Arial"/>
                <a:cs typeface="Arial"/>
              </a:rPr>
              <a:t>SANEAMIENTO</a:t>
            </a: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pc="10"/>
              <a:t>2016: realizadas </a:t>
            </a:r>
            <a:r>
              <a:rPr dirty="0" spc="65"/>
              <a:t>552</a:t>
            </a:r>
            <a:r>
              <a:rPr dirty="0" spc="-315"/>
              <a:t> </a:t>
            </a:r>
            <a:r>
              <a:rPr dirty="0" spc="45"/>
              <a:t>obras</a:t>
            </a:r>
          </a:p>
          <a:p>
            <a:pPr marL="12700" marR="5080">
              <a:lnSpc>
                <a:spcPct val="148100"/>
              </a:lnSpc>
            </a:pPr>
            <a:r>
              <a:rPr dirty="0" spc="10"/>
              <a:t>2018: </a:t>
            </a:r>
            <a:r>
              <a:rPr dirty="0" spc="65"/>
              <a:t>220 </a:t>
            </a:r>
            <a:r>
              <a:rPr dirty="0" spc="45"/>
              <a:t>obras </a:t>
            </a:r>
            <a:r>
              <a:rPr dirty="0" spc="-15"/>
              <a:t>de </a:t>
            </a:r>
            <a:r>
              <a:rPr dirty="0" spc="60"/>
              <a:t>agua </a:t>
            </a:r>
            <a:r>
              <a:rPr dirty="0" spc="15"/>
              <a:t>y </a:t>
            </a:r>
            <a:r>
              <a:rPr dirty="0" spc="20"/>
              <a:t>saneamiento </a:t>
            </a:r>
            <a:r>
              <a:rPr dirty="0" spc="40"/>
              <a:t>desplegadas a </a:t>
            </a:r>
            <a:r>
              <a:rPr dirty="0" spc="-15"/>
              <a:t>lo </a:t>
            </a:r>
            <a:r>
              <a:rPr dirty="0" spc="5"/>
              <a:t>largo </a:t>
            </a:r>
            <a:r>
              <a:rPr dirty="0" spc="-15"/>
              <a:t>de </a:t>
            </a:r>
            <a:r>
              <a:rPr dirty="0"/>
              <a:t>toda </a:t>
            </a:r>
            <a:r>
              <a:rPr dirty="0" spc="-20"/>
              <a:t>la provincia.  </a:t>
            </a:r>
            <a:r>
              <a:rPr dirty="0" spc="5"/>
              <a:t>PlanHidráulico:</a:t>
            </a:r>
            <a:r>
              <a:rPr dirty="0" spc="-380"/>
              <a:t> </a:t>
            </a:r>
            <a:r>
              <a:rPr dirty="0" spc="35"/>
              <a:t>inversiónde15.000millonesdepesos,</a:t>
            </a:r>
            <a:r>
              <a:rPr dirty="0" spc="-375"/>
              <a:t> </a:t>
            </a:r>
            <a:r>
              <a:rPr dirty="0" spc="25"/>
              <a:t>quebeneficiaráa8000bonaerenses,  </a:t>
            </a:r>
            <a:r>
              <a:rPr dirty="0" spc="45"/>
              <a:t>con</a:t>
            </a:r>
            <a:r>
              <a:rPr dirty="0" spc="-105"/>
              <a:t> </a:t>
            </a:r>
            <a:r>
              <a:rPr dirty="0" spc="65"/>
              <a:t>270</a:t>
            </a:r>
            <a:r>
              <a:rPr dirty="0" spc="-95"/>
              <a:t> </a:t>
            </a:r>
            <a:r>
              <a:rPr dirty="0" spc="45"/>
              <a:t>obras</a:t>
            </a:r>
            <a:r>
              <a:rPr dirty="0" spc="-100"/>
              <a:t> </a:t>
            </a:r>
            <a:r>
              <a:rPr dirty="0" spc="-15"/>
              <a:t>de</a:t>
            </a:r>
            <a:r>
              <a:rPr dirty="0" spc="-100"/>
              <a:t> </a:t>
            </a:r>
            <a:r>
              <a:rPr dirty="0" spc="-25"/>
              <a:t>hidráulica.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300" y="4927066"/>
            <a:ext cx="3216275" cy="170180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800" spc="-70" b="1">
                <a:latin typeface="Arial"/>
                <a:cs typeface="Arial"/>
              </a:rPr>
              <a:t>Presupuesto </a:t>
            </a:r>
            <a:r>
              <a:rPr dirty="0" sz="1800" spc="-75" b="1">
                <a:latin typeface="Arial"/>
                <a:cs typeface="Arial"/>
              </a:rPr>
              <a:t>de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Infraestructura</a:t>
            </a:r>
            <a:endParaRPr sz="180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  <a:spcBef>
                <a:spcPts val="1140"/>
              </a:spcBef>
            </a:pPr>
            <a:r>
              <a:rPr dirty="0" sz="1800" spc="10">
                <a:latin typeface="Trebuchet MS"/>
                <a:cs typeface="Trebuchet MS"/>
              </a:rPr>
              <a:t>2016: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$10.812.447.025</a:t>
            </a:r>
            <a:endParaRPr sz="1800">
              <a:latin typeface="Trebuchet MS"/>
              <a:cs typeface="Trebuchet MS"/>
            </a:endParaRPr>
          </a:p>
          <a:p>
            <a:pPr marL="126364">
              <a:lnSpc>
                <a:spcPct val="100000"/>
              </a:lnSpc>
              <a:spcBef>
                <a:spcPts val="1140"/>
              </a:spcBef>
            </a:pPr>
            <a:r>
              <a:rPr dirty="0" sz="1800" spc="10">
                <a:latin typeface="Trebuchet MS"/>
                <a:cs typeface="Trebuchet MS"/>
              </a:rPr>
              <a:t>2017: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$20.285.314.811</a:t>
            </a:r>
            <a:endParaRPr sz="1800">
              <a:latin typeface="Trebuchet MS"/>
              <a:cs typeface="Trebuchet MS"/>
            </a:endParaRPr>
          </a:p>
          <a:p>
            <a:pPr marL="126364">
              <a:lnSpc>
                <a:spcPct val="100000"/>
              </a:lnSpc>
              <a:spcBef>
                <a:spcPts val="1140"/>
              </a:spcBef>
            </a:pPr>
            <a:r>
              <a:rPr dirty="0" sz="1800" spc="10">
                <a:latin typeface="Trebuchet MS"/>
                <a:cs typeface="Trebuchet MS"/>
              </a:rPr>
              <a:t>2018: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$16.943.320.950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3412" y="6346323"/>
            <a:ext cx="1303655" cy="0"/>
          </a:xfrm>
          <a:custGeom>
            <a:avLst/>
            <a:gdLst/>
            <a:ahLst/>
            <a:cxnLst/>
            <a:rect l="l" t="t" r="r" b="b"/>
            <a:pathLst>
              <a:path w="1303654" h="0">
                <a:moveTo>
                  <a:pt x="0" y="0"/>
                </a:moveTo>
                <a:lnTo>
                  <a:pt x="1303083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56792" y="6346323"/>
            <a:ext cx="657860" cy="0"/>
          </a:xfrm>
          <a:custGeom>
            <a:avLst/>
            <a:gdLst/>
            <a:ahLst/>
            <a:cxnLst/>
            <a:rect l="l" t="t" r="r" b="b"/>
            <a:pathLst>
              <a:path w="657859" h="0">
                <a:moveTo>
                  <a:pt x="0" y="0"/>
                </a:moveTo>
                <a:lnTo>
                  <a:pt x="657580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59054" y="6346323"/>
            <a:ext cx="657860" cy="0"/>
          </a:xfrm>
          <a:custGeom>
            <a:avLst/>
            <a:gdLst/>
            <a:ahLst/>
            <a:cxnLst/>
            <a:rect l="l" t="t" r="r" b="b"/>
            <a:pathLst>
              <a:path w="657859" h="0">
                <a:moveTo>
                  <a:pt x="0" y="0"/>
                </a:moveTo>
                <a:lnTo>
                  <a:pt x="657567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7500" y="6346323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 h="0">
                <a:moveTo>
                  <a:pt x="0" y="0"/>
                </a:moveTo>
                <a:lnTo>
                  <a:pt x="152514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3412" y="5989618"/>
            <a:ext cx="1303655" cy="0"/>
          </a:xfrm>
          <a:custGeom>
            <a:avLst/>
            <a:gdLst/>
            <a:ahLst/>
            <a:cxnLst/>
            <a:rect l="l" t="t" r="r" b="b"/>
            <a:pathLst>
              <a:path w="1303654" h="0">
                <a:moveTo>
                  <a:pt x="0" y="0"/>
                </a:moveTo>
                <a:lnTo>
                  <a:pt x="1303083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56792" y="5989618"/>
            <a:ext cx="657860" cy="0"/>
          </a:xfrm>
          <a:custGeom>
            <a:avLst/>
            <a:gdLst/>
            <a:ahLst/>
            <a:cxnLst/>
            <a:rect l="l" t="t" r="r" b="b"/>
            <a:pathLst>
              <a:path w="657859" h="0">
                <a:moveTo>
                  <a:pt x="0" y="0"/>
                </a:moveTo>
                <a:lnTo>
                  <a:pt x="657580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59054" y="5989618"/>
            <a:ext cx="657860" cy="0"/>
          </a:xfrm>
          <a:custGeom>
            <a:avLst/>
            <a:gdLst/>
            <a:ahLst/>
            <a:cxnLst/>
            <a:rect l="l" t="t" r="r" b="b"/>
            <a:pathLst>
              <a:path w="657859" h="0">
                <a:moveTo>
                  <a:pt x="0" y="0"/>
                </a:moveTo>
                <a:lnTo>
                  <a:pt x="657567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67500" y="5989618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 h="0">
                <a:moveTo>
                  <a:pt x="0" y="0"/>
                </a:moveTo>
                <a:lnTo>
                  <a:pt x="152514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53412" y="5632913"/>
            <a:ext cx="1303655" cy="0"/>
          </a:xfrm>
          <a:custGeom>
            <a:avLst/>
            <a:gdLst/>
            <a:ahLst/>
            <a:cxnLst/>
            <a:rect l="l" t="t" r="r" b="b"/>
            <a:pathLst>
              <a:path w="1303654" h="0">
                <a:moveTo>
                  <a:pt x="0" y="0"/>
                </a:moveTo>
                <a:lnTo>
                  <a:pt x="1303083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56792" y="5632913"/>
            <a:ext cx="657860" cy="0"/>
          </a:xfrm>
          <a:custGeom>
            <a:avLst/>
            <a:gdLst/>
            <a:ahLst/>
            <a:cxnLst/>
            <a:rect l="l" t="t" r="r" b="b"/>
            <a:pathLst>
              <a:path w="657859" h="0">
                <a:moveTo>
                  <a:pt x="0" y="0"/>
                </a:moveTo>
                <a:lnTo>
                  <a:pt x="657580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67500" y="5632913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 h="0">
                <a:moveTo>
                  <a:pt x="0" y="0"/>
                </a:moveTo>
                <a:lnTo>
                  <a:pt x="949121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56792" y="5276195"/>
            <a:ext cx="2099945" cy="0"/>
          </a:xfrm>
          <a:custGeom>
            <a:avLst/>
            <a:gdLst/>
            <a:ahLst/>
            <a:cxnLst/>
            <a:rect l="l" t="t" r="r" b="b"/>
            <a:pathLst>
              <a:path w="2099945" h="0">
                <a:moveTo>
                  <a:pt x="0" y="0"/>
                </a:moveTo>
                <a:lnTo>
                  <a:pt x="2099703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67500" y="527619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 h="0">
                <a:moveTo>
                  <a:pt x="0" y="0"/>
                </a:moveTo>
                <a:lnTo>
                  <a:pt x="949121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67500" y="4920062"/>
            <a:ext cx="3189605" cy="0"/>
          </a:xfrm>
          <a:custGeom>
            <a:avLst/>
            <a:gdLst/>
            <a:ahLst/>
            <a:cxnLst/>
            <a:rect l="l" t="t" r="r" b="b"/>
            <a:pathLst>
              <a:path w="3189604" h="0">
                <a:moveTo>
                  <a:pt x="0" y="0"/>
                </a:moveTo>
                <a:lnTo>
                  <a:pt x="3188995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20015" y="5931496"/>
            <a:ext cx="139065" cy="772160"/>
          </a:xfrm>
          <a:custGeom>
            <a:avLst/>
            <a:gdLst/>
            <a:ahLst/>
            <a:cxnLst/>
            <a:rect l="l" t="t" r="r" b="b"/>
            <a:pathLst>
              <a:path w="139065" h="772159">
                <a:moveTo>
                  <a:pt x="139039" y="0"/>
                </a:moveTo>
                <a:lnTo>
                  <a:pt x="0" y="0"/>
                </a:lnTo>
                <a:lnTo>
                  <a:pt x="0" y="771728"/>
                </a:lnTo>
                <a:lnTo>
                  <a:pt x="139039" y="771728"/>
                </a:lnTo>
                <a:lnTo>
                  <a:pt x="1390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16622" y="5256822"/>
            <a:ext cx="140335" cy="1446530"/>
          </a:xfrm>
          <a:custGeom>
            <a:avLst/>
            <a:gdLst/>
            <a:ahLst/>
            <a:cxnLst/>
            <a:rect l="l" t="t" r="r" b="b"/>
            <a:pathLst>
              <a:path w="140334" h="1446529">
                <a:moveTo>
                  <a:pt x="140169" y="0"/>
                </a:moveTo>
                <a:lnTo>
                  <a:pt x="0" y="0"/>
                </a:lnTo>
                <a:lnTo>
                  <a:pt x="0" y="1446390"/>
                </a:lnTo>
                <a:lnTo>
                  <a:pt x="140169" y="1446390"/>
                </a:lnTo>
                <a:lnTo>
                  <a:pt x="14016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14372" y="5495010"/>
            <a:ext cx="139065" cy="1208405"/>
          </a:xfrm>
          <a:custGeom>
            <a:avLst/>
            <a:gdLst/>
            <a:ahLst/>
            <a:cxnLst/>
            <a:rect l="l" t="t" r="r" b="b"/>
            <a:pathLst>
              <a:path w="139065" h="1208404">
                <a:moveTo>
                  <a:pt x="139039" y="0"/>
                </a:moveTo>
                <a:lnTo>
                  <a:pt x="0" y="0"/>
                </a:lnTo>
                <a:lnTo>
                  <a:pt x="0" y="1208214"/>
                </a:lnTo>
                <a:lnTo>
                  <a:pt x="139039" y="1208214"/>
                </a:lnTo>
                <a:lnTo>
                  <a:pt x="1390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67500" y="6703221"/>
            <a:ext cx="3189605" cy="0"/>
          </a:xfrm>
          <a:custGeom>
            <a:avLst/>
            <a:gdLst/>
            <a:ahLst/>
            <a:cxnLst/>
            <a:rect l="l" t="t" r="r" b="b"/>
            <a:pathLst>
              <a:path w="3189604" h="0">
                <a:moveTo>
                  <a:pt x="0" y="0"/>
                </a:moveTo>
                <a:lnTo>
                  <a:pt x="3188995" y="0"/>
                </a:lnTo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082690" y="6629455"/>
            <a:ext cx="9969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585858"/>
                </a:solidFill>
                <a:latin typeface="Arial"/>
                <a:cs typeface="Arial"/>
              </a:rPr>
              <a:t>$0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7971" y="6272773"/>
            <a:ext cx="55435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585858"/>
                </a:solidFill>
                <a:latin typeface="Arial"/>
                <a:cs typeface="Arial"/>
              </a:rPr>
              <a:t>$5.000.000.000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4636" y="5916092"/>
            <a:ext cx="5975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585858"/>
                </a:solidFill>
                <a:latin typeface="Arial"/>
                <a:cs typeface="Arial"/>
              </a:rPr>
              <a:t>$10.000.000.000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4636" y="5559411"/>
            <a:ext cx="5975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585858"/>
                </a:solidFill>
                <a:latin typeface="Arial"/>
                <a:cs typeface="Arial"/>
              </a:rPr>
              <a:t>$15.000.000.000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4636" y="5202986"/>
            <a:ext cx="5975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585858"/>
                </a:solidFill>
                <a:latin typeface="Arial"/>
                <a:cs typeface="Arial"/>
              </a:rPr>
              <a:t>$20.000.000.000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4636" y="4846305"/>
            <a:ext cx="5975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585858"/>
                </a:solidFill>
                <a:latin typeface="Arial"/>
                <a:cs typeface="Arial"/>
              </a:rPr>
              <a:t>$25.000.000.000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79719" y="6740741"/>
            <a:ext cx="18669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585858"/>
                </a:solidFill>
                <a:latin typeface="Arial"/>
                <a:cs typeface="Arial"/>
              </a:rPr>
              <a:t>2016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77272" y="6740741"/>
            <a:ext cx="18605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58585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74570" y="6740741"/>
            <a:ext cx="18605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58585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06539" y="4619612"/>
            <a:ext cx="168465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60">
                <a:solidFill>
                  <a:srgbClr val="585858"/>
                </a:solidFill>
                <a:latin typeface="Arial"/>
                <a:cs typeface="Arial"/>
              </a:rPr>
              <a:t>Presupuesto </a:t>
            </a:r>
            <a:r>
              <a:rPr dirty="0" sz="1050" spc="-5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5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50" spc="-30">
                <a:solidFill>
                  <a:srgbClr val="585858"/>
                </a:solidFill>
                <a:latin typeface="Arial"/>
                <a:cs typeface="Arial"/>
              </a:rPr>
              <a:t>infraestructura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22836" y="4567815"/>
            <a:ext cx="4038600" cy="2355850"/>
          </a:xfrm>
          <a:custGeom>
            <a:avLst/>
            <a:gdLst/>
            <a:ahLst/>
            <a:cxnLst/>
            <a:rect l="l" t="t" r="r" b="b"/>
            <a:pathLst>
              <a:path w="4038600" h="2355850">
                <a:moveTo>
                  <a:pt x="0" y="2355735"/>
                </a:moveTo>
                <a:lnTo>
                  <a:pt x="4038130" y="2355735"/>
                </a:lnTo>
                <a:lnTo>
                  <a:pt x="4038130" y="0"/>
                </a:lnTo>
                <a:lnTo>
                  <a:pt x="0" y="0"/>
                </a:lnTo>
                <a:lnTo>
                  <a:pt x="0" y="2355735"/>
                </a:lnTo>
                <a:close/>
              </a:path>
            </a:pathLst>
          </a:custGeom>
          <a:ln w="71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5002" y="2538996"/>
            <a:ext cx="780895" cy="90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2401" y="712241"/>
            <a:ext cx="9319260" cy="2738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050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latin typeface="Arial"/>
                <a:cs typeface="Arial"/>
              </a:rPr>
              <a:t>ODS </a:t>
            </a:r>
            <a:r>
              <a:rPr dirty="0" sz="1800" spc="-20" b="1">
                <a:latin typeface="Arial"/>
                <a:cs typeface="Arial"/>
              </a:rPr>
              <a:t>. </a:t>
            </a:r>
            <a:r>
              <a:rPr dirty="0" sz="1800" spc="-60" b="1">
                <a:latin typeface="Arial"/>
                <a:cs typeface="Arial"/>
              </a:rPr>
              <a:t>Garantizar </a:t>
            </a:r>
            <a:r>
              <a:rPr dirty="0" sz="1800" spc="-70" b="1">
                <a:latin typeface="Arial"/>
                <a:cs typeface="Arial"/>
              </a:rPr>
              <a:t>el </a:t>
            </a:r>
            <a:r>
              <a:rPr dirty="0" sz="1800" spc="-120" b="1">
                <a:latin typeface="Arial"/>
                <a:cs typeface="Arial"/>
              </a:rPr>
              <a:t>acceso </a:t>
            </a:r>
            <a:r>
              <a:rPr dirty="0" sz="1800" spc="30" b="1">
                <a:latin typeface="Arial"/>
                <a:cs typeface="Arial"/>
              </a:rPr>
              <a:t>a </a:t>
            </a:r>
            <a:r>
              <a:rPr dirty="0" sz="1800" spc="-60" b="1">
                <a:latin typeface="Arial"/>
                <a:cs typeface="Arial"/>
              </a:rPr>
              <a:t>una </a:t>
            </a:r>
            <a:r>
              <a:rPr dirty="0" sz="1800" spc="-65" b="1">
                <a:latin typeface="Arial"/>
                <a:cs typeface="Arial"/>
              </a:rPr>
              <a:t>energía </a:t>
            </a:r>
            <a:r>
              <a:rPr dirty="0" sz="1800" spc="-80" b="1">
                <a:latin typeface="Arial"/>
                <a:cs typeface="Arial"/>
              </a:rPr>
              <a:t>asequible, </a:t>
            </a:r>
            <a:r>
              <a:rPr dirty="0" sz="1800" spc="-75" b="1">
                <a:latin typeface="Arial"/>
                <a:cs typeface="Arial"/>
              </a:rPr>
              <a:t>segura, </a:t>
            </a:r>
            <a:r>
              <a:rPr dirty="0" sz="1800" spc="-110" b="1">
                <a:latin typeface="Arial"/>
                <a:cs typeface="Arial"/>
              </a:rPr>
              <a:t>sostenible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70" b="1">
                <a:latin typeface="Arial"/>
                <a:cs typeface="Arial"/>
              </a:rPr>
              <a:t>moderna </a:t>
            </a:r>
            <a:r>
              <a:rPr dirty="0" sz="1800" spc="-30" b="1">
                <a:latin typeface="Arial"/>
                <a:cs typeface="Arial"/>
              </a:rPr>
              <a:t>para </a:t>
            </a:r>
            <a:r>
              <a:rPr dirty="0" sz="1800" spc="-20" b="1">
                <a:latin typeface="Arial"/>
                <a:cs typeface="Arial"/>
              </a:rPr>
              <a:t>to-  </a:t>
            </a:r>
            <a:r>
              <a:rPr dirty="0" sz="1800" spc="-110" b="1">
                <a:latin typeface="Arial"/>
                <a:cs typeface="Arial"/>
              </a:rPr>
              <a:t>dos.</a:t>
            </a:r>
            <a:endParaRPr sz="1800">
              <a:latin typeface="Arial"/>
              <a:cs typeface="Arial"/>
            </a:endParaRPr>
          </a:p>
          <a:p>
            <a:pPr marL="1381125" marR="5080" indent="108585">
              <a:lnSpc>
                <a:spcPct val="240700"/>
              </a:lnSpc>
              <a:spcBef>
                <a:spcPts val="1440"/>
              </a:spcBef>
              <a:tabLst>
                <a:tab pos="2952115" algn="l"/>
              </a:tabLst>
            </a:pPr>
            <a:r>
              <a:rPr dirty="0" sz="1800" spc="10">
                <a:latin typeface="Trebuchet MS"/>
                <a:cs typeface="Trebuchet MS"/>
              </a:rPr>
              <a:t>Ley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75">
                <a:latin typeface="Trebuchet MS"/>
                <a:cs typeface="Trebuchet MS"/>
              </a:rPr>
              <a:t>ENERGÍAS RENOVABLES </a:t>
            </a:r>
            <a:r>
              <a:rPr dirty="0" sz="1800" spc="-80">
                <a:latin typeface="Trebuchet MS"/>
                <a:cs typeface="Trebuchet MS"/>
              </a:rPr>
              <a:t>N° </a:t>
            </a:r>
            <a:r>
              <a:rPr dirty="0" sz="1800" spc="-15">
                <a:latin typeface="Trebuchet MS"/>
                <a:cs typeface="Trebuchet MS"/>
              </a:rPr>
              <a:t>14. </a:t>
            </a:r>
            <a:r>
              <a:rPr dirty="0" sz="1800">
                <a:latin typeface="Trebuchet MS"/>
                <a:cs typeface="Trebuchet MS"/>
              </a:rPr>
              <a:t>838: </a:t>
            </a:r>
            <a:r>
              <a:rPr dirty="0" sz="1800" spc="60">
                <a:latin typeface="Trebuchet MS"/>
                <a:cs typeface="Trebuchet MS"/>
              </a:rPr>
              <a:t>La </a:t>
            </a:r>
            <a:r>
              <a:rPr dirty="0" sz="1800" spc="85">
                <a:latin typeface="Trebuchet MS"/>
                <a:cs typeface="Trebuchet MS"/>
              </a:rPr>
              <a:t>HCD </a:t>
            </a:r>
            <a:r>
              <a:rPr dirty="0" sz="1800" spc="15">
                <a:latin typeface="Trebuchet MS"/>
                <a:cs typeface="Trebuchet MS"/>
              </a:rPr>
              <a:t>aprobó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35">
                <a:latin typeface="Trebuchet MS"/>
                <a:cs typeface="Trebuchet MS"/>
              </a:rPr>
              <a:t>adhesión  </a:t>
            </a:r>
            <a:r>
              <a:rPr dirty="0" sz="1800" spc="-10">
                <a:latin typeface="Trebuchet MS"/>
                <a:cs typeface="Trebuchet MS"/>
              </a:rPr>
              <a:t>provincial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	</a:t>
            </a:r>
            <a:r>
              <a:rPr dirty="0" sz="1800" spc="-40">
                <a:latin typeface="Trebuchet MS"/>
                <a:cs typeface="Trebuchet MS"/>
              </a:rPr>
              <a:t>ley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nacional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26.190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Régimen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Fomento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Nacional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el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Uso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Fuentes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Renovables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Energía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destinada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Producción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Energía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Eléctrica.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401" y="4471441"/>
            <a:ext cx="9318625" cy="9601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5515" algn="l"/>
              </a:tabLst>
            </a:pPr>
            <a:r>
              <a:rPr dirty="0" sz="1800" spc="5">
                <a:latin typeface="Trebuchet MS"/>
                <a:cs typeface="Trebuchet MS"/>
              </a:rPr>
              <a:t>Implica </a:t>
            </a:r>
            <a:r>
              <a:rPr dirty="0" sz="1800" spc="-20">
                <a:latin typeface="Trebuchet MS"/>
                <a:cs typeface="Trebuchet MS"/>
              </a:rPr>
              <a:t>la  </a:t>
            </a:r>
            <a:r>
              <a:rPr dirty="0" sz="1800">
                <a:latin typeface="Trebuchet MS"/>
                <a:cs typeface="Trebuchet MS"/>
              </a:rPr>
              <a:t>creación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50">
                <a:latin typeface="Trebuchet MS"/>
                <a:cs typeface="Trebuchet MS"/>
              </a:rPr>
              <a:t>puestos </a:t>
            </a:r>
            <a:r>
              <a:rPr dirty="0" sz="1800" spc="34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285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trabajo,	</a:t>
            </a:r>
            <a:r>
              <a:rPr dirty="0" sz="1800" spc="-5">
                <a:latin typeface="Trebuchet MS"/>
                <a:cs typeface="Trebuchet MS"/>
              </a:rPr>
              <a:t>desarrollo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-15">
                <a:latin typeface="Trebuchet MS"/>
                <a:cs typeface="Trebuchet MS"/>
              </a:rPr>
              <a:t>crecimiento de </a:t>
            </a:r>
            <a:r>
              <a:rPr dirty="0" sz="1800" spc="55">
                <a:latin typeface="Trebuchet MS"/>
                <a:cs typeface="Trebuchet MS"/>
              </a:rPr>
              <a:t>las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economías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Trebuchet MS"/>
                <a:cs typeface="Trebuchet MS"/>
              </a:rPr>
              <a:t>regionales;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más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producción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tecnología;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cuidado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del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medio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ambiente.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2901" y="1818919"/>
            <a:ext cx="987610" cy="1034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9999" y="4198696"/>
            <a:ext cx="9410700" cy="2189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85" b="1">
                <a:latin typeface="Arial"/>
                <a:cs typeface="Arial"/>
              </a:rPr>
              <a:t>MEDIDAS </a:t>
            </a:r>
            <a:r>
              <a:rPr dirty="0" sz="1700" spc="-165" b="1">
                <a:latin typeface="Arial"/>
                <a:cs typeface="Arial"/>
              </a:rPr>
              <a:t>PARA </a:t>
            </a:r>
            <a:r>
              <a:rPr dirty="0" sz="1700" spc="-120" b="1">
                <a:latin typeface="Arial"/>
                <a:cs typeface="Arial"/>
              </a:rPr>
              <a:t>ACOMPAÑAR </a:t>
            </a:r>
            <a:r>
              <a:rPr dirty="0" sz="1700" spc="-150" b="1">
                <a:latin typeface="Arial"/>
                <a:cs typeface="Arial"/>
              </a:rPr>
              <a:t>A </a:t>
            </a:r>
            <a:r>
              <a:rPr dirty="0" sz="1700" spc="-105" b="1">
                <a:latin typeface="Arial"/>
                <a:cs typeface="Arial"/>
              </a:rPr>
              <a:t>LAS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70" b="1">
                <a:latin typeface="Arial"/>
                <a:cs typeface="Arial"/>
              </a:rPr>
              <a:t>PyMES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 indent="97790">
              <a:lnSpc>
                <a:spcPct val="147100"/>
              </a:lnSpc>
              <a:spcBef>
                <a:spcPts val="5"/>
              </a:spcBef>
            </a:pPr>
            <a:r>
              <a:rPr dirty="0" sz="1700" spc="-25">
                <a:latin typeface="Trebuchet MS"/>
                <a:cs typeface="Trebuchet MS"/>
              </a:rPr>
              <a:t>El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55">
                <a:latin typeface="Trebuchet MS"/>
                <a:cs typeface="Trebuchet MS"/>
              </a:rPr>
              <a:t>Banco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provincia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realizará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35">
                <a:latin typeface="Trebuchet MS"/>
                <a:cs typeface="Trebuchet MS"/>
              </a:rPr>
              <a:t>una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inversión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de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35">
                <a:latin typeface="Trebuchet MS"/>
                <a:cs typeface="Trebuchet MS"/>
              </a:rPr>
              <a:t>$11.200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millones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para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financiar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55">
                <a:latin typeface="Trebuchet MS"/>
                <a:cs typeface="Trebuchet MS"/>
              </a:rPr>
              <a:t>las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15">
                <a:latin typeface="Trebuchet MS"/>
                <a:cs typeface="Trebuchet MS"/>
              </a:rPr>
              <a:t>líneas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de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-30">
                <a:latin typeface="Trebuchet MS"/>
                <a:cs typeface="Trebuchet MS"/>
              </a:rPr>
              <a:t>crédito  </a:t>
            </a:r>
            <a:r>
              <a:rPr dirty="0" sz="1700" spc="30">
                <a:latin typeface="Trebuchet MS"/>
                <a:cs typeface="Trebuchet MS"/>
              </a:rPr>
              <a:t>destinadas</a:t>
            </a:r>
            <a:r>
              <a:rPr dirty="0" sz="1700" spc="-95">
                <a:latin typeface="Trebuchet MS"/>
                <a:cs typeface="Trebuchet MS"/>
              </a:rPr>
              <a:t> </a:t>
            </a:r>
            <a:r>
              <a:rPr dirty="0" sz="1700" spc="40">
                <a:latin typeface="Trebuchet MS"/>
                <a:cs typeface="Trebuchet MS"/>
              </a:rPr>
              <a:t>a</a:t>
            </a:r>
            <a:r>
              <a:rPr dirty="0" sz="1700" spc="-90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promover</a:t>
            </a:r>
            <a:r>
              <a:rPr dirty="0" sz="1700" spc="-95">
                <a:latin typeface="Trebuchet MS"/>
                <a:cs typeface="Trebuchet MS"/>
              </a:rPr>
              <a:t> </a:t>
            </a:r>
            <a:r>
              <a:rPr dirty="0" sz="1700" spc="-60">
                <a:latin typeface="Trebuchet MS"/>
                <a:cs typeface="Trebuchet MS"/>
              </a:rPr>
              <a:t>el</a:t>
            </a:r>
            <a:r>
              <a:rPr dirty="0" sz="1700" spc="-95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desarrollo</a:t>
            </a:r>
            <a:r>
              <a:rPr dirty="0" sz="1700" spc="-9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de</a:t>
            </a:r>
            <a:r>
              <a:rPr dirty="0" sz="1700" spc="-95">
                <a:latin typeface="Trebuchet MS"/>
                <a:cs typeface="Trebuchet MS"/>
              </a:rPr>
              <a:t> </a:t>
            </a:r>
            <a:r>
              <a:rPr dirty="0" sz="1700" spc="55">
                <a:latin typeface="Trebuchet MS"/>
                <a:cs typeface="Trebuchet MS"/>
              </a:rPr>
              <a:t>las</a:t>
            </a:r>
            <a:r>
              <a:rPr dirty="0" sz="1700" spc="-90">
                <a:latin typeface="Trebuchet MS"/>
                <a:cs typeface="Trebuchet MS"/>
              </a:rPr>
              <a:t> </a:t>
            </a:r>
            <a:r>
              <a:rPr dirty="0" sz="1700" spc="95">
                <a:latin typeface="Trebuchet MS"/>
                <a:cs typeface="Trebuchet MS"/>
              </a:rPr>
              <a:t>PYMES.</a:t>
            </a:r>
            <a:endParaRPr sz="1700">
              <a:latin typeface="Trebuchet MS"/>
              <a:cs typeface="Trebuchet MS"/>
            </a:endParaRPr>
          </a:p>
          <a:p>
            <a:pPr marL="12700" marR="6985">
              <a:lnSpc>
                <a:spcPct val="147100"/>
              </a:lnSpc>
            </a:pPr>
            <a:r>
              <a:rPr dirty="0" sz="1700" spc="25">
                <a:latin typeface="Trebuchet MS"/>
                <a:cs typeface="Trebuchet MS"/>
              </a:rPr>
              <a:t>Destinado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40">
                <a:latin typeface="Trebuchet MS"/>
                <a:cs typeface="Trebuchet MS"/>
              </a:rPr>
              <a:t>a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30">
                <a:latin typeface="Trebuchet MS"/>
                <a:cs typeface="Trebuchet MS"/>
              </a:rPr>
              <a:t>265.470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114">
                <a:latin typeface="Trebuchet MS"/>
                <a:cs typeface="Trebuchet MS"/>
              </a:rPr>
              <a:t>PyMes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de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-20">
                <a:latin typeface="Trebuchet MS"/>
                <a:cs typeface="Trebuchet MS"/>
              </a:rPr>
              <a:t>la</a:t>
            </a:r>
            <a:r>
              <a:rPr dirty="0" sz="1700" spc="-80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PBA,</a:t>
            </a:r>
            <a:r>
              <a:rPr dirty="0" sz="1700" spc="-7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que</a:t>
            </a:r>
            <a:r>
              <a:rPr dirty="0" sz="1700" spc="-70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generan</a:t>
            </a:r>
            <a:r>
              <a:rPr dirty="0" sz="1700" spc="-70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empleo</a:t>
            </a:r>
            <a:r>
              <a:rPr dirty="0" sz="1700" spc="-70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para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-55">
                <a:latin typeface="Trebuchet MS"/>
                <a:cs typeface="Trebuchet MS"/>
              </a:rPr>
              <a:t>4,4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millones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de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30">
                <a:latin typeface="Trebuchet MS"/>
                <a:cs typeface="Trebuchet MS"/>
              </a:rPr>
              <a:t>bonaerenses</a:t>
            </a:r>
            <a:r>
              <a:rPr dirty="0" sz="1700" spc="-75">
                <a:latin typeface="Trebuchet MS"/>
                <a:cs typeface="Trebuchet MS"/>
              </a:rPr>
              <a:t> </a:t>
            </a:r>
            <a:r>
              <a:rPr dirty="0" sz="1700" spc="-30">
                <a:latin typeface="Trebuchet MS"/>
                <a:cs typeface="Trebuchet MS"/>
              </a:rPr>
              <a:t>(lo  </a:t>
            </a:r>
            <a:r>
              <a:rPr dirty="0" sz="1700">
                <a:latin typeface="Trebuchet MS"/>
                <a:cs typeface="Trebuchet MS"/>
              </a:rPr>
              <a:t>que</a:t>
            </a:r>
            <a:r>
              <a:rPr dirty="0" sz="1700" spc="-90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representa</a:t>
            </a:r>
            <a:r>
              <a:rPr dirty="0" sz="1700" spc="-90">
                <a:latin typeface="Trebuchet MS"/>
                <a:cs typeface="Trebuchet MS"/>
              </a:rPr>
              <a:t> </a:t>
            </a:r>
            <a:r>
              <a:rPr dirty="0" sz="1700" spc="-60">
                <a:latin typeface="Trebuchet MS"/>
                <a:cs typeface="Trebuchet MS"/>
              </a:rPr>
              <a:t>el</a:t>
            </a:r>
            <a:r>
              <a:rPr dirty="0" sz="1700" spc="-85">
                <a:latin typeface="Trebuchet MS"/>
                <a:cs typeface="Trebuchet MS"/>
              </a:rPr>
              <a:t> </a:t>
            </a:r>
            <a:r>
              <a:rPr dirty="0" sz="1700" spc="114">
                <a:latin typeface="Trebuchet MS"/>
                <a:cs typeface="Trebuchet MS"/>
              </a:rPr>
              <a:t>75%</a:t>
            </a:r>
            <a:r>
              <a:rPr dirty="0" sz="1700" spc="-85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del</a:t>
            </a:r>
            <a:r>
              <a:rPr dirty="0" sz="1700" spc="-85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empleo</a:t>
            </a:r>
            <a:r>
              <a:rPr dirty="0" sz="1700" spc="-90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privado)</a:t>
            </a:r>
            <a:r>
              <a:rPr dirty="0" sz="1700" spc="-80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en</a:t>
            </a:r>
            <a:r>
              <a:rPr dirty="0" sz="1700" spc="-90">
                <a:latin typeface="Trebuchet MS"/>
                <a:cs typeface="Trebuchet MS"/>
              </a:rPr>
              <a:t> </a:t>
            </a:r>
            <a:r>
              <a:rPr dirty="0" sz="1700" spc="20">
                <a:latin typeface="Trebuchet MS"/>
                <a:cs typeface="Trebuchet MS"/>
              </a:rPr>
              <a:t>rubros</a:t>
            </a:r>
            <a:r>
              <a:rPr dirty="0" sz="1700" spc="-85">
                <a:latin typeface="Trebuchet MS"/>
                <a:cs typeface="Trebuchet MS"/>
              </a:rPr>
              <a:t> </a:t>
            </a:r>
            <a:r>
              <a:rPr dirty="0" sz="1700" spc="50">
                <a:latin typeface="Trebuchet MS"/>
                <a:cs typeface="Trebuchet MS"/>
              </a:rPr>
              <a:t>como</a:t>
            </a:r>
            <a:r>
              <a:rPr dirty="0" sz="1700" spc="-90">
                <a:latin typeface="Trebuchet MS"/>
                <a:cs typeface="Trebuchet MS"/>
              </a:rPr>
              <a:t> </a:t>
            </a:r>
            <a:r>
              <a:rPr dirty="0" sz="1700" spc="-25">
                <a:latin typeface="Trebuchet MS"/>
                <a:cs typeface="Trebuchet MS"/>
              </a:rPr>
              <a:t>comercio,</a:t>
            </a:r>
            <a:r>
              <a:rPr dirty="0" sz="1700" spc="-85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servicios,</a:t>
            </a:r>
            <a:r>
              <a:rPr dirty="0" sz="1700" spc="-85">
                <a:latin typeface="Trebuchet MS"/>
                <a:cs typeface="Trebuchet MS"/>
              </a:rPr>
              <a:t> </a:t>
            </a:r>
            <a:r>
              <a:rPr dirty="0" sz="1700" spc="5">
                <a:latin typeface="Trebuchet MS"/>
                <a:cs typeface="Trebuchet MS"/>
              </a:rPr>
              <a:t>industria</a:t>
            </a:r>
            <a:r>
              <a:rPr dirty="0" sz="1700" spc="-80">
                <a:latin typeface="Trebuchet MS"/>
                <a:cs typeface="Trebuchet MS"/>
              </a:rPr>
              <a:t> </a:t>
            </a:r>
            <a:r>
              <a:rPr dirty="0" sz="1700" spc="15">
                <a:latin typeface="Trebuchet MS"/>
                <a:cs typeface="Trebuchet MS"/>
              </a:rPr>
              <a:t>y</a:t>
            </a:r>
            <a:r>
              <a:rPr dirty="0" sz="1700" spc="-85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agro.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9619" y="1726514"/>
            <a:ext cx="1914766" cy="1914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9999" y="678256"/>
            <a:ext cx="908685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800" spc="-150" b="1">
                <a:latin typeface="Arial"/>
                <a:cs typeface="Arial"/>
              </a:rPr>
              <a:t>ODS </a:t>
            </a:r>
            <a:r>
              <a:rPr dirty="0" sz="1800" spc="-20" b="1">
                <a:latin typeface="Arial"/>
                <a:cs typeface="Arial"/>
              </a:rPr>
              <a:t>. </a:t>
            </a:r>
            <a:r>
              <a:rPr dirty="0" sz="1800" spc="-114" b="1">
                <a:latin typeface="Arial"/>
                <a:cs typeface="Arial"/>
              </a:rPr>
              <a:t>Promover </a:t>
            </a:r>
            <a:r>
              <a:rPr dirty="0" sz="1800" spc="-70" b="1">
                <a:latin typeface="Arial"/>
                <a:cs typeface="Arial"/>
              </a:rPr>
              <a:t>el </a:t>
            </a:r>
            <a:r>
              <a:rPr dirty="0" sz="1800" spc="-95" b="1">
                <a:latin typeface="Arial"/>
                <a:cs typeface="Arial"/>
              </a:rPr>
              <a:t>crecimiento </a:t>
            </a:r>
            <a:r>
              <a:rPr dirty="0" sz="1800" spc="-110" b="1">
                <a:latin typeface="Arial"/>
                <a:cs typeface="Arial"/>
              </a:rPr>
              <a:t>económico </a:t>
            </a:r>
            <a:r>
              <a:rPr dirty="0" sz="1800" spc="-105" b="1">
                <a:latin typeface="Arial"/>
                <a:cs typeface="Arial"/>
              </a:rPr>
              <a:t>sostenido, </a:t>
            </a:r>
            <a:r>
              <a:rPr dirty="0" sz="1800" spc="-135" b="1">
                <a:latin typeface="Arial"/>
                <a:cs typeface="Arial"/>
              </a:rPr>
              <a:t>inclusivo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105" b="1">
                <a:latin typeface="Arial"/>
                <a:cs typeface="Arial"/>
              </a:rPr>
              <a:t>sostenido, </a:t>
            </a:r>
            <a:r>
              <a:rPr dirty="0" sz="1800" spc="-70" b="1">
                <a:latin typeface="Arial"/>
                <a:cs typeface="Arial"/>
              </a:rPr>
              <a:t>el </a:t>
            </a:r>
            <a:r>
              <a:rPr dirty="0" sz="1800" spc="-75" b="1">
                <a:latin typeface="Arial"/>
                <a:cs typeface="Arial"/>
              </a:rPr>
              <a:t>empleo </a:t>
            </a:r>
            <a:r>
              <a:rPr dirty="0" sz="1800" spc="-85" b="1">
                <a:latin typeface="Arial"/>
                <a:cs typeface="Arial"/>
              </a:rPr>
              <a:t>pleno 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110" b="1">
                <a:latin typeface="Arial"/>
                <a:cs typeface="Arial"/>
              </a:rPr>
              <a:t>productivo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70" b="1">
                <a:latin typeface="Arial"/>
                <a:cs typeface="Arial"/>
              </a:rPr>
              <a:t>el </a:t>
            </a:r>
            <a:r>
              <a:rPr dirty="0" sz="1800" spc="-55" b="1">
                <a:latin typeface="Arial"/>
                <a:cs typeface="Arial"/>
              </a:rPr>
              <a:t>trabajo </a:t>
            </a:r>
            <a:r>
              <a:rPr dirty="0" sz="1800" spc="-80" b="1">
                <a:latin typeface="Arial"/>
                <a:cs typeface="Arial"/>
              </a:rPr>
              <a:t>decente </a:t>
            </a:r>
            <a:r>
              <a:rPr dirty="0" sz="1800" spc="-30" b="1">
                <a:latin typeface="Arial"/>
                <a:cs typeface="Arial"/>
              </a:rPr>
              <a:t>para</a:t>
            </a:r>
            <a:r>
              <a:rPr dirty="0" sz="1800" spc="-270" b="1">
                <a:latin typeface="Arial"/>
                <a:cs typeface="Arial"/>
              </a:rPr>
              <a:t> </a:t>
            </a:r>
            <a:r>
              <a:rPr dirty="0" sz="1800" spc="-100" b="1">
                <a:latin typeface="Arial"/>
                <a:cs typeface="Arial"/>
              </a:rPr>
              <a:t>todos.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2101" y="670636"/>
            <a:ext cx="9272270" cy="6256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628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latin typeface="Arial"/>
                <a:cs typeface="Arial"/>
              </a:rPr>
              <a:t>ODS </a:t>
            </a:r>
            <a:r>
              <a:rPr dirty="0" sz="1800" spc="-20" b="1">
                <a:latin typeface="Arial"/>
                <a:cs typeface="Arial"/>
              </a:rPr>
              <a:t>. </a:t>
            </a:r>
            <a:r>
              <a:rPr dirty="0" sz="1800" spc="-114" b="1">
                <a:latin typeface="Arial"/>
                <a:cs typeface="Arial"/>
              </a:rPr>
              <a:t>Lograr </a:t>
            </a:r>
            <a:r>
              <a:rPr dirty="0" sz="1800" spc="-70" b="1">
                <a:latin typeface="Arial"/>
                <a:cs typeface="Arial"/>
              </a:rPr>
              <a:t>que </a:t>
            </a:r>
            <a:r>
              <a:rPr dirty="0" sz="1800" spc="-105" b="1">
                <a:latin typeface="Arial"/>
                <a:cs typeface="Arial"/>
              </a:rPr>
              <a:t>las </a:t>
            </a:r>
            <a:r>
              <a:rPr dirty="0" sz="1800" spc="-95" b="1">
                <a:latin typeface="Arial"/>
                <a:cs typeface="Arial"/>
              </a:rPr>
              <a:t>ciudades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150" b="1">
                <a:latin typeface="Arial"/>
                <a:cs typeface="Arial"/>
              </a:rPr>
              <a:t>los </a:t>
            </a:r>
            <a:r>
              <a:rPr dirty="0" sz="1800" spc="-90" b="1">
                <a:latin typeface="Arial"/>
                <a:cs typeface="Arial"/>
              </a:rPr>
              <a:t>asentamientos </a:t>
            </a:r>
            <a:r>
              <a:rPr dirty="0" sz="1800" spc="-100" b="1">
                <a:latin typeface="Arial"/>
                <a:cs typeface="Arial"/>
              </a:rPr>
              <a:t>humanos </a:t>
            </a:r>
            <a:r>
              <a:rPr dirty="0" sz="1800" spc="-85" b="1">
                <a:latin typeface="Arial"/>
                <a:cs typeface="Arial"/>
              </a:rPr>
              <a:t>sean </a:t>
            </a:r>
            <a:r>
              <a:rPr dirty="0" sz="1800" spc="-135" b="1">
                <a:latin typeface="Arial"/>
                <a:cs typeface="Arial"/>
              </a:rPr>
              <a:t>inclusivos, </a:t>
            </a:r>
            <a:r>
              <a:rPr dirty="0" sz="1800" spc="-114" b="1">
                <a:latin typeface="Arial"/>
                <a:cs typeface="Arial"/>
              </a:rPr>
              <a:t>seguros,  </a:t>
            </a:r>
            <a:r>
              <a:rPr dirty="0" sz="1800" spc="-105" b="1">
                <a:latin typeface="Arial"/>
                <a:cs typeface="Arial"/>
              </a:rPr>
              <a:t>resilientes </a:t>
            </a:r>
            <a:r>
              <a:rPr dirty="0" sz="1800" spc="-140" b="1">
                <a:latin typeface="Arial"/>
                <a:cs typeface="Arial"/>
              </a:rPr>
              <a:t>y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sostenibles.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036955">
              <a:lnSpc>
                <a:spcPct val="100000"/>
              </a:lnSpc>
            </a:pPr>
            <a:r>
              <a:rPr dirty="0" sz="1800" spc="-85" b="1">
                <a:latin typeface="Arial"/>
                <a:cs typeface="Arial"/>
              </a:rPr>
              <a:t>VIALIDAD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300"/>
              </a:lnSpc>
              <a:tabLst>
                <a:tab pos="746760" algn="l"/>
                <a:tab pos="1148080" algn="l"/>
                <a:tab pos="2014855" algn="l"/>
                <a:tab pos="2433955" algn="l"/>
                <a:tab pos="3332479" algn="l"/>
                <a:tab pos="4078604" algn="l"/>
                <a:tab pos="4490085" algn="l"/>
                <a:tab pos="6213475" algn="l"/>
                <a:tab pos="7768590" algn="l"/>
                <a:tab pos="8180070" algn="l"/>
                <a:tab pos="9139555" algn="l"/>
              </a:tabLst>
            </a:pPr>
            <a:r>
              <a:rPr dirty="0" sz="1800" spc="10">
                <a:latin typeface="Trebuchet MS"/>
                <a:cs typeface="Trebuchet MS"/>
              </a:rPr>
              <a:t>2016: </a:t>
            </a:r>
            <a:r>
              <a:rPr dirty="0" sz="1800">
                <a:latin typeface="Trebuchet MS"/>
                <a:cs typeface="Trebuchet MS"/>
              </a:rPr>
              <a:t>plan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65">
                <a:latin typeface="Trebuchet MS"/>
                <a:cs typeface="Trebuchet MS"/>
              </a:rPr>
              <a:t>80 </a:t>
            </a:r>
            <a:r>
              <a:rPr dirty="0" sz="1800" spc="45">
                <a:latin typeface="Trebuchet MS"/>
                <a:cs typeface="Trebuchet MS"/>
              </a:rPr>
              <a:t>obras </a:t>
            </a:r>
            <a:r>
              <a:rPr dirty="0" sz="1800" spc="-30">
                <a:latin typeface="Trebuchet MS"/>
                <a:cs typeface="Trebuchet MS"/>
              </a:rPr>
              <a:t>viales, </a:t>
            </a:r>
            <a:r>
              <a:rPr dirty="0" sz="1800" spc="15">
                <a:latin typeface="Trebuchet MS"/>
                <a:cs typeface="Trebuchet MS"/>
              </a:rPr>
              <a:t>rutas y </a:t>
            </a:r>
            <a:r>
              <a:rPr dirty="0" sz="1800" spc="-15">
                <a:latin typeface="Trebuchet MS"/>
                <a:cs typeface="Trebuchet MS"/>
              </a:rPr>
              <a:t>pavimento. </a:t>
            </a:r>
            <a:r>
              <a:rPr dirty="0" sz="1800" spc="15">
                <a:latin typeface="Trebuchet MS"/>
                <a:cs typeface="Trebuchet MS"/>
              </a:rPr>
              <a:t>Inversión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25">
                <a:latin typeface="Trebuchet MS"/>
                <a:cs typeface="Trebuchet MS"/>
              </a:rPr>
              <a:t>16.000 </a:t>
            </a:r>
            <a:r>
              <a:rPr dirty="0" sz="1800" spc="10">
                <a:latin typeface="Trebuchet MS"/>
                <a:cs typeface="Trebuchet MS"/>
              </a:rPr>
              <a:t>millones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85">
                <a:latin typeface="Trebuchet MS"/>
                <a:cs typeface="Trebuchet MS"/>
              </a:rPr>
              <a:t>pesos  </a:t>
            </a:r>
            <a:r>
              <a:rPr dirty="0" sz="1800" spc="10">
                <a:latin typeface="Trebuchet MS"/>
                <a:cs typeface="Trebuchet MS"/>
              </a:rPr>
              <a:t>2018: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80">
                <a:latin typeface="Trebuchet MS"/>
                <a:cs typeface="Trebuchet MS"/>
              </a:rPr>
              <a:t>suman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65">
                <a:latin typeface="Trebuchet MS"/>
                <a:cs typeface="Trebuchet MS"/>
              </a:rPr>
              <a:t>62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5">
                <a:latin typeface="Trebuchet MS"/>
                <a:cs typeface="Trebuchet MS"/>
              </a:rPr>
              <a:t>nu</a:t>
            </a:r>
            <a:r>
              <a:rPr dirty="0" sz="1800">
                <a:latin typeface="Trebuchet MS"/>
                <a:cs typeface="Trebuchet MS"/>
              </a:rPr>
              <a:t>e</a:t>
            </a:r>
            <a:r>
              <a:rPr dirty="0" sz="1800" spc="5">
                <a:latin typeface="Trebuchet MS"/>
                <a:cs typeface="Trebuchet MS"/>
              </a:rPr>
              <a:t>v</a:t>
            </a:r>
            <a:r>
              <a:rPr dirty="0" sz="1800" spc="125">
                <a:latin typeface="Trebuchet MS"/>
                <a:cs typeface="Trebuchet MS"/>
              </a:rPr>
              <a:t>as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50">
                <a:latin typeface="Trebuchet MS"/>
                <a:cs typeface="Trebuchet MS"/>
              </a:rPr>
              <a:t>obra</a:t>
            </a:r>
            <a:r>
              <a:rPr dirty="0" sz="1800" spc="40">
                <a:latin typeface="Trebuchet MS"/>
                <a:cs typeface="Trebuchet MS"/>
              </a:rPr>
              <a:t>s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15">
                <a:latin typeface="Trebuchet MS"/>
                <a:cs typeface="Trebuchet MS"/>
              </a:rPr>
              <a:t>d</a:t>
            </a:r>
            <a:r>
              <a:rPr dirty="0" sz="1800" spc="-10">
                <a:latin typeface="Trebuchet MS"/>
                <a:cs typeface="Trebuchet MS"/>
              </a:rPr>
              <a:t>e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25">
                <a:latin typeface="Trebuchet MS"/>
                <a:cs typeface="Trebuchet MS"/>
              </a:rPr>
              <a:t>p</a:t>
            </a:r>
            <a:r>
              <a:rPr dirty="0" sz="1800" spc="15">
                <a:latin typeface="Trebuchet MS"/>
                <a:cs typeface="Trebuchet MS"/>
              </a:rPr>
              <a:t>a</a:t>
            </a:r>
            <a:r>
              <a:rPr dirty="0" sz="1800" spc="-20">
                <a:latin typeface="Trebuchet MS"/>
                <a:cs typeface="Trebuchet MS"/>
              </a:rPr>
              <a:t>vimentación,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90">
                <a:latin typeface="Trebuchet MS"/>
                <a:cs typeface="Trebuchet MS"/>
              </a:rPr>
              <a:t>r</a:t>
            </a:r>
            <a:r>
              <a:rPr dirty="0" sz="1800" spc="-15">
                <a:latin typeface="Trebuchet MS"/>
                <a:cs typeface="Trebuchet MS"/>
              </a:rPr>
              <a:t>ehabilitació</a:t>
            </a:r>
            <a:r>
              <a:rPr dirty="0" sz="1800" spc="-15">
                <a:latin typeface="Trebuchet MS"/>
                <a:cs typeface="Trebuchet MS"/>
              </a:rPr>
              <a:t>n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-15">
                <a:latin typeface="Trebuchet MS"/>
                <a:cs typeface="Trebuchet MS"/>
              </a:rPr>
              <a:t>d</a:t>
            </a:r>
            <a:r>
              <a:rPr dirty="0" sz="1800" spc="-10">
                <a:latin typeface="Trebuchet MS"/>
                <a:cs typeface="Trebuchet MS"/>
              </a:rPr>
              <a:t>e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15">
                <a:latin typeface="Trebuchet MS"/>
                <a:cs typeface="Trebuchet MS"/>
              </a:rPr>
              <a:t>calzad</a:t>
            </a:r>
            <a:r>
              <a:rPr dirty="0" sz="1800" spc="25">
                <a:latin typeface="Trebuchet MS"/>
                <a:cs typeface="Trebuchet MS"/>
              </a:rPr>
              <a:t>a</a:t>
            </a:r>
            <a:r>
              <a:rPr dirty="0" sz="1800">
                <a:latin typeface="Trebuchet MS"/>
                <a:cs typeface="Trebuchet MS"/>
              </a:rPr>
              <a:t>	</a:t>
            </a:r>
            <a:r>
              <a:rPr dirty="0" sz="1800" spc="10">
                <a:latin typeface="Trebuchet MS"/>
                <a:cs typeface="Trebuchet MS"/>
              </a:rPr>
              <a:t>y  </a:t>
            </a:r>
            <a:r>
              <a:rPr dirty="0" sz="1800" spc="-25">
                <a:latin typeface="Trebuchet MS"/>
                <a:cs typeface="Trebuchet MS"/>
              </a:rPr>
              <a:t>repavimentación, </a:t>
            </a:r>
            <a:r>
              <a:rPr dirty="0" sz="1800" spc="-35">
                <a:latin typeface="Trebuchet MS"/>
                <a:cs typeface="Trebuchet MS"/>
              </a:rPr>
              <a:t>junto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 spc="65">
                <a:latin typeface="Trebuchet MS"/>
                <a:cs typeface="Trebuchet MS"/>
              </a:rPr>
              <a:t>3 </a:t>
            </a:r>
            <a:r>
              <a:rPr dirty="0" sz="1800" spc="45">
                <a:latin typeface="Trebuchet MS"/>
                <a:cs typeface="Trebuchet MS"/>
              </a:rPr>
              <a:t>nuevos </a:t>
            </a:r>
            <a:r>
              <a:rPr dirty="0" sz="1800" spc="10">
                <a:latin typeface="Trebuchet MS"/>
                <a:cs typeface="Trebuchet MS"/>
              </a:rPr>
              <a:t>puentes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65">
                <a:latin typeface="Trebuchet MS"/>
                <a:cs typeface="Trebuchet MS"/>
              </a:rPr>
              <a:t>3 </a:t>
            </a:r>
            <a:r>
              <a:rPr dirty="0" sz="1800" spc="50">
                <a:latin typeface="Trebuchet MS"/>
                <a:cs typeface="Trebuchet MS"/>
              </a:rPr>
              <a:t>accesos. Con </a:t>
            </a:r>
            <a:r>
              <a:rPr dirty="0" sz="1800" spc="35">
                <a:latin typeface="Trebuchet MS"/>
                <a:cs typeface="Trebuchet MS"/>
              </a:rPr>
              <a:t>un </a:t>
            </a:r>
            <a:r>
              <a:rPr dirty="0" sz="1800" spc="-40">
                <a:latin typeface="Trebuchet MS"/>
                <a:cs typeface="Trebuchet MS"/>
              </a:rPr>
              <a:t>total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65">
                <a:latin typeface="Trebuchet MS"/>
                <a:cs typeface="Trebuchet MS"/>
              </a:rPr>
              <a:t>11 </a:t>
            </a:r>
            <a:r>
              <a:rPr dirty="0" sz="1800" spc="10">
                <a:latin typeface="Trebuchet MS"/>
                <a:cs typeface="Trebuchet MS"/>
              </a:rPr>
              <a:t>millones </a:t>
            </a:r>
            <a:r>
              <a:rPr dirty="0" sz="1800" spc="-15">
                <a:latin typeface="Trebuchet MS"/>
                <a:cs typeface="Trebuchet MS"/>
              </a:rPr>
              <a:t>de  </a:t>
            </a:r>
            <a:r>
              <a:rPr dirty="0" sz="1800" spc="20">
                <a:latin typeface="Trebuchet MS"/>
                <a:cs typeface="Trebuchet MS"/>
              </a:rPr>
              <a:t>pesos, </a:t>
            </a:r>
            <a:r>
              <a:rPr dirty="0" sz="1800" spc="55">
                <a:latin typeface="Trebuchet MS"/>
                <a:cs typeface="Trebuchet MS"/>
              </a:rPr>
              <a:t>las </a:t>
            </a:r>
            <a:r>
              <a:rPr dirty="0" sz="1800" spc="45">
                <a:latin typeface="Trebuchet MS"/>
                <a:cs typeface="Trebuchet MS"/>
              </a:rPr>
              <a:t>obras </a:t>
            </a:r>
            <a:r>
              <a:rPr dirty="0" sz="1800">
                <a:latin typeface="Trebuchet MS"/>
                <a:cs typeface="Trebuchet MS"/>
              </a:rPr>
              <a:t>implican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-5">
                <a:latin typeface="Trebuchet MS"/>
                <a:cs typeface="Trebuchet MS"/>
              </a:rPr>
              <a:t>repavimentación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65">
                <a:latin typeface="Trebuchet MS"/>
                <a:cs typeface="Trebuchet MS"/>
              </a:rPr>
              <a:t>600 </a:t>
            </a:r>
            <a:r>
              <a:rPr dirty="0" sz="1800">
                <a:latin typeface="Trebuchet MS"/>
                <a:cs typeface="Trebuchet MS"/>
              </a:rPr>
              <a:t>kilómetros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40">
                <a:latin typeface="Trebuchet MS"/>
                <a:cs typeface="Trebuchet MS"/>
              </a:rPr>
              <a:t>rutas, </a:t>
            </a:r>
            <a:r>
              <a:rPr dirty="0" sz="1800" spc="15">
                <a:latin typeface="Trebuchet MS"/>
                <a:cs typeface="Trebuchet MS"/>
              </a:rPr>
              <a:t>1.800 </a:t>
            </a:r>
            <a:r>
              <a:rPr dirty="0" sz="1800" spc="45">
                <a:latin typeface="Trebuchet MS"/>
                <a:cs typeface="Trebuchet MS"/>
              </a:rPr>
              <a:t>km </a:t>
            </a:r>
            <a:r>
              <a:rPr dirty="0" sz="1800" spc="-15">
                <a:latin typeface="Trebuchet MS"/>
                <a:cs typeface="Trebuchet MS"/>
              </a:rPr>
              <a:t>de  </a:t>
            </a:r>
            <a:r>
              <a:rPr dirty="0" sz="1800" spc="-20">
                <a:latin typeface="Trebuchet MS"/>
                <a:cs typeface="Trebuchet MS"/>
              </a:rPr>
              <a:t>rehabilitación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calzada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107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kilómetros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pavimentar,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lo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largo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44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rutas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provinciales.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5" b="1">
                <a:latin typeface="Arial"/>
                <a:cs typeface="Arial"/>
              </a:rPr>
              <a:t>Plan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50" b="1">
                <a:latin typeface="Arial"/>
                <a:cs typeface="Arial"/>
              </a:rPr>
              <a:t>Infraestructura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70" b="1">
                <a:latin typeface="Arial"/>
                <a:cs typeface="Arial"/>
              </a:rPr>
              <a:t>Transporte Urbano </a:t>
            </a:r>
            <a:r>
              <a:rPr dirty="0" sz="1800" spc="180" b="1">
                <a:latin typeface="Arial"/>
                <a:cs typeface="Arial"/>
              </a:rPr>
              <a:t>-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METROBUS</a:t>
            </a:r>
            <a:endParaRPr sz="1800">
              <a:latin typeface="Arial"/>
              <a:cs typeface="Arial"/>
            </a:endParaRPr>
          </a:p>
          <a:p>
            <a:pPr algn="ctr" marR="1640205">
              <a:lnSpc>
                <a:spcPct val="100000"/>
              </a:lnSpc>
              <a:spcBef>
                <a:spcPts val="240"/>
              </a:spcBef>
            </a:pPr>
            <a:r>
              <a:rPr dirty="0" sz="1800" spc="10">
                <a:latin typeface="Trebuchet MS"/>
                <a:cs typeface="Trebuchet MS"/>
              </a:rPr>
              <a:t>2017: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14,5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km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Matanza.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Impacto: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240.000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beneficiados,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17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líneas.</a:t>
            </a:r>
            <a:endParaRPr sz="1800">
              <a:latin typeface="Trebuchet MS"/>
              <a:cs typeface="Trebuchet MS"/>
            </a:endParaRPr>
          </a:p>
          <a:p>
            <a:pPr marL="172720" indent="-160020">
              <a:lnSpc>
                <a:spcPct val="100000"/>
              </a:lnSpc>
              <a:spcBef>
                <a:spcPts val="240"/>
              </a:spcBef>
              <a:buChar char="-"/>
              <a:tabLst>
                <a:tab pos="173355" algn="l"/>
              </a:tabLst>
            </a:pPr>
            <a:r>
              <a:rPr dirty="0" sz="1800" spc="-60">
                <a:latin typeface="Trebuchet MS"/>
                <a:cs typeface="Trebuchet MS"/>
              </a:rPr>
              <a:t>4,6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km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Lanús.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Impacto: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100.000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beneficiados,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20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líneas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colectivo</a:t>
            </a:r>
            <a:endParaRPr sz="1800">
              <a:latin typeface="Trebuchet MS"/>
              <a:cs typeface="Trebuchet MS"/>
            </a:endParaRPr>
          </a:p>
          <a:p>
            <a:pPr marL="172720" indent="-160020">
              <a:lnSpc>
                <a:spcPct val="100000"/>
              </a:lnSpc>
              <a:spcBef>
                <a:spcPts val="240"/>
              </a:spcBef>
              <a:buChar char="-"/>
              <a:tabLst>
                <a:tab pos="173355" algn="l"/>
              </a:tabLst>
            </a:pPr>
            <a:r>
              <a:rPr dirty="0" sz="1800" spc="-25">
                <a:latin typeface="Trebuchet MS"/>
                <a:cs typeface="Trebuchet MS"/>
              </a:rPr>
              <a:t>17,3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km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Morón.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Impacto: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200.000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beneficiados,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20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líneas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colectivo.</a:t>
            </a:r>
            <a:endParaRPr sz="1800">
              <a:latin typeface="Trebuchet MS"/>
              <a:cs typeface="Trebuchet MS"/>
            </a:endParaRPr>
          </a:p>
          <a:p>
            <a:pPr marL="172720" indent="-160020">
              <a:lnSpc>
                <a:spcPct val="100000"/>
              </a:lnSpc>
              <a:spcBef>
                <a:spcPts val="240"/>
              </a:spcBef>
              <a:buChar char="-"/>
              <a:tabLst>
                <a:tab pos="173355" algn="l"/>
              </a:tabLst>
            </a:pPr>
            <a:r>
              <a:rPr dirty="0" sz="1800" spc="-60">
                <a:latin typeface="Trebuchet MS"/>
                <a:cs typeface="Trebuchet MS"/>
              </a:rPr>
              <a:t>3,4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km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Tres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Febrero.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Beneficiará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120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mil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pasajeros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por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día.</a:t>
            </a:r>
            <a:endParaRPr sz="1800">
              <a:latin typeface="Trebuchet MS"/>
              <a:cs typeface="Trebuchet MS"/>
            </a:endParaRPr>
          </a:p>
          <a:p>
            <a:pPr marL="172720" indent="-160020">
              <a:lnSpc>
                <a:spcPct val="100000"/>
              </a:lnSpc>
              <a:spcBef>
                <a:spcPts val="240"/>
              </a:spcBef>
              <a:buChar char="-"/>
              <a:tabLst>
                <a:tab pos="173355" algn="l"/>
              </a:tabLst>
            </a:pPr>
            <a:r>
              <a:rPr dirty="0" sz="1800" spc="-60">
                <a:latin typeface="Trebuchet MS"/>
                <a:cs typeface="Trebuchet MS"/>
              </a:rPr>
              <a:t>5,5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km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00">
                <a:latin typeface="Trebuchet MS"/>
                <a:cs typeface="Trebuchet MS"/>
              </a:rPr>
              <a:t>San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isidro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beneficiará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150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mil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pasajeros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por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día</a:t>
            </a:r>
            <a:endParaRPr sz="1800">
              <a:latin typeface="Trebuchet MS"/>
              <a:cs typeface="Trebuchet MS"/>
            </a:endParaRPr>
          </a:p>
          <a:p>
            <a:pPr algn="just" marL="12700" marR="7620" indent="113030">
              <a:lnSpc>
                <a:spcPct val="111100"/>
              </a:lnSpc>
            </a:pPr>
            <a:r>
              <a:rPr dirty="0" sz="1800" spc="10">
                <a:latin typeface="Trebuchet MS"/>
                <a:cs typeface="Trebuchet MS"/>
              </a:rPr>
              <a:t>2018: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4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nuevos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corredores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metrobús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empezarán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ser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construidos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distintos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puntos  </a:t>
            </a:r>
            <a:r>
              <a:rPr dirty="0" sz="1800" spc="-40">
                <a:latin typeface="Trebuchet MS"/>
                <a:cs typeface="Trebuchet MS"/>
              </a:rPr>
              <a:t>del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conurbano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bonaerense.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Sumarán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30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kilómetros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agilizar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movilidad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millón  de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vecinos.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800" spc="-5">
                <a:latin typeface="Trebuchet MS"/>
                <a:cs typeface="Trebuchet MS"/>
              </a:rPr>
              <a:t>Inversión: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75">
                <a:latin typeface="Trebuchet MS"/>
                <a:cs typeface="Trebuchet MS"/>
              </a:rPr>
              <a:t>$4500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millones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financiados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por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gobiernos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provincial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nacional.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897" y="1333497"/>
            <a:ext cx="817885" cy="488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97329" y="3805403"/>
            <a:ext cx="1798459" cy="1254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6645605"/>
                </a:moveTo>
                <a:lnTo>
                  <a:pt x="9777603" y="6645605"/>
                </a:lnTo>
                <a:lnTo>
                  <a:pt x="9777603" y="0"/>
                </a:lnTo>
                <a:lnTo>
                  <a:pt x="0" y="0"/>
                </a:lnTo>
                <a:lnTo>
                  <a:pt x="0" y="66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5901" y="783501"/>
            <a:ext cx="579628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240"/>
              <a:t>ODS </a:t>
            </a:r>
            <a:r>
              <a:rPr dirty="0" sz="2900" spc="-165"/>
              <a:t>– </a:t>
            </a:r>
            <a:r>
              <a:rPr dirty="0" sz="2900" spc="-130"/>
              <a:t>Argentina </a:t>
            </a:r>
            <a:r>
              <a:rPr dirty="0" sz="2900" spc="-155"/>
              <a:t>Gobierno</a:t>
            </a:r>
            <a:r>
              <a:rPr dirty="0" sz="2900" spc="-160"/>
              <a:t> </a:t>
            </a:r>
            <a:r>
              <a:rPr dirty="0" sz="2900" spc="-120"/>
              <a:t>Nacional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3428301" y="1998497"/>
            <a:ext cx="26098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10">
                <a:latin typeface="Trebuchet MS"/>
                <a:cs typeface="Trebuchet MS"/>
              </a:rPr>
              <a:t>AGENDA</a:t>
            </a:r>
            <a:r>
              <a:rPr dirty="0" sz="3200" spc="-235">
                <a:latin typeface="Trebuchet MS"/>
                <a:cs typeface="Trebuchet MS"/>
              </a:rPr>
              <a:t> </a:t>
            </a:r>
            <a:r>
              <a:rPr dirty="0" sz="3200" spc="120">
                <a:latin typeface="Trebuchet MS"/>
                <a:cs typeface="Trebuchet MS"/>
              </a:rPr>
              <a:t>2030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5501" y="394614"/>
            <a:ext cx="1980171" cy="148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6951" y="220497"/>
            <a:ext cx="10242550" cy="7162800"/>
          </a:xfrm>
          <a:custGeom>
            <a:avLst/>
            <a:gdLst/>
            <a:ahLst/>
            <a:cxnLst/>
            <a:rect l="l" t="t" r="r" b="b"/>
            <a:pathLst>
              <a:path w="10242550" h="7162800">
                <a:moveTo>
                  <a:pt x="0" y="7162800"/>
                </a:moveTo>
                <a:lnTo>
                  <a:pt x="10242550" y="7162800"/>
                </a:lnTo>
                <a:lnTo>
                  <a:pt x="10242550" y="0"/>
                </a:lnTo>
                <a:lnTo>
                  <a:pt x="0" y="0"/>
                </a:lnTo>
                <a:lnTo>
                  <a:pt x="0" y="71628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20201" y="2620797"/>
            <a:ext cx="1092200" cy="736600"/>
          </a:xfrm>
          <a:custGeom>
            <a:avLst/>
            <a:gdLst/>
            <a:ahLst/>
            <a:cxnLst/>
            <a:rect l="l" t="t" r="r" b="b"/>
            <a:pathLst>
              <a:path w="1092200" h="736600">
                <a:moveTo>
                  <a:pt x="1092200" y="0"/>
                </a:moveTo>
                <a:lnTo>
                  <a:pt x="0" y="736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25301" y="2747797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70">
                <a:moveTo>
                  <a:pt x="0" y="0"/>
                </a:moveTo>
                <a:lnTo>
                  <a:pt x="0" y="9664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52414" y="2620784"/>
            <a:ext cx="1090930" cy="956944"/>
          </a:xfrm>
          <a:custGeom>
            <a:avLst/>
            <a:gdLst/>
            <a:ahLst/>
            <a:cxnLst/>
            <a:rect l="l" t="t" r="r" b="b"/>
            <a:pathLst>
              <a:path w="1090929" h="956945">
                <a:moveTo>
                  <a:pt x="0" y="0"/>
                </a:moveTo>
                <a:lnTo>
                  <a:pt x="1090930" y="9568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42251" y="3362655"/>
            <a:ext cx="2451100" cy="6146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169545" rIns="0" bIns="0" rtlCol="0" vert="horz">
            <a:spAutoFit/>
          </a:bodyPr>
          <a:lstStyle/>
          <a:p>
            <a:pPr marL="207010">
              <a:lnSpc>
                <a:spcPct val="100000"/>
              </a:lnSpc>
              <a:spcBef>
                <a:spcPts val="1335"/>
              </a:spcBef>
            </a:pPr>
            <a:r>
              <a:rPr dirty="0" sz="1400" spc="55">
                <a:latin typeface="Trebuchet MS"/>
                <a:cs typeface="Trebuchet MS"/>
              </a:rPr>
              <a:t>ERRADICAR </a:t>
            </a:r>
            <a:r>
              <a:rPr dirty="0" sz="1400" spc="65">
                <a:latin typeface="Trebuchet MS"/>
                <a:cs typeface="Trebuchet MS"/>
              </a:rPr>
              <a:t>LA</a:t>
            </a:r>
            <a:r>
              <a:rPr dirty="0" sz="1400" spc="-220">
                <a:latin typeface="Trebuchet MS"/>
                <a:cs typeface="Trebuchet MS"/>
              </a:rPr>
              <a:t> </a:t>
            </a:r>
            <a:r>
              <a:rPr dirty="0" sz="1400" spc="60">
                <a:latin typeface="Trebuchet MS"/>
                <a:cs typeface="Trebuchet MS"/>
              </a:rPr>
              <a:t>POBREZA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1250" y="3720553"/>
            <a:ext cx="2451100" cy="6146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52400" rIns="0" bIns="0" rtlCol="0" vert="horz">
            <a:spAutoFit/>
          </a:bodyPr>
          <a:lstStyle/>
          <a:p>
            <a:pPr marL="182880">
              <a:lnSpc>
                <a:spcPct val="100000"/>
              </a:lnSpc>
              <a:spcBef>
                <a:spcPts val="1200"/>
              </a:spcBef>
            </a:pPr>
            <a:r>
              <a:rPr dirty="0" sz="1400" spc="35">
                <a:latin typeface="Trebuchet MS"/>
                <a:cs typeface="Trebuchet MS"/>
              </a:rPr>
              <a:t>PROTEGER </a:t>
            </a:r>
            <a:r>
              <a:rPr dirty="0" sz="1400" spc="40">
                <a:latin typeface="Trebuchet MS"/>
                <a:cs typeface="Trebuchet MS"/>
              </a:rPr>
              <a:t>EL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PLANETA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3885" y="3407105"/>
            <a:ext cx="2588260" cy="6146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565785" marR="212090" indent="-474345">
              <a:lnSpc>
                <a:spcPct val="100000"/>
              </a:lnSpc>
              <a:spcBef>
                <a:spcPts val="430"/>
              </a:spcBef>
            </a:pPr>
            <a:r>
              <a:rPr dirty="0" sz="1500" spc="60">
                <a:latin typeface="Trebuchet MS"/>
                <a:cs typeface="Trebuchet MS"/>
              </a:rPr>
              <a:t>ASEGURAR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75">
                <a:latin typeface="Trebuchet MS"/>
                <a:cs typeface="Trebuchet MS"/>
              </a:rPr>
              <a:t>PROSPERIDAD  </a:t>
            </a:r>
            <a:r>
              <a:rPr dirty="0" sz="1500" spc="50">
                <a:latin typeface="Trebuchet MS"/>
                <a:cs typeface="Trebuchet MS"/>
              </a:rPr>
              <a:t>PARA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60">
                <a:latin typeface="Trebuchet MS"/>
                <a:cs typeface="Trebuchet MS"/>
              </a:rPr>
              <a:t>TODOS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91741" y="4081754"/>
            <a:ext cx="1748789" cy="1845310"/>
          </a:xfrm>
          <a:custGeom>
            <a:avLst/>
            <a:gdLst/>
            <a:ahLst/>
            <a:cxnLst/>
            <a:rect l="l" t="t" r="r" b="b"/>
            <a:pathLst>
              <a:path w="1748789" h="1845310">
                <a:moveTo>
                  <a:pt x="0" y="0"/>
                </a:moveTo>
                <a:lnTo>
                  <a:pt x="1748548" y="18447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76800" y="4341101"/>
            <a:ext cx="0" cy="1590040"/>
          </a:xfrm>
          <a:custGeom>
            <a:avLst/>
            <a:gdLst/>
            <a:ahLst/>
            <a:cxnLst/>
            <a:rect l="l" t="t" r="r" b="b"/>
            <a:pathLst>
              <a:path w="0" h="1590039">
                <a:moveTo>
                  <a:pt x="0" y="0"/>
                </a:moveTo>
                <a:lnTo>
                  <a:pt x="0" y="15897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10833" y="4027652"/>
            <a:ext cx="1951989" cy="1899285"/>
          </a:xfrm>
          <a:custGeom>
            <a:avLst/>
            <a:gdLst/>
            <a:ahLst/>
            <a:cxnLst/>
            <a:rect l="l" t="t" r="r" b="b"/>
            <a:pathLst>
              <a:path w="1951990" h="1899285">
                <a:moveTo>
                  <a:pt x="1951367" y="0"/>
                </a:moveTo>
                <a:lnTo>
                  <a:pt x="0" y="18987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219921" y="5937250"/>
            <a:ext cx="4719955" cy="6146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131445" rIns="0" bIns="0" rtlCol="0" vert="horz">
            <a:spAutoFit/>
          </a:bodyPr>
          <a:lstStyle/>
          <a:p>
            <a:pPr marL="229870">
              <a:lnSpc>
                <a:spcPct val="100000"/>
              </a:lnSpc>
              <a:spcBef>
                <a:spcPts val="1035"/>
              </a:spcBef>
            </a:pPr>
            <a:r>
              <a:rPr dirty="0" sz="1800" spc="70">
                <a:latin typeface="Trebuchet MS"/>
                <a:cs typeface="Trebuchet MS"/>
              </a:rPr>
              <a:t>OBJETIVOS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DESARROLLO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SOSTENIBLE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2101" y="4177906"/>
            <a:ext cx="1473898" cy="1388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12101" y="738758"/>
            <a:ext cx="9098915" cy="6344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 b="1">
                <a:latin typeface="Arial"/>
                <a:cs typeface="Arial"/>
              </a:rPr>
              <a:t>PROYECTOS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55" b="1">
                <a:latin typeface="Arial"/>
                <a:cs typeface="Arial"/>
              </a:rPr>
              <a:t>DE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URBANIZACIÓN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55" b="1">
                <a:latin typeface="Arial"/>
                <a:cs typeface="Arial"/>
              </a:rPr>
              <a:t>DE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BARRIOS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VULNERABLES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40" b="1">
                <a:latin typeface="Arial"/>
                <a:cs typeface="Arial"/>
              </a:rPr>
              <a:t>DEL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CONURBANO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670685" marR="5080" indent="-10795">
              <a:lnSpc>
                <a:spcPct val="148100"/>
              </a:lnSpc>
            </a:pPr>
            <a:r>
              <a:rPr dirty="0" sz="1800" spc="60">
                <a:latin typeface="Trebuchet MS"/>
                <a:cs typeface="Trebuchet MS"/>
              </a:rPr>
              <a:t>Urbanización </a:t>
            </a:r>
            <a:r>
              <a:rPr dirty="0" sz="1800" spc="15">
                <a:latin typeface="Trebuchet MS"/>
                <a:cs typeface="Trebuchet MS"/>
              </a:rPr>
              <a:t>de </a:t>
            </a:r>
            <a:r>
              <a:rPr dirty="0" sz="1800" spc="75">
                <a:latin typeface="Trebuchet MS"/>
                <a:cs typeface="Trebuchet MS"/>
              </a:rPr>
              <a:t>asentamientos </a:t>
            </a:r>
            <a:r>
              <a:rPr dirty="0" sz="1800" spc="80">
                <a:latin typeface="Trebuchet MS"/>
                <a:cs typeface="Trebuchet MS"/>
              </a:rPr>
              <a:t>bonaerenses con </a:t>
            </a:r>
            <a:r>
              <a:rPr dirty="0" sz="1800" spc="45">
                <a:latin typeface="Trebuchet MS"/>
                <a:cs typeface="Trebuchet MS"/>
              </a:rPr>
              <a:t>financiamiento </a:t>
            </a:r>
            <a:r>
              <a:rPr dirty="0" sz="1800" spc="40">
                <a:latin typeface="Trebuchet MS"/>
                <a:cs typeface="Trebuchet MS"/>
              </a:rPr>
              <a:t>de  </a:t>
            </a:r>
            <a:r>
              <a:rPr dirty="0" sz="1800">
                <a:latin typeface="Trebuchet MS"/>
                <a:cs typeface="Trebuchet MS"/>
              </a:rPr>
              <a:t>la </a:t>
            </a:r>
            <a:r>
              <a:rPr dirty="0" sz="1800" spc="45">
                <a:latin typeface="Trebuchet MS"/>
                <a:cs typeface="Trebuchet MS"/>
              </a:rPr>
              <a:t>Provincia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5">
                <a:latin typeface="Trebuchet MS"/>
                <a:cs typeface="Trebuchet MS"/>
              </a:rPr>
              <a:t>de </a:t>
            </a:r>
            <a:r>
              <a:rPr dirty="0" sz="1800" spc="95">
                <a:latin typeface="Trebuchet MS"/>
                <a:cs typeface="Trebuchet MS"/>
              </a:rPr>
              <a:t>organismos </a:t>
            </a:r>
            <a:r>
              <a:rPr dirty="0" sz="1800">
                <a:latin typeface="Trebuchet MS"/>
                <a:cs typeface="Trebuchet MS"/>
              </a:rPr>
              <a:t>multilaterales: </a:t>
            </a:r>
            <a:r>
              <a:rPr dirty="0" sz="1800" spc="90">
                <a:latin typeface="Trebuchet MS"/>
                <a:cs typeface="Trebuchet MS"/>
              </a:rPr>
              <a:t>Banco</a:t>
            </a:r>
            <a:r>
              <a:rPr dirty="0" sz="1800" spc="-38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Interamericano </a:t>
            </a:r>
            <a:r>
              <a:rPr dirty="0" sz="1800" spc="25"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  <a:p>
            <a:pPr algn="just" marL="12700" marR="6350">
              <a:lnSpc>
                <a:spcPct val="148100"/>
              </a:lnSpc>
              <a:spcBef>
                <a:spcPts val="5"/>
              </a:spcBef>
            </a:pPr>
            <a:r>
              <a:rPr dirty="0" sz="1800" spc="5">
                <a:latin typeface="Trebuchet MS"/>
                <a:cs typeface="Trebuchet MS"/>
              </a:rPr>
              <a:t>Desarrollo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(BID)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Banco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Internacional</a:t>
            </a:r>
            <a:r>
              <a:rPr dirty="0" sz="1800" spc="-2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Reconstrucción</a:t>
            </a:r>
            <a:r>
              <a:rPr dirty="0" sz="1800" spc="-20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Fomento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(BIRF),</a:t>
            </a:r>
            <a:r>
              <a:rPr dirty="0" sz="1800" spc="-20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perteneciente  </a:t>
            </a:r>
            <a:r>
              <a:rPr dirty="0" sz="1800" spc="-20">
                <a:latin typeface="Trebuchet MS"/>
                <a:cs typeface="Trebuchet MS"/>
              </a:rPr>
              <a:t>al </a:t>
            </a:r>
            <a:r>
              <a:rPr dirty="0" sz="1800" spc="5">
                <a:latin typeface="Trebuchet MS"/>
                <a:cs typeface="Trebuchet MS"/>
              </a:rPr>
              <a:t>Grupo </a:t>
            </a:r>
            <a:r>
              <a:rPr dirty="0" sz="1800" spc="60">
                <a:latin typeface="Trebuchet MS"/>
                <a:cs typeface="Trebuchet MS"/>
              </a:rPr>
              <a:t>Banco </a:t>
            </a:r>
            <a:r>
              <a:rPr dirty="0" sz="1800" spc="5">
                <a:latin typeface="Trebuchet MS"/>
                <a:cs typeface="Trebuchet MS"/>
              </a:rPr>
              <a:t>Mundial.El </a:t>
            </a:r>
            <a:r>
              <a:rPr dirty="0" sz="1800">
                <a:latin typeface="Trebuchet MS"/>
                <a:cs typeface="Trebuchet MS"/>
              </a:rPr>
              <a:t>plan </a:t>
            </a:r>
            <a:r>
              <a:rPr dirty="0" sz="1800" spc="-10">
                <a:latin typeface="Trebuchet MS"/>
                <a:cs typeface="Trebuchet MS"/>
              </a:rPr>
              <a:t>incluye </a:t>
            </a:r>
            <a:r>
              <a:rPr dirty="0" sz="1800" spc="45">
                <a:latin typeface="Trebuchet MS"/>
                <a:cs typeface="Trebuchet MS"/>
              </a:rPr>
              <a:t>obras </a:t>
            </a:r>
            <a:r>
              <a:rPr dirty="0" sz="1800" spc="-15">
                <a:latin typeface="Trebuchet MS"/>
                <a:cs typeface="Trebuchet MS"/>
              </a:rPr>
              <a:t>de mejoramiento </a:t>
            </a:r>
            <a:r>
              <a:rPr dirty="0" sz="1800" spc="-40">
                <a:latin typeface="Trebuchet MS"/>
                <a:cs typeface="Trebuchet MS"/>
              </a:rPr>
              <a:t>del </a:t>
            </a:r>
            <a:r>
              <a:rPr dirty="0" sz="1800" spc="-60">
                <a:latin typeface="Trebuchet MS"/>
                <a:cs typeface="Trebuchet MS"/>
              </a:rPr>
              <a:t>hábitat, </a:t>
            </a:r>
            <a:r>
              <a:rPr dirty="0" sz="1800">
                <a:latin typeface="Trebuchet MS"/>
                <a:cs typeface="Trebuchet MS"/>
              </a:rPr>
              <a:t>cloacas,  </a:t>
            </a:r>
            <a:r>
              <a:rPr dirty="0" sz="1800" spc="-5">
                <a:latin typeface="Trebuchet MS"/>
                <a:cs typeface="Trebuchet MS"/>
              </a:rPr>
              <a:t>pavimentación.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95" b="1">
                <a:latin typeface="Arial"/>
                <a:cs typeface="Arial"/>
              </a:rPr>
              <a:t>Fondo </a:t>
            </a:r>
            <a:r>
              <a:rPr dirty="0" sz="1800" spc="-45" b="1">
                <a:latin typeface="Arial"/>
                <a:cs typeface="Arial"/>
              </a:rPr>
              <a:t>Municipal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50" b="1">
                <a:latin typeface="Arial"/>
                <a:cs typeface="Arial"/>
              </a:rPr>
              <a:t>Fortalecimiento </a:t>
            </a:r>
            <a:r>
              <a:rPr dirty="0" sz="1800" spc="-75" b="1">
                <a:latin typeface="Arial"/>
                <a:cs typeface="Arial"/>
              </a:rPr>
              <a:t>de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Seguridad</a:t>
            </a:r>
            <a:endParaRPr sz="1800">
              <a:latin typeface="Arial"/>
              <a:cs typeface="Arial"/>
            </a:endParaRPr>
          </a:p>
          <a:p>
            <a:pPr algn="just" marL="1511300" marR="21590" indent="46990">
              <a:lnSpc>
                <a:spcPct val="162000"/>
              </a:lnSpc>
              <a:spcBef>
                <a:spcPts val="125"/>
              </a:spcBef>
            </a:pPr>
            <a:r>
              <a:rPr dirty="0" sz="1800" spc="65">
                <a:latin typeface="Trebuchet MS"/>
                <a:cs typeface="Trebuchet MS"/>
              </a:rPr>
              <a:t>Fondos </a:t>
            </a:r>
            <a:r>
              <a:rPr dirty="0" sz="1800" spc="15">
                <a:latin typeface="Trebuchet MS"/>
                <a:cs typeface="Trebuchet MS"/>
              </a:rPr>
              <a:t>derivados </a:t>
            </a:r>
            <a:r>
              <a:rPr dirty="0" sz="1800" spc="-40">
                <a:latin typeface="Trebuchet MS"/>
                <a:cs typeface="Trebuchet MS"/>
              </a:rPr>
              <a:t>del </a:t>
            </a:r>
            <a:r>
              <a:rPr dirty="0" sz="1800" spc="-5">
                <a:latin typeface="Trebuchet MS"/>
                <a:cs typeface="Trebuchet MS"/>
              </a:rPr>
              <a:t>Gobierno </a:t>
            </a:r>
            <a:r>
              <a:rPr dirty="0" sz="1800" spc="5">
                <a:latin typeface="Trebuchet MS"/>
                <a:cs typeface="Trebuchet MS"/>
              </a:rPr>
              <a:t>Provincial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 spc="60">
                <a:latin typeface="Trebuchet MS"/>
                <a:cs typeface="Trebuchet MS"/>
              </a:rPr>
              <a:t>los </a:t>
            </a:r>
            <a:r>
              <a:rPr dirty="0" sz="1800" spc="65">
                <a:latin typeface="Trebuchet MS"/>
                <a:cs typeface="Trebuchet MS"/>
              </a:rPr>
              <a:t>135 </a:t>
            </a:r>
            <a:r>
              <a:rPr dirty="0" sz="1800" spc="20">
                <a:latin typeface="Trebuchet MS"/>
                <a:cs typeface="Trebuchet MS"/>
              </a:rPr>
              <a:t>Municipios, </a:t>
            </a:r>
            <a:r>
              <a:rPr dirty="0" sz="1800" spc="5">
                <a:latin typeface="Trebuchet MS"/>
                <a:cs typeface="Trebuchet MS"/>
              </a:rPr>
              <a:t>para </a:t>
            </a:r>
            <a:r>
              <a:rPr dirty="0" sz="1800" spc="30">
                <a:latin typeface="Trebuchet MS"/>
                <a:cs typeface="Trebuchet MS"/>
              </a:rPr>
              <a:t>ser  </a:t>
            </a:r>
            <a:r>
              <a:rPr dirty="0" sz="1800" spc="35">
                <a:latin typeface="Trebuchet MS"/>
                <a:cs typeface="Trebuchet MS"/>
              </a:rPr>
              <a:t>destinados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políticas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seguridad: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inversión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Sistemas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Cámaras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  </a:t>
            </a:r>
            <a:r>
              <a:rPr dirty="0" sz="1800" spc="5">
                <a:latin typeface="Trebuchet MS"/>
                <a:cs typeface="Trebuchet MS"/>
              </a:rPr>
              <a:t>Video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25">
                <a:latin typeface="Trebuchet MS"/>
                <a:cs typeface="Trebuchet MS"/>
              </a:rPr>
              <a:t>Vigilancia, </a:t>
            </a:r>
            <a:r>
              <a:rPr dirty="0" sz="1800" spc="15">
                <a:latin typeface="Trebuchet MS"/>
                <a:cs typeface="Trebuchet MS"/>
              </a:rPr>
              <a:t>Centros </a:t>
            </a:r>
            <a:r>
              <a:rPr dirty="0" sz="1800" spc="-15">
                <a:latin typeface="Trebuchet MS"/>
                <a:cs typeface="Trebuchet MS"/>
              </a:rPr>
              <a:t>de Monitoreo, </a:t>
            </a:r>
            <a:r>
              <a:rPr dirty="0" sz="1800" spc="45">
                <a:latin typeface="Trebuchet MS"/>
                <a:cs typeface="Trebuchet MS"/>
              </a:rPr>
              <a:t>Sistema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35">
                <a:latin typeface="Trebuchet MS"/>
                <a:cs typeface="Trebuchet MS"/>
              </a:rPr>
              <a:t>Comunicaciones </a:t>
            </a:r>
            <a:r>
              <a:rPr dirty="0" sz="1800" spc="15">
                <a:latin typeface="Trebuchet MS"/>
                <a:cs typeface="Trebuchet MS"/>
              </a:rPr>
              <a:t>y  </a:t>
            </a:r>
            <a:r>
              <a:rPr dirty="0" sz="1800" spc="45">
                <a:latin typeface="Trebuchet MS"/>
                <a:cs typeface="Trebuchet MS"/>
              </a:rPr>
              <a:t>Sistema</a:t>
            </a:r>
            <a:r>
              <a:rPr dirty="0" sz="1800" spc="-35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5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Reconocimiento</a:t>
            </a:r>
            <a:r>
              <a:rPr dirty="0" sz="1800" spc="-34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automático</a:t>
            </a:r>
            <a:r>
              <a:rPr dirty="0" sz="1800" spc="-35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4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patentes</a:t>
            </a:r>
            <a:r>
              <a:rPr dirty="0" sz="1800" spc="-35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35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tareas</a:t>
            </a:r>
            <a:r>
              <a:rPr dirty="0" sz="1800" spc="-34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preventivas 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operacionales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las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fuerzas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seguridad.</a:t>
            </a:r>
            <a:endParaRPr sz="1800">
              <a:latin typeface="Trebuchet MS"/>
              <a:cs typeface="Trebuchet MS"/>
            </a:endParaRPr>
          </a:p>
          <a:p>
            <a:pPr marL="12700" marR="13335">
              <a:lnSpc>
                <a:spcPts val="3400"/>
              </a:lnSpc>
              <a:spcBef>
                <a:spcPts val="295"/>
              </a:spcBef>
            </a:pPr>
            <a:r>
              <a:rPr dirty="0" sz="1800" spc="95">
                <a:latin typeface="Trebuchet MS"/>
                <a:cs typeface="Trebuchet MS"/>
              </a:rPr>
              <a:t>Se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abrieron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140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dependencias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policiales,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más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130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centros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monitoreo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instalaron  </a:t>
            </a:r>
            <a:r>
              <a:rPr dirty="0" sz="1800" spc="65">
                <a:latin typeface="Trebuchet MS"/>
                <a:cs typeface="Trebuchet MS"/>
              </a:rPr>
              <a:t>12</a:t>
            </a:r>
            <a:r>
              <a:rPr dirty="0" sz="1800" spc="-40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mil </a:t>
            </a:r>
            <a:r>
              <a:rPr dirty="0" sz="1800" spc="50">
                <a:latin typeface="Trebuchet MS"/>
                <a:cs typeface="Trebuchet MS"/>
              </a:rPr>
              <a:t>cámaras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10">
                <a:latin typeface="Trebuchet MS"/>
                <a:cs typeface="Trebuchet MS"/>
              </a:rPr>
              <a:t>seguridad.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9235" y="1186105"/>
            <a:ext cx="800605" cy="940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201" y="3617848"/>
            <a:ext cx="894524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40970">
              <a:lnSpc>
                <a:spcPct val="115700"/>
              </a:lnSpc>
              <a:spcBef>
                <a:spcPts val="100"/>
              </a:spcBef>
            </a:pPr>
            <a:r>
              <a:rPr dirty="0" sz="1800" spc="-120" b="1">
                <a:latin typeface="Arial"/>
                <a:cs typeface="Arial"/>
              </a:rPr>
              <a:t>ODS. </a:t>
            </a:r>
            <a:r>
              <a:rPr dirty="0" sz="1800" spc="-114" b="1">
                <a:latin typeface="Arial"/>
                <a:cs typeface="Arial"/>
              </a:rPr>
              <a:t>Promover </a:t>
            </a:r>
            <a:r>
              <a:rPr dirty="0" sz="1800" spc="-105" b="1">
                <a:latin typeface="Arial"/>
                <a:cs typeface="Arial"/>
              </a:rPr>
              <a:t>sociedades </a:t>
            </a:r>
            <a:r>
              <a:rPr dirty="0" sz="1800" spc="-100" b="1">
                <a:latin typeface="Arial"/>
                <a:cs typeface="Arial"/>
              </a:rPr>
              <a:t>pacíficas </a:t>
            </a:r>
            <a:r>
              <a:rPr dirty="0" sz="1800" spc="-35" b="1">
                <a:latin typeface="Arial"/>
                <a:cs typeface="Arial"/>
              </a:rPr>
              <a:t>e </a:t>
            </a:r>
            <a:r>
              <a:rPr dirty="0" sz="1800" spc="-135" b="1">
                <a:latin typeface="Arial"/>
                <a:cs typeface="Arial"/>
              </a:rPr>
              <a:t>inclusivas </a:t>
            </a:r>
            <a:r>
              <a:rPr dirty="0" sz="1800" spc="-30" b="1">
                <a:latin typeface="Arial"/>
                <a:cs typeface="Arial"/>
              </a:rPr>
              <a:t>para </a:t>
            </a:r>
            <a:r>
              <a:rPr dirty="0" sz="1800" spc="-70" b="1">
                <a:latin typeface="Arial"/>
                <a:cs typeface="Arial"/>
              </a:rPr>
              <a:t>el </a:t>
            </a:r>
            <a:r>
              <a:rPr dirty="0" sz="1800" spc="-95" b="1">
                <a:latin typeface="Arial"/>
                <a:cs typeface="Arial"/>
              </a:rPr>
              <a:t>desarrollo </a:t>
            </a:r>
            <a:r>
              <a:rPr dirty="0" sz="1800" spc="-100" b="1">
                <a:latin typeface="Arial"/>
                <a:cs typeface="Arial"/>
              </a:rPr>
              <a:t>sostenible, </a:t>
            </a:r>
            <a:r>
              <a:rPr dirty="0" sz="1800" spc="-75" b="1">
                <a:latin typeface="Arial"/>
                <a:cs typeface="Arial"/>
              </a:rPr>
              <a:t>facilitar el  </a:t>
            </a:r>
            <a:r>
              <a:rPr dirty="0" sz="1800" spc="-120" b="1">
                <a:latin typeface="Arial"/>
                <a:cs typeface="Arial"/>
              </a:rPr>
              <a:t>acceso </a:t>
            </a:r>
            <a:r>
              <a:rPr dirty="0" sz="1800" spc="30" b="1">
                <a:latin typeface="Arial"/>
                <a:cs typeface="Arial"/>
              </a:rPr>
              <a:t>a </a:t>
            </a:r>
            <a:r>
              <a:rPr dirty="0" sz="1800" spc="-40" b="1">
                <a:latin typeface="Arial"/>
                <a:cs typeface="Arial"/>
              </a:rPr>
              <a:t>la </a:t>
            </a:r>
            <a:r>
              <a:rPr dirty="0" sz="1800" spc="-110" b="1">
                <a:latin typeface="Arial"/>
                <a:cs typeface="Arial"/>
              </a:rPr>
              <a:t>justicia </a:t>
            </a:r>
            <a:r>
              <a:rPr dirty="0" sz="1800" spc="-30" b="1">
                <a:latin typeface="Arial"/>
                <a:cs typeface="Arial"/>
              </a:rPr>
              <a:t>para </a:t>
            </a:r>
            <a:r>
              <a:rPr dirty="0" sz="1800" spc="-114" b="1">
                <a:latin typeface="Arial"/>
                <a:cs typeface="Arial"/>
              </a:rPr>
              <a:t>todos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75" b="1">
                <a:latin typeface="Arial"/>
                <a:cs typeface="Arial"/>
              </a:rPr>
              <a:t>crear </a:t>
            </a:r>
            <a:r>
              <a:rPr dirty="0" sz="1800" spc="-120" b="1">
                <a:latin typeface="Arial"/>
                <a:cs typeface="Arial"/>
              </a:rPr>
              <a:t>instituciones </a:t>
            </a:r>
            <a:r>
              <a:rPr dirty="0" sz="1800" spc="-95" b="1">
                <a:latin typeface="Arial"/>
                <a:cs typeface="Arial"/>
              </a:rPr>
              <a:t>eficaces, </a:t>
            </a:r>
            <a:r>
              <a:rPr dirty="0" sz="1800" spc="-110" b="1">
                <a:latin typeface="Arial"/>
                <a:cs typeface="Arial"/>
              </a:rPr>
              <a:t>responsables </a:t>
            </a:r>
            <a:r>
              <a:rPr dirty="0" sz="1800" spc="-35" b="1">
                <a:latin typeface="Arial"/>
                <a:cs typeface="Arial"/>
              </a:rPr>
              <a:t>e </a:t>
            </a:r>
            <a:r>
              <a:rPr dirty="0" sz="1800" spc="-135" b="1">
                <a:latin typeface="Arial"/>
                <a:cs typeface="Arial"/>
              </a:rPr>
              <a:t>inclusivas </a:t>
            </a:r>
            <a:r>
              <a:rPr dirty="0" sz="1800" spc="30" b="1">
                <a:latin typeface="Arial"/>
                <a:cs typeface="Arial"/>
              </a:rPr>
              <a:t>a  </a:t>
            </a:r>
            <a:r>
              <a:rPr dirty="0" sz="1800" spc="-114" b="1">
                <a:latin typeface="Arial"/>
                <a:cs typeface="Arial"/>
              </a:rPr>
              <a:t>todos </a:t>
            </a:r>
            <a:r>
              <a:rPr dirty="0" sz="1800" spc="-150" b="1">
                <a:latin typeface="Arial"/>
                <a:cs typeface="Arial"/>
              </a:rPr>
              <a:t>los</a:t>
            </a:r>
            <a:r>
              <a:rPr dirty="0" sz="1800" spc="70" b="1">
                <a:latin typeface="Arial"/>
                <a:cs typeface="Arial"/>
              </a:rPr>
              <a:t> </a:t>
            </a:r>
            <a:r>
              <a:rPr dirty="0" sz="1800" spc="-105" b="1">
                <a:latin typeface="Arial"/>
                <a:cs typeface="Arial"/>
              </a:rPr>
              <a:t>niveles.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2744470">
              <a:lnSpc>
                <a:spcPct val="100000"/>
              </a:lnSpc>
            </a:pPr>
            <a:r>
              <a:rPr dirty="0" sz="1800" spc="-65" b="1">
                <a:latin typeface="Arial"/>
                <a:cs typeface="Arial"/>
              </a:rPr>
              <a:t>Reforma </a:t>
            </a:r>
            <a:r>
              <a:rPr dirty="0" sz="1800" spc="-45" b="1">
                <a:latin typeface="Arial"/>
                <a:cs typeface="Arial"/>
              </a:rPr>
              <a:t>Integral </a:t>
            </a:r>
            <a:r>
              <a:rPr dirty="0" sz="1800" spc="-60" b="1">
                <a:latin typeface="Arial"/>
                <a:cs typeface="Arial"/>
              </a:rPr>
              <a:t>del </a:t>
            </a:r>
            <a:r>
              <a:rPr dirty="0" sz="1800" spc="-40" b="1">
                <a:latin typeface="Arial"/>
                <a:cs typeface="Arial"/>
              </a:rPr>
              <a:t>sistema </a:t>
            </a:r>
            <a:r>
              <a:rPr dirty="0" sz="1800" spc="-75" b="1">
                <a:latin typeface="Arial"/>
                <a:cs typeface="Arial"/>
              </a:rPr>
              <a:t>de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Justicia</a:t>
            </a:r>
            <a:endParaRPr sz="1800">
              <a:latin typeface="Arial"/>
              <a:cs typeface="Arial"/>
            </a:endParaRPr>
          </a:p>
          <a:p>
            <a:pPr marL="2744470" marR="5080" indent="-16510">
              <a:lnSpc>
                <a:spcPct val="162000"/>
              </a:lnSpc>
              <a:spcBef>
                <a:spcPts val="5"/>
              </a:spcBef>
            </a:pPr>
            <a:r>
              <a:rPr dirty="0" sz="1800" spc="45">
                <a:latin typeface="Trebuchet MS"/>
                <a:cs typeface="Trebuchet MS"/>
              </a:rPr>
              <a:t>Consiste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despolitizar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transparentar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el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sistema,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poniendo 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víctima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el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centro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procesos.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501" y="700836"/>
            <a:ext cx="9221470" cy="223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21285">
              <a:lnSpc>
                <a:spcPct val="120400"/>
              </a:lnSpc>
              <a:spcBef>
                <a:spcPts val="100"/>
              </a:spcBef>
            </a:pPr>
            <a:r>
              <a:rPr dirty="0" sz="1800" spc="-150" b="1">
                <a:latin typeface="Arial"/>
                <a:cs typeface="Arial"/>
              </a:rPr>
              <a:t>ODS </a:t>
            </a:r>
            <a:r>
              <a:rPr dirty="0" sz="1800" spc="-20" b="1">
                <a:latin typeface="Arial"/>
                <a:cs typeface="Arial"/>
              </a:rPr>
              <a:t>. </a:t>
            </a:r>
            <a:r>
              <a:rPr dirty="0" sz="1800" spc="-85" b="1">
                <a:latin typeface="Arial"/>
                <a:cs typeface="Arial"/>
              </a:rPr>
              <a:t>Proteger, restablecer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100" b="1">
                <a:latin typeface="Arial"/>
                <a:cs typeface="Arial"/>
              </a:rPr>
              <a:t>promover </a:t>
            </a:r>
            <a:r>
              <a:rPr dirty="0" sz="1800" spc="-70" b="1">
                <a:latin typeface="Arial"/>
                <a:cs typeface="Arial"/>
              </a:rPr>
              <a:t>el </a:t>
            </a:r>
            <a:r>
              <a:rPr dirty="0" sz="1800" spc="-150" b="1">
                <a:latin typeface="Arial"/>
                <a:cs typeface="Arial"/>
              </a:rPr>
              <a:t>uso </a:t>
            </a:r>
            <a:r>
              <a:rPr dirty="0" sz="1800" spc="-110" b="1">
                <a:latin typeface="Arial"/>
                <a:cs typeface="Arial"/>
              </a:rPr>
              <a:t>sostenible </a:t>
            </a:r>
            <a:r>
              <a:rPr dirty="0" sz="1800" spc="-55" b="1">
                <a:latin typeface="Arial"/>
                <a:cs typeface="Arial"/>
              </a:rPr>
              <a:t>de </a:t>
            </a:r>
            <a:r>
              <a:rPr dirty="0" sz="1800" spc="-150" b="1">
                <a:latin typeface="Arial"/>
                <a:cs typeface="Arial"/>
              </a:rPr>
              <a:t>los </a:t>
            </a:r>
            <a:r>
              <a:rPr dirty="0" sz="1800" spc="-120" b="1">
                <a:latin typeface="Arial"/>
                <a:cs typeface="Arial"/>
              </a:rPr>
              <a:t>ecosistemas </a:t>
            </a:r>
            <a:r>
              <a:rPr dirty="0" sz="1800" spc="-95" b="1">
                <a:latin typeface="Arial"/>
                <a:cs typeface="Arial"/>
              </a:rPr>
              <a:t>terrestres, </a:t>
            </a:r>
            <a:r>
              <a:rPr dirty="0" sz="1800" spc="-60" b="1">
                <a:latin typeface="Arial"/>
                <a:cs typeface="Arial"/>
              </a:rPr>
              <a:t>ges-  </a:t>
            </a:r>
            <a:r>
              <a:rPr dirty="0" sz="1800" spc="-75" b="1">
                <a:latin typeface="Arial"/>
                <a:cs typeface="Arial"/>
              </a:rPr>
              <a:t>tionar </a:t>
            </a:r>
            <a:r>
              <a:rPr dirty="0" sz="1800" spc="-150" b="1">
                <a:latin typeface="Arial"/>
                <a:cs typeface="Arial"/>
              </a:rPr>
              <a:t>los </a:t>
            </a:r>
            <a:r>
              <a:rPr dirty="0" sz="1800" spc="-125" b="1">
                <a:latin typeface="Arial"/>
                <a:cs typeface="Arial"/>
              </a:rPr>
              <a:t>bosques </a:t>
            </a:r>
            <a:r>
              <a:rPr dirty="0" sz="1800" spc="-55" b="1">
                <a:latin typeface="Arial"/>
                <a:cs typeface="Arial"/>
              </a:rPr>
              <a:t>de </a:t>
            </a:r>
            <a:r>
              <a:rPr dirty="0" sz="1800" spc="-65" b="1">
                <a:latin typeface="Arial"/>
                <a:cs typeface="Arial"/>
              </a:rPr>
              <a:t>forma </a:t>
            </a:r>
            <a:r>
              <a:rPr dirty="0" sz="1800" spc="-100" b="1">
                <a:latin typeface="Arial"/>
                <a:cs typeface="Arial"/>
              </a:rPr>
              <a:t>sostenible, </a:t>
            </a:r>
            <a:r>
              <a:rPr dirty="0" sz="1800" spc="-95" b="1">
                <a:latin typeface="Arial"/>
                <a:cs typeface="Arial"/>
              </a:rPr>
              <a:t>luchar </a:t>
            </a:r>
            <a:r>
              <a:rPr dirty="0" sz="1800" spc="-85" b="1">
                <a:latin typeface="Arial"/>
                <a:cs typeface="Arial"/>
              </a:rPr>
              <a:t>contra </a:t>
            </a:r>
            <a:r>
              <a:rPr dirty="0" sz="1800" spc="-40" b="1">
                <a:latin typeface="Arial"/>
                <a:cs typeface="Arial"/>
              </a:rPr>
              <a:t>la </a:t>
            </a:r>
            <a:r>
              <a:rPr dirty="0" sz="1800" spc="-95" b="1">
                <a:latin typeface="Arial"/>
                <a:cs typeface="Arial"/>
              </a:rPr>
              <a:t>desertificación, </a:t>
            </a:r>
            <a:r>
              <a:rPr dirty="0" sz="1800" spc="-70" b="1">
                <a:latin typeface="Arial"/>
                <a:cs typeface="Arial"/>
              </a:rPr>
              <a:t>detener </a:t>
            </a:r>
            <a:r>
              <a:rPr dirty="0" sz="1800" spc="-35" b="1">
                <a:latin typeface="Arial"/>
                <a:cs typeface="Arial"/>
              </a:rPr>
              <a:t>e </a:t>
            </a:r>
            <a:r>
              <a:rPr dirty="0" sz="1800" spc="-105" b="1">
                <a:latin typeface="Arial"/>
                <a:cs typeface="Arial"/>
              </a:rPr>
              <a:t>invertir </a:t>
            </a:r>
            <a:r>
              <a:rPr dirty="0" sz="1800" spc="-40" b="1">
                <a:latin typeface="Arial"/>
                <a:cs typeface="Arial"/>
              </a:rPr>
              <a:t>la  </a:t>
            </a:r>
            <a:r>
              <a:rPr dirty="0" sz="1800" spc="-75" b="1">
                <a:latin typeface="Arial"/>
                <a:cs typeface="Arial"/>
              </a:rPr>
              <a:t>degradación </a:t>
            </a:r>
            <a:r>
              <a:rPr dirty="0" sz="1800" spc="-55" b="1">
                <a:latin typeface="Arial"/>
                <a:cs typeface="Arial"/>
              </a:rPr>
              <a:t>de </a:t>
            </a:r>
            <a:r>
              <a:rPr dirty="0" sz="1800" spc="-105" b="1">
                <a:latin typeface="Arial"/>
                <a:cs typeface="Arial"/>
              </a:rPr>
              <a:t>las </a:t>
            </a:r>
            <a:r>
              <a:rPr dirty="0" sz="1800" spc="-90" b="1">
                <a:latin typeface="Arial"/>
                <a:cs typeface="Arial"/>
              </a:rPr>
              <a:t>tierras </a:t>
            </a:r>
            <a:r>
              <a:rPr dirty="0" sz="1800" spc="-140" b="1">
                <a:latin typeface="Arial"/>
                <a:cs typeface="Arial"/>
              </a:rPr>
              <a:t>y </a:t>
            </a:r>
            <a:r>
              <a:rPr dirty="0" sz="1800" spc="-85" b="1">
                <a:latin typeface="Arial"/>
                <a:cs typeface="Arial"/>
              </a:rPr>
              <a:t>poner </a:t>
            </a:r>
            <a:r>
              <a:rPr dirty="0" sz="1800" spc="-80" b="1">
                <a:latin typeface="Arial"/>
                <a:cs typeface="Arial"/>
              </a:rPr>
              <a:t>freno </a:t>
            </a:r>
            <a:r>
              <a:rPr dirty="0" sz="1800" spc="30" b="1">
                <a:latin typeface="Arial"/>
                <a:cs typeface="Arial"/>
              </a:rPr>
              <a:t>a </a:t>
            </a:r>
            <a:r>
              <a:rPr dirty="0" sz="1800" spc="-40" b="1">
                <a:latin typeface="Arial"/>
                <a:cs typeface="Arial"/>
              </a:rPr>
              <a:t>la </a:t>
            </a:r>
            <a:r>
              <a:rPr dirty="0" sz="1800" spc="-65" b="1">
                <a:latin typeface="Arial"/>
                <a:cs typeface="Arial"/>
              </a:rPr>
              <a:t>pérdida </a:t>
            </a:r>
            <a:r>
              <a:rPr dirty="0" sz="1800" spc="-55" b="1">
                <a:latin typeface="Arial"/>
                <a:cs typeface="Arial"/>
              </a:rPr>
              <a:t>de </a:t>
            </a:r>
            <a:r>
              <a:rPr dirty="0" sz="1800" spc="-40" b="1">
                <a:latin typeface="Arial"/>
                <a:cs typeface="Arial"/>
              </a:rPr>
              <a:t>la </a:t>
            </a:r>
            <a:r>
              <a:rPr dirty="0" sz="1800" spc="-95" b="1">
                <a:latin typeface="Arial"/>
                <a:cs typeface="Arial"/>
              </a:rPr>
              <a:t>diversidad</a:t>
            </a:r>
            <a:r>
              <a:rPr dirty="0" sz="1800" spc="200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biológica.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1605915" marR="5080">
              <a:lnSpc>
                <a:spcPct val="162000"/>
              </a:lnSpc>
            </a:pPr>
            <a:r>
              <a:rPr dirty="0" sz="1800" spc="-90" b="1">
                <a:latin typeface="Arial"/>
                <a:cs typeface="Arial"/>
              </a:rPr>
              <a:t>Ley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de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Bosques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N°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14.888</a:t>
            </a:r>
            <a:r>
              <a:rPr dirty="0" sz="1800" spc="-5">
                <a:latin typeface="Trebuchet MS"/>
                <a:cs typeface="Trebuchet MS"/>
              </a:rPr>
              <a:t>: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Aprobada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2016,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garantiza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conservación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  </a:t>
            </a:r>
            <a:r>
              <a:rPr dirty="0" sz="1800" spc="-65">
                <a:latin typeface="Trebuchet MS"/>
                <a:cs typeface="Trebuchet MS"/>
              </a:rPr>
              <a:t>el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95">
                <a:latin typeface="Trebuchet MS"/>
                <a:cs typeface="Trebuchet MS"/>
              </a:rPr>
              <a:t>uso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sustentable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casi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millón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hectáreas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bosque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bonaerenses.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201" y="2058902"/>
            <a:ext cx="1341234" cy="981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0201" y="4910306"/>
            <a:ext cx="2108200" cy="1540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4501" y="5545048"/>
            <a:ext cx="8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0">
                <a:latin typeface="Trebuchet MS"/>
                <a:cs typeface="Trebuchet MS"/>
              </a:rPr>
              <a:t>·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4501" y="6383248"/>
            <a:ext cx="8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0">
                <a:latin typeface="Trebuchet MS"/>
                <a:cs typeface="Trebuchet MS"/>
              </a:rPr>
              <a:t>·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7219" y="5400268"/>
            <a:ext cx="8308975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" marR="5080" indent="-53975">
              <a:lnSpc>
                <a:spcPct val="152800"/>
              </a:lnSpc>
              <a:spcBef>
                <a:spcPts val="100"/>
              </a:spcBef>
            </a:pPr>
            <a:r>
              <a:rPr dirty="0" sz="1800" spc="5">
                <a:latin typeface="Trebuchet MS"/>
                <a:cs typeface="Trebuchet MS"/>
              </a:rPr>
              <a:t>Implementación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nuevas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tecnologías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el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ámbito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administración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pública 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Provincia.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800" spc="-5">
                <a:latin typeface="Trebuchet MS"/>
                <a:cs typeface="Trebuchet MS"/>
              </a:rPr>
              <a:t>Acercar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administración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pública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al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ciudadano.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601" y="790168"/>
            <a:ext cx="9347200" cy="421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500"/>
              </a:lnSpc>
              <a:spcBef>
                <a:spcPts val="100"/>
              </a:spcBef>
            </a:pPr>
            <a:r>
              <a:rPr dirty="0" sz="1800" spc="45">
                <a:latin typeface="Trebuchet MS"/>
                <a:cs typeface="Trebuchet MS"/>
              </a:rPr>
              <a:t>Desde </a:t>
            </a: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85">
                <a:latin typeface="Trebuchet MS"/>
                <a:cs typeface="Trebuchet MS"/>
              </a:rPr>
              <a:t>HCD </a:t>
            </a:r>
            <a:r>
              <a:rPr dirty="0" sz="1800" spc="35">
                <a:latin typeface="Trebuchet MS"/>
                <a:cs typeface="Trebuchet MS"/>
              </a:rPr>
              <a:t>venimos </a:t>
            </a:r>
            <a:r>
              <a:rPr dirty="0" sz="1800" spc="40">
                <a:latin typeface="Trebuchet MS"/>
                <a:cs typeface="Trebuchet MS"/>
              </a:rPr>
              <a:t>acompañando </a:t>
            </a:r>
            <a:r>
              <a:rPr dirty="0" sz="1800" spc="-10">
                <a:latin typeface="Trebuchet MS"/>
                <a:cs typeface="Trebuchet MS"/>
              </a:rPr>
              <a:t>activamente </a:t>
            </a:r>
            <a:r>
              <a:rPr dirty="0" sz="1800" spc="20">
                <a:latin typeface="Trebuchet MS"/>
                <a:cs typeface="Trebuchet MS"/>
              </a:rPr>
              <a:t>esta </a:t>
            </a:r>
            <a:r>
              <a:rPr dirty="0" sz="1800" spc="-20">
                <a:latin typeface="Trebuchet MS"/>
                <a:cs typeface="Trebuchet MS"/>
              </a:rPr>
              <a:t>iniciativa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>
                <a:latin typeface="Trebuchet MS"/>
                <a:cs typeface="Trebuchet MS"/>
              </a:rPr>
              <a:t>través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60">
                <a:latin typeface="Trebuchet MS"/>
                <a:cs typeface="Trebuchet MS"/>
              </a:rPr>
              <a:t>los </a:t>
            </a:r>
            <a:r>
              <a:rPr dirty="0" sz="1800" spc="15">
                <a:latin typeface="Trebuchet MS"/>
                <a:cs typeface="Trebuchet MS"/>
              </a:rPr>
              <a:t>distintos  </a:t>
            </a:r>
            <a:r>
              <a:rPr dirty="0" sz="1800" spc="10">
                <a:latin typeface="Trebuchet MS"/>
                <a:cs typeface="Trebuchet MS"/>
              </a:rPr>
              <a:t>proyectos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ley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90">
                <a:latin typeface="Trebuchet MS"/>
                <a:cs typeface="Trebuchet MS"/>
              </a:rPr>
              <a:t>pos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reformar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justicia,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través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3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grandes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pasos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fundamentales: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487045" marR="767080" indent="-487045">
              <a:lnSpc>
                <a:spcPct val="100000"/>
              </a:lnSpc>
              <a:buAutoNum type="arabicPeriod"/>
              <a:tabLst>
                <a:tab pos="487045" algn="l"/>
                <a:tab pos="487680" algn="l"/>
              </a:tabLst>
            </a:pPr>
            <a:r>
              <a:rPr dirty="0" sz="1800" spc="6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revisión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modernización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códigos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las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leyes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rigen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el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sistema.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Así  </a:t>
            </a:r>
            <a:r>
              <a:rPr dirty="0" sz="1800" spc="55">
                <a:latin typeface="Trebuchet MS"/>
                <a:cs typeface="Trebuchet MS"/>
              </a:rPr>
              <a:t>como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replantear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selección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jueces.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rebuchet MS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487045" indent="-487045">
              <a:lnSpc>
                <a:spcPct val="100000"/>
              </a:lnSpc>
              <a:buAutoNum type="arabicPeriod"/>
              <a:tabLst>
                <a:tab pos="487045" algn="l"/>
                <a:tab pos="487680" algn="l"/>
              </a:tabLst>
            </a:pPr>
            <a:r>
              <a:rPr dirty="0" sz="1800" spc="-25">
                <a:latin typeface="Trebuchet MS"/>
                <a:cs typeface="Trebuchet MS"/>
              </a:rPr>
              <a:t>El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acceso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bonaerenses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justicia.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rebuchet MS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543560" marR="890269" indent="-543560">
              <a:lnSpc>
                <a:spcPct val="100000"/>
              </a:lnSpc>
              <a:buAutoNum type="arabicPeriod"/>
              <a:tabLst>
                <a:tab pos="543560" algn="l"/>
                <a:tab pos="544195" algn="l"/>
              </a:tabLst>
            </a:pPr>
            <a:r>
              <a:rPr dirty="0" sz="1800">
                <a:latin typeface="Trebuchet MS"/>
                <a:cs typeface="Trebuchet MS"/>
              </a:rPr>
              <a:t>Creación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mapa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judicial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todos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podamos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conocer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diferentes  </a:t>
            </a:r>
            <a:r>
              <a:rPr dirty="0" sz="1800" spc="35">
                <a:latin typeface="Trebuchet MS"/>
                <a:cs typeface="Trebuchet MS"/>
              </a:rPr>
              <a:t>juzgados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32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Provincia.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227965">
              <a:lnSpc>
                <a:spcPct val="100000"/>
              </a:lnSpc>
              <a:spcBef>
                <a:spcPts val="5"/>
              </a:spcBef>
            </a:pPr>
            <a:r>
              <a:rPr dirty="0" sz="1800" spc="-90" b="1">
                <a:latin typeface="Arial"/>
                <a:cs typeface="Arial"/>
              </a:rPr>
              <a:t>Ley </a:t>
            </a:r>
            <a:r>
              <a:rPr dirty="0" sz="1800" spc="-75" b="1">
                <a:latin typeface="Arial"/>
                <a:cs typeface="Arial"/>
              </a:rPr>
              <a:t>de </a:t>
            </a:r>
            <a:r>
              <a:rPr dirty="0" sz="1800" spc="-55" b="1">
                <a:latin typeface="Arial"/>
                <a:cs typeface="Arial"/>
              </a:rPr>
              <a:t>Modernización </a:t>
            </a:r>
            <a:r>
              <a:rPr dirty="0" sz="1800" spc="-60" b="1">
                <a:latin typeface="Arial"/>
                <a:cs typeface="Arial"/>
              </a:rPr>
              <a:t>del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Estado: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7001" y="4154411"/>
            <a:ext cx="1804924" cy="141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27457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5098" y="975893"/>
            <a:ext cx="1240186" cy="1229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9401" y="618057"/>
            <a:ext cx="9170670" cy="622427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943735">
              <a:lnSpc>
                <a:spcPct val="100000"/>
              </a:lnSpc>
              <a:spcBef>
                <a:spcPts val="940"/>
              </a:spcBef>
            </a:pPr>
            <a:r>
              <a:rPr dirty="0" sz="1800" spc="-90" b="1">
                <a:latin typeface="Arial"/>
                <a:cs typeface="Arial"/>
              </a:rPr>
              <a:t>Ley </a:t>
            </a:r>
            <a:r>
              <a:rPr dirty="0" sz="1800" spc="-60" b="1">
                <a:latin typeface="Arial"/>
                <a:cs typeface="Arial"/>
              </a:rPr>
              <a:t>Provincial </a:t>
            </a:r>
            <a:r>
              <a:rPr dirty="0" sz="1800" spc="-75" b="1">
                <a:latin typeface="Arial"/>
                <a:cs typeface="Arial"/>
              </a:rPr>
              <a:t>de Responsabilidad </a:t>
            </a:r>
            <a:r>
              <a:rPr dirty="0" sz="1800" spc="-60" b="1">
                <a:latin typeface="Arial"/>
                <a:cs typeface="Arial"/>
              </a:rPr>
              <a:t>Fiscal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Municipal</a:t>
            </a:r>
            <a:endParaRPr sz="1800">
              <a:latin typeface="Arial"/>
              <a:cs typeface="Arial"/>
            </a:endParaRPr>
          </a:p>
          <a:p>
            <a:pPr marL="1943735">
              <a:lnSpc>
                <a:spcPct val="100000"/>
              </a:lnSpc>
              <a:spcBef>
                <a:spcPts val="840"/>
              </a:spcBef>
            </a:pPr>
            <a:r>
              <a:rPr dirty="0" sz="1800" spc="-15">
                <a:latin typeface="Trebuchet MS"/>
                <a:cs typeface="Trebuchet MS"/>
              </a:rPr>
              <a:t>Adhirieron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94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municipios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fecha</a:t>
            </a:r>
            <a:endParaRPr sz="1800">
              <a:latin typeface="Trebuchet MS"/>
              <a:cs typeface="Trebuchet MS"/>
            </a:endParaRPr>
          </a:p>
          <a:p>
            <a:pPr marL="1969135">
              <a:lnSpc>
                <a:spcPct val="100000"/>
              </a:lnSpc>
              <a:spcBef>
                <a:spcPts val="1340"/>
              </a:spcBef>
            </a:pPr>
            <a:r>
              <a:rPr dirty="0" sz="1800" spc="-55" b="1">
                <a:latin typeface="Arial"/>
                <a:cs typeface="Arial"/>
              </a:rPr>
              <a:t>Fortalecimiento </a:t>
            </a:r>
            <a:r>
              <a:rPr dirty="0" sz="1800" spc="-45" b="1">
                <a:latin typeface="Arial"/>
                <a:cs typeface="Arial"/>
              </a:rPr>
              <a:t>Institucional </a:t>
            </a:r>
            <a:r>
              <a:rPr dirty="0" sz="1800" spc="-85" b="1">
                <a:latin typeface="Arial"/>
                <a:cs typeface="Arial"/>
              </a:rPr>
              <a:t>y </a:t>
            </a:r>
            <a:r>
              <a:rPr dirty="0" sz="1800" spc="-80" b="1">
                <a:latin typeface="Arial"/>
                <a:cs typeface="Arial"/>
              </a:rPr>
              <a:t>Lucha </a:t>
            </a:r>
            <a:r>
              <a:rPr dirty="0" sz="1800" spc="-75" b="1">
                <a:latin typeface="Arial"/>
                <a:cs typeface="Arial"/>
              </a:rPr>
              <a:t>Contra </a:t>
            </a:r>
            <a:r>
              <a:rPr dirty="0" sz="1800" spc="-30" b="1">
                <a:latin typeface="Arial"/>
                <a:cs typeface="Arial"/>
              </a:rPr>
              <a:t>la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Corrupción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926589" marR="85725" indent="20955">
              <a:lnSpc>
                <a:spcPct val="111100"/>
              </a:lnSpc>
            </a:pPr>
            <a:r>
              <a:rPr dirty="0" sz="1800" spc="-20">
                <a:latin typeface="Trebuchet MS"/>
                <a:cs typeface="Trebuchet MS"/>
              </a:rPr>
              <a:t>la </a:t>
            </a:r>
            <a:r>
              <a:rPr dirty="0" sz="1800" spc="-15">
                <a:latin typeface="Trebuchet MS"/>
                <a:cs typeface="Trebuchet MS"/>
              </a:rPr>
              <a:t>Oficina de Fortalecimiento </a:t>
            </a:r>
            <a:r>
              <a:rPr dirty="0" sz="1800" spc="5">
                <a:latin typeface="Trebuchet MS"/>
                <a:cs typeface="Trebuchet MS"/>
              </a:rPr>
              <a:t>Institucional </a:t>
            </a:r>
            <a:r>
              <a:rPr dirty="0" sz="1800" spc="-60">
                <a:latin typeface="Trebuchet MS"/>
                <a:cs typeface="Trebuchet MS"/>
              </a:rPr>
              <a:t>(OFI), </a:t>
            </a:r>
            <a:r>
              <a:rPr dirty="0" sz="1800">
                <a:latin typeface="Trebuchet MS"/>
                <a:cs typeface="Trebuchet MS"/>
              </a:rPr>
              <a:t>que </a:t>
            </a:r>
            <a:r>
              <a:rPr dirty="0" sz="1800" spc="-5">
                <a:latin typeface="Trebuchet MS"/>
                <a:cs typeface="Trebuchet MS"/>
              </a:rPr>
              <a:t>establece  </a:t>
            </a:r>
            <a:r>
              <a:rPr dirty="0" sz="1800" spc="60">
                <a:latin typeface="Trebuchet MS"/>
                <a:cs typeface="Trebuchet MS"/>
              </a:rPr>
              <a:t>mecanismos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prevención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control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transparentar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gestión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del</a:t>
            </a:r>
            <a:endParaRPr sz="1800">
              <a:latin typeface="Trebuchet MS"/>
              <a:cs typeface="Trebuchet MS"/>
            </a:endParaRPr>
          </a:p>
          <a:p>
            <a:pPr marL="12700" marR="86360">
              <a:lnSpc>
                <a:spcPct val="111100"/>
              </a:lnSpc>
            </a:pPr>
            <a:r>
              <a:rPr dirty="0" sz="1800" spc="-10">
                <a:latin typeface="Trebuchet MS"/>
                <a:cs typeface="Trebuchet MS"/>
              </a:rPr>
              <a:t>Estado,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materia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transparencia,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ética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pública,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conflicto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intereses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lucha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contra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  </a:t>
            </a:r>
            <a:r>
              <a:rPr dirty="0" sz="1800" spc="-15">
                <a:latin typeface="Trebuchet MS"/>
                <a:cs typeface="Trebuchet MS"/>
              </a:rPr>
              <a:t>corrupción.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7630" indent="86995">
              <a:lnSpc>
                <a:spcPct val="111100"/>
              </a:lnSpc>
            </a:pPr>
            <a:r>
              <a:rPr dirty="0" sz="1800" spc="30">
                <a:latin typeface="Trebuchet MS"/>
                <a:cs typeface="Trebuchet MS"/>
              </a:rPr>
              <a:t>Nuevo </a:t>
            </a:r>
            <a:r>
              <a:rPr dirty="0" sz="1800" spc="45">
                <a:latin typeface="Trebuchet MS"/>
                <a:cs typeface="Trebuchet MS"/>
              </a:rPr>
              <a:t>sistema </a:t>
            </a:r>
            <a:r>
              <a:rPr dirty="0" sz="1800" spc="-20">
                <a:latin typeface="Trebuchet MS"/>
                <a:cs typeface="Trebuchet MS"/>
              </a:rPr>
              <a:t>electrónico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20">
                <a:latin typeface="Trebuchet MS"/>
                <a:cs typeface="Trebuchet MS"/>
              </a:rPr>
              <a:t>Declaraciones </a:t>
            </a:r>
            <a:r>
              <a:rPr dirty="0" sz="1800" spc="55">
                <a:latin typeface="Trebuchet MS"/>
                <a:cs typeface="Trebuchet MS"/>
              </a:rPr>
              <a:t>Juradas </a:t>
            </a:r>
            <a:r>
              <a:rPr dirty="0" sz="1800">
                <a:latin typeface="Trebuchet MS"/>
                <a:cs typeface="Trebuchet MS"/>
              </a:rPr>
              <a:t>que </a:t>
            </a:r>
            <a:r>
              <a:rPr dirty="0" sz="1800" spc="-40">
                <a:latin typeface="Trebuchet MS"/>
                <a:cs typeface="Trebuchet MS"/>
              </a:rPr>
              <a:t>permite </a:t>
            </a:r>
            <a:r>
              <a:rPr dirty="0" sz="1800" spc="-35">
                <a:latin typeface="Trebuchet MS"/>
                <a:cs typeface="Trebuchet MS"/>
              </a:rPr>
              <a:t>prevenir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-40">
                <a:latin typeface="Trebuchet MS"/>
                <a:cs typeface="Trebuchet MS"/>
              </a:rPr>
              <a:t>detectar  </a:t>
            </a:r>
            <a:r>
              <a:rPr dirty="0" sz="1800" spc="35">
                <a:latin typeface="Trebuchet MS"/>
                <a:cs typeface="Trebuchet MS"/>
              </a:rPr>
              <a:t>posibles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enriquecimientos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ilícitos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incompatibilidades</a:t>
            </a:r>
            <a:r>
              <a:rPr dirty="0" sz="1800" spc="-8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funcionarios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públicos.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20400"/>
              </a:lnSpc>
            </a:pPr>
            <a:r>
              <a:rPr dirty="0" sz="1800" spc="5">
                <a:latin typeface="Trebuchet MS"/>
                <a:cs typeface="Trebuchet MS"/>
              </a:rPr>
              <a:t>Plataforma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web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“Provincia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90">
                <a:latin typeface="Trebuchet MS"/>
                <a:cs typeface="Trebuchet MS"/>
              </a:rPr>
              <a:t>Abierta”,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ciudadanos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puedan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acceder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modo  </a:t>
            </a:r>
            <a:r>
              <a:rPr dirty="0" sz="1800" spc="-5">
                <a:latin typeface="Trebuchet MS"/>
                <a:cs typeface="Trebuchet MS"/>
              </a:rPr>
              <a:t>rápido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directo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información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relevante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Provincia,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así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como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a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todas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las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iniciativas 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-20">
                <a:latin typeface="Trebuchet MS"/>
                <a:cs typeface="Trebuchet MS"/>
              </a:rPr>
              <a:t>apertura </a:t>
            </a:r>
            <a:r>
              <a:rPr dirty="0" sz="1800" spc="-40">
                <a:latin typeface="Trebuchet MS"/>
                <a:cs typeface="Trebuchet MS"/>
              </a:rPr>
              <a:t>del</a:t>
            </a:r>
            <a:r>
              <a:rPr dirty="0" sz="1800" spc="-26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gobierno.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algn="just" marL="12700" marR="10160">
              <a:lnSpc>
                <a:spcPct val="120400"/>
              </a:lnSpc>
            </a:pPr>
            <a:r>
              <a:rPr dirty="0" sz="1800" spc="30">
                <a:latin typeface="Trebuchet MS"/>
                <a:cs typeface="Trebuchet MS"/>
              </a:rPr>
              <a:t>Creemos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35">
                <a:latin typeface="Trebuchet MS"/>
                <a:cs typeface="Trebuchet MS"/>
              </a:rPr>
              <a:t>un </a:t>
            </a:r>
            <a:r>
              <a:rPr dirty="0" sz="1800" spc="20">
                <a:latin typeface="Trebuchet MS"/>
                <a:cs typeface="Trebuchet MS"/>
              </a:rPr>
              <a:t>paradigma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25">
                <a:latin typeface="Trebuchet MS"/>
                <a:cs typeface="Trebuchet MS"/>
              </a:rPr>
              <a:t>gestión </a:t>
            </a:r>
            <a:r>
              <a:rPr dirty="0" sz="1800">
                <a:latin typeface="Trebuchet MS"/>
                <a:cs typeface="Trebuchet MS"/>
              </a:rPr>
              <a:t>pública </a:t>
            </a:r>
            <a:r>
              <a:rPr dirty="0" sz="1800" spc="60">
                <a:latin typeface="Trebuchet MS"/>
                <a:cs typeface="Trebuchet MS"/>
              </a:rPr>
              <a:t>basado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60">
                <a:latin typeface="Trebuchet MS"/>
                <a:cs typeface="Trebuchet MS"/>
              </a:rPr>
              <a:t>los </a:t>
            </a:r>
            <a:r>
              <a:rPr dirty="0" sz="1800" spc="10">
                <a:latin typeface="Trebuchet MS"/>
                <a:cs typeface="Trebuchet MS"/>
              </a:rPr>
              <a:t>principios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2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transparencia,  </a:t>
            </a:r>
            <a:r>
              <a:rPr dirty="0" sz="1800" spc="-5">
                <a:latin typeface="Trebuchet MS"/>
                <a:cs typeface="Trebuchet MS"/>
              </a:rPr>
              <a:t>participación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colaboración</a:t>
            </a:r>
            <a:r>
              <a:rPr dirty="0" sz="1800" spc="-32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ello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necesita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una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política</a:t>
            </a:r>
            <a:r>
              <a:rPr dirty="0" sz="1800" spc="-33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apertura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325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lainformación 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implementación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procesos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innovadores.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6645605"/>
                </a:moveTo>
                <a:lnTo>
                  <a:pt x="9777603" y="6645605"/>
                </a:lnTo>
                <a:lnTo>
                  <a:pt x="9777603" y="0"/>
                </a:lnTo>
                <a:lnTo>
                  <a:pt x="0" y="0"/>
                </a:lnTo>
                <a:lnTo>
                  <a:pt x="0" y="66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1055" y="848817"/>
            <a:ext cx="8652510" cy="5135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dirty="0" sz="2100" spc="40">
                <a:latin typeface="Trebuchet MS"/>
                <a:cs typeface="Trebuchet MS"/>
              </a:rPr>
              <a:t>En</a:t>
            </a:r>
            <a:r>
              <a:rPr dirty="0" sz="2100" spc="-10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este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-55">
                <a:latin typeface="Trebuchet MS"/>
                <a:cs typeface="Trebuchet MS"/>
              </a:rPr>
              <a:t>punto,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-5">
                <a:latin typeface="Trebuchet MS"/>
                <a:cs typeface="Trebuchet MS"/>
              </a:rPr>
              <a:t>Argentina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estableció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80">
                <a:latin typeface="Trebuchet MS"/>
                <a:cs typeface="Trebuchet MS"/>
              </a:rPr>
              <a:t>8</a:t>
            </a:r>
            <a:r>
              <a:rPr dirty="0" sz="2100" spc="-105">
                <a:latin typeface="Trebuchet MS"/>
                <a:cs typeface="Trebuchet MS"/>
              </a:rPr>
              <a:t> </a:t>
            </a:r>
            <a:r>
              <a:rPr dirty="0" sz="2100" spc="50">
                <a:latin typeface="Trebuchet MS"/>
                <a:cs typeface="Trebuchet MS"/>
              </a:rPr>
              <a:t>grandes</a:t>
            </a:r>
            <a:r>
              <a:rPr dirty="0" sz="2100" spc="-105">
                <a:latin typeface="Trebuchet MS"/>
                <a:cs typeface="Trebuchet MS"/>
              </a:rPr>
              <a:t> </a:t>
            </a:r>
            <a:r>
              <a:rPr dirty="0" sz="2100" spc="-15">
                <a:latin typeface="Trebuchet MS"/>
                <a:cs typeface="Trebuchet MS"/>
              </a:rPr>
              <a:t>Objetivos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-15">
                <a:latin typeface="Trebuchet MS"/>
                <a:cs typeface="Trebuchet MS"/>
              </a:rPr>
              <a:t>de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-35">
                <a:latin typeface="Trebuchet MS"/>
                <a:cs typeface="Trebuchet MS"/>
              </a:rPr>
              <a:t>Gobierno: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987425" indent="-635">
              <a:lnSpc>
                <a:spcPct val="174600"/>
              </a:lnSpc>
            </a:pPr>
            <a:r>
              <a:rPr dirty="0" sz="2100" spc="85">
                <a:latin typeface="Trebuchet MS"/>
                <a:cs typeface="Trebuchet MS"/>
              </a:rPr>
              <a:t>DESARROLLO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120">
                <a:latin typeface="Trebuchet MS"/>
                <a:cs typeface="Trebuchet MS"/>
              </a:rPr>
              <a:t>HUMANO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 spc="100">
                <a:latin typeface="Trebuchet MS"/>
                <a:cs typeface="Trebuchet MS"/>
              </a:rPr>
              <a:t>SOSTENIBLE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 spc="175">
                <a:latin typeface="Trebuchet MS"/>
                <a:cs typeface="Trebuchet MS"/>
              </a:rPr>
              <a:t>-</a:t>
            </a:r>
            <a:r>
              <a:rPr dirty="0" sz="2100" spc="-105">
                <a:latin typeface="Trebuchet MS"/>
                <a:cs typeface="Trebuchet MS"/>
              </a:rPr>
              <a:t> </a:t>
            </a:r>
            <a:r>
              <a:rPr dirty="0" sz="2100" spc="20">
                <a:latin typeface="Trebuchet MS"/>
                <a:cs typeface="Trebuchet MS"/>
              </a:rPr>
              <a:t>Avanzar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20">
                <a:latin typeface="Trebuchet MS"/>
                <a:cs typeface="Trebuchet MS"/>
              </a:rPr>
              <a:t>hacia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 spc="5">
                <a:latin typeface="Trebuchet MS"/>
                <a:cs typeface="Trebuchet MS"/>
              </a:rPr>
              <a:t>pobreza</a:t>
            </a:r>
            <a:r>
              <a:rPr dirty="0" sz="2100" spc="-110">
                <a:latin typeface="Trebuchet MS"/>
                <a:cs typeface="Trebuchet MS"/>
              </a:rPr>
              <a:t> </a:t>
            </a:r>
            <a:r>
              <a:rPr dirty="0" sz="2100" spc="80">
                <a:latin typeface="Trebuchet MS"/>
                <a:cs typeface="Trebuchet MS"/>
              </a:rPr>
              <a:t>0  COMBATE </a:t>
            </a:r>
            <a:r>
              <a:rPr dirty="0" sz="2100" spc="85">
                <a:latin typeface="Trebuchet MS"/>
                <a:cs typeface="Trebuchet MS"/>
              </a:rPr>
              <a:t>AL </a:t>
            </a:r>
            <a:r>
              <a:rPr dirty="0" sz="2100" spc="60">
                <a:latin typeface="Trebuchet MS"/>
                <a:cs typeface="Trebuchet MS"/>
              </a:rPr>
              <a:t>NARCOTRÁFICO </a:t>
            </a:r>
            <a:r>
              <a:rPr dirty="0" sz="2100" spc="130">
                <a:latin typeface="Trebuchet MS"/>
                <a:cs typeface="Trebuchet MS"/>
              </a:rPr>
              <a:t>Y </a:t>
            </a:r>
            <a:r>
              <a:rPr dirty="0" sz="2100" spc="120">
                <a:latin typeface="Trebuchet MS"/>
                <a:cs typeface="Trebuchet MS"/>
              </a:rPr>
              <a:t>MEJORA </a:t>
            </a:r>
            <a:r>
              <a:rPr dirty="0" sz="2100" spc="80">
                <a:latin typeface="Trebuchet MS"/>
                <a:cs typeface="Trebuchet MS"/>
              </a:rPr>
              <a:t>DE </a:t>
            </a:r>
            <a:r>
              <a:rPr dirty="0" sz="2100" spc="95">
                <a:latin typeface="Trebuchet MS"/>
                <a:cs typeface="Trebuchet MS"/>
              </a:rPr>
              <a:t>LA </a:t>
            </a:r>
            <a:r>
              <a:rPr dirty="0" sz="2100" spc="85">
                <a:latin typeface="Trebuchet MS"/>
                <a:cs typeface="Trebuchet MS"/>
              </a:rPr>
              <a:t>SEGURIDAD  </a:t>
            </a:r>
            <a:r>
              <a:rPr dirty="0" sz="2100" spc="50">
                <a:latin typeface="Trebuchet MS"/>
                <a:cs typeface="Trebuchet MS"/>
              </a:rPr>
              <a:t>FORTALECIMIENTO</a:t>
            </a:r>
            <a:r>
              <a:rPr dirty="0" sz="2100" spc="-114">
                <a:latin typeface="Trebuchet MS"/>
                <a:cs typeface="Trebuchet MS"/>
              </a:rPr>
              <a:t> </a:t>
            </a:r>
            <a:r>
              <a:rPr dirty="0" sz="2100" spc="70">
                <a:latin typeface="Trebuchet MS"/>
                <a:cs typeface="Trebuchet MS"/>
              </a:rPr>
              <a:t>INSTITUCIONAL</a:t>
            </a:r>
            <a:endParaRPr sz="2100">
              <a:latin typeface="Trebuchet MS"/>
              <a:cs typeface="Trebuchet MS"/>
            </a:endParaRPr>
          </a:p>
          <a:p>
            <a:pPr marL="12700" marR="4111625">
              <a:lnSpc>
                <a:spcPct val="174600"/>
              </a:lnSpc>
            </a:pPr>
            <a:r>
              <a:rPr dirty="0" sz="2100" spc="80">
                <a:latin typeface="Trebuchet MS"/>
                <a:cs typeface="Trebuchet MS"/>
              </a:rPr>
              <a:t>ESTABILIDAD </a:t>
            </a:r>
            <a:r>
              <a:rPr dirty="0" sz="2100" spc="95">
                <a:latin typeface="Trebuchet MS"/>
                <a:cs typeface="Trebuchet MS"/>
              </a:rPr>
              <a:t>MACROECONÓMICA  </a:t>
            </a:r>
            <a:r>
              <a:rPr dirty="0" sz="2100" spc="85">
                <a:latin typeface="Trebuchet MS"/>
                <a:cs typeface="Trebuchet MS"/>
              </a:rPr>
              <a:t>DESARROLLO </a:t>
            </a:r>
            <a:r>
              <a:rPr dirty="0" sz="2100" spc="80">
                <a:latin typeface="Trebuchet MS"/>
                <a:cs typeface="Trebuchet MS"/>
              </a:rPr>
              <a:t>DE</a:t>
            </a:r>
            <a:r>
              <a:rPr dirty="0" sz="2100" spc="-350">
                <a:latin typeface="Trebuchet MS"/>
                <a:cs typeface="Trebuchet MS"/>
              </a:rPr>
              <a:t> </a:t>
            </a:r>
            <a:r>
              <a:rPr dirty="0" sz="2100" spc="80">
                <a:latin typeface="Trebuchet MS"/>
                <a:cs typeface="Trebuchet MS"/>
              </a:rPr>
              <a:t>INFRAESTRUCTURA  </a:t>
            </a:r>
            <a:r>
              <a:rPr dirty="0" sz="2100" spc="90">
                <a:latin typeface="Trebuchet MS"/>
                <a:cs typeface="Trebuchet MS"/>
              </a:rPr>
              <a:t>MODERNIZACIÓN </a:t>
            </a:r>
            <a:r>
              <a:rPr dirty="0" sz="2100" spc="80">
                <a:latin typeface="Trebuchet MS"/>
                <a:cs typeface="Trebuchet MS"/>
              </a:rPr>
              <a:t>DEL ESTADO  </a:t>
            </a:r>
            <a:r>
              <a:rPr dirty="0" sz="2100" spc="85">
                <a:latin typeface="Trebuchet MS"/>
                <a:cs typeface="Trebuchet MS"/>
              </a:rPr>
              <a:t>INSERCIÓN </a:t>
            </a:r>
            <a:r>
              <a:rPr dirty="0" sz="2100" spc="40">
                <a:latin typeface="Trebuchet MS"/>
                <a:cs typeface="Trebuchet MS"/>
              </a:rPr>
              <a:t>INTELIGENTE </a:t>
            </a:r>
            <a:r>
              <a:rPr dirty="0" sz="2100" spc="85">
                <a:latin typeface="Trebuchet MS"/>
                <a:cs typeface="Trebuchet MS"/>
              </a:rPr>
              <a:t>AL </a:t>
            </a:r>
            <a:r>
              <a:rPr dirty="0" sz="2100" spc="135">
                <a:latin typeface="Trebuchet MS"/>
                <a:cs typeface="Trebuchet MS"/>
              </a:rPr>
              <a:t>MUNDO  </a:t>
            </a:r>
            <a:r>
              <a:rPr dirty="0" sz="2100" spc="65">
                <a:latin typeface="Trebuchet MS"/>
                <a:cs typeface="Trebuchet MS"/>
              </a:rPr>
              <a:t>ACUERDO PRODUCTIVO</a:t>
            </a:r>
            <a:r>
              <a:rPr dirty="0" sz="2100" spc="-300">
                <a:latin typeface="Trebuchet MS"/>
                <a:cs typeface="Trebuchet MS"/>
              </a:rPr>
              <a:t> </a:t>
            </a:r>
            <a:r>
              <a:rPr dirty="0" sz="2100" spc="75">
                <a:latin typeface="Trebuchet MS"/>
                <a:cs typeface="Trebuchet MS"/>
              </a:rPr>
              <a:t>NACIONAL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1252" y="1874342"/>
            <a:ext cx="109219" cy="11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252" y="2426792"/>
            <a:ext cx="109219" cy="113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5601" y="2979242"/>
            <a:ext cx="109219" cy="113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5601" y="3531692"/>
            <a:ext cx="109219" cy="113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4902" y="4084142"/>
            <a:ext cx="109219" cy="113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4902" y="4636592"/>
            <a:ext cx="109219" cy="113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4902" y="5233492"/>
            <a:ext cx="109219" cy="113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5601" y="5779592"/>
            <a:ext cx="109219" cy="113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6951" y="255092"/>
            <a:ext cx="10198100" cy="7061200"/>
          </a:xfrm>
          <a:custGeom>
            <a:avLst/>
            <a:gdLst/>
            <a:ahLst/>
            <a:cxnLst/>
            <a:rect l="l" t="t" r="r" b="b"/>
            <a:pathLst>
              <a:path w="10198100" h="7061200">
                <a:moveTo>
                  <a:pt x="0" y="7061200"/>
                </a:moveTo>
                <a:lnTo>
                  <a:pt x="10198100" y="7061200"/>
                </a:lnTo>
                <a:lnTo>
                  <a:pt x="10198100" y="0"/>
                </a:lnTo>
                <a:lnTo>
                  <a:pt x="0" y="0"/>
                </a:lnTo>
                <a:lnTo>
                  <a:pt x="0" y="7061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302" y="822325"/>
            <a:ext cx="768286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45"/>
              <a:t>Provincia </a:t>
            </a:r>
            <a:r>
              <a:rPr dirty="0" sz="2200" spc="-65"/>
              <a:t>de </a:t>
            </a:r>
            <a:r>
              <a:rPr dirty="0" sz="2200" spc="-175"/>
              <a:t>Buenos </a:t>
            </a:r>
            <a:r>
              <a:rPr dirty="0" sz="2200" spc="-160"/>
              <a:t>Aires </a:t>
            </a:r>
            <a:r>
              <a:rPr dirty="0" sz="2200" spc="-170"/>
              <a:t>y </a:t>
            </a:r>
            <a:r>
              <a:rPr dirty="0" sz="2200" spc="-180"/>
              <a:t>los </a:t>
            </a:r>
            <a:r>
              <a:rPr dirty="0" sz="2200" spc="-140"/>
              <a:t>Objetivos </a:t>
            </a:r>
            <a:r>
              <a:rPr dirty="0" sz="2200" spc="-114"/>
              <a:t>Desarrollo</a:t>
            </a:r>
            <a:r>
              <a:rPr dirty="0" sz="2200" spc="-40"/>
              <a:t> </a:t>
            </a:r>
            <a:r>
              <a:rPr dirty="0" sz="2200" spc="-140"/>
              <a:t>Sostenible: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1161275" y="1496186"/>
            <a:ext cx="2138565" cy="372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61501" y="3280536"/>
            <a:ext cx="381000" cy="831850"/>
          </a:xfrm>
          <a:custGeom>
            <a:avLst/>
            <a:gdLst/>
            <a:ahLst/>
            <a:cxnLst/>
            <a:rect l="l" t="t" r="r" b="b"/>
            <a:pathLst>
              <a:path w="381000" h="831850">
                <a:moveTo>
                  <a:pt x="0" y="0"/>
                </a:moveTo>
                <a:lnTo>
                  <a:pt x="381000" y="8318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00414" y="4106036"/>
            <a:ext cx="1490345" cy="622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124460">
              <a:lnSpc>
                <a:spcPct val="100000"/>
              </a:lnSpc>
              <a:spcBef>
                <a:spcPts val="615"/>
              </a:spcBef>
            </a:pPr>
            <a:r>
              <a:rPr dirty="0" sz="1400" spc="10">
                <a:latin typeface="Trebuchet MS"/>
                <a:cs typeface="Trebuchet MS"/>
              </a:rPr>
              <a:t>Provincia</a:t>
            </a:r>
            <a:endParaRPr sz="1400">
              <a:latin typeface="Trebuchet MS"/>
              <a:cs typeface="Trebuchet MS"/>
            </a:endParaRPr>
          </a:p>
          <a:p>
            <a:pPr marL="12446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Trebuchet MS"/>
                <a:cs typeface="Trebuchet MS"/>
              </a:rPr>
              <a:t>de </a:t>
            </a:r>
            <a:r>
              <a:rPr dirty="0" sz="1400" spc="55">
                <a:latin typeface="Trebuchet MS"/>
                <a:cs typeface="Trebuchet MS"/>
              </a:rPr>
              <a:t>Buenos</a:t>
            </a:r>
            <a:r>
              <a:rPr dirty="0" sz="1400" spc="-185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Aires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951" y="238887"/>
            <a:ext cx="10198100" cy="7099300"/>
          </a:xfrm>
          <a:custGeom>
            <a:avLst/>
            <a:gdLst/>
            <a:ahLst/>
            <a:cxnLst/>
            <a:rect l="l" t="t" r="r" b="b"/>
            <a:pathLst>
              <a:path w="10198100" h="7099300">
                <a:moveTo>
                  <a:pt x="0" y="7099300"/>
                </a:moveTo>
                <a:lnTo>
                  <a:pt x="10198100" y="7099300"/>
                </a:lnTo>
                <a:lnTo>
                  <a:pt x="10198100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70300" y="1570609"/>
            <a:ext cx="4477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 b="1">
                <a:latin typeface="Arial"/>
                <a:cs typeface="Arial"/>
              </a:rPr>
              <a:t>María </a:t>
            </a:r>
            <a:r>
              <a:rPr dirty="0" sz="1800" spc="-45" b="1">
                <a:latin typeface="Arial"/>
                <a:cs typeface="Arial"/>
              </a:rPr>
              <a:t>Eugenia </a:t>
            </a:r>
            <a:r>
              <a:rPr dirty="0" sz="1800" spc="-20" b="1">
                <a:latin typeface="Arial"/>
                <a:cs typeface="Arial"/>
              </a:rPr>
              <a:t>Vidal </a:t>
            </a:r>
            <a:r>
              <a:rPr dirty="0" sz="1800" spc="-35" b="1">
                <a:latin typeface="Arial"/>
                <a:cs typeface="Arial"/>
              </a:rPr>
              <a:t>impulsa </a:t>
            </a:r>
            <a:r>
              <a:rPr dirty="0" sz="1800" spc="-135" b="1">
                <a:latin typeface="Arial"/>
                <a:cs typeface="Arial"/>
              </a:rPr>
              <a:t>“PBA</a:t>
            </a:r>
            <a:r>
              <a:rPr dirty="0" sz="1800" spc="-260" b="1">
                <a:latin typeface="Arial"/>
                <a:cs typeface="Arial"/>
              </a:rPr>
              <a:t> </a:t>
            </a:r>
            <a:r>
              <a:rPr dirty="0" sz="1800" spc="75" b="1">
                <a:latin typeface="Arial"/>
                <a:cs typeface="Arial"/>
              </a:rPr>
              <a:t>2030”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019" y="2408326"/>
            <a:ext cx="4256760" cy="4256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951" y="2430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7102" y="1255191"/>
            <a:ext cx="8167370" cy="29972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400" spc="-80" b="1">
                <a:latin typeface="Arial"/>
                <a:cs typeface="Arial"/>
              </a:rPr>
              <a:t>AUMENTO </a:t>
            </a:r>
            <a:r>
              <a:rPr dirty="0" sz="1400" spc="-120" b="1">
                <a:latin typeface="Arial"/>
                <a:cs typeface="Arial"/>
              </a:rPr>
              <a:t>DE </a:t>
            </a:r>
            <a:r>
              <a:rPr dirty="0" sz="1400" spc="-95" b="1">
                <a:latin typeface="Arial"/>
                <a:cs typeface="Arial"/>
              </a:rPr>
              <a:t>LA </a:t>
            </a:r>
            <a:r>
              <a:rPr dirty="0" sz="1400" spc="-100" b="1">
                <a:latin typeface="Arial"/>
                <a:cs typeface="Arial"/>
              </a:rPr>
              <a:t>PARTIDA </a:t>
            </a:r>
            <a:r>
              <a:rPr dirty="0" sz="1400" spc="-90" b="1">
                <a:latin typeface="Arial"/>
                <a:cs typeface="Arial"/>
              </a:rPr>
              <a:t>PRESUPUESTARIA </a:t>
            </a:r>
            <a:r>
              <a:rPr dirty="0" sz="1400" spc="-80" b="1">
                <a:latin typeface="Arial"/>
                <a:cs typeface="Arial"/>
              </a:rPr>
              <a:t>DESTINADA </a:t>
            </a:r>
            <a:r>
              <a:rPr dirty="0" sz="1400" spc="-125" b="1">
                <a:latin typeface="Arial"/>
                <a:cs typeface="Arial"/>
              </a:rPr>
              <a:t>A </a:t>
            </a:r>
            <a:r>
              <a:rPr dirty="0" sz="1400" spc="-50" b="1">
                <a:latin typeface="Arial"/>
                <a:cs typeface="Arial"/>
              </a:rPr>
              <a:t>MINISTERIO </a:t>
            </a:r>
            <a:r>
              <a:rPr dirty="0" sz="1400" spc="-120" b="1">
                <a:latin typeface="Arial"/>
                <a:cs typeface="Arial"/>
              </a:rPr>
              <a:t>DE</a:t>
            </a:r>
            <a:r>
              <a:rPr dirty="0" sz="1400" spc="-114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DESARROLLO </a:t>
            </a:r>
            <a:r>
              <a:rPr dirty="0" sz="1400" spc="-85" b="1">
                <a:latin typeface="Arial"/>
                <a:cs typeface="Arial"/>
              </a:rPr>
              <a:t>SOCIAL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50">
                <a:latin typeface="Trebuchet MS"/>
                <a:cs typeface="Trebuchet MS"/>
              </a:rPr>
              <a:t>2016 </a:t>
            </a:r>
            <a:r>
              <a:rPr dirty="0" sz="1400" spc="-165">
                <a:latin typeface="Trebuchet MS"/>
                <a:cs typeface="Trebuchet MS"/>
              </a:rPr>
              <a:t>:</a:t>
            </a:r>
            <a:r>
              <a:rPr dirty="0" sz="1400" spc="-204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$8.389.377.434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10">
                <a:latin typeface="Trebuchet MS"/>
                <a:cs typeface="Trebuchet MS"/>
              </a:rPr>
              <a:t>2017: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15">
                <a:latin typeface="Trebuchet MS"/>
                <a:cs typeface="Trebuchet MS"/>
              </a:rPr>
              <a:t>$13.033.323.800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10">
                <a:latin typeface="Trebuchet MS"/>
                <a:cs typeface="Trebuchet MS"/>
              </a:rPr>
              <a:t>2018: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15">
                <a:latin typeface="Trebuchet MS"/>
                <a:cs typeface="Trebuchet MS"/>
              </a:rPr>
              <a:t>$16.206.566.025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(se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duplicó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el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Presupuesto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70">
                <a:latin typeface="Trebuchet MS"/>
                <a:cs typeface="Trebuchet MS"/>
              </a:rPr>
              <a:t>dos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15">
                <a:latin typeface="Trebuchet MS"/>
                <a:cs typeface="Trebuchet MS"/>
              </a:rPr>
              <a:t>años).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80" b="1">
                <a:latin typeface="Arial"/>
                <a:cs typeface="Arial"/>
              </a:rPr>
              <a:t>AUMENTO </a:t>
            </a:r>
            <a:r>
              <a:rPr dirty="0" sz="1400" spc="-120" b="1">
                <a:latin typeface="Arial"/>
                <a:cs typeface="Arial"/>
              </a:rPr>
              <a:t>DE </a:t>
            </a:r>
            <a:r>
              <a:rPr dirty="0" sz="1400" spc="-100" b="1">
                <a:latin typeface="Arial"/>
                <a:cs typeface="Arial"/>
              </a:rPr>
              <a:t>PRESTACIONES </a:t>
            </a:r>
            <a:r>
              <a:rPr dirty="0" sz="1400" spc="-45" b="1">
                <a:latin typeface="Arial"/>
                <a:cs typeface="Arial"/>
              </a:rPr>
              <a:t>Y</a:t>
            </a:r>
            <a:r>
              <a:rPr dirty="0" sz="1400" spc="120" b="1">
                <a:latin typeface="Arial"/>
                <a:cs typeface="Arial"/>
              </a:rPr>
              <a:t> </a:t>
            </a:r>
            <a:r>
              <a:rPr dirty="0" sz="1400" spc="-85" b="1">
                <a:latin typeface="Arial"/>
                <a:cs typeface="Arial"/>
              </a:rPr>
              <a:t>DESTINATARIOS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35">
                <a:latin typeface="Trebuchet MS"/>
                <a:cs typeface="Trebuchet MS"/>
              </a:rPr>
              <a:t>Desde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el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35">
                <a:latin typeface="Trebuchet MS"/>
                <a:cs typeface="Trebuchet MS"/>
              </a:rPr>
              <a:t>año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2015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45">
                <a:latin typeface="Trebuchet MS"/>
                <a:cs typeface="Trebuchet MS"/>
              </a:rPr>
              <a:t>los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beneficiarios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30">
                <a:latin typeface="Trebuchet MS"/>
                <a:cs typeface="Trebuchet MS"/>
              </a:rPr>
              <a:t>programas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35">
                <a:latin typeface="Trebuchet MS"/>
                <a:cs typeface="Trebuchet MS"/>
              </a:rPr>
              <a:t>sociales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provinciales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aumentaron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un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95">
                <a:latin typeface="Trebuchet MS"/>
                <a:cs typeface="Trebuchet MS"/>
              </a:rPr>
              <a:t>40%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95" b="1">
                <a:latin typeface="Arial"/>
                <a:cs typeface="Arial"/>
              </a:rPr>
              <a:t>SUBA </a:t>
            </a:r>
            <a:r>
              <a:rPr dirty="0" sz="1400" spc="-120" b="1">
                <a:latin typeface="Arial"/>
                <a:cs typeface="Arial"/>
              </a:rPr>
              <a:t>DE </a:t>
            </a:r>
            <a:r>
              <a:rPr dirty="0" sz="1400" spc="-80" b="1">
                <a:latin typeface="Arial"/>
                <a:cs typeface="Arial"/>
              </a:rPr>
              <a:t>PENSIONES </a:t>
            </a:r>
            <a:r>
              <a:rPr dirty="0" sz="1400" spc="-45" b="1">
                <a:latin typeface="Arial"/>
                <a:cs typeface="Arial"/>
              </a:rPr>
              <a:t>Y</a:t>
            </a:r>
            <a:r>
              <a:rPr dirty="0" sz="1400" spc="114" b="1">
                <a:latin typeface="Arial"/>
                <a:cs typeface="Arial"/>
              </a:rPr>
              <a:t> </a:t>
            </a:r>
            <a:r>
              <a:rPr dirty="0" sz="1400" spc="-75" b="1">
                <a:latin typeface="Arial"/>
                <a:cs typeface="Arial"/>
              </a:rPr>
              <a:t>JUBILACIONES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dirty="0" sz="1400" spc="5" b="1">
                <a:latin typeface="Arial"/>
                <a:cs typeface="Arial"/>
              </a:rPr>
              <a:t>2016:</a:t>
            </a:r>
            <a:r>
              <a:rPr dirty="0" sz="1400" spc="-170" b="1">
                <a:latin typeface="Arial"/>
                <a:cs typeface="Arial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jubilación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mínima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40">
                <a:latin typeface="Trebuchet MS"/>
                <a:cs typeface="Trebuchet MS"/>
              </a:rPr>
              <a:t>subió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un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95">
                <a:latin typeface="Trebuchet MS"/>
                <a:cs typeface="Trebuchet MS"/>
              </a:rPr>
              <a:t>15%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beneficiando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30">
                <a:latin typeface="Trebuchet MS"/>
                <a:cs typeface="Trebuchet MS"/>
              </a:rPr>
              <a:t>a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80">
                <a:latin typeface="Trebuchet MS"/>
                <a:cs typeface="Trebuchet MS"/>
              </a:rPr>
              <a:t>más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288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mil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abuelos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la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PBA,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implicó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inversión  </a:t>
            </a:r>
            <a:r>
              <a:rPr dirty="0" sz="1400" spc="-10">
                <a:latin typeface="Trebuchet MS"/>
                <a:cs typeface="Trebuchet MS"/>
              </a:rPr>
              <a:t>de </a:t>
            </a:r>
            <a:r>
              <a:rPr dirty="0" sz="1400" spc="25">
                <a:latin typeface="Trebuchet MS"/>
                <a:cs typeface="Trebuchet MS"/>
              </a:rPr>
              <a:t>$5.388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millones.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5" b="1">
                <a:latin typeface="Arial"/>
                <a:cs typeface="Arial"/>
              </a:rPr>
              <a:t>2017: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aumento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la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jubilación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mínima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un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12,96%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y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un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95">
                <a:latin typeface="Trebuchet MS"/>
                <a:cs typeface="Trebuchet MS"/>
              </a:rPr>
              <a:t>20%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45">
                <a:latin typeface="Trebuchet MS"/>
                <a:cs typeface="Trebuchet MS"/>
              </a:rPr>
              <a:t>las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40">
                <a:latin typeface="Trebuchet MS"/>
                <a:cs typeface="Trebuchet MS"/>
              </a:rPr>
              <a:t>asignaciones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familiares.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7102" y="4684191"/>
            <a:ext cx="8163559" cy="9398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400" spc="-120" b="1">
                <a:latin typeface="Arial"/>
                <a:cs typeface="Arial"/>
              </a:rPr>
              <a:t>ESTADO </a:t>
            </a:r>
            <a:r>
              <a:rPr dirty="0" sz="1400" spc="-95" b="1">
                <a:latin typeface="Arial"/>
                <a:cs typeface="Arial"/>
              </a:rPr>
              <a:t>EN </a:t>
            </a:r>
            <a:r>
              <a:rPr dirty="0" sz="1400" spc="-55" b="1">
                <a:latin typeface="Arial"/>
                <a:cs typeface="Arial"/>
              </a:rPr>
              <a:t>TU</a:t>
            </a:r>
            <a:r>
              <a:rPr dirty="0" sz="1400" spc="80" b="1">
                <a:latin typeface="Arial"/>
                <a:cs typeface="Arial"/>
              </a:rPr>
              <a:t> </a:t>
            </a:r>
            <a:r>
              <a:rPr dirty="0" sz="1400" spc="-105" b="1">
                <a:latin typeface="Arial"/>
                <a:cs typeface="Arial"/>
              </a:rPr>
              <a:t>BARRIO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dirty="0" sz="1400" spc="90">
                <a:latin typeface="Trebuchet MS"/>
                <a:cs typeface="Trebuchet MS"/>
              </a:rPr>
              <a:t>Los </a:t>
            </a:r>
            <a:r>
              <a:rPr dirty="0" sz="1400" spc="25">
                <a:latin typeface="Trebuchet MS"/>
                <a:cs typeface="Trebuchet MS"/>
              </a:rPr>
              <a:t>vecinos </a:t>
            </a:r>
            <a:r>
              <a:rPr dirty="0" sz="1400" spc="30">
                <a:latin typeface="Trebuchet MS"/>
                <a:cs typeface="Trebuchet MS"/>
              </a:rPr>
              <a:t>a </a:t>
            </a:r>
            <a:r>
              <a:rPr dirty="0" sz="1400" spc="-35">
                <a:latin typeface="Trebuchet MS"/>
                <a:cs typeface="Trebuchet MS"/>
              </a:rPr>
              <a:t>partir </a:t>
            </a:r>
            <a:r>
              <a:rPr dirty="0" sz="1400" spc="-10">
                <a:latin typeface="Trebuchet MS"/>
                <a:cs typeface="Trebuchet MS"/>
              </a:rPr>
              <a:t>de </a:t>
            </a:r>
            <a:r>
              <a:rPr dirty="0" sz="1400">
                <a:latin typeface="Trebuchet MS"/>
                <a:cs typeface="Trebuchet MS"/>
              </a:rPr>
              <a:t>este </a:t>
            </a:r>
            <a:r>
              <a:rPr dirty="0" sz="1400" spc="15">
                <a:latin typeface="Trebuchet MS"/>
                <a:cs typeface="Trebuchet MS"/>
              </a:rPr>
              <a:t>programa </a:t>
            </a:r>
            <a:r>
              <a:rPr dirty="0" sz="1400">
                <a:latin typeface="Trebuchet MS"/>
                <a:cs typeface="Trebuchet MS"/>
              </a:rPr>
              <a:t>pueden </a:t>
            </a:r>
            <a:r>
              <a:rPr dirty="0" sz="1400" spc="-25">
                <a:latin typeface="Trebuchet MS"/>
                <a:cs typeface="Trebuchet MS"/>
              </a:rPr>
              <a:t>realizar </a:t>
            </a:r>
            <a:r>
              <a:rPr dirty="0" sz="1400" spc="-5">
                <a:latin typeface="Trebuchet MS"/>
                <a:cs typeface="Trebuchet MS"/>
              </a:rPr>
              <a:t>trámites </a:t>
            </a:r>
            <a:r>
              <a:rPr dirty="0" sz="1400" spc="-10">
                <a:latin typeface="Trebuchet MS"/>
                <a:cs typeface="Trebuchet MS"/>
              </a:rPr>
              <a:t>de </a:t>
            </a:r>
            <a:r>
              <a:rPr dirty="0" sz="1400" spc="25">
                <a:latin typeface="Trebuchet MS"/>
                <a:cs typeface="Trebuchet MS"/>
              </a:rPr>
              <a:t>asistencia </a:t>
            </a:r>
            <a:r>
              <a:rPr dirty="0" sz="1400" spc="-10">
                <a:latin typeface="Trebuchet MS"/>
                <a:cs typeface="Trebuchet MS"/>
              </a:rPr>
              <a:t>social, documentación,  </a:t>
            </a:r>
            <a:r>
              <a:rPr dirty="0" sz="1400">
                <a:latin typeface="Trebuchet MS"/>
                <a:cs typeface="Trebuchet MS"/>
              </a:rPr>
              <a:t>atención </a:t>
            </a:r>
            <a:r>
              <a:rPr dirty="0" sz="1400" spc="-30">
                <a:latin typeface="Trebuchet MS"/>
                <a:cs typeface="Trebuchet MS"/>
              </a:rPr>
              <a:t>médica, </a:t>
            </a:r>
            <a:r>
              <a:rPr dirty="0" sz="1400" spc="45">
                <a:latin typeface="Trebuchet MS"/>
                <a:cs typeface="Trebuchet MS"/>
              </a:rPr>
              <a:t>vacunas </a:t>
            </a:r>
            <a:r>
              <a:rPr dirty="0" sz="1400" spc="10">
                <a:latin typeface="Trebuchet MS"/>
                <a:cs typeface="Trebuchet MS"/>
              </a:rPr>
              <a:t>y</a:t>
            </a:r>
            <a:r>
              <a:rPr dirty="0" sz="1400" spc="-3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capacitaciones.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25">
                <a:latin typeface="Trebuchet MS"/>
                <a:cs typeface="Trebuchet MS"/>
              </a:rPr>
              <a:t>En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2018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80">
                <a:latin typeface="Trebuchet MS"/>
                <a:cs typeface="Trebuchet MS"/>
              </a:rPr>
              <a:t>más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500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mil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vecinos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45">
                <a:latin typeface="Trebuchet MS"/>
                <a:cs typeface="Trebuchet MS"/>
              </a:rPr>
              <a:t>asistidos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244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operativos.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7102" y="6055791"/>
            <a:ext cx="8164195" cy="7112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400" spc="-100" b="1">
                <a:latin typeface="Arial"/>
                <a:cs typeface="Arial"/>
              </a:rPr>
              <a:t>PROGRAMA </a:t>
            </a:r>
            <a:r>
              <a:rPr dirty="0" sz="1400" spc="-70" b="1">
                <a:latin typeface="Arial"/>
                <a:cs typeface="Arial"/>
              </a:rPr>
              <a:t>PROVINCIAL </a:t>
            </a:r>
            <a:r>
              <a:rPr dirty="0" sz="1400" spc="-120" b="1">
                <a:latin typeface="Arial"/>
                <a:cs typeface="Arial"/>
              </a:rPr>
              <a:t>DE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spc="-85" b="1">
                <a:latin typeface="Arial"/>
                <a:cs typeface="Arial"/>
              </a:rPr>
              <a:t>ESCRITURACIÓN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dirty="0" sz="1400" spc="-20">
                <a:latin typeface="Trebuchet MS"/>
                <a:cs typeface="Trebuchet MS"/>
              </a:rPr>
              <a:t>El </a:t>
            </a:r>
            <a:r>
              <a:rPr dirty="0" sz="1400" spc="-30">
                <a:latin typeface="Trebuchet MS"/>
                <a:cs typeface="Trebuchet MS"/>
              </a:rPr>
              <a:t>objetivo </a:t>
            </a:r>
            <a:r>
              <a:rPr dirty="0" sz="1400" spc="60">
                <a:latin typeface="Trebuchet MS"/>
                <a:cs typeface="Trebuchet MS"/>
              </a:rPr>
              <a:t>es </a:t>
            </a:r>
            <a:r>
              <a:rPr dirty="0" sz="1400">
                <a:latin typeface="Trebuchet MS"/>
                <a:cs typeface="Trebuchet MS"/>
              </a:rPr>
              <a:t>que </a:t>
            </a:r>
            <a:r>
              <a:rPr dirty="0" sz="1400" spc="45">
                <a:latin typeface="Trebuchet MS"/>
                <a:cs typeface="Trebuchet MS"/>
              </a:rPr>
              <a:t>las </a:t>
            </a:r>
            <a:r>
              <a:rPr dirty="0" sz="1400" spc="5">
                <a:latin typeface="Trebuchet MS"/>
                <a:cs typeface="Trebuchet MS"/>
              </a:rPr>
              <a:t>familias </a:t>
            </a:r>
            <a:r>
              <a:rPr dirty="0" sz="1400">
                <a:latin typeface="Trebuchet MS"/>
                <a:cs typeface="Trebuchet MS"/>
              </a:rPr>
              <a:t>que </a:t>
            </a:r>
            <a:r>
              <a:rPr dirty="0" sz="1400" spc="-5">
                <a:latin typeface="Trebuchet MS"/>
                <a:cs typeface="Trebuchet MS"/>
              </a:rPr>
              <a:t>habitan </a:t>
            </a:r>
            <a:r>
              <a:rPr dirty="0" sz="1400" spc="80">
                <a:latin typeface="Trebuchet MS"/>
                <a:cs typeface="Trebuchet MS"/>
              </a:rPr>
              <a:t>casas </a:t>
            </a:r>
            <a:r>
              <a:rPr dirty="0" sz="1400" spc="25">
                <a:latin typeface="Trebuchet MS"/>
                <a:cs typeface="Trebuchet MS"/>
              </a:rPr>
              <a:t>construidas </a:t>
            </a:r>
            <a:r>
              <a:rPr dirty="0" sz="1400" spc="40">
                <a:latin typeface="Trebuchet MS"/>
                <a:cs typeface="Trebuchet MS"/>
              </a:rPr>
              <a:t>o </a:t>
            </a:r>
            <a:r>
              <a:rPr dirty="0" sz="1400" spc="15">
                <a:latin typeface="Trebuchet MS"/>
                <a:cs typeface="Trebuchet MS"/>
              </a:rPr>
              <a:t>financiadas </a:t>
            </a:r>
            <a:r>
              <a:rPr dirty="0" sz="1400" spc="-5">
                <a:latin typeface="Trebuchet MS"/>
                <a:cs typeface="Trebuchet MS"/>
              </a:rPr>
              <a:t>por </a:t>
            </a:r>
            <a:r>
              <a:rPr dirty="0" sz="1400" spc="-50">
                <a:latin typeface="Trebuchet MS"/>
                <a:cs typeface="Trebuchet MS"/>
              </a:rPr>
              <a:t>el </a:t>
            </a:r>
            <a:r>
              <a:rPr dirty="0" sz="1400" spc="30">
                <a:latin typeface="Trebuchet MS"/>
                <a:cs typeface="Trebuchet MS"/>
              </a:rPr>
              <a:t>Estado </a:t>
            </a:r>
            <a:r>
              <a:rPr dirty="0" sz="1400">
                <a:latin typeface="Trebuchet MS"/>
                <a:cs typeface="Trebuchet MS"/>
              </a:rPr>
              <a:t>Provincial  </a:t>
            </a:r>
            <a:r>
              <a:rPr dirty="0" sz="1400" spc="20">
                <a:latin typeface="Trebuchet MS"/>
                <a:cs typeface="Trebuchet MS"/>
              </a:rPr>
              <a:t>accedan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30">
                <a:latin typeface="Trebuchet MS"/>
                <a:cs typeface="Trebuchet MS"/>
              </a:rPr>
              <a:t>a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la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escritura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35">
                <a:latin typeface="Trebuchet MS"/>
                <a:cs typeface="Trebuchet MS"/>
              </a:rPr>
              <a:t>modo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gratuito.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70">
                <a:latin typeface="Trebuchet MS"/>
                <a:cs typeface="Trebuchet MS"/>
              </a:rPr>
              <a:t>Se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entregaron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20">
                <a:latin typeface="Trebuchet MS"/>
                <a:cs typeface="Trebuchet MS"/>
              </a:rPr>
              <a:t>49.400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escrituras.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6701" y="679119"/>
            <a:ext cx="832929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80"/>
              <a:t>ODS </a:t>
            </a:r>
            <a:r>
              <a:rPr dirty="0" sz="2200" spc="-25"/>
              <a:t>. </a:t>
            </a:r>
            <a:r>
              <a:rPr dirty="0" sz="2200" spc="-135"/>
              <a:t>Poner </a:t>
            </a:r>
            <a:r>
              <a:rPr dirty="0" sz="2200" spc="-110"/>
              <a:t>fin </a:t>
            </a:r>
            <a:r>
              <a:rPr dirty="0" sz="2200" spc="35"/>
              <a:t>a </a:t>
            </a:r>
            <a:r>
              <a:rPr dirty="0" sz="2200" spc="-45"/>
              <a:t>la </a:t>
            </a:r>
            <a:r>
              <a:rPr dirty="0" sz="2200" spc="-70"/>
              <a:t>pobreza </a:t>
            </a:r>
            <a:r>
              <a:rPr dirty="0" sz="2200" spc="-85"/>
              <a:t>en </a:t>
            </a:r>
            <a:r>
              <a:rPr dirty="0" sz="2200" spc="-110"/>
              <a:t>todas </a:t>
            </a:r>
            <a:r>
              <a:rPr dirty="0" sz="2200" spc="-235"/>
              <a:t>sus </a:t>
            </a:r>
            <a:r>
              <a:rPr dirty="0" sz="2200" spc="-110"/>
              <a:t>formas </a:t>
            </a:r>
            <a:r>
              <a:rPr dirty="0" sz="2200" spc="-85"/>
              <a:t>en </a:t>
            </a:r>
            <a:r>
              <a:rPr dirty="0" sz="2200" spc="-105"/>
              <a:t>todo </a:t>
            </a:r>
            <a:r>
              <a:rPr dirty="0" sz="2200" spc="-85"/>
              <a:t>el</a:t>
            </a:r>
            <a:r>
              <a:rPr dirty="0" sz="2200" spc="120"/>
              <a:t> </a:t>
            </a:r>
            <a:r>
              <a:rPr dirty="0" sz="2200" spc="-100"/>
              <a:t>mundo.</a:t>
            </a:r>
            <a:endParaRPr sz="2200"/>
          </a:p>
        </p:txBody>
      </p:sp>
      <p:sp>
        <p:nvSpPr>
          <p:cNvPr id="7" name="object 7"/>
          <p:cNvSpPr/>
          <p:nvPr/>
        </p:nvSpPr>
        <p:spPr>
          <a:xfrm>
            <a:off x="612901" y="4502581"/>
            <a:ext cx="1159700" cy="704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8101" y="5249087"/>
            <a:ext cx="13081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dirty="0" sz="1400" spc="20" b="1">
                <a:solidFill>
                  <a:srgbClr val="A0C51B"/>
                </a:solidFill>
                <a:latin typeface="Arial"/>
                <a:cs typeface="Arial"/>
              </a:rPr>
              <a:t>+</a:t>
            </a:r>
            <a:r>
              <a:rPr dirty="0" sz="1400" spc="-25" b="1">
                <a:solidFill>
                  <a:srgbClr val="A0C51B"/>
                </a:solidFill>
                <a:latin typeface="Arial"/>
                <a:cs typeface="Arial"/>
              </a:rPr>
              <a:t> </a:t>
            </a:r>
            <a:r>
              <a:rPr dirty="0" sz="1400" spc="10" b="1">
                <a:solidFill>
                  <a:srgbClr val="A0C51B"/>
                </a:solidFill>
                <a:latin typeface="Arial"/>
                <a:cs typeface="Arial"/>
              </a:rPr>
              <a:t>500.000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5" b="1">
                <a:solidFill>
                  <a:srgbClr val="A0C51B"/>
                </a:solidFill>
                <a:latin typeface="Arial"/>
                <a:cs typeface="Arial"/>
              </a:rPr>
              <a:t>vecinos</a:t>
            </a:r>
            <a:r>
              <a:rPr dirty="0" sz="1400" spc="-35" b="1">
                <a:solidFill>
                  <a:srgbClr val="A0C51B"/>
                </a:solidFill>
                <a:latin typeface="Arial"/>
                <a:cs typeface="Arial"/>
              </a:rPr>
              <a:t> </a:t>
            </a:r>
            <a:r>
              <a:rPr dirty="0" sz="1400" spc="-105" b="1">
                <a:solidFill>
                  <a:srgbClr val="A0C51B"/>
                </a:solidFill>
                <a:latin typeface="Arial"/>
                <a:cs typeface="Arial"/>
              </a:rPr>
              <a:t>asistidos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3016681"/>
            <a:ext cx="1497202" cy="1286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7751" y="6001181"/>
            <a:ext cx="914902" cy="914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3900" y="2114981"/>
            <a:ext cx="939101" cy="939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7494" y="1225986"/>
            <a:ext cx="471213" cy="849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302" y="2130526"/>
            <a:ext cx="8756650" cy="19761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dirty="0" sz="1800" spc="-65" b="1">
                <a:latin typeface="Arial"/>
                <a:cs typeface="Arial"/>
              </a:rPr>
              <a:t>Servicio </a:t>
            </a:r>
            <a:r>
              <a:rPr dirty="0" sz="1800" spc="-55" b="1">
                <a:latin typeface="Arial"/>
                <a:cs typeface="Arial"/>
              </a:rPr>
              <a:t>Alimentario </a:t>
            </a:r>
            <a:r>
              <a:rPr dirty="0" sz="1800" spc="-85" b="1">
                <a:latin typeface="Arial"/>
                <a:cs typeface="Arial"/>
              </a:rPr>
              <a:t>Escolar </a:t>
            </a:r>
            <a:r>
              <a:rPr dirty="0" sz="1800" spc="-80" b="1">
                <a:latin typeface="Arial"/>
                <a:cs typeface="Arial"/>
              </a:rPr>
              <a:t>(SAE), </a:t>
            </a:r>
            <a:r>
              <a:rPr dirty="0" sz="1800" spc="-10">
                <a:latin typeface="Trebuchet MS"/>
                <a:cs typeface="Trebuchet MS"/>
              </a:rPr>
              <a:t>dirigido </a:t>
            </a:r>
            <a:r>
              <a:rPr dirty="0" sz="1800" spc="40">
                <a:latin typeface="Trebuchet MS"/>
                <a:cs typeface="Trebuchet MS"/>
              </a:rPr>
              <a:t>a </a:t>
            </a:r>
            <a:r>
              <a:rPr dirty="0" sz="1800" spc="50">
                <a:latin typeface="Trebuchet MS"/>
                <a:cs typeface="Trebuchet MS"/>
              </a:rPr>
              <a:t>niños </a:t>
            </a:r>
            <a:r>
              <a:rPr dirty="0" sz="1800" spc="15">
                <a:latin typeface="Trebuchet MS"/>
                <a:cs typeface="Trebuchet MS"/>
              </a:rPr>
              <a:t>y </a:t>
            </a:r>
            <a:r>
              <a:rPr dirty="0" sz="1800" spc="25">
                <a:latin typeface="Trebuchet MS"/>
                <a:cs typeface="Trebuchet MS"/>
              </a:rPr>
              <a:t>adolescentes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20">
                <a:latin typeface="Trebuchet MS"/>
                <a:cs typeface="Trebuchet MS"/>
              </a:rPr>
              <a:t>situación </a:t>
            </a:r>
            <a:r>
              <a:rPr dirty="0" sz="1800" spc="-15">
                <a:latin typeface="Trebuchet MS"/>
                <a:cs typeface="Trebuchet MS"/>
              </a:rPr>
              <a:t>de  </a:t>
            </a:r>
            <a:r>
              <a:rPr dirty="0" sz="1800" spc="-10">
                <a:latin typeface="Trebuchet MS"/>
                <a:cs typeface="Trebuchet MS"/>
              </a:rPr>
              <a:t>vulnerabilidad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social,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escolarizados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escuelas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públicas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provincia.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dirty="0" sz="1800" spc="65">
                <a:latin typeface="Trebuchet MS"/>
                <a:cs typeface="Trebuchet MS"/>
              </a:rPr>
              <a:t>2018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se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amplía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el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SAE,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los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alumnos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recibirán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desayuno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o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merienda.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1899"/>
              </a:lnSpc>
            </a:pPr>
            <a:r>
              <a:rPr dirty="0" sz="1800" spc="15">
                <a:latin typeface="Trebuchet MS"/>
                <a:cs typeface="Trebuchet MS"/>
              </a:rPr>
              <a:t>Incorporación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224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escuelas,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25">
                <a:latin typeface="Trebuchet MS"/>
                <a:cs typeface="Trebuchet MS"/>
              </a:rPr>
              <a:t>82.237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nuevos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chicos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y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una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inversión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adicional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300  </a:t>
            </a:r>
            <a:r>
              <a:rPr dirty="0" sz="1800" spc="-25">
                <a:latin typeface="Trebuchet MS"/>
                <a:cs typeface="Trebuchet MS"/>
              </a:rPr>
              <a:t>millones,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que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significa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un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monto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total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para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110">
                <a:latin typeface="Trebuchet MS"/>
                <a:cs typeface="Trebuchet MS"/>
              </a:rPr>
              <a:t>SAE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$5.244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millones.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0998" y="4506747"/>
            <a:ext cx="4772202" cy="982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1301" y="761238"/>
            <a:ext cx="89547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spc="-180"/>
              <a:t>ODS </a:t>
            </a:r>
            <a:r>
              <a:rPr dirty="0" sz="2200" spc="-25"/>
              <a:t>. </a:t>
            </a:r>
            <a:r>
              <a:rPr dirty="0" sz="2200" spc="-135"/>
              <a:t>Poner </a:t>
            </a:r>
            <a:r>
              <a:rPr dirty="0" sz="2200" spc="-110"/>
              <a:t>fin </a:t>
            </a:r>
            <a:r>
              <a:rPr dirty="0" sz="2200" spc="-45"/>
              <a:t>al </a:t>
            </a:r>
            <a:r>
              <a:rPr dirty="0" sz="2200" spc="-70"/>
              <a:t>hambre, </a:t>
            </a:r>
            <a:r>
              <a:rPr dirty="0" sz="2200" spc="-95"/>
              <a:t>lograr </a:t>
            </a:r>
            <a:r>
              <a:rPr dirty="0" sz="2200" spc="-45"/>
              <a:t>la </a:t>
            </a:r>
            <a:r>
              <a:rPr dirty="0" sz="2200" spc="-100"/>
              <a:t>seguridad </a:t>
            </a:r>
            <a:r>
              <a:rPr dirty="0" sz="2200" spc="-70"/>
              <a:t>alimentaria </a:t>
            </a:r>
            <a:r>
              <a:rPr dirty="0" sz="2200" spc="-170"/>
              <a:t>y </a:t>
            </a:r>
            <a:r>
              <a:rPr dirty="0" sz="2200" spc="-45"/>
              <a:t>la </a:t>
            </a:r>
            <a:r>
              <a:rPr dirty="0" sz="2200" spc="-80"/>
              <a:t>mejora </a:t>
            </a:r>
            <a:r>
              <a:rPr dirty="0" sz="2200" spc="-70"/>
              <a:t>de  </a:t>
            </a:r>
            <a:r>
              <a:rPr dirty="0" sz="2200" spc="-45"/>
              <a:t>la </a:t>
            </a:r>
            <a:r>
              <a:rPr dirty="0" sz="2200" spc="-135"/>
              <a:t>nutrición </a:t>
            </a:r>
            <a:r>
              <a:rPr dirty="0" sz="2200" spc="-170"/>
              <a:t>y </a:t>
            </a:r>
            <a:r>
              <a:rPr dirty="0" sz="2200" spc="-120"/>
              <a:t>promover </a:t>
            </a:r>
            <a:r>
              <a:rPr dirty="0" sz="2200" spc="-45"/>
              <a:t>la </a:t>
            </a:r>
            <a:r>
              <a:rPr dirty="0" sz="2200" spc="-100"/>
              <a:t>agricultura</a:t>
            </a:r>
            <a:r>
              <a:rPr dirty="0" sz="2200" spc="-70"/>
              <a:t> </a:t>
            </a:r>
            <a:r>
              <a:rPr dirty="0" sz="2200" spc="-125"/>
              <a:t>sostenible.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262483" y="2684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201" y="1207846"/>
            <a:ext cx="858456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65"/>
              <a:t>ODS </a:t>
            </a:r>
            <a:r>
              <a:rPr dirty="0" sz="2000" spc="-20"/>
              <a:t>. </a:t>
            </a:r>
            <a:r>
              <a:rPr dirty="0" sz="2000" spc="-65"/>
              <a:t>Garantizar una </a:t>
            </a:r>
            <a:r>
              <a:rPr dirty="0" sz="2000" spc="-85"/>
              <a:t>vida </a:t>
            </a:r>
            <a:r>
              <a:rPr dirty="0" sz="2000" spc="-75"/>
              <a:t>sana </a:t>
            </a:r>
            <a:r>
              <a:rPr dirty="0" sz="2000" spc="-155"/>
              <a:t>y </a:t>
            </a:r>
            <a:r>
              <a:rPr dirty="0" sz="2000" spc="-110"/>
              <a:t>promover </a:t>
            </a:r>
            <a:r>
              <a:rPr dirty="0" sz="2000" spc="-80"/>
              <a:t>el </a:t>
            </a:r>
            <a:r>
              <a:rPr dirty="0" sz="2000" spc="-95"/>
              <a:t>bienestar </a:t>
            </a:r>
            <a:r>
              <a:rPr dirty="0" sz="2000" spc="-80"/>
              <a:t>en </a:t>
            </a:r>
            <a:r>
              <a:rPr dirty="0" sz="2000" spc="-100"/>
              <a:t>todas </a:t>
            </a:r>
            <a:r>
              <a:rPr dirty="0" sz="2000" spc="-120"/>
              <a:t>las</a:t>
            </a:r>
            <a:r>
              <a:rPr dirty="0" sz="2000" spc="55"/>
              <a:t> </a:t>
            </a:r>
            <a:r>
              <a:rPr dirty="0" sz="2000" spc="-75"/>
              <a:t>edades.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691701" y="2444750"/>
            <a:ext cx="6850380" cy="2128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 b="1">
                <a:latin typeface="Arial"/>
                <a:cs typeface="Arial"/>
              </a:rPr>
              <a:t>BAJA </a:t>
            </a:r>
            <a:r>
              <a:rPr dirty="0" sz="1800" spc="-155" b="1">
                <a:latin typeface="Arial"/>
                <a:cs typeface="Arial"/>
              </a:rPr>
              <a:t>DE </a:t>
            </a:r>
            <a:r>
              <a:rPr dirty="0" sz="1800" spc="-114" b="1">
                <a:latin typeface="Arial"/>
                <a:cs typeface="Arial"/>
              </a:rPr>
              <a:t>MORTALIDAD</a:t>
            </a:r>
            <a:r>
              <a:rPr dirty="0" sz="1800" spc="110" b="1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INFANTIL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 indent="56515">
              <a:lnSpc>
                <a:spcPct val="166700"/>
              </a:lnSpc>
              <a:spcBef>
                <a:spcPts val="5"/>
              </a:spcBef>
            </a:pPr>
            <a:r>
              <a:rPr dirty="0" sz="1800" spc="95">
                <a:latin typeface="Trebuchet MS"/>
                <a:cs typeface="Trebuchet MS"/>
              </a:rPr>
              <a:t>Se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registraron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110">
                <a:latin typeface="Trebuchet MS"/>
                <a:cs typeface="Trebuchet MS"/>
              </a:rPr>
              <a:t>PBA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229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muertes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65">
                <a:latin typeface="Trebuchet MS"/>
                <a:cs typeface="Trebuchet MS"/>
              </a:rPr>
              <a:t>menos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niños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15">
                <a:latin typeface="Trebuchet MS"/>
                <a:cs typeface="Trebuchet MS"/>
              </a:rPr>
              <a:t>de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hasta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30">
                <a:latin typeface="Trebuchet MS"/>
                <a:cs typeface="Trebuchet MS"/>
              </a:rPr>
              <a:t>un  </a:t>
            </a:r>
            <a:r>
              <a:rPr dirty="0" sz="1800" spc="45">
                <a:latin typeface="Trebuchet MS"/>
                <a:cs typeface="Trebuchet MS"/>
              </a:rPr>
              <a:t>año </a:t>
            </a:r>
            <a:r>
              <a:rPr dirty="0" sz="1800" spc="-15">
                <a:latin typeface="Trebuchet MS"/>
                <a:cs typeface="Trebuchet MS"/>
              </a:rPr>
              <a:t>de </a:t>
            </a:r>
            <a:r>
              <a:rPr dirty="0" sz="1800" spc="5">
                <a:latin typeface="Trebuchet MS"/>
                <a:cs typeface="Trebuchet MS"/>
              </a:rPr>
              <a:t>edad (2.461 </a:t>
            </a:r>
            <a:r>
              <a:rPr dirty="0" sz="1800" spc="15">
                <a:latin typeface="Trebuchet MS"/>
                <a:cs typeface="Trebuchet MS"/>
              </a:rPr>
              <a:t>defunciones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-10">
                <a:latin typeface="Trebuchet MS"/>
                <a:cs typeface="Trebuchet MS"/>
              </a:rPr>
              <a:t>2017, </a:t>
            </a:r>
            <a:r>
              <a:rPr dirty="0" sz="1800" spc="-5">
                <a:latin typeface="Trebuchet MS"/>
                <a:cs typeface="Trebuchet MS"/>
              </a:rPr>
              <a:t>en </a:t>
            </a:r>
            <a:r>
              <a:rPr dirty="0" sz="1800" spc="20">
                <a:latin typeface="Trebuchet MS"/>
                <a:cs typeface="Trebuchet MS"/>
              </a:rPr>
              <a:t>comparación </a:t>
            </a:r>
            <a:r>
              <a:rPr dirty="0" sz="1800" spc="45">
                <a:latin typeface="Trebuchet MS"/>
                <a:cs typeface="Trebuchet MS"/>
              </a:rPr>
              <a:t>con </a:t>
            </a:r>
            <a:r>
              <a:rPr dirty="0" sz="1800" spc="55">
                <a:latin typeface="Trebuchet MS"/>
                <a:cs typeface="Trebuchet MS"/>
              </a:rPr>
              <a:t>las  </a:t>
            </a:r>
            <a:r>
              <a:rPr dirty="0" sz="1800" spc="15">
                <a:latin typeface="Trebuchet MS"/>
                <a:cs typeface="Trebuchet MS"/>
              </a:rPr>
              <a:t>2.690 </a:t>
            </a:r>
            <a:r>
              <a:rPr dirty="0" sz="1800" spc="25">
                <a:latin typeface="Trebuchet MS"/>
                <a:cs typeface="Trebuchet MS"/>
              </a:rPr>
              <a:t>producidas </a:t>
            </a:r>
            <a:r>
              <a:rPr dirty="0" sz="1800" spc="-5">
                <a:latin typeface="Trebuchet MS"/>
                <a:cs typeface="Trebuchet MS"/>
              </a:rPr>
              <a:t>en</a:t>
            </a:r>
            <a:r>
              <a:rPr dirty="0" sz="1800" spc="-34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2016).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083" y="2049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3957" y="2536266"/>
            <a:ext cx="838791" cy="1333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30352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4674" y="4989245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44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44674" y="439292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44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44674" y="3794315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44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4674" y="3195688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44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4674" y="2597086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44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44674" y="1999614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44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44674" y="5588253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44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7642" y="2717304"/>
            <a:ext cx="5862955" cy="1675130"/>
          </a:xfrm>
          <a:custGeom>
            <a:avLst/>
            <a:gdLst/>
            <a:ahLst/>
            <a:cxnLst/>
            <a:rect l="l" t="t" r="r" b="b"/>
            <a:pathLst>
              <a:path w="5862955" h="1675129">
                <a:moveTo>
                  <a:pt x="0" y="0"/>
                </a:moveTo>
                <a:lnTo>
                  <a:pt x="1466151" y="597662"/>
                </a:lnTo>
                <a:lnTo>
                  <a:pt x="2931718" y="1196276"/>
                </a:lnTo>
                <a:lnTo>
                  <a:pt x="4397298" y="1196276"/>
                </a:lnTo>
                <a:lnTo>
                  <a:pt x="5862675" y="1674672"/>
                </a:lnTo>
              </a:path>
            </a:pathLst>
          </a:custGeom>
          <a:ln w="4300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22600" y="2662262"/>
            <a:ext cx="110096" cy="11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88168" y="3260877"/>
            <a:ext cx="110096" cy="110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3747" y="3859479"/>
            <a:ext cx="110096" cy="110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19328" y="3859479"/>
            <a:ext cx="110096" cy="110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84895" y="4338840"/>
            <a:ext cx="110096" cy="110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68404" y="1863525"/>
            <a:ext cx="330200" cy="38214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350" spc="-60">
                <a:solidFill>
                  <a:srgbClr val="585858"/>
                </a:solidFill>
                <a:latin typeface="Trebuchet MS"/>
                <a:cs typeface="Trebuchet MS"/>
              </a:rPr>
              <a:t>11,5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130175">
              <a:lnSpc>
                <a:spcPct val="100000"/>
              </a:lnSpc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11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350" spc="-60">
                <a:solidFill>
                  <a:srgbClr val="585858"/>
                </a:solidFill>
                <a:latin typeface="Trebuchet MS"/>
                <a:cs typeface="Trebuchet MS"/>
              </a:rPr>
              <a:t>10,5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130175">
              <a:lnSpc>
                <a:spcPct val="100000"/>
              </a:lnSpc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10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86360">
              <a:lnSpc>
                <a:spcPct val="100000"/>
              </a:lnSpc>
            </a:pPr>
            <a:r>
              <a:rPr dirty="0" sz="1350" spc="-70">
                <a:solidFill>
                  <a:srgbClr val="585858"/>
                </a:solidFill>
                <a:latin typeface="Trebuchet MS"/>
                <a:cs typeface="Trebuchet MS"/>
              </a:rPr>
              <a:t>9,5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86360">
              <a:lnSpc>
                <a:spcPct val="100000"/>
              </a:lnSpc>
            </a:pPr>
            <a:r>
              <a:rPr dirty="0" sz="1350" spc="-70">
                <a:solidFill>
                  <a:srgbClr val="585858"/>
                </a:solidFill>
                <a:latin typeface="Trebuchet MS"/>
                <a:cs typeface="Trebuchet MS"/>
              </a:rPr>
              <a:t>8,5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1386" y="5676097"/>
            <a:ext cx="3746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2013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7310" y="5676097"/>
            <a:ext cx="3746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2014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2890" y="5676097"/>
            <a:ext cx="3759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88985" y="5676097"/>
            <a:ext cx="3746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2016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54910" y="5676097"/>
            <a:ext cx="3746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2017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307753" y="1407801"/>
            <a:ext cx="4427855" cy="34798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85" b="0">
                <a:solidFill>
                  <a:srgbClr val="585858"/>
                </a:solidFill>
                <a:latin typeface="Trebuchet MS"/>
                <a:cs typeface="Trebuchet MS"/>
              </a:rPr>
              <a:t>Evolución </a:t>
            </a:r>
            <a:r>
              <a:rPr dirty="0" sz="2100" spc="-90" b="0">
                <a:solidFill>
                  <a:srgbClr val="585858"/>
                </a:solidFill>
                <a:latin typeface="Trebuchet MS"/>
                <a:cs typeface="Trebuchet MS"/>
              </a:rPr>
              <a:t>mortalidad </a:t>
            </a:r>
            <a:r>
              <a:rPr dirty="0" sz="2100" spc="-110" b="0">
                <a:solidFill>
                  <a:srgbClr val="585858"/>
                </a:solidFill>
                <a:latin typeface="Trebuchet MS"/>
                <a:cs typeface="Trebuchet MS"/>
              </a:rPr>
              <a:t>infantil </a:t>
            </a:r>
            <a:r>
              <a:rPr dirty="0" sz="2100" spc="-55" b="0">
                <a:solidFill>
                  <a:srgbClr val="585858"/>
                </a:solidFill>
                <a:latin typeface="Trebuchet MS"/>
                <a:cs typeface="Trebuchet MS"/>
              </a:rPr>
              <a:t>2013-</a:t>
            </a:r>
            <a:r>
              <a:rPr dirty="0" sz="2100" spc="-415" b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dirty="0" sz="2100" spc="-45" b="0">
                <a:solidFill>
                  <a:srgbClr val="585858"/>
                </a:solidFill>
                <a:latin typeface="Trebuchet MS"/>
                <a:cs typeface="Trebuchet MS"/>
              </a:rPr>
              <a:t>2017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56563" y="1415161"/>
            <a:ext cx="8127365" cy="4617085"/>
          </a:xfrm>
          <a:custGeom>
            <a:avLst/>
            <a:gdLst/>
            <a:ahLst/>
            <a:cxnLst/>
            <a:rect l="l" t="t" r="r" b="b"/>
            <a:pathLst>
              <a:path w="8127365" h="4617085">
                <a:moveTo>
                  <a:pt x="0" y="4616500"/>
                </a:moveTo>
                <a:lnTo>
                  <a:pt x="8126793" y="4616500"/>
                </a:lnTo>
                <a:lnTo>
                  <a:pt x="8126793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56563" y="1415161"/>
            <a:ext cx="0" cy="4617085"/>
          </a:xfrm>
          <a:custGeom>
            <a:avLst/>
            <a:gdLst/>
            <a:ahLst/>
            <a:cxnLst/>
            <a:rect l="l" t="t" r="r" b="b"/>
            <a:pathLst>
              <a:path w="0" h="4617085">
                <a:moveTo>
                  <a:pt x="0" y="0"/>
                </a:moveTo>
                <a:lnTo>
                  <a:pt x="0" y="461650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083" y="232105"/>
            <a:ext cx="10218420" cy="7099300"/>
          </a:xfrm>
          <a:custGeom>
            <a:avLst/>
            <a:gdLst/>
            <a:ahLst/>
            <a:cxnLst/>
            <a:rect l="l" t="t" r="r" b="b"/>
            <a:pathLst>
              <a:path w="10218420" h="7099300">
                <a:moveTo>
                  <a:pt x="0" y="7099300"/>
                </a:moveTo>
                <a:lnTo>
                  <a:pt x="10217848" y="7099300"/>
                </a:lnTo>
                <a:lnTo>
                  <a:pt x="10217848" y="0"/>
                </a:lnTo>
                <a:lnTo>
                  <a:pt x="0" y="0"/>
                </a:lnTo>
                <a:lnTo>
                  <a:pt x="0" y="70993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3314" y="5834291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3314" y="5435219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3314" y="5038432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3314" y="4639361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3314" y="4240276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3314" y="3841203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73314" y="3442118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73314" y="3043047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3314" y="2644927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3314" y="6233744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 h="0">
                <a:moveTo>
                  <a:pt x="0" y="0"/>
                </a:moveTo>
                <a:lnTo>
                  <a:pt x="7415606" y="0"/>
                </a:lnTo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14892" y="3123514"/>
            <a:ext cx="5932805" cy="877569"/>
          </a:xfrm>
          <a:custGeom>
            <a:avLst/>
            <a:gdLst/>
            <a:ahLst/>
            <a:cxnLst/>
            <a:rect l="l" t="t" r="r" b="b"/>
            <a:pathLst>
              <a:path w="5932805" h="877570">
                <a:moveTo>
                  <a:pt x="0" y="877277"/>
                </a:moveTo>
                <a:lnTo>
                  <a:pt x="1482775" y="557136"/>
                </a:lnTo>
                <a:lnTo>
                  <a:pt x="2966694" y="0"/>
                </a:lnTo>
                <a:lnTo>
                  <a:pt x="4448327" y="398881"/>
                </a:lnTo>
                <a:lnTo>
                  <a:pt x="5932449" y="877277"/>
                </a:lnTo>
              </a:path>
            </a:pathLst>
          </a:custGeom>
          <a:ln w="4300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60409" y="3947464"/>
            <a:ext cx="110096" cy="11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42042" y="3626370"/>
            <a:ext cx="110096" cy="11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25973" y="3069031"/>
            <a:ext cx="110096" cy="110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07594" y="3468115"/>
            <a:ext cx="110096" cy="110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91525" y="3947464"/>
            <a:ext cx="110096" cy="110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041387" y="6322521"/>
            <a:ext cx="3619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2013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24684" y="6322521"/>
            <a:ext cx="3619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2014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7638" y="6322521"/>
            <a:ext cx="3619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1107" y="6322521"/>
            <a:ext cx="3619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2016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74577" y="6322521"/>
            <a:ext cx="3619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2017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3201" y="817118"/>
            <a:ext cx="6873240" cy="5513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125" b="1">
                <a:latin typeface="Arial"/>
                <a:cs typeface="Arial"/>
              </a:rPr>
              <a:t>BAJA </a:t>
            </a:r>
            <a:r>
              <a:rPr dirty="0" sz="1700" spc="-155" b="1">
                <a:latin typeface="Arial"/>
                <a:cs typeface="Arial"/>
              </a:rPr>
              <a:t>DE </a:t>
            </a:r>
            <a:r>
              <a:rPr dirty="0" sz="1700" spc="-114" b="1">
                <a:latin typeface="Arial"/>
                <a:cs typeface="Arial"/>
              </a:rPr>
              <a:t>MORTALIDAD</a:t>
            </a:r>
            <a:r>
              <a:rPr dirty="0" sz="1700" spc="-200" b="1">
                <a:latin typeface="Arial"/>
                <a:cs typeface="Arial"/>
              </a:rPr>
              <a:t> </a:t>
            </a:r>
            <a:r>
              <a:rPr dirty="0" sz="1700" spc="-110" b="1">
                <a:latin typeface="Arial"/>
                <a:cs typeface="Arial"/>
              </a:rPr>
              <a:t>MATERNA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50" spc="5">
                <a:latin typeface="Trebuchet MS"/>
                <a:cs typeface="Trebuchet MS"/>
              </a:rPr>
              <a:t>2017: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65">
                <a:latin typeface="Trebuchet MS"/>
                <a:cs typeface="Trebuchet MS"/>
              </a:rPr>
              <a:t>Se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-10">
                <a:latin typeface="Trebuchet MS"/>
                <a:cs typeface="Trebuchet MS"/>
              </a:rPr>
              <a:t>registraron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45">
                <a:latin typeface="Trebuchet MS"/>
                <a:cs typeface="Trebuchet MS"/>
              </a:rPr>
              <a:t>20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>
                <a:latin typeface="Trebuchet MS"/>
                <a:cs typeface="Trebuchet MS"/>
              </a:rPr>
              <a:t>muertes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5">
                <a:latin typeface="Trebuchet MS"/>
                <a:cs typeface="Trebuchet MS"/>
              </a:rPr>
              <a:t>maternas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40">
                <a:latin typeface="Trebuchet MS"/>
                <a:cs typeface="Trebuchet MS"/>
              </a:rPr>
              <a:t>menos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-5">
                <a:latin typeface="Trebuchet MS"/>
                <a:cs typeface="Trebuchet MS"/>
              </a:rPr>
              <a:t>que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-10">
                <a:latin typeface="Trebuchet MS"/>
                <a:cs typeface="Trebuchet MS"/>
              </a:rPr>
              <a:t>en</a:t>
            </a:r>
            <a:r>
              <a:rPr dirty="0" sz="1350" spc="-65">
                <a:latin typeface="Trebuchet MS"/>
                <a:cs typeface="Trebuchet MS"/>
              </a:rPr>
              <a:t> </a:t>
            </a:r>
            <a:r>
              <a:rPr dirty="0" sz="1350" spc="5">
                <a:latin typeface="Trebuchet MS"/>
                <a:cs typeface="Trebuchet MS"/>
              </a:rPr>
              <a:t>2016: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20">
                <a:latin typeface="Trebuchet MS"/>
                <a:cs typeface="Trebuchet MS"/>
              </a:rPr>
              <a:t>una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-5">
                <a:latin typeface="Trebuchet MS"/>
                <a:cs typeface="Trebuchet MS"/>
              </a:rPr>
              <a:t>reducción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-15">
                <a:latin typeface="Trebuchet MS"/>
                <a:cs typeface="Trebuchet MS"/>
              </a:rPr>
              <a:t>de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45">
                <a:latin typeface="Trebuchet MS"/>
                <a:cs typeface="Trebuchet MS"/>
              </a:rPr>
              <a:t>93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25">
                <a:latin typeface="Trebuchet MS"/>
                <a:cs typeface="Trebuchet MS"/>
              </a:rPr>
              <a:t>a</a:t>
            </a:r>
            <a:r>
              <a:rPr dirty="0" sz="1350" spc="-70">
                <a:latin typeface="Trebuchet MS"/>
                <a:cs typeface="Trebuchet MS"/>
              </a:rPr>
              <a:t> </a:t>
            </a:r>
            <a:r>
              <a:rPr dirty="0" sz="1350" spc="-10">
                <a:latin typeface="Trebuchet MS"/>
                <a:cs typeface="Trebuchet MS"/>
              </a:rPr>
              <a:t>73.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dirty="0" sz="2100" spc="-85">
                <a:solidFill>
                  <a:srgbClr val="585858"/>
                </a:solidFill>
                <a:latin typeface="Trebuchet MS"/>
                <a:cs typeface="Trebuchet MS"/>
              </a:rPr>
              <a:t>Evolución de </a:t>
            </a:r>
            <a:r>
              <a:rPr dirty="0" sz="2100" spc="-114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dirty="0" sz="2100" spc="-90">
                <a:solidFill>
                  <a:srgbClr val="585858"/>
                </a:solidFill>
                <a:latin typeface="Trebuchet MS"/>
                <a:cs typeface="Trebuchet MS"/>
              </a:rPr>
              <a:t>mortalidad </a:t>
            </a:r>
            <a:r>
              <a:rPr dirty="0" sz="2100" spc="-95">
                <a:solidFill>
                  <a:srgbClr val="585858"/>
                </a:solidFill>
                <a:latin typeface="Trebuchet MS"/>
                <a:cs typeface="Trebuchet MS"/>
              </a:rPr>
              <a:t>materna</a:t>
            </a:r>
            <a:r>
              <a:rPr dirty="0" sz="2100" spc="-475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dirty="0" sz="2100" spc="-50">
                <a:solidFill>
                  <a:srgbClr val="585858"/>
                </a:solidFill>
                <a:latin typeface="Trebuchet MS"/>
                <a:cs typeface="Trebuchet MS"/>
              </a:rPr>
              <a:t>2013-2017</a:t>
            </a:r>
            <a:endParaRPr sz="2100">
              <a:latin typeface="Trebuchet MS"/>
              <a:cs typeface="Trebuchet MS"/>
            </a:endParaRPr>
          </a:p>
          <a:p>
            <a:pPr marL="373380">
              <a:lnSpc>
                <a:spcPct val="100000"/>
              </a:lnSpc>
              <a:spcBef>
                <a:spcPts val="1065"/>
              </a:spcBef>
            </a:pPr>
            <a:r>
              <a:rPr dirty="0" sz="1350" spc="-70">
                <a:solidFill>
                  <a:srgbClr val="585858"/>
                </a:solidFill>
                <a:latin typeface="Trebuchet MS"/>
                <a:cs typeface="Trebuchet MS"/>
              </a:rPr>
              <a:t>4,5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503555">
              <a:lnSpc>
                <a:spcPct val="100000"/>
              </a:lnSpc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</a:pPr>
            <a:r>
              <a:rPr dirty="0" sz="1350" spc="-70">
                <a:solidFill>
                  <a:srgbClr val="585858"/>
                </a:solidFill>
                <a:latin typeface="Trebuchet MS"/>
                <a:cs typeface="Trebuchet MS"/>
              </a:rPr>
              <a:t>3,5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503555">
              <a:lnSpc>
                <a:spcPct val="100000"/>
              </a:lnSpc>
              <a:spcBef>
                <a:spcPts val="5"/>
              </a:spcBef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  <a:spcBef>
                <a:spcPts val="5"/>
              </a:spcBef>
            </a:pPr>
            <a:r>
              <a:rPr dirty="0" sz="1350" spc="-70">
                <a:solidFill>
                  <a:srgbClr val="585858"/>
                </a:solidFill>
                <a:latin typeface="Trebuchet MS"/>
                <a:cs typeface="Trebuchet MS"/>
              </a:rPr>
              <a:t>2,5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503555">
              <a:lnSpc>
                <a:spcPct val="100000"/>
              </a:lnSpc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  <a:spcBef>
                <a:spcPts val="5"/>
              </a:spcBef>
            </a:pPr>
            <a:r>
              <a:rPr dirty="0" sz="1350" spc="-70">
                <a:solidFill>
                  <a:srgbClr val="585858"/>
                </a:solidFill>
                <a:latin typeface="Trebuchet MS"/>
                <a:cs typeface="Trebuchet MS"/>
              </a:rPr>
              <a:t>1,5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503555">
              <a:lnSpc>
                <a:spcPct val="100000"/>
              </a:lnSpc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</a:pPr>
            <a:r>
              <a:rPr dirty="0" sz="1350" spc="-70">
                <a:solidFill>
                  <a:srgbClr val="585858"/>
                </a:solidFill>
                <a:latin typeface="Trebuchet MS"/>
                <a:cs typeface="Trebuchet MS"/>
              </a:rPr>
              <a:t>0,5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503555">
              <a:lnSpc>
                <a:spcPct val="100000"/>
              </a:lnSpc>
            </a:pPr>
            <a:r>
              <a:rPr dirty="0" sz="1350" spc="-25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72364" y="1936024"/>
            <a:ext cx="8127365" cy="4741545"/>
          </a:xfrm>
          <a:custGeom>
            <a:avLst/>
            <a:gdLst/>
            <a:ahLst/>
            <a:cxnLst/>
            <a:rect l="l" t="t" r="r" b="b"/>
            <a:pathLst>
              <a:path w="8127365" h="4741545">
                <a:moveTo>
                  <a:pt x="0" y="4740948"/>
                </a:moveTo>
                <a:lnTo>
                  <a:pt x="8126793" y="4740948"/>
                </a:lnTo>
                <a:lnTo>
                  <a:pt x="8126793" y="0"/>
                </a:lnTo>
                <a:lnTo>
                  <a:pt x="0" y="0"/>
                </a:lnTo>
                <a:lnTo>
                  <a:pt x="0" y="4740948"/>
                </a:lnTo>
                <a:close/>
              </a:path>
            </a:pathLst>
          </a:custGeom>
          <a:ln w="14338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2018-06-12T14:10:55Z</dcterms:created>
  <dcterms:modified xsi:type="dcterms:W3CDTF">2018-06-12T14:10:55Z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2018-06-11T00:00:00Z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2018-06-12T00:00:00Z</vt:filetime>
  </property>
</Properties>
</file>