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5" r:id="rId8"/>
    <p:sldId id="266" r:id="rId9"/>
    <p:sldId id="268" r:id="rId10"/>
    <p:sldId id="262" r:id="rId11"/>
    <p:sldId id="269" r:id="rId12"/>
    <p:sldId id="270" r:id="rId13"/>
    <p:sldId id="264" r:id="rId14"/>
    <p:sldId id="267" r:id="rId1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FE34-4A00-4C66-A644-9E5BC173A880}" type="datetimeFigureOut">
              <a:rPr lang="es-CO" smtClean="0"/>
              <a:t>12/06/2018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EAB2-2C97-48E6-82B6-FA702F0DD8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429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FE34-4A00-4C66-A644-9E5BC173A880}" type="datetimeFigureOut">
              <a:rPr lang="es-CO" smtClean="0"/>
              <a:t>12/06/2018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EAB2-2C97-48E6-82B6-FA702F0DD8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395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FE34-4A00-4C66-A644-9E5BC173A880}" type="datetimeFigureOut">
              <a:rPr lang="es-CO" smtClean="0"/>
              <a:t>12/06/2018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EAB2-2C97-48E6-82B6-FA702F0DD8C4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0009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FE34-4A00-4C66-A644-9E5BC173A880}" type="datetimeFigureOut">
              <a:rPr lang="es-CO" smtClean="0"/>
              <a:t>12/06/2018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EAB2-2C97-48E6-82B6-FA702F0DD8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7636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FE34-4A00-4C66-A644-9E5BC173A880}" type="datetimeFigureOut">
              <a:rPr lang="es-CO" smtClean="0"/>
              <a:t>12/06/2018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EAB2-2C97-48E6-82B6-FA702F0DD8C4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1520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FE34-4A00-4C66-A644-9E5BC173A880}" type="datetimeFigureOut">
              <a:rPr lang="es-CO" smtClean="0"/>
              <a:t>12/06/2018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EAB2-2C97-48E6-82B6-FA702F0DD8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176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FE34-4A00-4C66-A644-9E5BC173A880}" type="datetimeFigureOut">
              <a:rPr lang="es-CO" smtClean="0"/>
              <a:t>12/06/2018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EAB2-2C97-48E6-82B6-FA702F0DD8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8903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FE34-4A00-4C66-A644-9E5BC173A880}" type="datetimeFigureOut">
              <a:rPr lang="es-CO" smtClean="0"/>
              <a:t>12/06/2018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EAB2-2C97-48E6-82B6-FA702F0DD8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842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FE34-4A00-4C66-A644-9E5BC173A880}" type="datetimeFigureOut">
              <a:rPr lang="es-CO" smtClean="0"/>
              <a:t>12/06/2018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EAB2-2C97-48E6-82B6-FA702F0DD8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73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FE34-4A00-4C66-A644-9E5BC173A880}" type="datetimeFigureOut">
              <a:rPr lang="es-CO" smtClean="0"/>
              <a:t>12/06/2018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EAB2-2C97-48E6-82B6-FA702F0DD8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774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FE34-4A00-4C66-A644-9E5BC173A880}" type="datetimeFigureOut">
              <a:rPr lang="es-CO" smtClean="0"/>
              <a:t>12/06/2018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EAB2-2C97-48E6-82B6-FA702F0DD8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999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FE34-4A00-4C66-A644-9E5BC173A880}" type="datetimeFigureOut">
              <a:rPr lang="es-CO" smtClean="0"/>
              <a:t>12/06/2018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EAB2-2C97-48E6-82B6-FA702F0DD8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760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FE34-4A00-4C66-A644-9E5BC173A880}" type="datetimeFigureOut">
              <a:rPr lang="es-CO" smtClean="0"/>
              <a:t>12/06/2018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EAB2-2C97-48E6-82B6-FA702F0DD8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943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FE34-4A00-4C66-A644-9E5BC173A880}" type="datetimeFigureOut">
              <a:rPr lang="es-CO" smtClean="0"/>
              <a:t>12/06/2018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EAB2-2C97-48E6-82B6-FA702F0DD8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179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FE34-4A00-4C66-A644-9E5BC173A880}" type="datetimeFigureOut">
              <a:rPr lang="es-CO" smtClean="0"/>
              <a:t>12/06/2018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EAB2-2C97-48E6-82B6-FA702F0DD8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922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EAB2-2C97-48E6-82B6-FA702F0DD8C4}" type="slidenum">
              <a:rPr lang="es-CO" smtClean="0"/>
              <a:t>‹Nº›</a:t>
            </a:fld>
            <a:endParaRPr lang="es-C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FE34-4A00-4C66-A644-9E5BC173A880}" type="datetimeFigureOut">
              <a:rPr lang="es-CO" smtClean="0"/>
              <a:t>12/06/2018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060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CFE34-4A00-4C66-A644-9E5BC173A880}" type="datetimeFigureOut">
              <a:rPr lang="es-CO" smtClean="0"/>
              <a:t>12/06/2018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02EAB2-2C97-48E6-82B6-FA702F0DD8C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8904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2238278"/>
            <a:ext cx="7766936" cy="1646302"/>
          </a:xfrm>
        </p:spPr>
        <p:txBody>
          <a:bodyPr/>
          <a:lstStyle/>
          <a:p>
            <a:r>
              <a:rPr lang="es-CO" dirty="0"/>
              <a:t>Federación Colombiana de Municipios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endParaRPr lang="es-CO" sz="4800" b="1" dirty="0"/>
          </a:p>
          <a:p>
            <a:pPr algn="ctr"/>
            <a:r>
              <a:rPr lang="es-CO" i="1" dirty="0"/>
              <a:t>Trabajamos por la Descentralización, la Gobernabilidad, la Autonomía Local y la Paz en Colombia</a:t>
            </a:r>
          </a:p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00" y="365567"/>
            <a:ext cx="2778225" cy="120546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07" y="5935487"/>
            <a:ext cx="734387" cy="734387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994447" y="6175430"/>
            <a:ext cx="2143607" cy="4465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O" sz="1300" dirty="0"/>
              <a:t>Federación Colombiana de Municipios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535" y="5968546"/>
            <a:ext cx="667902" cy="667902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3966902" y="6061129"/>
            <a:ext cx="1640236" cy="4465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O" sz="1300" dirty="0"/>
              <a:t>@Fedemunicipios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505" y="5924837"/>
            <a:ext cx="753126" cy="753126"/>
          </a:xfrm>
          <a:prstGeom prst="rect">
            <a:avLst/>
          </a:prstGeom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6709707" y="5949799"/>
            <a:ext cx="1640236" cy="5403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O" sz="1300" dirty="0"/>
              <a:t>www.fcm.org.co</a:t>
            </a:r>
          </a:p>
        </p:txBody>
      </p:sp>
    </p:spTree>
    <p:extLst>
      <p:ext uri="{BB962C8B-B14F-4D97-AF65-F5344CB8AC3E}">
        <p14:creationId xmlns:p14="http://schemas.microsoft.com/office/powerpoint/2010/main" val="947978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1242" y="1957750"/>
            <a:ext cx="9121293" cy="1320800"/>
          </a:xfrm>
        </p:spPr>
        <p:txBody>
          <a:bodyPr>
            <a:normAutofit/>
          </a:bodyPr>
          <a:lstStyle/>
          <a:p>
            <a:r>
              <a:rPr lang="es-CO" dirty="0"/>
              <a:t>La internacionalización de los municipios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1243" y="3049948"/>
            <a:ext cx="8596668" cy="2810523"/>
          </a:xfrm>
        </p:spPr>
        <p:txBody>
          <a:bodyPr>
            <a:normAutofit/>
          </a:bodyPr>
          <a:lstStyle/>
          <a:p>
            <a:pPr algn="just"/>
            <a:r>
              <a:rPr lang="es-CO" dirty="0"/>
              <a:t>La internacionalización de los municipios ayuda a transformar procesos políticos, económicos y sociales a escala global, ya que permite generar nuevas plataformas de interacción por medio de las cuales es posible cumplir con los ODS al:</a:t>
            </a:r>
          </a:p>
          <a:p>
            <a:pPr lvl="1" algn="just">
              <a:buFont typeface="+mj-lt"/>
              <a:buAutoNum type="arabicPeriod"/>
            </a:pPr>
            <a:r>
              <a:rPr lang="es-CO" dirty="0"/>
              <a:t>Obtener acceso a recursos.</a:t>
            </a:r>
          </a:p>
          <a:p>
            <a:pPr lvl="1" algn="just">
              <a:buFont typeface="+mj-lt"/>
              <a:buAutoNum type="arabicPeriod"/>
            </a:pPr>
            <a:r>
              <a:rPr lang="es-CO" dirty="0"/>
              <a:t>Ordenar espacios para el intercambio de experiencias exitosas.</a:t>
            </a:r>
          </a:p>
          <a:p>
            <a:pPr lvl="1" algn="just">
              <a:buFont typeface="+mj-lt"/>
              <a:buAutoNum type="arabicPeriod"/>
            </a:pPr>
            <a:r>
              <a:rPr lang="es-CO" dirty="0"/>
              <a:t>Conformar redes de cooperación e integración entre municipalidades y asociaciones.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48" y="415762"/>
            <a:ext cx="2778225" cy="120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290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6551" y="2431472"/>
            <a:ext cx="9142076" cy="3761509"/>
          </a:xfrm>
        </p:spPr>
        <p:txBody>
          <a:bodyPr>
            <a:normAutofit/>
          </a:bodyPr>
          <a:lstStyle/>
          <a:p>
            <a:r>
              <a:rPr lang="es-CO" dirty="0"/>
              <a:t>Correspondiente al cambio climático y el medio ambiente, con el apoyo de iniciativas como el Programa Internacional de Cooperación Urbana –IUC de la Unión Europea e ICLEI – Gobiernos Locales por la Sostenibilidad,  la FCM está trabajando de la mano de entidades como el Ministerio de Ambiente y Desarrollo Sostenible en la formulación de una </a:t>
            </a:r>
            <a:r>
              <a:rPr lang="es-CO" i="1" dirty="0"/>
              <a:t>Agenda Estratégica </a:t>
            </a:r>
            <a:r>
              <a:rPr lang="es-CO" dirty="0"/>
              <a:t>de trabajo para establecer la ruta de acción idónea buscando hacer frente al cambio climático en el nivel subnacional, desarrollando líneas de trabajo en Mitigación y adaptación al cambio climático, reducción de gases de efecto invernadero, y capacitación de funcionarios públicos para dejar capacidad técnica instalada en los municipios en tema ambientales y de cambio climático.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37" y="297940"/>
            <a:ext cx="3056047" cy="1326014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77334" y="1656413"/>
            <a:ext cx="8144548" cy="102444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dirty="0"/>
              <a:t>La internacionalización de los municipios</a:t>
            </a:r>
          </a:p>
        </p:txBody>
      </p:sp>
    </p:spTree>
    <p:extLst>
      <p:ext uri="{BB962C8B-B14F-4D97-AF65-F5344CB8AC3E}">
        <p14:creationId xmlns:p14="http://schemas.microsoft.com/office/powerpoint/2010/main" val="474048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6551" y="2431473"/>
            <a:ext cx="9142076" cy="2047010"/>
          </a:xfrm>
        </p:spPr>
        <p:txBody>
          <a:bodyPr>
            <a:normAutofit/>
          </a:bodyPr>
          <a:lstStyle/>
          <a:p>
            <a:r>
              <a:rPr lang="es-CO" sz="2000" dirty="0"/>
              <a:t>En </a:t>
            </a:r>
            <a:r>
              <a:rPr lang="es-CO" sz="2000" dirty="0" err="1"/>
              <a:t>co</a:t>
            </a:r>
            <a:r>
              <a:rPr lang="es-CO" sz="2000" dirty="0"/>
              <a:t>–financiación de la Unión Europea implementamos proyectos como </a:t>
            </a:r>
            <a:r>
              <a:rPr lang="es-CO" sz="2000" i="1" dirty="0"/>
              <a:t>Gobernanza Territorial Consentido Publico</a:t>
            </a:r>
            <a:r>
              <a:rPr lang="es-CO" sz="2000" dirty="0"/>
              <a:t>, en el cual se articulan actores de la sociedad civil, el sector privado y las municipalidades en el marco de la rendición de cuentas y la información abierta, la FCM aporta para hacer las instituciones municipales más </a:t>
            </a:r>
            <a:r>
              <a:rPr lang="es-CO" sz="2000" i="1" dirty="0"/>
              <a:t>transparentes y confiables </a:t>
            </a:r>
            <a:r>
              <a:rPr lang="es-CO" sz="2000" dirty="0"/>
              <a:t>apuntando al objetivo No. 16 Paz, justicia e instituciones sólidas.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37" y="297940"/>
            <a:ext cx="3056047" cy="1326014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77334" y="1656413"/>
            <a:ext cx="8144548" cy="102444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dirty="0"/>
              <a:t>La internacionalización de los municipios</a:t>
            </a:r>
          </a:p>
        </p:txBody>
      </p:sp>
    </p:spTree>
    <p:extLst>
      <p:ext uri="{BB962C8B-B14F-4D97-AF65-F5344CB8AC3E}">
        <p14:creationId xmlns:p14="http://schemas.microsoft.com/office/powerpoint/2010/main" val="3054519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2369127"/>
            <a:ext cx="8664093" cy="3252356"/>
          </a:xfrm>
        </p:spPr>
        <p:txBody>
          <a:bodyPr/>
          <a:lstStyle/>
          <a:p>
            <a:pPr marL="0" indent="0" algn="just">
              <a:buNone/>
            </a:pPr>
            <a:r>
              <a:rPr lang="es-ES" sz="2000" dirty="0"/>
              <a:t>Teniendo la certeza de que la realidad colombiana no es lejana a la de otros países latinoamericanos, hago especial énfasis en el rol que tenemos las asociaciones para engranar aquellos esfuerzos que surgen desde diferentes niveles, para llamar a colaborar a organizaciones internacionales que puedan sumar y fortalecer esfuerzos, mapear iniciativas y estrategias replicables.</a:t>
            </a:r>
            <a:endParaRPr lang="es-CO" sz="2000" dirty="0"/>
          </a:p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48" y="358214"/>
            <a:ext cx="2778225" cy="120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527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677335" y="1755294"/>
            <a:ext cx="8596668" cy="1826581"/>
          </a:xfrm>
        </p:spPr>
        <p:txBody>
          <a:bodyPr>
            <a:normAutofit/>
          </a:bodyPr>
          <a:lstStyle/>
          <a:p>
            <a:pPr algn="ctr"/>
            <a:r>
              <a:rPr lang="es-CO" sz="5000" dirty="0"/>
              <a:t>Gracias!!!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63" y="3782394"/>
            <a:ext cx="2081467" cy="2081467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655610" y="5863861"/>
            <a:ext cx="2679872" cy="5403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O" sz="1600" dirty="0"/>
              <a:t>Federación Colombiana de Municipios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134" y="4023750"/>
            <a:ext cx="1618514" cy="1618514"/>
          </a:xfrm>
          <a:prstGeom prst="rect">
            <a:avLst/>
          </a:prstGeom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4054312" y="5797208"/>
            <a:ext cx="1882157" cy="5403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O" sz="1600" dirty="0"/>
              <a:t>@Fedemunicipios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252" y="3739958"/>
            <a:ext cx="1902306" cy="1902306"/>
          </a:xfrm>
          <a:prstGeom prst="rect">
            <a:avLst/>
          </a:prstGeom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7213286" y="5802863"/>
            <a:ext cx="1771271" cy="5403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O" sz="1600" dirty="0"/>
              <a:t>www.fcm.org.co</a:t>
            </a:r>
          </a:p>
        </p:txBody>
      </p:sp>
    </p:spTree>
    <p:extLst>
      <p:ext uri="{BB962C8B-B14F-4D97-AF65-F5344CB8AC3E}">
        <p14:creationId xmlns:p14="http://schemas.microsoft.com/office/powerpoint/2010/main" val="4110210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783773"/>
            <a:ext cx="8596668" cy="1320800"/>
          </a:xfrm>
        </p:spPr>
        <p:txBody>
          <a:bodyPr/>
          <a:lstStyle/>
          <a:p>
            <a:r>
              <a:rPr lang="es-CO" dirty="0"/>
              <a:t>Localización de los ODS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763980"/>
            <a:ext cx="8596668" cy="3460172"/>
          </a:xfrm>
        </p:spPr>
        <p:txBody>
          <a:bodyPr>
            <a:normAutofit/>
          </a:bodyPr>
          <a:lstStyle/>
          <a:p>
            <a:pPr algn="just"/>
            <a:r>
              <a:rPr lang="es-CO" dirty="0"/>
              <a:t>El saber como lograr localizar y cumplir los Objetivos del Desarrollo Sostenible planteados en la Agenda 2030 a nivel subnacional es una de las </a:t>
            </a:r>
            <a:r>
              <a:rPr lang="es-CO" i="1" dirty="0"/>
              <a:t>prioridades</a:t>
            </a:r>
            <a:r>
              <a:rPr lang="es-CO" dirty="0"/>
              <a:t> para los gobiernos locales, pues aunque los ODS sean planteados de manera universal para los estados, su cumplimiento a nivel local depende de la comprensión de los siguientes factores:</a:t>
            </a:r>
          </a:p>
          <a:p>
            <a:pPr lvl="1" algn="just">
              <a:buFont typeface="+mj-lt"/>
              <a:buAutoNum type="arabicPeriod"/>
            </a:pPr>
            <a:r>
              <a:rPr lang="es-CO" dirty="0"/>
              <a:t>Contexto Local (político, económico, social, cultural y ambiental).</a:t>
            </a:r>
          </a:p>
          <a:p>
            <a:pPr lvl="1" algn="just">
              <a:buFont typeface="+mj-lt"/>
              <a:buAutoNum type="arabicPeriod"/>
            </a:pPr>
            <a:r>
              <a:rPr lang="es-CO" dirty="0"/>
              <a:t>Identificar las </a:t>
            </a:r>
            <a:r>
              <a:rPr lang="es-CO" i="1" dirty="0"/>
              <a:t>limitaciones</a:t>
            </a:r>
            <a:r>
              <a:rPr lang="es-CO" dirty="0"/>
              <a:t> (sociales, económicas; etc.) y las </a:t>
            </a:r>
            <a:r>
              <a:rPr lang="es-CO" i="1" dirty="0"/>
              <a:t>oportunidades</a:t>
            </a:r>
            <a:r>
              <a:rPr lang="es-CO" dirty="0"/>
              <a:t> (desarrollo urbano, desarrollo económico local, respaldo político, etc.)</a:t>
            </a:r>
            <a:br>
              <a:rPr lang="es-CO" dirty="0"/>
            </a:br>
            <a:r>
              <a:rPr lang="es-CO" dirty="0"/>
              <a:t>para establecer la ruta de acción.</a:t>
            </a:r>
          </a:p>
          <a:p>
            <a:pPr lvl="1" algn="just">
              <a:buFont typeface="+mj-lt"/>
              <a:buAutoNum type="arabicPeriod"/>
            </a:pPr>
            <a:r>
              <a:rPr lang="es-CO" dirty="0"/>
              <a:t>Capacidad de conformar </a:t>
            </a:r>
            <a:r>
              <a:rPr lang="es-CO" i="1" dirty="0"/>
              <a:t>redes estratégicas </a:t>
            </a:r>
            <a:r>
              <a:rPr lang="es-CO" dirty="0"/>
              <a:t>de cooperación con actores del orden nacional e internacional. </a:t>
            </a:r>
          </a:p>
          <a:p>
            <a:pPr lvl="1">
              <a:buFont typeface="+mj-lt"/>
              <a:buAutoNum type="arabicPeriod"/>
            </a:pP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96" y="225549"/>
            <a:ext cx="2822688" cy="122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34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750291"/>
            <a:ext cx="8596668" cy="901700"/>
          </a:xfrm>
        </p:spPr>
        <p:txBody>
          <a:bodyPr/>
          <a:lstStyle/>
          <a:p>
            <a:r>
              <a:rPr lang="es-CO" dirty="0"/>
              <a:t>Los ODS a nivel subnacional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8148" y="2743203"/>
            <a:ext cx="8764847" cy="37719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CO" sz="2000" dirty="0"/>
              <a:t>Es necesario recordar que "Los Objetivos de Desarrollo Sostenible (ODS), son un llamado universal a la adopción de medidas para poner fin a la pobreza, proteger el planeta y garantizar que todas las personas gocen de paz y prosperidad”. (PNUD, 2018).</a:t>
            </a:r>
          </a:p>
          <a:p>
            <a:pPr algn="just"/>
            <a:r>
              <a:rPr lang="es-CO" sz="2000" dirty="0"/>
              <a:t>Al comprender de manera general cuales son los ODS, es necesario ubicarlos a nivel local teniendo en cuenta el contexto municipal y las categorías señaladas anteriormente.</a:t>
            </a:r>
          </a:p>
          <a:p>
            <a:pPr algn="just"/>
            <a:r>
              <a:rPr lang="es-CO" sz="2000" dirty="0"/>
              <a:t>En sentido universal las municipalidades son territorios en donde el desarrollo Urbano y Económico son dos grandes ventanas de oportunidad para transformar a los territorios en espacios: </a:t>
            </a:r>
          </a:p>
          <a:p>
            <a:pPr lvl="1" algn="just">
              <a:buFont typeface="+mj-lt"/>
              <a:buAutoNum type="arabicPeriod"/>
            </a:pPr>
            <a:r>
              <a:rPr lang="es-CO" dirty="0"/>
              <a:t>Inclusivos</a:t>
            </a:r>
          </a:p>
          <a:p>
            <a:pPr lvl="1" algn="just">
              <a:buFont typeface="+mj-lt"/>
              <a:buAutoNum type="arabicPeriod"/>
            </a:pPr>
            <a:r>
              <a:rPr lang="es-CO" dirty="0"/>
              <a:t>Seguros</a:t>
            </a:r>
          </a:p>
          <a:p>
            <a:pPr lvl="1" algn="just">
              <a:buFont typeface="+mj-lt"/>
              <a:buAutoNum type="arabicPeriod"/>
            </a:pPr>
            <a:r>
              <a:rPr lang="es-CO" dirty="0"/>
              <a:t>Resilientes</a:t>
            </a:r>
          </a:p>
          <a:p>
            <a:pPr lvl="1">
              <a:buFont typeface="+mj-lt"/>
              <a:buAutoNum type="arabicPeriod"/>
            </a:pPr>
            <a:r>
              <a:rPr lang="es-CO" dirty="0"/>
              <a:t>Sostenibles</a:t>
            </a:r>
            <a:br>
              <a:rPr lang="es-CO" dirty="0"/>
            </a:b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088" y="147902"/>
            <a:ext cx="2845595" cy="123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993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17573" y="282647"/>
            <a:ext cx="4279171" cy="1086028"/>
          </a:xfrm>
        </p:spPr>
        <p:txBody>
          <a:bodyPr>
            <a:normAutofit fontScale="90000"/>
          </a:bodyPr>
          <a:lstStyle/>
          <a:p>
            <a:r>
              <a:rPr lang="es-CO" dirty="0"/>
              <a:t>Los ODS a nivel subnacional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852390" y="1701904"/>
            <a:ext cx="4185623" cy="576262"/>
          </a:xfrm>
        </p:spPr>
        <p:txBody>
          <a:bodyPr/>
          <a:lstStyle/>
          <a:p>
            <a:r>
              <a:rPr lang="es-CO" dirty="0"/>
              <a:t>Desarrollo Urbano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74757" y="2371685"/>
            <a:ext cx="4185623" cy="3304117"/>
          </a:xfrm>
        </p:spPr>
        <p:txBody>
          <a:bodyPr>
            <a:noAutofit/>
          </a:bodyPr>
          <a:lstStyle/>
          <a:p>
            <a:pPr algn="just"/>
            <a:r>
              <a:rPr lang="es-CO" sz="1400" dirty="0"/>
              <a:t>Al generar estrategias de desarrollo urbano es necesario tener presente:</a:t>
            </a:r>
          </a:p>
          <a:p>
            <a:pPr algn="just">
              <a:buFont typeface="+mj-lt"/>
              <a:buAutoNum type="arabicPeriod"/>
            </a:pPr>
            <a:r>
              <a:rPr lang="es-CO" sz="1400" dirty="0"/>
              <a:t>La proposición de planes de construcción de infraestructura </a:t>
            </a:r>
            <a:r>
              <a:rPr lang="es-CO" sz="1400" u="sng" dirty="0"/>
              <a:t>RESILIENTE</a:t>
            </a:r>
            <a:r>
              <a:rPr lang="es-CO" sz="1400" dirty="0"/>
              <a:t>, y </a:t>
            </a:r>
            <a:r>
              <a:rPr lang="es-CO" sz="1400" u="sng" dirty="0"/>
              <a:t>PROMOVER</a:t>
            </a:r>
            <a:r>
              <a:rPr lang="es-CO" sz="1400" dirty="0"/>
              <a:t> la industrialización con miras a la </a:t>
            </a:r>
            <a:r>
              <a:rPr lang="es-CO" sz="1400" u="sng" dirty="0"/>
              <a:t>SOSTENIBILIDAD.</a:t>
            </a:r>
          </a:p>
          <a:p>
            <a:pPr algn="just">
              <a:buFont typeface="+mj-lt"/>
              <a:buAutoNum type="arabicPeriod"/>
            </a:pPr>
            <a:r>
              <a:rPr lang="es-CO" sz="1400" dirty="0"/>
              <a:t>Se debe lograr que los territorios municipales sean espacios </a:t>
            </a:r>
            <a:r>
              <a:rPr lang="es-CO" sz="1400" u="sng" dirty="0"/>
              <a:t>INCLUSIVOS, SEGUROS, RESILIENTES Y SOSTENIBLES.</a:t>
            </a:r>
          </a:p>
          <a:p>
            <a:pPr algn="just">
              <a:buFont typeface="+mj-lt"/>
              <a:buAutoNum type="arabicPeriod"/>
            </a:pPr>
            <a:r>
              <a:rPr lang="es-CO" sz="1400" dirty="0"/>
              <a:t>Es necesario generar y hacer uso de </a:t>
            </a:r>
            <a:r>
              <a:rPr lang="es-CO" sz="1400" u="sng" dirty="0"/>
              <a:t>ENERGÍA ASEQUIBLE, SEGURA, SOSTENIBLE Y MODERNA PARA TODOS.</a:t>
            </a:r>
          </a:p>
          <a:p>
            <a:pPr algn="just">
              <a:buFont typeface="+mj-lt"/>
              <a:buAutoNum type="arabicPeriod"/>
            </a:pPr>
            <a:r>
              <a:rPr lang="es-CO" sz="1400" dirty="0"/>
              <a:t>Es vital </a:t>
            </a:r>
            <a:r>
              <a:rPr lang="es-CO" sz="1400" u="sng" dirty="0"/>
              <a:t>GARANTIZAR LA DISPONIBILIDAD Y LA GESTIÓN SOSTENIBLE DEL AGUA Y SANEAMIENTO PARA TODOS.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>
          <a:xfrm>
            <a:off x="5337767" y="1597994"/>
            <a:ext cx="4185618" cy="576262"/>
          </a:xfrm>
        </p:spPr>
        <p:txBody>
          <a:bodyPr/>
          <a:lstStyle/>
          <a:p>
            <a:r>
              <a:rPr lang="es-CO" dirty="0"/>
              <a:t>Desarrollo Económico</a:t>
            </a:r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>
          <a:xfrm>
            <a:off x="5318570" y="2330120"/>
            <a:ext cx="4185617" cy="3883644"/>
          </a:xfrm>
        </p:spPr>
        <p:txBody>
          <a:bodyPr>
            <a:noAutofit/>
          </a:bodyPr>
          <a:lstStyle/>
          <a:p>
            <a:pPr algn="just"/>
            <a:r>
              <a:rPr lang="es-CO" sz="1400" dirty="0"/>
              <a:t>En el momento en que se planee el desarrollo económico se debe buscar:</a:t>
            </a:r>
          </a:p>
          <a:p>
            <a:pPr algn="just">
              <a:buFont typeface="+mj-lt"/>
              <a:buAutoNum type="arabicPeriod"/>
            </a:pPr>
            <a:r>
              <a:rPr lang="es-CO" sz="1400" dirty="0"/>
              <a:t>Garantizar el </a:t>
            </a:r>
            <a:r>
              <a:rPr lang="es-CO" sz="1400" u="sng" dirty="0"/>
              <a:t>CONSUMO Y PRODUCCIÓN SOSTENIBLES</a:t>
            </a:r>
            <a:r>
              <a:rPr lang="es-CO" sz="14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es-CO" sz="1400" dirty="0"/>
              <a:t>Promover el </a:t>
            </a:r>
            <a:r>
              <a:rPr lang="es-CO" sz="1400" u="sng" dirty="0"/>
              <a:t>CRECIMIENTO ECONÓMICO SOSTENIDO</a:t>
            </a:r>
            <a:r>
              <a:rPr lang="es-CO" sz="1400" dirty="0"/>
              <a:t>, asegurando </a:t>
            </a:r>
            <a:r>
              <a:rPr lang="es-CO" sz="1400" u="sng" dirty="0"/>
              <a:t>EL EMPLEO PLENO Y EL TRABAJO DECENTE PARA TODOS</a:t>
            </a:r>
            <a:r>
              <a:rPr lang="es-CO" sz="1400" dirty="0"/>
              <a:t>, sin discriminación alguna.</a:t>
            </a:r>
          </a:p>
          <a:p>
            <a:pPr algn="just">
              <a:buFont typeface="+mj-lt"/>
              <a:buAutoNum type="arabicPeriod"/>
            </a:pPr>
            <a:r>
              <a:rPr lang="es-CO" sz="1400" dirty="0"/>
              <a:t>Promover la reducción de la desigualdad económica que existe entre ciudadanos.</a:t>
            </a:r>
          </a:p>
          <a:p>
            <a:pPr algn="just">
              <a:buFont typeface="+mj-lt"/>
              <a:buAutoNum type="arabicPeriod"/>
            </a:pPr>
            <a:r>
              <a:rPr lang="es-CO" sz="1400" dirty="0"/>
              <a:t>Incluir de manera equitativa a los GÉNEROS en las actividades económicas, fomentando la competitividad y el crecimiento económico de las mujeres y hombres por igual.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79" y="213282"/>
            <a:ext cx="2822688" cy="122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3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791635" y="1444532"/>
            <a:ext cx="8591356" cy="1277887"/>
          </a:xfrm>
        </p:spPr>
        <p:txBody>
          <a:bodyPr/>
          <a:lstStyle/>
          <a:p>
            <a:r>
              <a:rPr lang="es-CO" dirty="0"/>
              <a:t>La articulación Municipal y el Gobierno Nacional</a:t>
            </a:r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937110" y="3023755"/>
            <a:ext cx="8596668" cy="2878282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Se requiere de un interlocutor cercano a los municipios, que conozca y pueda leer sus necesidades, pero lo más importante que tenga el compromiso de respaldar y representarlos frente al Gobierno Nacional y la Comunidad Internacional. Es aquí donde la Federación juega un papel indispensable en dicha articulación y en la materialización de rutas de trabajo constituidas a nivel subnacional.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110" y="252424"/>
            <a:ext cx="2579352" cy="111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9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6325" y="1563681"/>
            <a:ext cx="8596668" cy="1320800"/>
          </a:xfrm>
        </p:spPr>
        <p:txBody>
          <a:bodyPr/>
          <a:lstStyle/>
          <a:p>
            <a:r>
              <a:rPr lang="es-CO" dirty="0"/>
              <a:t>La articulación Municipal y el Gobierno Nacional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91755" y="2774314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s-ES" dirty="0"/>
              <a:t>El gobierno de Colombia de cara al cumplimiento de los ODS, se ha comprometido a 2030 a que el 100% de la población colombiana tenga acceso al agua potable, una meta muy ambiciosa y difícil de cumplir en un término de doce años. </a:t>
            </a:r>
            <a:br>
              <a:rPr lang="es-ES" dirty="0"/>
            </a:br>
            <a:r>
              <a:rPr lang="es-ES" dirty="0"/>
              <a:t>En apoyo al proceso,  la Federación ha establecido una alianza con la Superintendencia de Servicios Públicos para facilitar el levantamiento de inventario de las entidades prestadoras de agua potable y saneamiento básico, apuntando a la falta </a:t>
            </a:r>
            <a:r>
              <a:rPr lang="es-CO" dirty="0"/>
              <a:t>de información sobre </a:t>
            </a:r>
            <a:r>
              <a:rPr lang="es-ES" dirty="0"/>
              <a:t>el número real de los prestadores ubicados en zona rural, un </a:t>
            </a:r>
            <a:r>
              <a:rPr lang="es-CO" dirty="0"/>
              <a:t>bajo cubrimiento, disponibilidad y calidad de información de los sistemas, </a:t>
            </a:r>
            <a:r>
              <a:rPr lang="es-ES" dirty="0"/>
              <a:t>así como las condiciones prestacionales de éstos; constituyéndolo como punto de partida para mejorar el servicio. </a:t>
            </a:r>
            <a:br>
              <a:rPr lang="es-ES" dirty="0"/>
            </a:br>
            <a:r>
              <a:rPr lang="es-ES" dirty="0"/>
              <a:t>La Federación puede llegar a espacios donde otras entidades no pueden y es este uno de nuestros valores agregados. </a:t>
            </a:r>
          </a:p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85" y="358214"/>
            <a:ext cx="2778225" cy="120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478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573285"/>
            <a:ext cx="8144548" cy="1024442"/>
          </a:xfrm>
        </p:spPr>
        <p:txBody>
          <a:bodyPr>
            <a:normAutofit fontScale="90000"/>
          </a:bodyPr>
          <a:lstStyle/>
          <a:p>
            <a:r>
              <a:rPr lang="es-CO" dirty="0"/>
              <a:t>El compromiso de la FCM con los ODS</a:t>
            </a:r>
            <a:br>
              <a:rPr lang="es-CO" dirty="0"/>
            </a:br>
            <a:r>
              <a:rPr lang="es-CO" sz="3100" dirty="0"/>
              <a:t>Trabajo en Red</a:t>
            </a:r>
            <a:r>
              <a:rPr lang="es-CO" dirty="0"/>
              <a:t>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721698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Hemos conformado la Red de Alcaldesas por la Democracia y la Paz, a través de la cual, las mandatarias locales han manifestado su voluntad política de contribuir en la implementación de los Acuerdos de Paz firmados entre el gobierno de Juan Manuel Santos y Las FARC.</a:t>
            </a:r>
            <a:br>
              <a:rPr lang="es-ES" dirty="0"/>
            </a:br>
            <a:r>
              <a:rPr lang="es-ES" dirty="0"/>
              <a:t>Las alcaldesas y sus equipos de gobierno han sido beneficiarias de programas de fortalecimiento de capacidades para la paz y resolución de conflictos, asegurando la no perpetuación de la violencia directa y cultural en el territorio colombiano. Con estas iniciativas aportamos al cumplimiento del objetivo No. 16 – Paz, justicia e instituciones fuertes, el objetivo No. 5 – Igualdad de género y el objetivo No. 10 - reducción de la inequidad. </a:t>
            </a:r>
            <a:endParaRPr lang="es-CO" dirty="0"/>
          </a:p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36" y="287549"/>
            <a:ext cx="3056048" cy="1326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115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856781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es-ES" dirty="0"/>
              <a:t>Otra de nuestras redes, la Red de Municipios en Entornos Mineros – REMEM buscamos proporcionar a los municipios herramientas para lograr desarrollo a través de procesos mineros legales, responsables y sostenibles, trabajando por el cumplimiento del objetivo No. 17 – Alianzas para los objetivos, el No. 11 – ciudades y comunidades sostenibles y el No. 8 – trabajo decente y crecimiento económico, entre otros.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/>
              <a:t>Estas redes se articulan con diferentes actores, generan incidencia política, fomentan el trabajo colaborativo y el cumplimiento de metas comunes, lo cual demuestra que asociarse genera procesos favorables para el desarrollo de las comunidades. </a:t>
            </a:r>
            <a:endParaRPr lang="es-CO" dirty="0"/>
          </a:p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37" y="297940"/>
            <a:ext cx="3056047" cy="1326014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77334" y="1656413"/>
            <a:ext cx="8144548" cy="102444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dirty="0"/>
              <a:t>El compromiso de la FCM con los ODS</a:t>
            </a:r>
            <a:br>
              <a:rPr lang="es-CO" dirty="0"/>
            </a:br>
            <a:r>
              <a:rPr lang="es-CO" sz="3100" dirty="0"/>
              <a:t>Trabajo en Red. </a:t>
            </a:r>
          </a:p>
        </p:txBody>
      </p:sp>
    </p:spTree>
    <p:extLst>
      <p:ext uri="{BB962C8B-B14F-4D97-AF65-F5344CB8AC3E}">
        <p14:creationId xmlns:p14="http://schemas.microsoft.com/office/powerpoint/2010/main" val="2396847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2587336"/>
            <a:ext cx="8913475" cy="3023756"/>
          </a:xfrm>
        </p:spPr>
        <p:txBody>
          <a:bodyPr>
            <a:normAutofit/>
          </a:bodyPr>
          <a:lstStyle/>
          <a:p>
            <a:r>
              <a:rPr lang="es-CO" dirty="0"/>
              <a:t>En cuanto a desarrollo urbano, hemos promovido a través de la asistencia técnica y la asesoría,  la urbanización sostenible cumpliendo con el objetivo No. 11 - </a:t>
            </a:r>
            <a:r>
              <a:rPr lang="es-CO" i="1" dirty="0"/>
              <a:t>Ciudades y comunidades sostenibles</a:t>
            </a:r>
            <a:r>
              <a:rPr lang="es-CO" dirty="0"/>
              <a:t>, apoyando la formulación de planes de desarrollo municipales y de ordenamiento territorial, enfocándonos en la protección de recursos hídricos y saneamiento de aguas, iniciativa directamente relacionada con el objetivo No. 6 – </a:t>
            </a:r>
            <a:r>
              <a:rPr lang="es-CO" i="1" dirty="0"/>
              <a:t>Agua limpia y saneamiento</a:t>
            </a:r>
            <a:r>
              <a:rPr lang="es-CO" dirty="0"/>
              <a:t>, trabajando para que en los municipios se haga uso de energía asequible y sostenible en concordancia con el objetivo No. 7.</a:t>
            </a:r>
          </a:p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37" y="297940"/>
            <a:ext cx="3056047" cy="1326014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77334" y="1656413"/>
            <a:ext cx="8144548" cy="102444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O" dirty="0"/>
              <a:t>El compromiso de la FCM con los ODS</a:t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992491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195</TotalTime>
  <Words>1168</Words>
  <Application>Microsoft Office PowerPoint</Application>
  <PresentationFormat>Panorámica</PresentationFormat>
  <Paragraphs>58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Faceta</vt:lpstr>
      <vt:lpstr>Federación Colombiana de Municipios</vt:lpstr>
      <vt:lpstr>Localización de los ODS</vt:lpstr>
      <vt:lpstr>Los ODS a nivel subnacional</vt:lpstr>
      <vt:lpstr>Los ODS a nivel subnacional</vt:lpstr>
      <vt:lpstr>La articulación Municipal y el Gobierno Nacional</vt:lpstr>
      <vt:lpstr>La articulación Municipal y el Gobierno Nacional</vt:lpstr>
      <vt:lpstr>El compromiso de la FCM con los ODS Trabajo en Red. </vt:lpstr>
      <vt:lpstr>Presentación de PowerPoint</vt:lpstr>
      <vt:lpstr>Presentación de PowerPoint</vt:lpstr>
      <vt:lpstr>La internacionalización de los municipios</vt:lpstr>
      <vt:lpstr>Presentación de PowerPoint</vt:lpstr>
      <vt:lpstr>Presentación de PowerPoint</vt:lpstr>
      <vt:lpstr>Presentación de PowerPoint</vt:lpstr>
      <vt:lpstr>Gracias!!!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Paola Carolina Garcia Sanchez</dc:creator>
  <cp:lastModifiedBy>Nesly Carolina Londoño Giraldo</cp:lastModifiedBy>
  <cp:revision>24</cp:revision>
  <dcterms:created xsi:type="dcterms:W3CDTF">2018-06-12T15:52:45Z</dcterms:created>
  <dcterms:modified xsi:type="dcterms:W3CDTF">2018-06-12T19:27:57Z</dcterms:modified>
</cp:coreProperties>
</file>