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8" r:id="rId13"/>
    <p:sldId id="303" r:id="rId14"/>
    <p:sldId id="305" r:id="rId15"/>
    <p:sldId id="304" r:id="rId16"/>
    <p:sldId id="284" r:id="rId17"/>
    <p:sldId id="286" r:id="rId18"/>
    <p:sldId id="307" r:id="rId19"/>
    <p:sldId id="306" r:id="rId20"/>
  </p:sldIdLst>
  <p:sldSz cx="12192000" cy="6858000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7B80"/>
    <a:srgbClr val="F5F9F8"/>
    <a:srgbClr val="DDDDDD"/>
    <a:srgbClr val="232323"/>
    <a:srgbClr val="541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4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shiba%202017\RECOMM\vicealcaldes%202016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shiba%202017\RECOMM\vicealcaldes%202016-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explosion val="5"/>
            <c:spPr>
              <a:solidFill>
                <a:srgbClr val="FF7B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Hoja1!$D$3:$E$3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Hoja1!$D$4:$E$4</c:f>
              <c:numCache>
                <c:formatCode>General</c:formatCode>
                <c:ptCount val="2"/>
                <c:pt idx="0">
                  <c:v>13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explosion val="2"/>
            <c:spPr>
              <a:solidFill>
                <a:srgbClr val="33CC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Vicealcaldes!$B$103:$B$104</c:f>
              <c:strCache>
                <c:ptCount val="2"/>
                <c:pt idx="0">
                  <c:v>Mujeres: </c:v>
                </c:pt>
                <c:pt idx="1">
                  <c:v>Hombres: </c:v>
                </c:pt>
              </c:strCache>
            </c:strRef>
          </c:cat>
          <c:val>
            <c:numRef>
              <c:f>Vicealcaldes!$C$103:$C$104</c:f>
              <c:numCache>
                <c:formatCode>General</c:formatCode>
                <c:ptCount val="2"/>
                <c:pt idx="0">
                  <c:v>85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R" sz="3200" dirty="0"/>
              <a:t>Regidores</a:t>
            </a:r>
            <a:r>
              <a:rPr lang="es-CR" sz="3200" baseline="0" dirty="0"/>
              <a:t> Electos 2016-2020</a:t>
            </a:r>
          </a:p>
          <a:p>
            <a:pPr algn="l">
              <a:defRPr sz="3200"/>
            </a:pPr>
            <a:r>
              <a:rPr lang="es-CR" sz="2400" b="0" baseline="0" dirty="0"/>
              <a:t>(según género) </a:t>
            </a:r>
            <a:endParaRPr lang="es-CR" sz="2400" b="0" dirty="0"/>
          </a:p>
        </c:rich>
      </c:tx>
      <c:layout>
        <c:manualLayout>
          <c:xMode val="edge"/>
          <c:yMode val="edge"/>
          <c:x val="3.2837136233882528E-4"/>
          <c:y val="1.4851485148514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REgidores!$I$1</c:f>
              <c:strCache>
                <c:ptCount val="1"/>
                <c:pt idx="0">
                  <c:v>Hombres 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REgidores!$H$2:$H$3</c:f>
              <c:strCache>
                <c:ptCount val="2"/>
                <c:pt idx="0">
                  <c:v>Regidores propietarios</c:v>
                </c:pt>
                <c:pt idx="1">
                  <c:v>Regidores suplentes </c:v>
                </c:pt>
              </c:strCache>
            </c:strRef>
          </c:cat>
          <c:val>
            <c:numRef>
              <c:f>REgidores!$I$2:$I$3</c:f>
              <c:numCache>
                <c:formatCode>General</c:formatCode>
                <c:ptCount val="2"/>
                <c:pt idx="0">
                  <c:v>302</c:v>
                </c:pt>
                <c:pt idx="1">
                  <c:v>249</c:v>
                </c:pt>
              </c:numCache>
            </c:numRef>
          </c:val>
        </c:ser>
        <c:ser>
          <c:idx val="1"/>
          <c:order val="1"/>
          <c:tx>
            <c:strRef>
              <c:f>REgidores!$J$1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REgidores!$H$2:$H$3</c:f>
              <c:strCache>
                <c:ptCount val="2"/>
                <c:pt idx="0">
                  <c:v>Regidores propietarios</c:v>
                </c:pt>
                <c:pt idx="1">
                  <c:v>Regidores suplentes </c:v>
                </c:pt>
              </c:strCache>
            </c:strRef>
          </c:cat>
          <c:val>
            <c:numRef>
              <c:f>REgidores!$J$2:$J$3</c:f>
              <c:numCache>
                <c:formatCode>General</c:formatCode>
                <c:ptCount val="2"/>
                <c:pt idx="0">
                  <c:v>203</c:v>
                </c:pt>
                <c:pt idx="1">
                  <c:v>256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00172944"/>
        <c:axId val="-1900170224"/>
      </c:barChart>
      <c:catAx>
        <c:axId val="-190017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-1900170224"/>
        <c:crosses val="autoZero"/>
        <c:auto val="1"/>
        <c:lblAlgn val="ctr"/>
        <c:lblOffset val="100"/>
        <c:noMultiLvlLbl val="0"/>
      </c:catAx>
      <c:valAx>
        <c:axId val="-190017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0017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833400386995419"/>
          <c:y val="0.21044554455445541"/>
          <c:w val="0.26117452471725705"/>
          <c:h val="9.2439190769470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CBE27-12A9-47F4-89F0-43281B7648D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9E0EBAF0-2DA7-4D55-B008-A9D5D9879EB7}">
      <dgm:prSet phldrT="[Texto]"/>
      <dgm:spPr/>
      <dgm:t>
        <a:bodyPr/>
        <a:lstStyle/>
        <a:p>
          <a:r>
            <a:rPr lang="es-CR" dirty="0" smtClean="0"/>
            <a:t>7 Provincias</a:t>
          </a:r>
          <a:endParaRPr lang="es-CR" dirty="0"/>
        </a:p>
      </dgm:t>
    </dgm:pt>
    <dgm:pt modelId="{BDF4C33C-D22B-4A9E-B570-7999C918A799}" type="parTrans" cxnId="{139E999A-1FA7-4693-AEC9-2B1A4707C493}">
      <dgm:prSet/>
      <dgm:spPr/>
      <dgm:t>
        <a:bodyPr/>
        <a:lstStyle/>
        <a:p>
          <a:endParaRPr lang="es-CR"/>
        </a:p>
      </dgm:t>
    </dgm:pt>
    <dgm:pt modelId="{6FD45BDD-115C-4005-9C77-1336FDEA8B9A}" type="sibTrans" cxnId="{139E999A-1FA7-4693-AEC9-2B1A4707C493}">
      <dgm:prSet/>
      <dgm:spPr/>
      <dgm:t>
        <a:bodyPr/>
        <a:lstStyle/>
        <a:p>
          <a:endParaRPr lang="es-CR"/>
        </a:p>
      </dgm:t>
    </dgm:pt>
    <dgm:pt modelId="{37FBA7CF-9EAC-4249-A6A2-30E1C952F09E}">
      <dgm:prSet phldrT="[Texto]"/>
      <dgm:spPr>
        <a:solidFill>
          <a:srgbClr val="009FC6"/>
        </a:solidFill>
      </dgm:spPr>
      <dgm:t>
        <a:bodyPr/>
        <a:lstStyle/>
        <a:p>
          <a:r>
            <a:rPr lang="es-CR" dirty="0" smtClean="0"/>
            <a:t>82 Cantones</a:t>
          </a:r>
          <a:endParaRPr lang="es-CR" dirty="0"/>
        </a:p>
      </dgm:t>
    </dgm:pt>
    <dgm:pt modelId="{1B8FD3A0-D124-48F0-980C-FD8270552408}" type="parTrans" cxnId="{9BD24603-23D1-4DDE-BCCB-17C389561687}">
      <dgm:prSet/>
      <dgm:spPr/>
      <dgm:t>
        <a:bodyPr/>
        <a:lstStyle/>
        <a:p>
          <a:endParaRPr lang="es-CR"/>
        </a:p>
      </dgm:t>
    </dgm:pt>
    <dgm:pt modelId="{85C89760-68BF-4A39-AB52-A5EA138B5461}" type="sibTrans" cxnId="{9BD24603-23D1-4DDE-BCCB-17C389561687}">
      <dgm:prSet/>
      <dgm:spPr/>
      <dgm:t>
        <a:bodyPr/>
        <a:lstStyle/>
        <a:p>
          <a:endParaRPr lang="es-CR"/>
        </a:p>
      </dgm:t>
    </dgm:pt>
    <dgm:pt modelId="{1A12ACB6-18B8-4A71-8C2F-25613EFAC825}">
      <dgm:prSet phldrT="[Texto]"/>
      <dgm:spPr/>
      <dgm:t>
        <a:bodyPr/>
        <a:lstStyle/>
        <a:p>
          <a:r>
            <a:rPr lang="es-CR" dirty="0" smtClean="0"/>
            <a:t>484 Distritos</a:t>
          </a:r>
          <a:endParaRPr lang="es-CR" dirty="0"/>
        </a:p>
      </dgm:t>
    </dgm:pt>
    <dgm:pt modelId="{3B28FB90-B948-40A2-9011-F8A2E8B2FBE4}" type="parTrans" cxnId="{0FB571EB-03CC-40E1-A5EC-57DB0374CFB4}">
      <dgm:prSet/>
      <dgm:spPr/>
      <dgm:t>
        <a:bodyPr/>
        <a:lstStyle/>
        <a:p>
          <a:endParaRPr lang="es-CR"/>
        </a:p>
      </dgm:t>
    </dgm:pt>
    <dgm:pt modelId="{57A87112-BEA9-4C51-8378-4259C638D93F}" type="sibTrans" cxnId="{0FB571EB-03CC-40E1-A5EC-57DB0374CFB4}">
      <dgm:prSet/>
      <dgm:spPr/>
      <dgm:t>
        <a:bodyPr/>
        <a:lstStyle/>
        <a:p>
          <a:endParaRPr lang="es-CR"/>
        </a:p>
      </dgm:t>
    </dgm:pt>
    <dgm:pt modelId="{C1B028A7-8FFB-43D3-B66A-554AFB7DB98B}" type="pres">
      <dgm:prSet presAssocID="{B74CBE27-12A9-47F4-89F0-43281B7648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FB989697-0AFA-4429-99B1-9CAF2181A711}" type="pres">
      <dgm:prSet presAssocID="{9E0EBAF0-2DA7-4D55-B008-A9D5D9879EB7}" presName="composite" presStyleCnt="0"/>
      <dgm:spPr/>
    </dgm:pt>
    <dgm:pt modelId="{9AA5AD98-A757-43E6-B938-20D4683CD687}" type="pres">
      <dgm:prSet presAssocID="{9E0EBAF0-2DA7-4D55-B008-A9D5D9879EB7}" presName="bentUpArrow1" presStyleLbl="alignImgPlace1" presStyleIdx="0" presStyleCnt="2"/>
      <dgm:spPr/>
    </dgm:pt>
    <dgm:pt modelId="{09E29D52-718C-4DAB-AE58-3B72B63C200B}" type="pres">
      <dgm:prSet presAssocID="{9E0EBAF0-2DA7-4D55-B008-A9D5D9879EB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8744DC3-A447-4DC7-A60B-B8C1E07BFBC7}" type="pres">
      <dgm:prSet presAssocID="{9E0EBAF0-2DA7-4D55-B008-A9D5D9879EB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5842149-2028-4460-9EE9-82565E143B49}" type="pres">
      <dgm:prSet presAssocID="{6FD45BDD-115C-4005-9C77-1336FDEA8B9A}" presName="sibTrans" presStyleCnt="0"/>
      <dgm:spPr/>
    </dgm:pt>
    <dgm:pt modelId="{9E75143C-AFD0-4AD7-BCD3-46CD1744BFA2}" type="pres">
      <dgm:prSet presAssocID="{37FBA7CF-9EAC-4249-A6A2-30E1C952F09E}" presName="composite" presStyleCnt="0"/>
      <dgm:spPr/>
    </dgm:pt>
    <dgm:pt modelId="{1D4D3FFA-AC0F-4C5E-91EF-86CF23B02B5B}" type="pres">
      <dgm:prSet presAssocID="{37FBA7CF-9EAC-4249-A6A2-30E1C952F09E}" presName="bentUpArrow1" presStyleLbl="alignImgPlace1" presStyleIdx="1" presStyleCnt="2"/>
      <dgm:spPr/>
    </dgm:pt>
    <dgm:pt modelId="{E7D2C06A-E586-436A-9919-B571AD9CA61F}" type="pres">
      <dgm:prSet presAssocID="{37FBA7CF-9EAC-4249-A6A2-30E1C952F09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1B34564-93EB-4569-B6FA-977815E5B96C}" type="pres">
      <dgm:prSet presAssocID="{37FBA7CF-9EAC-4249-A6A2-30E1C952F09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A6C1C7-9ACC-41D1-9FB3-309CE2FD2454}" type="pres">
      <dgm:prSet presAssocID="{85C89760-68BF-4A39-AB52-A5EA138B5461}" presName="sibTrans" presStyleCnt="0"/>
      <dgm:spPr/>
    </dgm:pt>
    <dgm:pt modelId="{6EEBEBE2-542C-42FC-9454-EF523C7474A6}" type="pres">
      <dgm:prSet presAssocID="{1A12ACB6-18B8-4A71-8C2F-25613EFAC825}" presName="composite" presStyleCnt="0"/>
      <dgm:spPr/>
    </dgm:pt>
    <dgm:pt modelId="{1387242A-30B3-4B1C-B495-91937E25678B}" type="pres">
      <dgm:prSet presAssocID="{1A12ACB6-18B8-4A71-8C2F-25613EFAC825}" presName="ParentText" presStyleLbl="node1" presStyleIdx="2" presStyleCnt="3" custLinFactNeighborX="1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EB9DEA0-8DBD-4DC4-9AC0-93475BC152C8}" type="presOf" srcId="{9E0EBAF0-2DA7-4D55-B008-A9D5D9879EB7}" destId="{09E29D52-718C-4DAB-AE58-3B72B63C200B}" srcOrd="0" destOrd="0" presId="urn:microsoft.com/office/officeart/2005/8/layout/StepDownProcess"/>
    <dgm:cxn modelId="{0FB571EB-03CC-40E1-A5EC-57DB0374CFB4}" srcId="{B74CBE27-12A9-47F4-89F0-43281B7648D8}" destId="{1A12ACB6-18B8-4A71-8C2F-25613EFAC825}" srcOrd="2" destOrd="0" parTransId="{3B28FB90-B948-40A2-9011-F8A2E8B2FBE4}" sibTransId="{57A87112-BEA9-4C51-8378-4259C638D93F}"/>
    <dgm:cxn modelId="{347C0446-A82D-4399-A6E2-A608CED61477}" type="presOf" srcId="{37FBA7CF-9EAC-4249-A6A2-30E1C952F09E}" destId="{E7D2C06A-E586-436A-9919-B571AD9CA61F}" srcOrd="0" destOrd="0" presId="urn:microsoft.com/office/officeart/2005/8/layout/StepDownProcess"/>
    <dgm:cxn modelId="{9BD24603-23D1-4DDE-BCCB-17C389561687}" srcId="{B74CBE27-12A9-47F4-89F0-43281B7648D8}" destId="{37FBA7CF-9EAC-4249-A6A2-30E1C952F09E}" srcOrd="1" destOrd="0" parTransId="{1B8FD3A0-D124-48F0-980C-FD8270552408}" sibTransId="{85C89760-68BF-4A39-AB52-A5EA138B5461}"/>
    <dgm:cxn modelId="{139E999A-1FA7-4693-AEC9-2B1A4707C493}" srcId="{B74CBE27-12A9-47F4-89F0-43281B7648D8}" destId="{9E0EBAF0-2DA7-4D55-B008-A9D5D9879EB7}" srcOrd="0" destOrd="0" parTransId="{BDF4C33C-D22B-4A9E-B570-7999C918A799}" sibTransId="{6FD45BDD-115C-4005-9C77-1336FDEA8B9A}"/>
    <dgm:cxn modelId="{EDD4C6E6-ACBD-4F3C-A8D2-601E2EA672F1}" type="presOf" srcId="{B74CBE27-12A9-47F4-89F0-43281B7648D8}" destId="{C1B028A7-8FFB-43D3-B66A-554AFB7DB98B}" srcOrd="0" destOrd="0" presId="urn:microsoft.com/office/officeart/2005/8/layout/StepDownProcess"/>
    <dgm:cxn modelId="{E9F5F11F-8875-492F-A0C1-BE67AD0B0139}" type="presOf" srcId="{1A12ACB6-18B8-4A71-8C2F-25613EFAC825}" destId="{1387242A-30B3-4B1C-B495-91937E25678B}" srcOrd="0" destOrd="0" presId="urn:microsoft.com/office/officeart/2005/8/layout/StepDownProcess"/>
    <dgm:cxn modelId="{27D6A80D-CCA4-40F0-829B-04C727866F3C}" type="presParOf" srcId="{C1B028A7-8FFB-43D3-B66A-554AFB7DB98B}" destId="{FB989697-0AFA-4429-99B1-9CAF2181A711}" srcOrd="0" destOrd="0" presId="urn:microsoft.com/office/officeart/2005/8/layout/StepDownProcess"/>
    <dgm:cxn modelId="{A8875D73-FC8E-4D19-98B8-11B12004813E}" type="presParOf" srcId="{FB989697-0AFA-4429-99B1-9CAF2181A711}" destId="{9AA5AD98-A757-43E6-B938-20D4683CD687}" srcOrd="0" destOrd="0" presId="urn:microsoft.com/office/officeart/2005/8/layout/StepDownProcess"/>
    <dgm:cxn modelId="{87C59016-CD76-4349-948A-AE2B0F54CA10}" type="presParOf" srcId="{FB989697-0AFA-4429-99B1-9CAF2181A711}" destId="{09E29D52-718C-4DAB-AE58-3B72B63C200B}" srcOrd="1" destOrd="0" presId="urn:microsoft.com/office/officeart/2005/8/layout/StepDownProcess"/>
    <dgm:cxn modelId="{B73AD8EF-1474-46B0-935F-B8012FA9469C}" type="presParOf" srcId="{FB989697-0AFA-4429-99B1-9CAF2181A711}" destId="{68744DC3-A447-4DC7-A60B-B8C1E07BFBC7}" srcOrd="2" destOrd="0" presId="urn:microsoft.com/office/officeart/2005/8/layout/StepDownProcess"/>
    <dgm:cxn modelId="{B9DC33EB-C975-4426-BFEC-E882A70B53D8}" type="presParOf" srcId="{C1B028A7-8FFB-43D3-B66A-554AFB7DB98B}" destId="{F5842149-2028-4460-9EE9-82565E143B49}" srcOrd="1" destOrd="0" presId="urn:microsoft.com/office/officeart/2005/8/layout/StepDownProcess"/>
    <dgm:cxn modelId="{91A3BB58-6C01-435B-B3DB-DD37566BAF10}" type="presParOf" srcId="{C1B028A7-8FFB-43D3-B66A-554AFB7DB98B}" destId="{9E75143C-AFD0-4AD7-BCD3-46CD1744BFA2}" srcOrd="2" destOrd="0" presId="urn:microsoft.com/office/officeart/2005/8/layout/StepDownProcess"/>
    <dgm:cxn modelId="{2BA728E0-70D9-4069-81F3-D6F780103C14}" type="presParOf" srcId="{9E75143C-AFD0-4AD7-BCD3-46CD1744BFA2}" destId="{1D4D3FFA-AC0F-4C5E-91EF-86CF23B02B5B}" srcOrd="0" destOrd="0" presId="urn:microsoft.com/office/officeart/2005/8/layout/StepDownProcess"/>
    <dgm:cxn modelId="{D35D2DE6-4F61-4DE1-9BE1-2C842E12B5F5}" type="presParOf" srcId="{9E75143C-AFD0-4AD7-BCD3-46CD1744BFA2}" destId="{E7D2C06A-E586-436A-9919-B571AD9CA61F}" srcOrd="1" destOrd="0" presId="urn:microsoft.com/office/officeart/2005/8/layout/StepDownProcess"/>
    <dgm:cxn modelId="{B636CFEE-F967-42C8-A2E8-4FF831169DD1}" type="presParOf" srcId="{9E75143C-AFD0-4AD7-BCD3-46CD1744BFA2}" destId="{71B34564-93EB-4569-B6FA-977815E5B96C}" srcOrd="2" destOrd="0" presId="urn:microsoft.com/office/officeart/2005/8/layout/StepDownProcess"/>
    <dgm:cxn modelId="{3AA6BDB1-F3AC-4B26-B7BC-DFE1A2D9D2C9}" type="presParOf" srcId="{C1B028A7-8FFB-43D3-B66A-554AFB7DB98B}" destId="{49A6C1C7-9ACC-41D1-9FB3-309CE2FD2454}" srcOrd="3" destOrd="0" presId="urn:microsoft.com/office/officeart/2005/8/layout/StepDownProcess"/>
    <dgm:cxn modelId="{2C42264C-E9E4-429E-863F-CB3AEA1AD5AD}" type="presParOf" srcId="{C1B028A7-8FFB-43D3-B66A-554AFB7DB98B}" destId="{6EEBEBE2-542C-42FC-9454-EF523C7474A6}" srcOrd="4" destOrd="0" presId="urn:microsoft.com/office/officeart/2005/8/layout/StepDownProcess"/>
    <dgm:cxn modelId="{8771C13B-7955-40AF-8565-69ED32E04F8C}" type="presParOf" srcId="{6EEBEBE2-542C-42FC-9454-EF523C7474A6}" destId="{1387242A-30B3-4B1C-B495-91937E25678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5AD98-A757-43E6-B938-20D4683CD687}">
      <dsp:nvSpPr>
        <dsp:cNvPr id="0" name=""/>
        <dsp:cNvSpPr/>
      </dsp:nvSpPr>
      <dsp:spPr>
        <a:xfrm rot="5400000">
          <a:off x="625299" y="1339260"/>
          <a:ext cx="1184460" cy="13484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29D52-718C-4DAB-AE58-3B72B63C200B}">
      <dsp:nvSpPr>
        <dsp:cNvPr id="0" name=""/>
        <dsp:cNvSpPr/>
      </dsp:nvSpPr>
      <dsp:spPr>
        <a:xfrm>
          <a:off x="311489" y="26262"/>
          <a:ext cx="1993934" cy="139568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/>
            <a:t>7 Provincias</a:t>
          </a:r>
          <a:endParaRPr lang="es-CR" sz="2800" kern="1200" dirty="0"/>
        </a:p>
      </dsp:txBody>
      <dsp:txXfrm>
        <a:off x="379633" y="94406"/>
        <a:ext cx="1857646" cy="1259401"/>
      </dsp:txXfrm>
    </dsp:sp>
    <dsp:sp modelId="{68744DC3-A447-4DC7-A60B-B8C1E07BFBC7}">
      <dsp:nvSpPr>
        <dsp:cNvPr id="0" name=""/>
        <dsp:cNvSpPr/>
      </dsp:nvSpPr>
      <dsp:spPr>
        <a:xfrm>
          <a:off x="2305423" y="159373"/>
          <a:ext cx="1450197" cy="11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D3FFA-AC0F-4C5E-91EF-86CF23B02B5B}">
      <dsp:nvSpPr>
        <dsp:cNvPr id="0" name=""/>
        <dsp:cNvSpPr/>
      </dsp:nvSpPr>
      <dsp:spPr>
        <a:xfrm rot="5400000">
          <a:off x="2278483" y="2907080"/>
          <a:ext cx="1184460" cy="13484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4567842"/>
            <a:satOff val="-30302"/>
            <a:lumOff val="95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2C06A-E586-436A-9919-B571AD9CA61F}">
      <dsp:nvSpPr>
        <dsp:cNvPr id="0" name=""/>
        <dsp:cNvSpPr/>
      </dsp:nvSpPr>
      <dsp:spPr>
        <a:xfrm>
          <a:off x="1964672" y="1594081"/>
          <a:ext cx="1993934" cy="1395689"/>
        </a:xfrm>
        <a:prstGeom prst="roundRect">
          <a:avLst>
            <a:gd name="adj" fmla="val 16670"/>
          </a:avLst>
        </a:prstGeom>
        <a:solidFill>
          <a:srgbClr val="009FC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/>
            <a:t>82 Cantones</a:t>
          </a:r>
          <a:endParaRPr lang="es-CR" sz="2800" kern="1200" dirty="0"/>
        </a:p>
      </dsp:txBody>
      <dsp:txXfrm>
        <a:off x="2032816" y="1662225"/>
        <a:ext cx="1857646" cy="1259401"/>
      </dsp:txXfrm>
    </dsp:sp>
    <dsp:sp modelId="{71B34564-93EB-4569-B6FA-977815E5B96C}">
      <dsp:nvSpPr>
        <dsp:cNvPr id="0" name=""/>
        <dsp:cNvSpPr/>
      </dsp:nvSpPr>
      <dsp:spPr>
        <a:xfrm>
          <a:off x="3958607" y="1727192"/>
          <a:ext cx="1450197" cy="11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7242A-30B3-4B1C-B495-91937E25678B}">
      <dsp:nvSpPr>
        <dsp:cNvPr id="0" name=""/>
        <dsp:cNvSpPr/>
      </dsp:nvSpPr>
      <dsp:spPr>
        <a:xfrm>
          <a:off x="3640706" y="3161901"/>
          <a:ext cx="1993934" cy="1395689"/>
        </a:xfrm>
        <a:prstGeom prst="roundRect">
          <a:avLst>
            <a:gd name="adj" fmla="val 1667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/>
            <a:t>484 Distritos</a:t>
          </a:r>
          <a:endParaRPr lang="es-CR" sz="2800" kern="1200" dirty="0"/>
        </a:p>
      </dsp:txBody>
      <dsp:txXfrm>
        <a:off x="3708850" y="3230045"/>
        <a:ext cx="1857646" cy="1259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pic>
        <p:nvPicPr>
          <p:cNvPr id="1026" name="Picture 2" descr="La imagen puede contener: una persona, tex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" y="1684871"/>
            <a:ext cx="9348463" cy="39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7692" y="437322"/>
            <a:ext cx="714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rgbClr val="002060"/>
                </a:solidFill>
                <a:latin typeface="Arial Black" pitchFamily="34" charset="0"/>
              </a:rPr>
              <a:t>Nuestro contexto en cifras</a:t>
            </a:r>
            <a:endParaRPr lang="es-CR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4" y="508667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pic>
        <p:nvPicPr>
          <p:cNvPr id="2050" name="Picture 2" descr="La imagen puede contener: una persona, tex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30" y="1537915"/>
            <a:ext cx="9728047" cy="41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7692" y="437322"/>
            <a:ext cx="714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rgbClr val="002060"/>
                </a:solidFill>
                <a:latin typeface="Arial Black" pitchFamily="34" charset="0"/>
              </a:rPr>
              <a:t>Nuestro contexto en cifras</a:t>
            </a:r>
            <a:endParaRPr lang="es-CR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4" y="508667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97692" y="437322"/>
            <a:ext cx="714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rgbClr val="002060"/>
                </a:solidFill>
                <a:latin typeface="Arial Black" pitchFamily="34" charset="0"/>
              </a:rPr>
              <a:t>Nuestro contexto en cifras</a:t>
            </a:r>
            <a:endParaRPr lang="es-CR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973562"/>
              </p:ext>
            </p:extLst>
          </p:nvPr>
        </p:nvGraphicFramePr>
        <p:xfrm>
          <a:off x="984250" y="1098550"/>
          <a:ext cx="782955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4" y="508667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96990" y="437322"/>
            <a:ext cx="363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rgbClr val="D60093"/>
                </a:solidFill>
                <a:latin typeface="Arial Black" pitchFamily="34" charset="0"/>
              </a:rPr>
              <a:t>Nuestra Misión </a:t>
            </a:r>
            <a:endParaRPr lang="es-CR" sz="32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9248" y="1022097"/>
            <a:ext cx="86639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Somos una </a:t>
            </a:r>
            <a:r>
              <a:rPr lang="es-CR" sz="3200" dirty="0" smtClean="0">
                <a:solidFill>
                  <a:srgbClr val="009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organización </a:t>
            </a:r>
            <a:r>
              <a:rPr lang="es-CR" sz="3200" dirty="0">
                <a:solidFill>
                  <a:srgbClr val="009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articuladora 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C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promueve 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R" sz="2800" u="sng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política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</a:t>
            </a:r>
            <a:r>
              <a:rPr lang="es-CR" sz="2800" u="sng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del liderazgo 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colectivo y la </a:t>
            </a:r>
            <a:r>
              <a:rPr lang="es-CR" sz="2800" u="sng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incidencia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la formulación de </a:t>
            </a:r>
            <a:r>
              <a:rPr lang="es-CR" sz="2800" u="sng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públicas municipales 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favor de la igualdad y la equidad de género, con las mujeres </a:t>
            </a:r>
            <a:r>
              <a:rPr lang="es-C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municipalistas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ocupan o ha ocupado puestos de elección popular en el nivel local, bajo los principios de pluripartidismo, representación territorial, autonomía, respeto a la diversidad, solidaridad, participación activa, transparencia y rendición de cuentas</a:t>
            </a:r>
            <a:r>
              <a:rPr lang="es-C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R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0" y="5910549"/>
            <a:ext cx="1879891" cy="7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" y="0"/>
            <a:ext cx="12192001" cy="6858000"/>
            <a:chOff x="0" y="0"/>
            <a:chExt cx="12192001" cy="6858000"/>
          </a:xfrm>
        </p:grpSpPr>
        <p:sp>
          <p:nvSpPr>
            <p:cNvPr id="3" name="Triángulo rectángulo 2"/>
            <p:cNvSpPr/>
            <p:nvPr/>
          </p:nvSpPr>
          <p:spPr>
            <a:xfrm rot="16200000">
              <a:off x="3919164" y="-1411830"/>
              <a:ext cx="6858000" cy="9681660"/>
            </a:xfrm>
            <a:prstGeom prst="rtTriangle">
              <a:avLst/>
            </a:prstGeom>
            <a:solidFill>
              <a:srgbClr val="F5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0" y="0"/>
              <a:ext cx="12192001" cy="437322"/>
            </a:xfrm>
            <a:prstGeom prst="rect">
              <a:avLst/>
            </a:prstGeom>
            <a:solidFill>
              <a:srgbClr val="D60093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R" dirty="0" smtClean="0"/>
                <a:t>Red Costarricense de Mujeres </a:t>
              </a:r>
              <a:r>
                <a:rPr lang="es-CR" dirty="0" err="1" smtClean="0"/>
                <a:t>Municipalistas</a:t>
              </a:r>
              <a:r>
                <a:rPr lang="es-CR" dirty="0" smtClean="0"/>
                <a:t>     </a:t>
              </a:r>
              <a:endParaRPr lang="es-CR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782222" y="2506417"/>
            <a:ext cx="4651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RED alcanza toda </a:t>
            </a:r>
            <a:r>
              <a:rPr lang="es-CR" sz="4000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R" sz="4000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 Rica, mediante su </a:t>
            </a:r>
            <a:r>
              <a:rPr lang="es-CR" sz="4000" dirty="0" smtClean="0">
                <a:solidFill>
                  <a:srgbClr val="009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representación activa </a:t>
            </a:r>
            <a:r>
              <a:rPr lang="es-CR" sz="4000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7 Filiales Provinciales  </a:t>
            </a:r>
            <a:endParaRPr lang="es-CR" sz="4000" dirty="0">
              <a:solidFill>
                <a:srgbClr val="D600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25" y="937851"/>
            <a:ext cx="1534275" cy="1534275"/>
          </a:xfrm>
          <a:prstGeom prst="rect">
            <a:avLst/>
          </a:prstGeom>
        </p:spPr>
      </p:pic>
      <p:pic>
        <p:nvPicPr>
          <p:cNvPr id="9" name="Picture 4" descr="Image result for mapa de costa rica provincias para fondo transparent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29" y="728732"/>
            <a:ext cx="6285110" cy="60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75816" y="1289086"/>
            <a:ext cx="73325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Fortaleciendo las capacidades de las mujeres y empoderándolas, con enfoque de género,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el ejercicio en los puestos de elección popular, visibilizándolas en los ámbitos de poder político, el trabajo por la igualdad real de oportunidades en la participación política y el reconocimiento social y económico del trabajo de las mujeres y su aporte al entorno social.</a:t>
            </a:r>
            <a:endParaRPr lang="es-C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7599"/>
            <a:ext cx="1972019" cy="695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/>
          <p:nvPr/>
        </p:nvSpPr>
        <p:spPr>
          <a:xfrm>
            <a:off x="2510786" y="581200"/>
            <a:ext cx="54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rgbClr val="D60093"/>
                </a:solidFill>
                <a:latin typeface="Arial Black" pitchFamily="34" charset="0"/>
              </a:rPr>
              <a:t>Cómo lo hacemos</a:t>
            </a:r>
            <a:endParaRPr lang="es-CR" sz="40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258" y="4354551"/>
            <a:ext cx="6116175" cy="13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23538" y="-5342055"/>
            <a:ext cx="112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b="1" kern="1400" dirty="0">
                <a:solidFill>
                  <a:srgbClr val="008000"/>
                </a:solidFill>
                <a:latin typeface="Andalus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Mariel\Desktop\Logo Ofi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6" y="190414"/>
            <a:ext cx="1732192" cy="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 result for icono formacion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217924"/>
            <a:ext cx="1172687" cy="1483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324925" y="2679209"/>
            <a:ext cx="226353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R" sz="2000" dirty="0">
                <a:solidFill>
                  <a:schemeClr val="bg1"/>
                </a:solidFill>
                <a:latin typeface="Helv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y fortalecimiento de las capacidades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92688" y="417051"/>
            <a:ext cx="67102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Temas de formación con enfoque de género, para el fortalecimiento del quehacer de la Mujeres Municipalistas asociadas a RECOMM: </a:t>
            </a:r>
          </a:p>
          <a:p>
            <a:endParaRPr lang="es-V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Directiva. </a:t>
            </a: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Articulación local.</a:t>
            </a: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Incidencia socio-política </a:t>
            </a: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para promover el desarrollo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local.</a:t>
            </a:r>
            <a:endParaRPr lang="es-V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Negociación y toma de decisiones para el f</a:t>
            </a:r>
            <a:r>
              <a:rPr lang="es-C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ortalecimiento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de la dimensión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humana</a:t>
            </a: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Liderazgo y sororidad femenina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el marco del desarrollo local y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municipal.</a:t>
            </a:r>
            <a:endParaRPr lang="es-V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73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Actitudes y Aptitudes para la Gestión Política.</a:t>
            </a:r>
          </a:p>
          <a:p>
            <a:r>
              <a:rPr lang="es-V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V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23538" y="-5342055"/>
            <a:ext cx="112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b="1" kern="1400" dirty="0">
                <a:solidFill>
                  <a:srgbClr val="008000"/>
                </a:solidFill>
                <a:latin typeface="Andalus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Mariel\Desktop\Logo Ofi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6" y="190414"/>
            <a:ext cx="1732192" cy="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842208" y="921098"/>
            <a:ext cx="8252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dirty="0" smtClean="0">
                <a:latin typeface="Calibri Light" panose="020F0302020204030204" pitchFamily="34" charset="0"/>
              </a:rPr>
              <a:t>Alianzas a todos los niveles de los Gobiernos </a:t>
            </a:r>
            <a:r>
              <a:rPr lang="es-VE" sz="4000" b="1" dirty="0">
                <a:latin typeface="Calibri Light" panose="020F0302020204030204" pitchFamily="34" charset="0"/>
              </a:rPr>
              <a:t>N</a:t>
            </a:r>
            <a:r>
              <a:rPr lang="es-VE" sz="4000" b="1" dirty="0" smtClean="0">
                <a:latin typeface="Calibri Light" panose="020F0302020204030204" pitchFamily="34" charset="0"/>
              </a:rPr>
              <a:t>acional y Municipal: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0" y="2214507"/>
            <a:ext cx="7505589" cy="26662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49066" y="5117934"/>
            <a:ext cx="6673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400" b="1" dirty="0" smtClean="0">
                <a:solidFill>
                  <a:schemeClr val="accent5">
                    <a:lumMod val="75000"/>
                  </a:schemeClr>
                </a:solidFill>
                <a:latin typeface="Dejavu Sans Condense"/>
              </a:rPr>
              <a:t>Trabajando </a:t>
            </a:r>
            <a:r>
              <a:rPr lang="es-CR" sz="2400" b="1" dirty="0">
                <a:solidFill>
                  <a:schemeClr val="accent5">
                    <a:lumMod val="75000"/>
                  </a:schemeClr>
                </a:solidFill>
                <a:latin typeface="Dejavu Sans Condense"/>
              </a:rPr>
              <a:t>en un esfuerzo concertado desde todos los ámbitos para propugnar su ascenso y continuar abriendo el camino.</a:t>
            </a:r>
            <a:endParaRPr lang="es-C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23538" y="-5342055"/>
            <a:ext cx="112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sz="1200" kern="1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R" b="1" kern="1400" dirty="0">
                <a:solidFill>
                  <a:srgbClr val="008000"/>
                </a:solidFill>
                <a:latin typeface="Andalus"/>
                <a:ea typeface="Times New Roman" panose="02020603050405020304" pitchFamily="18" charset="0"/>
              </a:rPr>
              <a:t> </a:t>
            </a:r>
            <a:endParaRPr lang="es-CR" sz="1200" kern="1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Mariel\Desktop\Logo Ofi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6" y="190414"/>
            <a:ext cx="1732192" cy="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946869" y="2039309"/>
            <a:ext cx="8665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Memoria selectiva </a:t>
            </a:r>
            <a:r>
              <a:rPr lang="es-C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recordar lo bueno,</a:t>
            </a:r>
            <a:r>
              <a:rPr lang="es-CR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prudencia lógica </a:t>
            </a:r>
            <a:r>
              <a:rPr lang="es-C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no arruinar el presente, y </a:t>
            </a:r>
            <a:r>
              <a:rPr lang="es-C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optimismo desafiante </a:t>
            </a:r>
            <a:r>
              <a:rPr lang="es-C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encarar el futuro” </a:t>
            </a:r>
            <a:endParaRPr lang="es-CR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CR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CR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Isabel Allende-</a:t>
            </a:r>
            <a:endParaRPr lang="es-CR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83" y="4393700"/>
            <a:ext cx="3479028" cy="14068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157577"/>
            <a:ext cx="12192000" cy="700423"/>
          </a:xfrm>
          <a:prstGeom prst="rect">
            <a:avLst/>
          </a:prstGeom>
          <a:solidFill>
            <a:schemeClr val="tx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CuadroTexto 6"/>
          <p:cNvSpPr txBox="1"/>
          <p:nvPr/>
        </p:nvSpPr>
        <p:spPr>
          <a:xfrm>
            <a:off x="1515047" y="6157577"/>
            <a:ext cx="926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b="1" dirty="0" smtClean="0">
                <a:solidFill>
                  <a:schemeClr val="bg1"/>
                </a:solidFill>
              </a:rPr>
              <a:t>+506 2290-0579 </a:t>
            </a:r>
          </a:p>
          <a:p>
            <a:pPr algn="ctr"/>
            <a:r>
              <a:rPr lang="es-CR" sz="1200" b="1" dirty="0" smtClean="0">
                <a:solidFill>
                  <a:schemeClr val="bg1"/>
                </a:solidFill>
              </a:rPr>
              <a:t>mujeresmunicipalistas@recomm.cr </a:t>
            </a:r>
            <a:endParaRPr lang="es-VE" sz="1200" b="1" dirty="0">
              <a:solidFill>
                <a:schemeClr val="bg1"/>
              </a:solidFill>
            </a:endParaRPr>
          </a:p>
          <a:p>
            <a:pPr algn="ctr"/>
            <a:r>
              <a:rPr lang="es-CR" sz="1200" b="1" u="sng" dirty="0" err="1" smtClean="0">
                <a:solidFill>
                  <a:schemeClr val="bg1"/>
                </a:solidFill>
              </a:rPr>
              <a:t>www.recomm.cr</a:t>
            </a:r>
            <a:endParaRPr lang="es-VE" sz="1200" b="1" dirty="0">
              <a:solidFill>
                <a:schemeClr val="bg1"/>
              </a:solidFill>
            </a:endParaRPr>
          </a:p>
          <a:p>
            <a:pPr algn="ctr"/>
            <a:endParaRPr lang="es-VE" sz="12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37930" y="4036624"/>
            <a:ext cx="45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Karen Porras Arguedas</a:t>
            </a:r>
          </a:p>
          <a:p>
            <a:r>
              <a:rPr lang="es-CR" sz="1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Presidenta</a:t>
            </a:r>
            <a:endParaRPr lang="es-CR" sz="16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La imagen puede contener: Karen Porras, sonriendo, primer plano e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8" y="3700273"/>
            <a:ext cx="1800598" cy="18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04207" y="2208131"/>
            <a:ext cx="6478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Muchas Gracias …</a:t>
            </a:r>
            <a:endParaRPr lang="es-CR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344"/>
            <a:ext cx="12192000" cy="90868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89723" y="84738"/>
            <a:ext cx="7202277" cy="191482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89793" y="255500"/>
            <a:ext cx="68524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 fácil reconocer a las mujeres fuertes: Son las que se construyen unas a otras en lugar de destruirse entre ellas”</a:t>
            </a:r>
          </a:p>
          <a:p>
            <a:pPr algn="r"/>
            <a:r>
              <a:rPr lang="es-CR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Anónimo </a:t>
            </a:r>
            <a:endParaRPr lang="es-CR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72252" y="4907986"/>
            <a:ext cx="726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ACERCA DE NOSOTRAS </a:t>
            </a:r>
            <a:endParaRPr lang="es-CR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73" y="1830083"/>
            <a:ext cx="3232000" cy="214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7458412" y="4044513"/>
            <a:ext cx="19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 Pluripartidista</a:t>
            </a:r>
            <a:endParaRPr lang="es-C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30977" y="3967569"/>
            <a:ext cx="292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Mujeres Políticas en los Gobiernos Local de Costa Rica</a:t>
            </a:r>
            <a:endParaRPr lang="es-C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4484" y="3936792"/>
            <a:ext cx="200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Comienza el reto para la RECOMM</a:t>
            </a:r>
            <a:endParaRPr lang="es-C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6807" y="1786089"/>
            <a:ext cx="3347641" cy="2235270"/>
            <a:chOff x="420788" y="1896258"/>
            <a:chExt cx="3347641" cy="2235270"/>
          </a:xfrm>
        </p:grpSpPr>
        <p:pic>
          <p:nvPicPr>
            <p:cNvPr id="1032" name="Picture 8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88" y="1896258"/>
              <a:ext cx="3347641" cy="2235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1367567" y="2194194"/>
              <a:ext cx="1093569" cy="276999"/>
            </a:xfrm>
            <a:prstGeom prst="rect">
              <a:avLst/>
            </a:prstGeom>
            <a:solidFill>
              <a:srgbClr val="FF0107"/>
            </a:solidFill>
          </p:spPr>
          <p:txBody>
            <a:bodyPr wrap="none" rtlCol="0">
              <a:spAutoFit/>
            </a:bodyPr>
            <a:lstStyle/>
            <a:p>
              <a:r>
                <a:rPr lang="es-CR" sz="1200" b="1" dirty="0" smtClean="0">
                  <a:solidFill>
                    <a:schemeClr val="bg1"/>
                  </a:solidFill>
                </a:rPr>
                <a:t>MARZO 2008</a:t>
              </a:r>
              <a:endParaRPr lang="es-CR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6" name="Picture 12" descr="Modelo de hÃ©lice de ad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40" y="1786089"/>
            <a:ext cx="3226986" cy="214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67272" y="2658960"/>
            <a:ext cx="45851" cy="6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73" y="355524"/>
            <a:ext cx="3395044" cy="13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rectángulo 2"/>
          <p:cNvSpPr/>
          <p:nvPr/>
        </p:nvSpPr>
        <p:spPr>
          <a:xfrm rot="16200000">
            <a:off x="3919164" y="-1411830"/>
            <a:ext cx="6858000" cy="9681660"/>
          </a:xfrm>
          <a:prstGeom prst="rtTriangle">
            <a:avLst/>
          </a:prstGeom>
          <a:solidFill>
            <a:srgbClr val="F5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8720" y="476926"/>
            <a:ext cx="7751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rgbClr val="D60093"/>
                </a:solidFill>
                <a:latin typeface="Arial Black" pitchFamily="34" charset="0"/>
              </a:rPr>
              <a:t>En la RECOMM somos </a:t>
            </a:r>
            <a:r>
              <a:rPr lang="es-CR" sz="2400" dirty="0" smtClean="0">
                <a:solidFill>
                  <a:srgbClr val="0070C0"/>
                </a:solidFill>
                <a:latin typeface="Arial Black" pitchFamily="34" charset="0"/>
              </a:rPr>
              <a:t>1.154 mujeres</a:t>
            </a:r>
            <a:r>
              <a:rPr lang="es-CR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s-CR" sz="2000" dirty="0" smtClean="0">
                <a:solidFill>
                  <a:srgbClr val="D60093"/>
                </a:solidFill>
                <a:latin typeface="Arial Black" pitchFamily="34" charset="0"/>
              </a:rPr>
              <a:t>que ocupan o han ocupado, mediante elección popular, los cargos de …</a:t>
            </a:r>
            <a:endParaRPr lang="es-CR" sz="20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30" y="1554144"/>
            <a:ext cx="4765664" cy="3168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7622123" y="4873703"/>
            <a:ext cx="411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Mujeres Políticas en los Gobiernos Local de Costa Rica</a:t>
            </a:r>
            <a:endParaRPr lang="es-CR" sz="2400" dirty="0">
              <a:solidFill>
                <a:srgbClr val="D600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8719" y="1621403"/>
            <a:ext cx="7837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Alcaldesas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Vicealcaldesas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Regidoras </a:t>
            </a:r>
            <a:r>
              <a:rPr lang="es-C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(propietarias y suplentes)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Síndicas </a:t>
            </a:r>
            <a:r>
              <a:rPr lang="es-C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(propietarias y suplentes)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Intendentas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Viceintendentas</a:t>
            </a: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Integrantes de Concejos de Distritos </a:t>
            </a:r>
          </a:p>
          <a:p>
            <a:pPr>
              <a:buFont typeface="Arial" pitchFamily="34" charset="0"/>
              <a:buChar char="•"/>
            </a:pP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Integrantes de Concejos Municipales de Distritos </a:t>
            </a:r>
            <a:r>
              <a:rPr lang="es-C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(propietarias y suplentes)</a:t>
            </a:r>
            <a:endParaRPr lang="es-C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2" y="6152818"/>
            <a:ext cx="1353092" cy="5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rectángulo 2"/>
          <p:cNvSpPr/>
          <p:nvPr/>
        </p:nvSpPr>
        <p:spPr>
          <a:xfrm rot="16200000">
            <a:off x="3919164" y="-1411830"/>
            <a:ext cx="6858000" cy="9681660"/>
          </a:xfrm>
          <a:prstGeom prst="rtTriangle">
            <a:avLst/>
          </a:prstGeom>
          <a:solidFill>
            <a:srgbClr val="F5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pic>
        <p:nvPicPr>
          <p:cNvPr id="9" name="Picture 4" descr="Image result for mapa de costa rica provincias para fondo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35" y="1247328"/>
            <a:ext cx="5872593" cy="56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/>
          <p:cNvGraphicFramePr/>
          <p:nvPr/>
        </p:nvGraphicFramePr>
        <p:xfrm>
          <a:off x="423637" y="1926944"/>
          <a:ext cx="5923280" cy="458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636620" y="1247328"/>
            <a:ext cx="889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Organización Político-Territorial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005" y="602929"/>
            <a:ext cx="118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Costa Rica</a:t>
            </a:r>
          </a:p>
        </p:txBody>
      </p:sp>
      <p:pic>
        <p:nvPicPr>
          <p:cNvPr id="10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9" y="735829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rectángulo 2"/>
          <p:cNvSpPr/>
          <p:nvPr/>
        </p:nvSpPr>
        <p:spPr>
          <a:xfrm rot="16200000">
            <a:off x="3922170" y="-1411830"/>
            <a:ext cx="6858000" cy="9681660"/>
          </a:xfrm>
          <a:prstGeom prst="rtTriangle">
            <a:avLst/>
          </a:prstGeom>
          <a:solidFill>
            <a:srgbClr val="F5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CuadroTexto 6"/>
          <p:cNvSpPr txBox="1"/>
          <p:nvPr/>
        </p:nvSpPr>
        <p:spPr>
          <a:xfrm>
            <a:off x="693418" y="619024"/>
            <a:ext cx="9791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Costa Rica </a:t>
            </a:r>
          </a:p>
          <a:p>
            <a:r>
              <a:rPr lang="es-CR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Elecciones Gobiernos Municipales 2016-2020</a:t>
            </a:r>
            <a:endParaRPr lang="es-CR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93419" y="1720783"/>
            <a:ext cx="11413289" cy="4842979"/>
            <a:chOff x="693419" y="1720783"/>
            <a:chExt cx="11413289" cy="4842979"/>
          </a:xfrm>
        </p:grpSpPr>
        <p:pic>
          <p:nvPicPr>
            <p:cNvPr id="4098" name="Picture 2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19" y="1720783"/>
              <a:ext cx="11413289" cy="4842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/>
            <p:cNvSpPr/>
            <p:nvPr/>
          </p:nvSpPr>
          <p:spPr>
            <a:xfrm>
              <a:off x="922020" y="3429000"/>
              <a:ext cx="2004060" cy="297180"/>
            </a:xfrm>
            <a:prstGeom prst="rect">
              <a:avLst/>
            </a:prstGeom>
            <a:solidFill>
              <a:srgbClr val="F55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pic>
        <p:nvPicPr>
          <p:cNvPr id="9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9" y="735829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" y="0"/>
            <a:ext cx="12192001" cy="6858000"/>
            <a:chOff x="0" y="0"/>
            <a:chExt cx="12192001" cy="6858000"/>
          </a:xfrm>
        </p:grpSpPr>
        <p:sp>
          <p:nvSpPr>
            <p:cNvPr id="3" name="Triángulo rectángulo 2"/>
            <p:cNvSpPr/>
            <p:nvPr/>
          </p:nvSpPr>
          <p:spPr>
            <a:xfrm rot="16200000">
              <a:off x="3919164" y="-1411830"/>
              <a:ext cx="6858000" cy="9681660"/>
            </a:xfrm>
            <a:prstGeom prst="rtTriangle">
              <a:avLst/>
            </a:prstGeom>
            <a:solidFill>
              <a:srgbClr val="F5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0" y="0"/>
              <a:ext cx="12192001" cy="437322"/>
            </a:xfrm>
            <a:prstGeom prst="rect">
              <a:avLst/>
            </a:prstGeom>
            <a:solidFill>
              <a:srgbClr val="D60093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R" dirty="0" smtClean="0">
                  <a:latin typeface="Bahnschrift SemiBold SemiConden" panose="020B0502040204020203" pitchFamily="34" charset="0"/>
                </a:rPr>
                <a:t>Red Costarricense de Mujeres </a:t>
              </a:r>
              <a:r>
                <a:rPr lang="es-CR" dirty="0" err="1" smtClean="0">
                  <a:latin typeface="Bahnschrift SemiBold SemiConden" panose="020B0502040204020203" pitchFamily="34" charset="0"/>
                </a:rPr>
                <a:t>Municipalistas</a:t>
              </a:r>
              <a:r>
                <a:rPr lang="es-CR" dirty="0" smtClean="0">
                  <a:latin typeface="Bahnschrift SemiBold SemiConden" panose="020B0502040204020203" pitchFamily="34" charset="0"/>
                </a:rPr>
                <a:t>     </a:t>
              </a:r>
              <a:endParaRPr lang="es-CR" dirty="0">
                <a:latin typeface="Bahnschrift SemiBold SemiConden" panose="020B0502040204020203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879855" y="825179"/>
            <a:ext cx="118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Costa Rica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296" y="1626424"/>
            <a:ext cx="889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Código Electoral del 2009 (Ley N.° 8765) </a:t>
            </a:r>
            <a:endParaRPr lang="es-CR" sz="2800" b="1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571" y="4088042"/>
            <a:ext cx="4010196" cy="156409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2834" y="2147592"/>
            <a:ext cx="11456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E</a:t>
            </a:r>
            <a:r>
              <a:rPr lang="es-CR" sz="2000" dirty="0" smtClean="0"/>
              <a:t>volucionamos </a:t>
            </a:r>
            <a:r>
              <a:rPr lang="es-CR" sz="2000" dirty="0"/>
              <a:t>del sistema de cuotas al principio de participación política por género: </a:t>
            </a:r>
            <a:endParaRPr lang="es-CR" sz="2000" dirty="0" smtClean="0"/>
          </a:p>
          <a:p>
            <a:endParaRPr lang="es-CR" sz="9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R" sz="2200" i="1" dirty="0" smtClean="0">
                <a:solidFill>
                  <a:srgbClr val="D60093"/>
                </a:solidFill>
              </a:rPr>
              <a:t>“</a:t>
            </a:r>
            <a:r>
              <a:rPr lang="es-CR" sz="2200" i="1" dirty="0">
                <a:solidFill>
                  <a:srgbClr val="D60093"/>
                </a:solidFill>
              </a:rPr>
              <a:t>La participación política de hombres y mujeres es un derecho humano en una sociedad democrática, representativa, participativa e inclusiva, al amparo de los principio de igualdad y no </a:t>
            </a:r>
            <a:r>
              <a:rPr lang="es-CR" sz="2200" i="1" dirty="0" smtClean="0">
                <a:solidFill>
                  <a:srgbClr val="D60093"/>
                </a:solidFill>
              </a:rPr>
              <a:t>discriminación.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4158" y="3778808"/>
            <a:ext cx="7700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R" sz="1600" i="1" dirty="0" smtClean="0"/>
              <a:t>La </a:t>
            </a:r>
            <a:r>
              <a:rPr lang="es-CR" sz="1600" i="1" dirty="0"/>
              <a:t>participación se regirá por el </a:t>
            </a:r>
            <a:r>
              <a:rPr lang="es-CR" sz="1600" i="1" u="sng" dirty="0">
                <a:solidFill>
                  <a:schemeClr val="accent2"/>
                </a:solidFill>
              </a:rPr>
              <a:t>principio de paridad </a:t>
            </a:r>
            <a:r>
              <a:rPr lang="es-CR" sz="1600" i="1" dirty="0" smtClean="0"/>
              <a:t>que implica </a:t>
            </a:r>
            <a:r>
              <a:rPr lang="es-CR" sz="1600" i="1" dirty="0"/>
              <a:t>que todas las delegaciones, las nóminas y </a:t>
            </a:r>
            <a:r>
              <a:rPr lang="es-CR" sz="1600" i="1" dirty="0" smtClean="0"/>
              <a:t>los demás </a:t>
            </a:r>
            <a:r>
              <a:rPr lang="es-CR" sz="1600" i="1" dirty="0"/>
              <a:t>órganos pares estarán integrados por </a:t>
            </a:r>
            <a:r>
              <a:rPr lang="es-CR" sz="1600" i="1" dirty="0" smtClean="0"/>
              <a:t>un cincuenta </a:t>
            </a:r>
            <a:r>
              <a:rPr lang="es-CR" sz="1600" i="1" dirty="0"/>
              <a:t>por ciento </a:t>
            </a:r>
            <a:r>
              <a:rPr lang="es-CR" sz="1600" i="1" dirty="0">
                <a:solidFill>
                  <a:schemeClr val="accent2"/>
                </a:solidFill>
              </a:rPr>
              <a:t>(50%) de mujeres </a:t>
            </a:r>
            <a:r>
              <a:rPr lang="es-CR" sz="1600" i="1" dirty="0"/>
              <a:t>y un </a:t>
            </a:r>
            <a:r>
              <a:rPr lang="es-CR" sz="1600" i="1" dirty="0" smtClean="0"/>
              <a:t>cincuenta por </a:t>
            </a:r>
            <a:r>
              <a:rPr lang="es-CR" sz="1600" i="1" dirty="0"/>
              <a:t>ciento </a:t>
            </a:r>
            <a:r>
              <a:rPr lang="es-CR" sz="1600" i="1" dirty="0">
                <a:solidFill>
                  <a:schemeClr val="accent2"/>
                </a:solidFill>
              </a:rPr>
              <a:t>(50%) de hombres</a:t>
            </a:r>
            <a:r>
              <a:rPr lang="es-CR" sz="1600" i="1" dirty="0"/>
              <a:t>, y en delegaciones</a:t>
            </a:r>
            <a:r>
              <a:rPr lang="es-CR" sz="1600" i="1" dirty="0" smtClean="0"/>
              <a:t>, nóminas </a:t>
            </a:r>
            <a:r>
              <a:rPr lang="es-CR" sz="1600" i="1" dirty="0"/>
              <a:t>u órganos impares la diferencia entre el total </a:t>
            </a:r>
            <a:r>
              <a:rPr lang="es-CR" sz="1600" i="1" dirty="0" smtClean="0"/>
              <a:t>de hombres </a:t>
            </a:r>
            <a:r>
              <a:rPr lang="es-CR" sz="1600" i="1" dirty="0"/>
              <a:t>y mujeres no podrá ser superior a uno</a:t>
            </a:r>
            <a:r>
              <a:rPr lang="es-CR" sz="1600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R" sz="1600" i="1" dirty="0" smtClean="0"/>
              <a:t>Todas </a:t>
            </a:r>
            <a:r>
              <a:rPr lang="es-CR" sz="1600" i="1" dirty="0"/>
              <a:t>las nóminas de elección utilizarán el mecanismo </a:t>
            </a:r>
            <a:r>
              <a:rPr lang="es-CR" sz="1600" i="1" dirty="0" smtClean="0"/>
              <a:t>de alternancia </a:t>
            </a:r>
            <a:r>
              <a:rPr lang="es-CR" sz="1600" i="1" dirty="0"/>
              <a:t>por sexo (mujer-hombre y hombre-mujer</a:t>
            </a:r>
            <a:r>
              <a:rPr lang="es-CR" sz="1600" i="1" dirty="0" smtClean="0"/>
              <a:t>), en </a:t>
            </a:r>
            <a:r>
              <a:rPr lang="es-CR" sz="1600" i="1" dirty="0"/>
              <a:t>forma tal que dos personas del mismo sexo </a:t>
            </a:r>
            <a:r>
              <a:rPr lang="es-CR" sz="1600" i="1" dirty="0" smtClean="0"/>
              <a:t>no puedan </a:t>
            </a:r>
            <a:r>
              <a:rPr lang="es-CR" sz="1600" i="1" dirty="0"/>
              <a:t>estar en forma consecutiva en la nómina</a:t>
            </a:r>
            <a:r>
              <a:rPr lang="es-CR" sz="1600" i="1" dirty="0" smtClean="0"/>
              <a:t>.”</a:t>
            </a:r>
            <a:r>
              <a:rPr lang="es-CR" sz="1600" i="1" dirty="0"/>
              <a:t> (art. 2). </a:t>
            </a:r>
          </a:p>
        </p:txBody>
      </p:sp>
      <p:pic>
        <p:nvPicPr>
          <p:cNvPr id="14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9" y="958079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" y="0"/>
            <a:ext cx="12192001" cy="6858000"/>
            <a:chOff x="0" y="0"/>
            <a:chExt cx="12192001" cy="6858000"/>
          </a:xfrm>
        </p:grpSpPr>
        <p:sp>
          <p:nvSpPr>
            <p:cNvPr id="3" name="Triángulo rectángulo 2"/>
            <p:cNvSpPr/>
            <p:nvPr/>
          </p:nvSpPr>
          <p:spPr>
            <a:xfrm rot="16200000">
              <a:off x="3919164" y="-1411830"/>
              <a:ext cx="6858000" cy="9681660"/>
            </a:xfrm>
            <a:prstGeom prst="rtTriangle">
              <a:avLst/>
            </a:prstGeom>
            <a:solidFill>
              <a:srgbClr val="F5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0" y="0"/>
              <a:ext cx="12192001" cy="437322"/>
            </a:xfrm>
            <a:prstGeom prst="rect">
              <a:avLst/>
            </a:prstGeom>
            <a:solidFill>
              <a:srgbClr val="D60093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R" dirty="0" smtClean="0">
                  <a:latin typeface="Bahnschrift SemiBold SemiConden" panose="020B0502040204020203" pitchFamily="34" charset="0"/>
                </a:rPr>
                <a:t>Red Costarricense de Mujeres </a:t>
              </a:r>
              <a:r>
                <a:rPr lang="es-CR" dirty="0" err="1" smtClean="0">
                  <a:latin typeface="Bahnschrift SemiBold SemiConden" panose="020B0502040204020203" pitchFamily="34" charset="0"/>
                </a:rPr>
                <a:t>Municipalistas</a:t>
              </a:r>
              <a:r>
                <a:rPr lang="es-CR" dirty="0" smtClean="0">
                  <a:latin typeface="Bahnschrift SemiBold SemiConden" panose="020B0502040204020203" pitchFamily="34" charset="0"/>
                </a:rPr>
                <a:t>     </a:t>
              </a:r>
              <a:endParaRPr lang="es-CR" dirty="0">
                <a:latin typeface="Bahnschrift SemiBold SemiConden" panose="020B0502040204020203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889999" y="926156"/>
            <a:ext cx="11818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Costa Rica</a:t>
            </a:r>
          </a:p>
          <a:p>
            <a:r>
              <a:rPr lang="es-CR" sz="4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irectriz </a:t>
            </a:r>
            <a:r>
              <a:rPr lang="es-CR" sz="4000" dirty="0">
                <a:latin typeface="Calibri" panose="020F0502020204030204" pitchFamily="34" charset="0"/>
                <a:cs typeface="Calibri" panose="020F0502020204030204" pitchFamily="34" charset="0"/>
              </a:rPr>
              <a:t>del Tribunal Supremo de Elecciones (TSE)</a:t>
            </a:r>
            <a:endParaRPr lang="es-CR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296" y="2607111"/>
            <a:ext cx="5512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partidos </a:t>
            </a: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políticos deben aplicar 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R" sz="3600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paridad vertical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, por lo que si proponen a alguien de un género para la alcaldía de un </a:t>
            </a:r>
            <a:r>
              <a:rPr lang="es-C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Cantón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, la primera </a:t>
            </a:r>
            <a:r>
              <a:rPr lang="es-C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vicealcaldía</a:t>
            </a:r>
            <a:r>
              <a:rPr lang="es-CR" sz="2800" dirty="0">
                <a:latin typeface="Calibri" panose="020F0502020204030204" pitchFamily="34" charset="0"/>
                <a:cs typeface="Calibri" panose="020F0502020204030204" pitchFamily="34" charset="0"/>
              </a:rPr>
              <a:t> debe ser ocupada por una persona del otro género.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0709" y="2802255"/>
            <a:ext cx="5729223" cy="2234565"/>
          </a:xfrm>
          <a:prstGeom prst="rect">
            <a:avLst/>
          </a:prstGeom>
        </p:spPr>
      </p:pic>
      <p:pic>
        <p:nvPicPr>
          <p:cNvPr id="9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4" y="1080131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rectángulo 2"/>
          <p:cNvSpPr/>
          <p:nvPr/>
        </p:nvSpPr>
        <p:spPr>
          <a:xfrm rot="16200000">
            <a:off x="950818" y="-4398868"/>
            <a:ext cx="8726257" cy="13840992"/>
          </a:xfrm>
          <a:prstGeom prst="rtTriangle">
            <a:avLst/>
          </a:prstGeom>
          <a:solidFill>
            <a:srgbClr val="F5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CuadroTexto 6"/>
          <p:cNvSpPr txBox="1"/>
          <p:nvPr/>
        </p:nvSpPr>
        <p:spPr>
          <a:xfrm>
            <a:off x="90169" y="477048"/>
            <a:ext cx="714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solidFill>
                  <a:srgbClr val="002060"/>
                </a:solidFill>
                <a:latin typeface="Arial Black" pitchFamily="34" charset="0"/>
              </a:rPr>
              <a:t>Nuestro contexto HOY…</a:t>
            </a:r>
            <a:endParaRPr lang="es-CR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7" y="-7598"/>
            <a:ext cx="1039404" cy="4449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70222" y="5866717"/>
            <a:ext cx="4302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Elección de Alcaldías 2016-2020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R" sz="2000" dirty="0">
                <a:latin typeface="Calibri" panose="020F0502020204030204" pitchFamily="34" charset="0"/>
                <a:cs typeface="Calibri" panose="020F0502020204030204" pitchFamily="34" charset="0"/>
              </a:rPr>
              <a:t>(por género)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221765"/>
              </p:ext>
            </p:extLst>
          </p:nvPr>
        </p:nvGraphicFramePr>
        <p:xfrm>
          <a:off x="5754341" y="1585227"/>
          <a:ext cx="7246620" cy="471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6929062" y="5866717"/>
            <a:ext cx="4897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Elección de </a:t>
            </a:r>
            <a:r>
              <a:rPr lang="es-C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Vice alcaldías </a:t>
            </a: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2016-2020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R" sz="2000" dirty="0">
                <a:latin typeface="Calibri" panose="020F0502020204030204" pitchFamily="34" charset="0"/>
                <a:cs typeface="Calibri" panose="020F0502020204030204" pitchFamily="34" charset="0"/>
              </a:rPr>
              <a:t>(por género)</a:t>
            </a:r>
          </a:p>
        </p:txBody>
      </p:sp>
      <p:sp>
        <p:nvSpPr>
          <p:cNvPr id="5" name="Llamada con línea 1 4"/>
          <p:cNvSpPr/>
          <p:nvPr/>
        </p:nvSpPr>
        <p:spPr>
          <a:xfrm>
            <a:off x="4466077" y="1640790"/>
            <a:ext cx="2152050" cy="671456"/>
          </a:xfrm>
          <a:prstGeom prst="borderCallout1">
            <a:avLst>
              <a:gd name="adj1" fmla="val 52788"/>
              <a:gd name="adj2" fmla="val -1106"/>
              <a:gd name="adj3" fmla="val 114699"/>
              <a:gd name="adj4" fmla="val -3956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De </a:t>
            </a:r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13 </a:t>
            </a:r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Alcaldesas electas, </a:t>
            </a:r>
          </a:p>
          <a:p>
            <a:pPr algn="ctr"/>
            <a:r>
              <a:rPr lang="es-CR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9 </a:t>
            </a:r>
            <a:r>
              <a:rPr lang="es-CR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son asociadas a </a:t>
            </a:r>
            <a:r>
              <a:rPr lang="es-CR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RECOMM </a:t>
            </a:r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(al menos 1 por Provincia)</a:t>
            </a:r>
            <a:endParaRPr lang="es-CR" sz="14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588718"/>
              </p:ext>
            </p:extLst>
          </p:nvPr>
        </p:nvGraphicFramePr>
        <p:xfrm>
          <a:off x="-734094" y="1494725"/>
          <a:ext cx="6543472" cy="459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8"/>
          <p:cNvSpPr/>
          <p:nvPr/>
        </p:nvSpPr>
        <p:spPr>
          <a:xfrm>
            <a:off x="4016882" y="4328903"/>
            <a:ext cx="305044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es-CR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“Las mujeres electas deben aprovechar para pelear estratégicamente por más poder a lo interno de sus partidos. Hace falta una actitud más agresiva y menos modesta</a:t>
            </a:r>
            <a:r>
              <a:rPr lang="es-CR" sz="1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</a:p>
          <a:p>
            <a:pPr algn="r"/>
            <a:r>
              <a:rPr lang="es-CR" sz="1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Isabel Gamboa, especialista en género</a:t>
            </a:r>
          </a:p>
        </p:txBody>
      </p:sp>
      <p:sp>
        <p:nvSpPr>
          <p:cNvPr id="17" name="Llamada con línea 1 16"/>
          <p:cNvSpPr/>
          <p:nvPr/>
        </p:nvSpPr>
        <p:spPr>
          <a:xfrm>
            <a:off x="9492269" y="712826"/>
            <a:ext cx="2152050" cy="671456"/>
          </a:xfrm>
          <a:prstGeom prst="borderCallout1">
            <a:avLst>
              <a:gd name="adj1" fmla="val 103651"/>
              <a:gd name="adj2" fmla="val 28074"/>
              <a:gd name="adj3" fmla="val 193592"/>
              <a:gd name="adj4" fmla="val 168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De </a:t>
            </a:r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85 Vicealcaldesas </a:t>
            </a:r>
            <a:r>
              <a:rPr lang="es-CR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electas, </a:t>
            </a:r>
          </a:p>
          <a:p>
            <a:pPr algn="ctr"/>
            <a:r>
              <a:rPr lang="es-CR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44</a:t>
            </a:r>
            <a:r>
              <a:rPr lang="es-CR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s-CR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son asociadas a </a:t>
            </a:r>
            <a:r>
              <a:rPr lang="es-CR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RECOMM</a:t>
            </a:r>
            <a:endParaRPr lang="es-CR" sz="14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820254"/>
              </p:ext>
            </p:extLst>
          </p:nvPr>
        </p:nvGraphicFramePr>
        <p:xfrm>
          <a:off x="5668178" y="1344058"/>
          <a:ext cx="7019581" cy="473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2" descr="Resultado de imagen para icono bandera costa r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4" y="508667"/>
            <a:ext cx="442085" cy="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918</TotalTime>
  <Words>772</Words>
  <Application>Microsoft Office PowerPoint</Application>
  <PresentationFormat>Panorámica</PresentationFormat>
  <Paragraphs>93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Andalus</vt:lpstr>
      <vt:lpstr>Arial</vt:lpstr>
      <vt:lpstr>Arial Black</vt:lpstr>
      <vt:lpstr>Arial Narrow</vt:lpstr>
      <vt:lpstr>Bahnschrift SemiBold SemiConden</vt:lpstr>
      <vt:lpstr>Calibri</vt:lpstr>
      <vt:lpstr>Calibri Light</vt:lpstr>
      <vt:lpstr>Dejavu Sans Condense</vt:lpstr>
      <vt:lpstr>HelvLight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PRESIDENCIA</dc:title>
  <dc:creator>Liberación Nacional</dc:creator>
  <cp:lastModifiedBy>caste</cp:lastModifiedBy>
  <cp:revision>58</cp:revision>
  <cp:lastPrinted>2017-11-10T14:46:18Z</cp:lastPrinted>
  <dcterms:created xsi:type="dcterms:W3CDTF">2017-06-01T06:34:19Z</dcterms:created>
  <dcterms:modified xsi:type="dcterms:W3CDTF">2018-06-13T19:16:40Z</dcterms:modified>
</cp:coreProperties>
</file>