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C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1E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>
    <p:restoredLeft sz="34628" autoAdjust="0"/>
    <p:restoredTop sz="97000" autoAdjust="0"/>
  </p:normalViewPr>
  <p:slideViewPr>
    <p:cSldViewPr>
      <p:cViewPr varScale="1">
        <p:scale>
          <a:sx n="76" d="100"/>
          <a:sy n="76" d="100"/>
        </p:scale>
        <p:origin x="-15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E35B14-6F9A-4996-B8FF-5BE3A05CD63D}" type="datetimeFigureOut">
              <a:rPr lang="es-CL" smtClean="0"/>
              <a:pPr>
                <a:defRPr/>
              </a:pPr>
              <a:t>29-06-2011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F04B02-9782-4056-B28F-ED2F118FE8AE}" type="slidenum">
              <a:rPr lang="es-CL" smtClean="0"/>
              <a:pPr>
                <a:defRPr/>
              </a:pPr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CC009E-6340-4652-94F4-CBF7D27A5F62}" type="datetimeFigureOut">
              <a:rPr lang="es-CL" smtClean="0"/>
              <a:pPr>
                <a:defRPr/>
              </a:pPr>
              <a:t>29-06-2011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8B74E-9228-4295-B587-B7249357141A}" type="slidenum">
              <a:rPr lang="es-CL" smtClean="0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EE364A-479B-4E97-8E9F-05625862C1ED}" type="datetimeFigureOut">
              <a:rPr lang="es-CL" smtClean="0"/>
              <a:pPr>
                <a:defRPr/>
              </a:pPr>
              <a:t>29-06-2011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6AC24A-8513-413D-AD6B-C6944F48F3C3}" type="slidenum">
              <a:rPr lang="es-CL" smtClean="0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74EF48-4CE8-4173-950B-B3F01477584C}" type="datetimeFigureOut">
              <a:rPr lang="es-CL" smtClean="0"/>
              <a:pPr>
                <a:defRPr/>
              </a:pPr>
              <a:t>29-06-2011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13253-B43E-43AF-9E01-CFDA66F5BA6E}" type="slidenum">
              <a:rPr lang="es-CL" smtClean="0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2C38BA-9E1E-4A3B-8C25-296742120F38}" type="datetimeFigureOut">
              <a:rPr lang="es-CL" smtClean="0"/>
              <a:pPr>
                <a:defRPr/>
              </a:pPr>
              <a:t>29-06-2011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EA7AA-402A-4061-93EC-14483C7E722A}" type="slidenum">
              <a:rPr lang="es-CL" smtClean="0"/>
              <a:pPr>
                <a:defRPr/>
              </a:pPr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6A70D1-3995-4793-9569-F4F20D9A5472}" type="datetimeFigureOut">
              <a:rPr lang="es-CL" smtClean="0"/>
              <a:pPr>
                <a:defRPr/>
              </a:pPr>
              <a:t>29-06-2011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A8C9D-190B-40DB-9C0E-ACF76C1714D6}" type="slidenum">
              <a:rPr lang="es-CL" smtClean="0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9908CC-2D28-41D9-8CA6-86A88C271CB9}" type="datetimeFigureOut">
              <a:rPr lang="es-CL" smtClean="0"/>
              <a:pPr>
                <a:defRPr/>
              </a:pPr>
              <a:t>29-06-2011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7D3815-6780-496A-B4E6-8B67BA5EA6DB}" type="slidenum">
              <a:rPr lang="es-CL" smtClean="0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C7700B-6DAE-42B4-9AD4-6642BDEBE1D3}" type="datetimeFigureOut">
              <a:rPr lang="es-CL" smtClean="0"/>
              <a:pPr>
                <a:defRPr/>
              </a:pPr>
              <a:t>29-06-2011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8D926-6AA5-4097-8A91-5CAFBEA4B484}" type="slidenum">
              <a:rPr lang="es-CL" smtClean="0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0E8896-2490-4DD8-8C5A-4E2D7B4BA7FE}" type="datetimeFigureOut">
              <a:rPr lang="es-CL" smtClean="0"/>
              <a:pPr>
                <a:defRPr/>
              </a:pPr>
              <a:t>29-06-2011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CD9D4-7B1C-458C-8173-EB9E8D8A2204}" type="slidenum">
              <a:rPr lang="es-CL" smtClean="0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DB4A02-F81F-4B8A-BCB9-73165CFD24AA}" type="datetimeFigureOut">
              <a:rPr lang="es-CL" smtClean="0"/>
              <a:pPr>
                <a:defRPr/>
              </a:pPr>
              <a:t>29-06-2011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63C2FF-9DF0-45C0-93D4-43BF7040FAD5}" type="slidenum">
              <a:rPr lang="es-CL" smtClean="0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6715F8-FD56-4A3A-B4B6-F3B980AD49B0}" type="datetimeFigureOut">
              <a:rPr lang="es-CL" smtClean="0"/>
              <a:pPr>
                <a:defRPr/>
              </a:pPr>
              <a:t>29-06-2011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9E7927A-ABE8-47EF-A327-680B95785AA6}" type="slidenum">
              <a:rPr lang="es-CL" smtClean="0"/>
              <a:pPr>
                <a:defRPr/>
              </a:pPr>
              <a:t>‹Nº›</a:t>
            </a:fld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C00384C-F38C-4461-AED8-9246255F670A}" type="datetimeFigureOut">
              <a:rPr lang="es-CL" smtClean="0"/>
              <a:pPr>
                <a:defRPr/>
              </a:pPr>
              <a:t>29-06-2011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F1063FD-B09A-4B4F-9013-2502D146233A}" type="slidenum">
              <a:rPr lang="es-CL" smtClean="0"/>
              <a:pPr>
                <a:defRPr/>
              </a:pPr>
              <a:t>‹Nº›</a:t>
            </a:fld>
            <a:endParaRPr lang="es-CL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930226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CL" sz="40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El Rol de los Gobiernos Locales en los procesos de Descentralización</a:t>
            </a:r>
            <a:br>
              <a:rPr lang="es-CL" sz="40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</a:br>
            <a:r>
              <a:rPr lang="es-CL" sz="40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en </a:t>
            </a:r>
            <a:r>
              <a:rPr lang="es-CL" sz="40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América Latina</a:t>
            </a:r>
          </a:p>
        </p:txBody>
      </p:sp>
      <p:sp>
        <p:nvSpPr>
          <p:cNvPr id="3" name="2 Subtítulo"/>
          <p:cNvSpPr>
            <a:spLocks noGrp="1"/>
          </p:cNvSpPr>
          <p:nvPr>
            <p:ph sz="half" idx="1"/>
          </p:nvPr>
        </p:nvSpPr>
        <p:spPr>
          <a:xfrm>
            <a:off x="1115616" y="2636912"/>
            <a:ext cx="6768752" cy="1656185"/>
          </a:xfrm>
        </p:spPr>
        <p:txBody>
          <a:bodyPr rtlCol="0">
            <a:normAutofit fontScale="850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L" sz="3300" dirty="0" smtClean="0">
                <a:solidFill>
                  <a:srgbClr val="1B11E1"/>
                </a:solidFill>
                <a:latin typeface="+mj-lt"/>
                <a:ea typeface="Verdana" pitchFamily="34" charset="0"/>
                <a:cs typeface="Arial" pitchFamily="34" charset="0"/>
              </a:rPr>
              <a:t>Juan Carlos Hernández Correa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L" sz="3300" dirty="0" smtClean="0">
                <a:solidFill>
                  <a:srgbClr val="1B11E1"/>
                </a:solidFill>
                <a:latin typeface="+mj-lt"/>
                <a:ea typeface="Verdana" pitchFamily="34" charset="0"/>
                <a:cs typeface="Arial" pitchFamily="34" charset="0"/>
              </a:rPr>
              <a:t>Sociólogo, </a:t>
            </a:r>
            <a:r>
              <a:rPr lang="es-CL" sz="3300" dirty="0" smtClean="0">
                <a:solidFill>
                  <a:srgbClr val="1B11E1"/>
                </a:solidFill>
                <a:latin typeface="+mj-lt"/>
                <a:ea typeface="Verdana" pitchFamily="34" charset="0"/>
                <a:cs typeface="Arial" pitchFamily="34" charset="0"/>
              </a:rPr>
              <a:t>Experto en Descentralización  y Gestión Municipal, </a:t>
            </a:r>
            <a:r>
              <a:rPr lang="es-CL" sz="3300" dirty="0" smtClean="0">
                <a:solidFill>
                  <a:srgbClr val="1B11E1"/>
                </a:solidFill>
                <a:latin typeface="+mj-lt"/>
                <a:ea typeface="Verdana" pitchFamily="34" charset="0"/>
                <a:cs typeface="Arial" pitchFamily="34" charset="0"/>
              </a:rPr>
              <a:t>Chile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L" sz="3300" dirty="0" smtClean="0">
                <a:solidFill>
                  <a:srgbClr val="1B11E1"/>
                </a:solidFill>
                <a:latin typeface="+mj-lt"/>
                <a:ea typeface="Verdana" pitchFamily="34" charset="0"/>
                <a:cs typeface="Arial" pitchFamily="34" charset="0"/>
              </a:rPr>
              <a:t>jchernanco@gmail.com</a:t>
            </a:r>
            <a:endParaRPr lang="es-CL" sz="3300" dirty="0" smtClean="0">
              <a:solidFill>
                <a:srgbClr val="1B11E1"/>
              </a:solidFill>
              <a:latin typeface="+mj-lt"/>
              <a:ea typeface="Verdana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CL" b="1" dirty="0" smtClean="0"/>
          </a:p>
        </p:txBody>
      </p:sp>
      <p:pic>
        <p:nvPicPr>
          <p:cNvPr id="5" name="0 Imagen" descr="Logo GG Color.jpg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483768" y="4293096"/>
            <a:ext cx="3384376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CL" sz="4000" dirty="0" smtClean="0"/>
              <a:t>Claves </a:t>
            </a:r>
            <a:r>
              <a:rPr lang="es-CL" sz="4000" dirty="0" smtClean="0"/>
              <a:t>para avanzar a un  </a:t>
            </a:r>
            <a:r>
              <a:rPr lang="es-CL" sz="4000" dirty="0" smtClean="0"/>
              <a:t>descentralización efectiva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850" y="2060848"/>
            <a:ext cx="8496300" cy="4065315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dirty="0" smtClean="0"/>
              <a:t>Gobiernos Locales fuertes y participativos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dirty="0" smtClean="0"/>
              <a:t>Agenda por la descentralización en los respectivos países (Reformas legales y Políticas Públicas)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dirty="0" smtClean="0"/>
              <a:t>Alcaldes y Concejales líderes transformadores del cambio de mentalidad por una Gestión Pública Local proactiva, con capacidad de captar recursos.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dirty="0" smtClean="0"/>
              <a:t>Enfoque de Desarrollo Local con visión territorial integrada, con actores concertados en torno a un plan de gestión y a la prestación de servicios de calidad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CL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296144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CL" sz="4000" dirty="0" smtClean="0">
                <a:latin typeface="Arial" pitchFamily="34" charset="0"/>
                <a:cs typeface="Arial" pitchFamily="34" charset="0"/>
              </a:rPr>
              <a:t>El Estado del Arte de la Descentralización en América Latina</a:t>
            </a:r>
          </a:p>
        </p:txBody>
      </p:sp>
      <p:sp>
        <p:nvSpPr>
          <p:cNvPr id="3075" name="2 Marcador de contenido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CL" sz="2800" dirty="0" smtClean="0"/>
              <a:t>Para el pleno ejercicio del rol de los Gobiernos Locales, Municipios y Mancomunidades es imperativo alcanzar mayores niveles de descentralización en nuestros respectivos países.</a:t>
            </a:r>
          </a:p>
          <a:p>
            <a:pPr algn="just">
              <a:buFont typeface="Arial" charset="0"/>
              <a:buNone/>
            </a:pPr>
            <a:endParaRPr lang="es-CL" sz="2800" dirty="0" smtClean="0"/>
          </a:p>
          <a:p>
            <a:pPr algn="just"/>
            <a:r>
              <a:rPr lang="es-CL" sz="2800" dirty="0" smtClean="0"/>
              <a:t>No obstante, las autoridades locales de </a:t>
            </a:r>
            <a:r>
              <a:rPr lang="es-CL" sz="2800" dirty="0" err="1" smtClean="0"/>
              <a:t>latinoamérica</a:t>
            </a:r>
            <a:r>
              <a:rPr lang="es-CL" sz="2800" dirty="0" smtClean="0"/>
              <a:t> están consciente de que aún falta mucho por hacer para alcanzar descentralización efectiva y mayor autonomía local. Las cifras de FLACMA, CGLU y de la Asociaciones Municipales así lo revelan.</a:t>
            </a:r>
          </a:p>
          <a:p>
            <a:endParaRPr lang="es-CL" sz="2800" dirty="0" smtClean="0"/>
          </a:p>
          <a:p>
            <a:pPr>
              <a:buFont typeface="Arial" charset="0"/>
              <a:buNone/>
            </a:pPr>
            <a:r>
              <a:rPr lang="es-CL" sz="28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CL" sz="4000" dirty="0" smtClean="0">
                <a:latin typeface="Arial" pitchFamily="34" charset="0"/>
                <a:cs typeface="Arial" pitchFamily="34" charset="0"/>
              </a:rPr>
              <a:t>El Rol de los Gobiernos Locales en los procesos de descentralización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dirty="0" smtClean="0"/>
              <a:t>Ante el estancamiento de los avances en materia de descentralización y en algunos casos retrocesos (derogación de legislación pro descentralización), </a:t>
            </a:r>
            <a:r>
              <a:rPr lang="es-CL" dirty="0" err="1" smtClean="0"/>
              <a:t>talvez</a:t>
            </a:r>
            <a:r>
              <a:rPr lang="es-CL" dirty="0" smtClean="0"/>
              <a:t> no se puede esperar mucho más de los Gobiernos Centrales</a:t>
            </a:r>
            <a:r>
              <a:rPr lang="es-CL" dirty="0" smtClean="0"/>
              <a:t>.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endParaRPr lang="es-CL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dirty="0" smtClean="0"/>
              <a:t>Entonces la descentralización y todas las ventajas que ella representa para los Gobiernos Locales es una tarea pendiente, ante lo cual los Gobiernos Locales y Regionales tienen un rol fundamental.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980728"/>
            <a:ext cx="8435280" cy="86636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CL" sz="3600" b="1" dirty="0" smtClean="0">
                <a:latin typeface="Arial" pitchFamily="34" charset="0"/>
                <a:cs typeface="Arial" pitchFamily="34" charset="0"/>
              </a:rPr>
              <a:t>Como alcanzar más descentralización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288" y="2204864"/>
            <a:ext cx="8229600" cy="3878436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dirty="0" smtClean="0"/>
              <a:t>Los gobiernos locales, municipios, asociaciones y mancomunidades, es decir, las autoridades locales tienen que </a:t>
            </a:r>
            <a:r>
              <a:rPr lang="es-CL" b="1" dirty="0" smtClean="0"/>
              <a:t>ser capaces de incidir </a:t>
            </a:r>
            <a:r>
              <a:rPr lang="es-CL" b="1" dirty="0" smtClean="0"/>
              <a:t>en la formulación de políticas </a:t>
            </a:r>
            <a:r>
              <a:rPr lang="es-CL" b="1" dirty="0" smtClean="0"/>
              <a:t>públicas descentralizadoras</a:t>
            </a:r>
            <a:r>
              <a:rPr lang="es-CL" dirty="0" smtClean="0"/>
              <a:t>, en conquistar mayor autonomía para la toma de decisiones y generar un cambio fuerte en la tarea de captar más recursos públicos y privados para cumplir con las metas de gestión y con ello nuestros objetivos de Desarrollo Local.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CL" sz="3600" b="1" dirty="0" smtClean="0">
                <a:latin typeface="Arial" pitchFamily="34" charset="0"/>
                <a:cs typeface="Arial" pitchFamily="34" charset="0"/>
              </a:rPr>
              <a:t>Descentralización y Desarrollo </a:t>
            </a:r>
            <a:r>
              <a:rPr lang="es-CL" sz="3600" b="1" dirty="0" smtClean="0">
                <a:latin typeface="Arial" pitchFamily="34" charset="0"/>
                <a:cs typeface="Arial" pitchFamily="34" charset="0"/>
              </a:rPr>
              <a:t>Local:</a:t>
            </a:r>
            <a:endParaRPr lang="es-CL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3"/>
            <a:ext cx="8229600" cy="4281339"/>
          </a:xfrm>
        </p:spPr>
        <p:txBody>
          <a:bodyPr rtlCol="0">
            <a:normAutofit fontScale="925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dirty="0" smtClean="0"/>
              <a:t>El espacio que promueve la </a:t>
            </a:r>
            <a:r>
              <a:rPr lang="es-CL" dirty="0" smtClean="0"/>
              <a:t>Conferencia Interamericana  </a:t>
            </a:r>
            <a:r>
              <a:rPr lang="es-CL" dirty="0" smtClean="0"/>
              <a:t>permite </a:t>
            </a:r>
            <a:r>
              <a:rPr lang="es-CL" dirty="0" smtClean="0"/>
              <a:t>conocer los avances en los procesos de descentralización de la región a través de la experiencia virtuosa de sus autoridades y municipios en buenas prácticas de gestión local.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CL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dirty="0" smtClean="0"/>
              <a:t>A partir de dichas experiencias y buenas prácticas de gestión podemos verificar el potencial de la descentralización como proceso de fortalecimiento de la democracia </a:t>
            </a:r>
            <a:r>
              <a:rPr lang="es-CL" dirty="0" smtClean="0"/>
              <a:t>e impulsar más </a:t>
            </a:r>
            <a:r>
              <a:rPr lang="es-CL" dirty="0" smtClean="0"/>
              <a:t>desarrollo territorial para mejorar calidad de vida de las comunidades locales.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CL" sz="4000" dirty="0" smtClean="0">
                <a:latin typeface="Arial" pitchFamily="34" charset="0"/>
                <a:cs typeface="Arial" pitchFamily="34" charset="0"/>
              </a:rPr>
              <a:t>La descentralización como política pública de Desarrollo Local</a:t>
            </a:r>
          </a:p>
        </p:txBody>
      </p:sp>
      <p:sp>
        <p:nvSpPr>
          <p:cNvPr id="7171" name="2 Marcador de contenido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/>
          <a:lstStyle/>
          <a:p>
            <a:pPr algn="just"/>
            <a:r>
              <a:rPr lang="es-CL" dirty="0" smtClean="0"/>
              <a:t>La complejidad de los procesos políticos y del excesivo centralismo en </a:t>
            </a:r>
            <a:r>
              <a:rPr lang="es-CL" dirty="0" smtClean="0"/>
              <a:t>nuestro países</a:t>
            </a:r>
            <a:r>
              <a:rPr lang="es-CL" dirty="0" smtClean="0"/>
              <a:t>, se expresa en la permanente concentración de poder del Estado central, lo que </a:t>
            </a:r>
            <a:r>
              <a:rPr lang="es-CL" b="1" dirty="0" smtClean="0"/>
              <a:t>implica exigir y aprobar nuevas leyes de </a:t>
            </a:r>
            <a:r>
              <a:rPr lang="es-CL" b="1" dirty="0" smtClean="0"/>
              <a:t>Reforma Municipal </a:t>
            </a:r>
            <a:r>
              <a:rPr lang="es-CL" b="1" dirty="0" smtClean="0"/>
              <a:t>y formular políticas públicas que contribuyan a descentralizar los recursos públicos</a:t>
            </a:r>
            <a:r>
              <a:rPr lang="es-CL" dirty="0" smtClean="0"/>
              <a:t> y desconcentrar </a:t>
            </a:r>
            <a:r>
              <a:rPr lang="es-CL" dirty="0" smtClean="0"/>
              <a:t>la administración pública con más </a:t>
            </a:r>
            <a:r>
              <a:rPr lang="es-CL" dirty="0" smtClean="0"/>
              <a:t>competencias de gestión municipal.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362950" cy="115699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CL" sz="4000" dirty="0" smtClean="0">
                <a:latin typeface="Arial" pitchFamily="34" charset="0"/>
                <a:cs typeface="Arial" pitchFamily="34" charset="0"/>
              </a:rPr>
              <a:t>La descentralización se construye de abajo hacia arriba</a:t>
            </a:r>
          </a:p>
        </p:txBody>
      </p:sp>
      <p:sp>
        <p:nvSpPr>
          <p:cNvPr id="8195" name="2 Marcador de contenido"/>
          <p:cNvSpPr>
            <a:spLocks noGrp="1"/>
          </p:cNvSpPr>
          <p:nvPr>
            <p:ph idx="1"/>
          </p:nvPr>
        </p:nvSpPr>
        <p:spPr>
          <a:xfrm>
            <a:off x="323528" y="2060848"/>
            <a:ext cx="8136904" cy="46085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CL" sz="2800" dirty="0" smtClean="0"/>
              <a:t>En virtud de que en América Latina no existe la suficiente voluntad política para avanzar en mayores grados de descentralización y de transferir recursos públicos a los municipios, es imperativo impulsar</a:t>
            </a:r>
            <a:r>
              <a:rPr lang="es-CL" sz="2800" b="1" dirty="0" smtClean="0"/>
              <a:t> un rol más activo de los Gobiernos Locales </a:t>
            </a:r>
            <a:r>
              <a:rPr lang="es-CL" sz="2800" dirty="0" smtClean="0"/>
              <a:t>en el objetivo de fortalecer  y profundizar la democracia</a:t>
            </a:r>
            <a:r>
              <a:rPr lang="es-CL" sz="2800" b="1" dirty="0" smtClean="0"/>
              <a:t>.</a:t>
            </a:r>
          </a:p>
          <a:p>
            <a:pPr algn="just">
              <a:buNone/>
            </a:pPr>
            <a:endParaRPr lang="es-CL" sz="2800" b="1" dirty="0" smtClean="0"/>
          </a:p>
          <a:p>
            <a:pPr algn="just"/>
            <a:r>
              <a:rPr lang="es-CL" sz="2800" b="1" dirty="0" smtClean="0"/>
              <a:t>Más democracia, genera más participación ciudadana, más participación de la ciudadanía en la Gestión Pública Local  genera más demandas a los Gobernantes y ello legitima la necesidad de descentralizar las instituciones del Estado. </a:t>
            </a:r>
          </a:p>
          <a:p>
            <a:pPr algn="just">
              <a:buFont typeface="Arial" charset="0"/>
              <a:buNone/>
            </a:pPr>
            <a:r>
              <a:rPr lang="es-CL" sz="2800" dirty="0" smtClean="0"/>
              <a:t> </a:t>
            </a:r>
          </a:p>
        </p:txBody>
      </p:sp>
      <p:sp>
        <p:nvSpPr>
          <p:cNvPr id="5" name="4 Flecha arriba"/>
          <p:cNvSpPr/>
          <p:nvPr/>
        </p:nvSpPr>
        <p:spPr>
          <a:xfrm>
            <a:off x="8532440" y="1916832"/>
            <a:ext cx="484187" cy="9779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CL" sz="4000" dirty="0" smtClean="0">
                <a:latin typeface="Arial" pitchFamily="34" charset="0"/>
                <a:cs typeface="Arial" pitchFamily="34" charset="0"/>
              </a:rPr>
              <a:t>Gobiernos Locales, protagonistas de la descentralización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 rtlCol="0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dirty="0" smtClean="0"/>
              <a:t>Los niveles de descentralización alcanzados hasta hoy, son fruto del esfuerzo y del trabajo  realizado por las autoridades locales, de la generación de capacidades desarrollada por los municipios para prestar mejores servicios.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CL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dirty="0" smtClean="0"/>
              <a:t>Entonces las autoridades (alcaldes y concejales ) y los Gobiernos Locales en conjunto deben continuar esta tarea de  generar las condiciones políticas e institucionales para exigir más descentralización y más transferencia de recursos fiscales para satisfacer los objetivos del Plan de Desarrollo Local.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 err="1" smtClean="0"/>
              <a:t>Sinergías</a:t>
            </a:r>
            <a:r>
              <a:rPr lang="es-CL" b="1" dirty="0" smtClean="0"/>
              <a:t> 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del</a:t>
            </a:r>
            <a:r>
              <a:rPr lang="es-CL" b="1" dirty="0" smtClean="0"/>
              <a:t> Desarrollo Local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dirty="0" smtClean="0"/>
              <a:t>Descentralización efectiva implica actores locales empoderados de su rol de liderazgo, </a:t>
            </a:r>
            <a:r>
              <a:rPr lang="es-CL" dirty="0" smtClean="0"/>
              <a:t>con la tarea de mejorar los actuales indicadores </a:t>
            </a:r>
            <a:r>
              <a:rPr lang="es-CL" dirty="0" smtClean="0"/>
              <a:t>de Desarrollo Local que revelan los </a:t>
            </a:r>
            <a:r>
              <a:rPr lang="es-CL" dirty="0" smtClean="0"/>
              <a:t>diagnósticos de los municipios.</a:t>
            </a:r>
            <a:endParaRPr lang="es-CL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CL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L" dirty="0" smtClean="0"/>
              <a:t>Más descentralización implica generar nuevas capacidades de gestión pública local, de concordar con la sociedad civil mejores niveles de recaudación tributaria como fuente de recursos inversión </a:t>
            </a:r>
            <a:r>
              <a:rPr lang="es-CL" dirty="0" smtClean="0"/>
              <a:t>Local.   </a:t>
            </a:r>
            <a:endParaRPr lang="es-CL" dirty="0" smtClean="0"/>
          </a:p>
        </p:txBody>
      </p:sp>
    </p:spTree>
  </p:cSld>
  <p:clrMapOvr>
    <a:masterClrMapping/>
  </p:clrMapOvr>
  <p:transition>
    <p:wipe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</TotalTime>
  <Words>726</Words>
  <Application>Microsoft Office PowerPoint</Application>
  <PresentationFormat>Presentación en pantalla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Calibri</vt:lpstr>
      <vt:lpstr>Arial</vt:lpstr>
      <vt:lpstr>Flujo</vt:lpstr>
      <vt:lpstr>El Rol de los Gobiernos Locales en los procesos de Descentralización en América Latina</vt:lpstr>
      <vt:lpstr>El Estado del Arte de la Descentralización en América Latina</vt:lpstr>
      <vt:lpstr>El Rol de los Gobiernos Locales en los procesos de descentralización</vt:lpstr>
      <vt:lpstr>Como alcanzar más descentralización</vt:lpstr>
      <vt:lpstr>Descentralización y Desarrollo Local:</vt:lpstr>
      <vt:lpstr>La descentralización como política pública de Desarrollo Local</vt:lpstr>
      <vt:lpstr>La descentralización se construye de abajo hacia arriba</vt:lpstr>
      <vt:lpstr>Gobiernos Locales, protagonistas de la descentralización </vt:lpstr>
      <vt:lpstr>Sinergías del Desarrollo Local</vt:lpstr>
      <vt:lpstr>Claves para avanzar a un  descentralización efectiva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Rol de los Gobiernos Locales en los procesos de Descentralización</dc:title>
  <dc:creator>sandra lizama aguilar</dc:creator>
  <cp:lastModifiedBy>sandra lizama aguilar</cp:lastModifiedBy>
  <cp:revision>9</cp:revision>
  <dcterms:created xsi:type="dcterms:W3CDTF">2011-06-07T13:43:00Z</dcterms:created>
  <dcterms:modified xsi:type="dcterms:W3CDTF">2011-06-29T16:51:57Z</dcterms:modified>
</cp:coreProperties>
</file>