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709" r:id="rId2"/>
    <p:sldId id="724" r:id="rId3"/>
    <p:sldId id="736" r:id="rId4"/>
    <p:sldId id="725" r:id="rId5"/>
    <p:sldId id="735" r:id="rId6"/>
    <p:sldId id="737" r:id="rId7"/>
    <p:sldId id="738" r:id="rId8"/>
    <p:sldId id="739" r:id="rId9"/>
    <p:sldId id="740" r:id="rId10"/>
  </p:sldIdLst>
  <p:sldSz cx="9906000" cy="6858000" type="A4"/>
  <p:notesSz cx="7315200" cy="96012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CCECFF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6" autoAdjust="0"/>
    <p:restoredTop sz="99850" autoAdjust="0"/>
  </p:normalViewPr>
  <p:slideViewPr>
    <p:cSldViewPr>
      <p:cViewPr>
        <p:scale>
          <a:sx n="78" d="100"/>
          <a:sy n="78" d="100"/>
        </p:scale>
        <p:origin x="-222" y="85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0B489BF-171F-41EF-8A64-2501C15D3FBF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7275" y="720725"/>
            <a:ext cx="520065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AR" noProof="0" smtClean="0"/>
              <a:t>Haga clic para modificar el estilo de texto del patrón</a:t>
            </a:r>
          </a:p>
          <a:p>
            <a:pPr lvl="1"/>
            <a:r>
              <a:rPr lang="es-AR" noProof="0" smtClean="0"/>
              <a:t>Segundo nivel</a:t>
            </a:r>
          </a:p>
          <a:p>
            <a:pPr lvl="2"/>
            <a:r>
              <a:rPr lang="es-AR" noProof="0" smtClean="0"/>
              <a:t>Tercer nivel</a:t>
            </a:r>
          </a:p>
          <a:p>
            <a:pPr lvl="3"/>
            <a:r>
              <a:rPr lang="es-AR" noProof="0" smtClean="0"/>
              <a:t>Cuarto nivel</a:t>
            </a:r>
          </a:p>
          <a:p>
            <a:pPr lvl="4"/>
            <a:r>
              <a:rPr lang="es-AR" noProof="0" smtClean="0"/>
              <a:t>Quinto nivel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52279FE-944A-46FD-8C88-4FA7694CEEB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BACE5-FE09-41D9-9F87-126E4FD6C8C1}" type="slidenum">
              <a:rPr lang="es-AR"/>
              <a:pPr/>
              <a:t>1</a:t>
            </a:fld>
            <a:endParaRPr lang="es-AR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8863" y="719138"/>
            <a:ext cx="5202237" cy="3602037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2279FE-944A-46FD-8C88-4FA7694CEEBD}" type="slidenum">
              <a:rPr lang="es-AR" smtClean="0"/>
              <a:pPr>
                <a:defRPr/>
              </a:pPr>
              <a:t>2</a:t>
            </a:fld>
            <a:endParaRPr lang="es-A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2279FE-944A-46FD-8C88-4FA7694CEEBD}" type="slidenum">
              <a:rPr lang="es-AR" smtClean="0"/>
              <a:pPr>
                <a:defRPr/>
              </a:pPr>
              <a:t>3</a:t>
            </a:fld>
            <a:endParaRPr lang="es-A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2279FE-944A-46FD-8C88-4FA7694CEEBD}" type="slidenum">
              <a:rPr lang="es-AR" smtClean="0"/>
              <a:pPr>
                <a:defRPr/>
              </a:pPr>
              <a:t>4</a:t>
            </a:fld>
            <a:endParaRPr lang="es-A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2279FE-944A-46FD-8C88-4FA7694CEEBD}" type="slidenum">
              <a:rPr lang="es-AR" smtClean="0"/>
              <a:pPr>
                <a:defRPr/>
              </a:pPr>
              <a:t>5</a:t>
            </a:fld>
            <a:endParaRPr lang="es-A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2279FE-944A-46FD-8C88-4FA7694CEEBD}" type="slidenum">
              <a:rPr lang="es-AR" smtClean="0"/>
              <a:pPr>
                <a:defRPr/>
              </a:pPr>
              <a:t>6</a:t>
            </a:fld>
            <a:endParaRPr lang="es-A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2279FE-944A-46FD-8C88-4FA7694CEEBD}" type="slidenum">
              <a:rPr lang="es-AR" smtClean="0"/>
              <a:pPr>
                <a:defRPr/>
              </a:pPr>
              <a:t>7</a:t>
            </a:fld>
            <a:endParaRPr lang="es-A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AR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3EA40D-AE09-4F77-A1CE-A63828B9C0A9}" type="slidenum">
              <a:rPr lang="es-AR" smtClean="0"/>
              <a:pPr/>
              <a:t>8</a:t>
            </a:fld>
            <a:endParaRPr lang="es-A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AR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43B5CF-3CAB-481A-AA9D-5F54FB18B2AD}" type="slidenum">
              <a:rPr lang="es-AR" smtClean="0"/>
              <a:pPr/>
              <a:t>9</a:t>
            </a:fld>
            <a:endParaRPr lang="es-A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490913" y="304800"/>
            <a:ext cx="12901613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5795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563688" y="985838"/>
            <a:ext cx="784225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Haga clic para cambiar el estilo de título	</a:t>
            </a:r>
          </a:p>
        </p:txBody>
      </p:sp>
      <p:sp>
        <p:nvSpPr>
          <p:cNvPr id="5795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563688" y="3427413"/>
            <a:ext cx="78422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46C99F-1C28-49AE-8C97-1C2C7AFC51D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76326-8B4D-4B97-AB89-E3F509E3A8B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427913" y="301625"/>
            <a:ext cx="1979612" cy="564038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484313" y="301625"/>
            <a:ext cx="5791200" cy="564038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27CE7-5193-4EF1-8C9F-AC1501D8B57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84313" y="301625"/>
            <a:ext cx="7923212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484313" y="1827213"/>
            <a:ext cx="7923212" cy="4114800"/>
          </a:xfrm>
        </p:spPr>
        <p:txBody>
          <a:bodyPr/>
          <a:lstStyle/>
          <a:p>
            <a:pPr lvl="0"/>
            <a:endParaRPr lang="es-AR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C11D1-3C23-4348-B496-2DF1E2D4028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CBA44-FCA0-4CBB-971B-EC691F71E44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12744-6CBA-44A9-B11B-9564BC0A959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843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521325" y="1827213"/>
            <a:ext cx="3886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0BFC9-0F28-497D-A768-8A13150B038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5BE2F-9B11-4227-992E-121536E76AB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29788-5D01-461A-A489-D07B23E8FB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35335-1AE4-400C-8123-EACBB05E384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34672-1640-4C9D-A7E9-0943FD54157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FB938-6CD7-407E-8864-D3D1E0A072D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508375" y="0"/>
            <a:ext cx="12919075" cy="3810000"/>
            <a:chOff x="-2040" y="0"/>
            <a:chExt cx="7512" cy="2400"/>
          </a:xfrm>
        </p:grpSpPr>
        <p:sp>
          <p:nvSpPr>
            <p:cNvPr id="57856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856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57856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84313" y="301625"/>
            <a:ext cx="79232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  <p:sp>
        <p:nvSpPr>
          <p:cNvPr id="5785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4313" y="1827213"/>
            <a:ext cx="79232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5785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8400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85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85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31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914A095-5D28-4FE6-9968-522F3698D46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6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8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8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8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8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8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0825" y="908050"/>
            <a:ext cx="7262813" cy="147478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s-AR" sz="16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DESCENTRALIZACIÓN E INNOVACIÓN LOCAL PARA EL DESARROLLO</a:t>
            </a:r>
            <a:endParaRPr lang="es-ES" sz="1600" b="1" dirty="0" smtClean="0">
              <a:latin typeface="Verdana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68450" y="2636913"/>
            <a:ext cx="6336878" cy="2017638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s-ES_tradnl" sz="1000" dirty="0" smtClean="0"/>
              <a:t>Panel “Democracia, Descentralización y Desarrollo: el Rol de los Gobiernos Locales”</a:t>
            </a:r>
          </a:p>
          <a:p>
            <a:pPr eaLnBrk="1" hangingPunct="1">
              <a:lnSpc>
                <a:spcPct val="130000"/>
              </a:lnSpc>
            </a:pPr>
            <a:r>
              <a:rPr lang="es-ES" sz="1000" dirty="0" smtClean="0"/>
              <a:t>XVII Conferencia Interamericana de Alcaldes y Autoridades Locales</a:t>
            </a:r>
            <a:endParaRPr lang="es-AR" sz="1000" dirty="0" smtClean="0"/>
          </a:p>
          <a:p>
            <a:pPr eaLnBrk="1" hangingPunct="1">
              <a:lnSpc>
                <a:spcPct val="130000"/>
              </a:lnSpc>
            </a:pPr>
            <a:r>
              <a:rPr lang="es-AR" sz="1000" i="1" dirty="0" smtClean="0"/>
              <a:t>Miami, FL, 7 de junio de 2011</a:t>
            </a:r>
            <a:endParaRPr lang="es-ES" sz="1000" i="1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295275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AR"/>
          </a:p>
        </p:txBody>
      </p:sp>
      <p:sp>
        <p:nvSpPr>
          <p:cNvPr id="3077" name="9 CuadroTexto"/>
          <p:cNvSpPr txBox="1">
            <a:spLocks noChangeArrowheads="1"/>
          </p:cNvSpPr>
          <p:nvPr/>
        </p:nvSpPr>
        <p:spPr bwMode="auto">
          <a:xfrm>
            <a:off x="6105525" y="4653136"/>
            <a:ext cx="3313113" cy="151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sz="1200" dirty="0"/>
              <a:t>DANIEL CRAVACUORE</a:t>
            </a:r>
          </a:p>
          <a:p>
            <a:pPr>
              <a:lnSpc>
                <a:spcPct val="120000"/>
              </a:lnSpc>
            </a:pPr>
            <a:endParaRPr lang="es-AR" sz="600" dirty="0"/>
          </a:p>
          <a:p>
            <a:pPr>
              <a:lnSpc>
                <a:spcPct val="120000"/>
              </a:lnSpc>
            </a:pPr>
            <a:r>
              <a:rPr lang="es-AR" sz="600" i="1" dirty="0"/>
              <a:t>DIRECTOR DE LA UNIDAD DE FORTALECIMIENTO DE LOS GOBIERNOS LOCALES</a:t>
            </a:r>
          </a:p>
          <a:p>
            <a:r>
              <a:rPr lang="es-AR" sz="600" i="1" dirty="0"/>
              <a:t>UNIVERSIDAD NACIONAL DE QUILMES</a:t>
            </a:r>
          </a:p>
          <a:p>
            <a:endParaRPr lang="es-AR" sz="600" i="1" dirty="0"/>
          </a:p>
          <a:p>
            <a:r>
              <a:rPr lang="es-AR" sz="600" i="1" dirty="0"/>
              <a:t>ASESOR</a:t>
            </a:r>
          </a:p>
          <a:p>
            <a:r>
              <a:rPr lang="es-AR" sz="600" i="1" dirty="0"/>
              <a:t>SECRETARÍA DE ASUNTOS MUNICIPALES DE LA NACION</a:t>
            </a:r>
          </a:p>
          <a:p>
            <a:endParaRPr lang="es-AR" sz="600" i="1" dirty="0"/>
          </a:p>
          <a:p>
            <a:r>
              <a:rPr lang="es-AR" sz="600" i="1" dirty="0"/>
              <a:t>ASESOR DEL PRESIDENTE</a:t>
            </a:r>
          </a:p>
          <a:p>
            <a:r>
              <a:rPr lang="es-AR" sz="600" i="1" dirty="0"/>
              <a:t>FEDERACIÓN ARGENTINA DE </a:t>
            </a:r>
            <a:r>
              <a:rPr lang="es-AR" sz="600" i="1" dirty="0" smtClean="0"/>
              <a:t>MUNICIPIOS</a:t>
            </a:r>
          </a:p>
          <a:p>
            <a:endParaRPr lang="es-ES" sz="600" i="1" dirty="0" smtClean="0"/>
          </a:p>
          <a:p>
            <a:endParaRPr lang="es-AR" sz="600" i="1" dirty="0"/>
          </a:p>
          <a:p>
            <a:endParaRPr lang="es-A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1497013" y="1628775"/>
            <a:ext cx="7993062" cy="4619625"/>
          </a:xfrm>
        </p:spPr>
        <p:txBody>
          <a:bodyPr/>
          <a:lstStyle/>
          <a:p>
            <a:pPr marL="222250" indent="-222250" algn="just" eaLnBrk="1" hangingPunct="1">
              <a:lnSpc>
                <a:spcPct val="140000"/>
              </a:lnSpc>
            </a:pPr>
            <a:r>
              <a:rPr lang="es-ES_tradnl" sz="1400" dirty="0" smtClean="0"/>
              <a:t>La visión tutelar del gobierno local.</a:t>
            </a:r>
          </a:p>
          <a:p>
            <a:pPr marL="222250" indent="-222250" algn="just" eaLnBrk="1" hangingPunct="1">
              <a:lnSpc>
                <a:spcPct val="140000"/>
              </a:lnSpc>
            </a:pPr>
            <a:endParaRPr lang="es-ES_tradnl" sz="1400" dirty="0" smtClean="0"/>
          </a:p>
          <a:p>
            <a:pPr marL="222250" indent="-222250" algn="just" eaLnBrk="1" hangingPunct="1">
              <a:lnSpc>
                <a:spcPct val="140000"/>
              </a:lnSpc>
            </a:pPr>
            <a:r>
              <a:rPr lang="es-ES_tradnl" sz="1400" dirty="0" smtClean="0"/>
              <a:t>La heterogeneidad jurídica, institucional, política, económica, financiera, territorial, social… pero políticas homogéneas.</a:t>
            </a:r>
          </a:p>
          <a:p>
            <a:pPr marL="222250" indent="-222250" algn="just" eaLnBrk="1" hangingPunct="1">
              <a:lnSpc>
                <a:spcPct val="140000"/>
              </a:lnSpc>
            </a:pPr>
            <a:endParaRPr lang="es-ES_tradnl" sz="1400" dirty="0" smtClean="0"/>
          </a:p>
          <a:p>
            <a:pPr marL="222250" indent="-222250" algn="just" eaLnBrk="1" hangingPunct="1">
              <a:lnSpc>
                <a:spcPct val="140000"/>
              </a:lnSpc>
            </a:pPr>
            <a:r>
              <a:rPr lang="es-ES_tradnl" sz="1400" dirty="0" smtClean="0"/>
              <a:t>Cierta saturación de las capacidades de gestión.</a:t>
            </a:r>
          </a:p>
          <a:p>
            <a:pPr marL="222250" indent="-222250" algn="just" eaLnBrk="1" hangingPunct="1">
              <a:lnSpc>
                <a:spcPct val="140000"/>
              </a:lnSpc>
            </a:pPr>
            <a:endParaRPr lang="es-ES_tradnl" sz="1400" dirty="0" smtClean="0"/>
          </a:p>
          <a:p>
            <a:pPr marL="222250" indent="-222250" algn="just" eaLnBrk="1" hangingPunct="1">
              <a:lnSpc>
                <a:spcPct val="140000"/>
              </a:lnSpc>
            </a:pPr>
            <a:r>
              <a:rPr lang="es-ES_tradnl" sz="1400" dirty="0" smtClean="0"/>
              <a:t>Limitados recursos para afrontar demandas crecientes. </a:t>
            </a:r>
          </a:p>
          <a:p>
            <a:pPr marL="222250" indent="-222250" algn="just" eaLnBrk="1" hangingPunct="1">
              <a:lnSpc>
                <a:spcPct val="140000"/>
              </a:lnSpc>
            </a:pPr>
            <a:endParaRPr lang="es-ES_tradnl" sz="1400" dirty="0" smtClean="0"/>
          </a:p>
          <a:p>
            <a:pPr marL="222250" indent="-222250" algn="just" eaLnBrk="1" hangingPunct="1">
              <a:lnSpc>
                <a:spcPct val="140000"/>
              </a:lnSpc>
            </a:pPr>
            <a:r>
              <a:rPr lang="es-ES_tradnl" sz="1400" dirty="0" smtClean="0"/>
              <a:t>Necesidad de incrementar capacidades sin recursos adicionales.</a:t>
            </a:r>
          </a:p>
          <a:p>
            <a:pPr marL="222250" indent="-222250" algn="just" eaLnBrk="1" hangingPunct="1">
              <a:lnSpc>
                <a:spcPct val="140000"/>
              </a:lnSpc>
            </a:pPr>
            <a:endParaRPr lang="es-ES_tradnl" sz="1400" dirty="0" smtClean="0"/>
          </a:p>
          <a:p>
            <a:pPr marL="222250" indent="-222250" algn="just" eaLnBrk="1" hangingPunct="1">
              <a:lnSpc>
                <a:spcPct val="140000"/>
              </a:lnSpc>
            </a:pPr>
            <a:r>
              <a:rPr lang="es-ES_tradnl" sz="1400" dirty="0" smtClean="0"/>
              <a:t>Comunicación eficaz con el fin de construir gobernabilidad y éxito electoral.</a:t>
            </a: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84313" y="981075"/>
            <a:ext cx="7673975" cy="431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1400" b="1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PROBLEMAS CONTEMPORÁNEOS DE LA </a:t>
            </a:r>
            <a:r>
              <a:rPr lang="es-ES_tradnl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DESCENTRALIZACIÓN</a:t>
            </a:r>
            <a:endParaRPr lang="es-ES_tradnl" sz="1400" b="1" dirty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1497013" y="1628775"/>
            <a:ext cx="7993062" cy="4619625"/>
          </a:xfrm>
        </p:spPr>
        <p:txBody>
          <a:bodyPr/>
          <a:lstStyle/>
          <a:p>
            <a:pPr marL="222250" indent="-222250" algn="just" eaLnBrk="1" hangingPunct="1">
              <a:lnSpc>
                <a:spcPct val="200000"/>
              </a:lnSpc>
            </a:pPr>
            <a:r>
              <a:rPr lang="es-ES_tradnl" sz="1400" dirty="0" smtClean="0"/>
              <a:t>Ejercicio pleno de las competencias municipales.</a:t>
            </a:r>
          </a:p>
          <a:p>
            <a:pPr marL="222250" indent="-222250" algn="just" eaLnBrk="1" hangingPunct="1">
              <a:lnSpc>
                <a:spcPct val="200000"/>
              </a:lnSpc>
            </a:pPr>
            <a:endParaRPr lang="es-ES_tradnl" sz="1400" dirty="0" smtClean="0"/>
          </a:p>
          <a:p>
            <a:pPr marL="222250" indent="-222250" algn="just" eaLnBrk="1" hangingPunct="1">
              <a:lnSpc>
                <a:spcPct val="200000"/>
              </a:lnSpc>
            </a:pPr>
            <a:r>
              <a:rPr lang="es-ES_tradnl" sz="1400" dirty="0" smtClean="0"/>
              <a:t>Construir una agenda local independientemente de las competencias: la </a:t>
            </a:r>
            <a:r>
              <a:rPr lang="es-ES_tradnl" sz="1400" i="1" dirty="0" smtClean="0"/>
              <a:t>agenda de demandas</a:t>
            </a:r>
            <a:r>
              <a:rPr lang="es-ES_tradnl" sz="1400" dirty="0" smtClean="0"/>
              <a:t>.</a:t>
            </a:r>
          </a:p>
          <a:p>
            <a:pPr marL="222250" indent="-222250" algn="just" eaLnBrk="1" hangingPunct="1">
              <a:lnSpc>
                <a:spcPct val="200000"/>
              </a:lnSpc>
            </a:pPr>
            <a:endParaRPr lang="es-ES_tradnl" sz="1400" dirty="0" smtClean="0"/>
          </a:p>
          <a:p>
            <a:pPr marL="222250" indent="-222250" algn="just" eaLnBrk="1" hangingPunct="1">
              <a:lnSpc>
                <a:spcPct val="200000"/>
              </a:lnSpc>
            </a:pPr>
            <a:r>
              <a:rPr lang="es-ES_tradnl" sz="1400" dirty="0" smtClean="0"/>
              <a:t>Promover innovación en la gestión.</a:t>
            </a:r>
          </a:p>
          <a:p>
            <a:pPr marL="222250" indent="-222250" algn="just" eaLnBrk="1" hangingPunct="1">
              <a:lnSpc>
                <a:spcPct val="200000"/>
              </a:lnSpc>
            </a:pPr>
            <a:endParaRPr lang="es-ES_tradnl" sz="1400" dirty="0" smtClean="0"/>
          </a:p>
          <a:p>
            <a:pPr marL="222250" indent="-222250" algn="just" eaLnBrk="1" hangingPunct="1">
              <a:lnSpc>
                <a:spcPct val="200000"/>
              </a:lnSpc>
            </a:pPr>
            <a:r>
              <a:rPr lang="es-ES_tradnl" sz="1400" dirty="0" smtClean="0"/>
              <a:t>Invertir en la formación de recursos humanos. </a:t>
            </a:r>
          </a:p>
          <a:p>
            <a:pPr marL="222250" indent="-222250" algn="just" eaLnBrk="1" hangingPunct="1">
              <a:lnSpc>
                <a:spcPct val="200000"/>
              </a:lnSpc>
            </a:pPr>
            <a:endParaRPr lang="es-ES_tradnl" sz="1400" dirty="0" smtClean="0"/>
          </a:p>
          <a:p>
            <a:pPr marL="222250" indent="-222250" algn="just" eaLnBrk="1" hangingPunct="1">
              <a:lnSpc>
                <a:spcPct val="200000"/>
              </a:lnSpc>
            </a:pPr>
            <a:r>
              <a:rPr lang="es-ES_tradnl" sz="1400" dirty="0" smtClean="0"/>
              <a:t>Comunicar con </a:t>
            </a:r>
            <a:r>
              <a:rPr lang="es-ES_tradnl" sz="1400" i="1" dirty="0" smtClean="0"/>
              <a:t>ojos ciudadanos </a:t>
            </a:r>
            <a:r>
              <a:rPr lang="es-ES_tradnl" sz="1400" dirty="0" smtClean="0"/>
              <a:t>y </a:t>
            </a:r>
            <a:r>
              <a:rPr lang="es-ES_tradnl" sz="1400" i="1" dirty="0" smtClean="0"/>
              <a:t>no políticos – administrativos - estatales</a:t>
            </a:r>
            <a:r>
              <a:rPr lang="es-ES_tradnl" sz="1400" dirty="0" smtClean="0"/>
              <a:t>.</a:t>
            </a: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84313" y="981075"/>
            <a:ext cx="7673975" cy="431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EL RETO DE LA INNOVACIÓN PARA LAS AUTORIDADES LOCALES</a:t>
            </a:r>
            <a:endParaRPr lang="es-ES_tradnl" sz="1400" b="1" dirty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1423988" y="1628775"/>
            <a:ext cx="8066087" cy="4619625"/>
          </a:xfrm>
        </p:spPr>
        <p:txBody>
          <a:bodyPr/>
          <a:lstStyle/>
          <a:p>
            <a:pPr marL="222250" indent="-222250" algn="just" eaLnBrk="1" hangingPunct="1">
              <a:lnSpc>
                <a:spcPct val="250000"/>
              </a:lnSpc>
            </a:pPr>
            <a:r>
              <a:rPr lang="es-ES_tradnl" sz="1400" dirty="0" smtClean="0"/>
              <a:t>La gestión asociada entre gobiernos locales y sociedad civil –incluyendo los instrumentos de participación ciudadana-;</a:t>
            </a:r>
          </a:p>
          <a:p>
            <a:pPr marL="222250" indent="-222250" algn="just" eaLnBrk="1" hangingPunct="1">
              <a:lnSpc>
                <a:spcPct val="250000"/>
              </a:lnSpc>
            </a:pPr>
            <a:endParaRPr lang="es-ES_tradnl" sz="1400" dirty="0" smtClean="0"/>
          </a:p>
          <a:p>
            <a:pPr marL="222250" indent="-222250" algn="just" eaLnBrk="1" hangingPunct="1">
              <a:lnSpc>
                <a:spcPct val="250000"/>
              </a:lnSpc>
            </a:pPr>
            <a:r>
              <a:rPr lang="es-ES_tradnl" sz="1400" dirty="0" smtClean="0"/>
              <a:t>La gestión intermunicipal / supramunicipal;</a:t>
            </a:r>
          </a:p>
          <a:p>
            <a:pPr marL="222250" indent="-222250" algn="just" eaLnBrk="1" hangingPunct="1">
              <a:lnSpc>
                <a:spcPct val="250000"/>
              </a:lnSpc>
            </a:pPr>
            <a:endParaRPr lang="es-ES_tradnl" sz="1400" dirty="0" smtClean="0"/>
          </a:p>
          <a:p>
            <a:pPr marL="222250" indent="-222250" algn="just" eaLnBrk="1" hangingPunct="1">
              <a:lnSpc>
                <a:spcPct val="250000"/>
              </a:lnSpc>
            </a:pPr>
            <a:r>
              <a:rPr lang="es-ES_tradnl" sz="1400" dirty="0" smtClean="0"/>
              <a:t>El aprovechamiento de nuevas formas jurídicas;</a:t>
            </a:r>
          </a:p>
          <a:p>
            <a:pPr marL="222250" indent="-222250" algn="just" eaLnBrk="1" hangingPunct="1">
              <a:lnSpc>
                <a:spcPct val="250000"/>
              </a:lnSpc>
            </a:pPr>
            <a:endParaRPr lang="es-ES_tradnl" sz="1400" dirty="0" smtClean="0"/>
          </a:p>
          <a:p>
            <a:pPr marL="222250" indent="-222250" algn="just" eaLnBrk="1" hangingPunct="1">
              <a:lnSpc>
                <a:spcPct val="250000"/>
              </a:lnSpc>
            </a:pPr>
            <a:r>
              <a:rPr lang="es-ES_tradnl" sz="1400" dirty="0" smtClean="0"/>
              <a:t>Incorporación de nuevas tecnologías de gestión.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4313" y="803275"/>
            <a:ext cx="7673975" cy="6096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s-ES_tradnl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CUATRO FORMAS BÁSICAS DE INNOVACIÓN EN ARGENTINA</a:t>
            </a:r>
            <a:endParaRPr lang="es-ES_tradnl" sz="1400" b="1" dirty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1423988" y="1628775"/>
            <a:ext cx="8066087" cy="4619625"/>
          </a:xfrm>
        </p:spPr>
        <p:txBody>
          <a:bodyPr/>
          <a:lstStyle/>
          <a:p>
            <a:pPr marL="222250" indent="-222250" algn="just" eaLnBrk="1" hangingPunct="1">
              <a:lnSpc>
                <a:spcPct val="300000"/>
              </a:lnSpc>
            </a:pPr>
            <a:r>
              <a:rPr lang="es-ES_tradnl" sz="1200" dirty="0" smtClean="0"/>
              <a:t>Gestión asociada: </a:t>
            </a:r>
            <a:r>
              <a:rPr lang="es-ES_tradnl" sz="1200" b="1" dirty="0" smtClean="0"/>
              <a:t>UNIDADES DE GESTIÓN LOCAL</a:t>
            </a:r>
          </a:p>
          <a:p>
            <a:pPr marL="222250" indent="-222250" algn="just" eaLnBrk="1" hangingPunct="1">
              <a:lnSpc>
                <a:spcPct val="300000"/>
              </a:lnSpc>
            </a:pPr>
            <a:endParaRPr lang="es-ES_tradnl" sz="1200" dirty="0" smtClean="0"/>
          </a:p>
          <a:p>
            <a:pPr marL="222250" indent="-222250" algn="just" eaLnBrk="1" hangingPunct="1">
              <a:lnSpc>
                <a:spcPct val="300000"/>
              </a:lnSpc>
            </a:pPr>
            <a:r>
              <a:rPr lang="es-ES_tradnl" sz="1200" dirty="0" smtClean="0"/>
              <a:t>La gestión intermunicipal / supramunicipal: </a:t>
            </a:r>
            <a:r>
              <a:rPr lang="es-ES_tradnl" sz="1200" b="1" dirty="0" smtClean="0"/>
              <a:t>COMCOSUR</a:t>
            </a:r>
          </a:p>
          <a:p>
            <a:pPr marL="222250" indent="-222250" algn="just" eaLnBrk="1" hangingPunct="1">
              <a:lnSpc>
                <a:spcPct val="300000"/>
              </a:lnSpc>
            </a:pPr>
            <a:endParaRPr lang="es-ES_tradnl" sz="1200" dirty="0" smtClean="0"/>
          </a:p>
          <a:p>
            <a:pPr marL="222250" indent="-222250" algn="just" eaLnBrk="1" hangingPunct="1">
              <a:lnSpc>
                <a:spcPct val="300000"/>
              </a:lnSpc>
            </a:pPr>
            <a:r>
              <a:rPr lang="es-ES_tradnl" sz="1200" dirty="0" smtClean="0"/>
              <a:t>El aprovechamiento de nuevas formas jurídicas: </a:t>
            </a:r>
            <a:r>
              <a:rPr lang="es-ES_tradnl" sz="1200" b="1" dirty="0" smtClean="0"/>
              <a:t>PARQUE AMBIENTAL REGIONAL S.A.P.E.M.</a:t>
            </a:r>
          </a:p>
          <a:p>
            <a:pPr marL="222250" indent="-222250" algn="just" eaLnBrk="1" hangingPunct="1">
              <a:lnSpc>
                <a:spcPct val="300000"/>
              </a:lnSpc>
            </a:pPr>
            <a:endParaRPr lang="es-ES_tradnl" sz="1200" dirty="0" smtClean="0"/>
          </a:p>
          <a:p>
            <a:pPr marL="222250" indent="-222250" algn="just" eaLnBrk="1" hangingPunct="1">
              <a:lnSpc>
                <a:spcPct val="300000"/>
              </a:lnSpc>
            </a:pPr>
            <a:r>
              <a:rPr lang="es-ES_tradnl" sz="1200" dirty="0" smtClean="0"/>
              <a:t>Incorporación de nuevas tecnologías de gestión: </a:t>
            </a:r>
            <a:r>
              <a:rPr lang="es-ES_tradnl" sz="1200" b="1" dirty="0" smtClean="0"/>
              <a:t>CALL CENTER INTEGRAL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4313" y="803275"/>
            <a:ext cx="7673975" cy="6096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s-ES_tradnl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EJEMPLOS EN ARGENTINA</a:t>
            </a:r>
            <a:br>
              <a:rPr lang="es-ES_tradnl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</a:br>
            <a:r>
              <a:rPr lang="es-ES_tradnl" sz="1000" b="1" i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El caso de la Municipalidad de Florencio Varela</a:t>
            </a:r>
            <a:endParaRPr lang="es-ES_tradnl" sz="1000" b="1" i="1" dirty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1423988" y="1628775"/>
            <a:ext cx="8066087" cy="4619625"/>
          </a:xfrm>
        </p:spPr>
        <p:txBody>
          <a:bodyPr/>
          <a:lstStyle/>
          <a:p>
            <a:pPr marL="222250" indent="-222250" algn="just" eaLnBrk="1" hangingPunct="1">
              <a:lnSpc>
                <a:spcPct val="250000"/>
              </a:lnSpc>
              <a:spcBef>
                <a:spcPts val="0"/>
              </a:spcBef>
            </a:pPr>
            <a:r>
              <a:rPr lang="es-ES_tradnl" sz="1200" dirty="0" smtClean="0"/>
              <a:t>Gestión asociada: </a:t>
            </a:r>
            <a:r>
              <a:rPr lang="es-ES_tradnl" sz="1200" b="1" dirty="0" smtClean="0"/>
              <a:t>PRESUPUESTO PARTICIPATIVO, PROGRAMA EMPRESA – MUNICIPIO DE CAPACITACIÓN LABORAL Y EVALUACIÓN DE PRODUCTIVIDAD, FERIA REGIONAL DEL LIBRO</a:t>
            </a:r>
          </a:p>
          <a:p>
            <a:pPr marL="222250" indent="-222250" algn="just" eaLnBrk="1" hangingPunct="1">
              <a:lnSpc>
                <a:spcPct val="250000"/>
              </a:lnSpc>
              <a:spcBef>
                <a:spcPts val="0"/>
              </a:spcBef>
            </a:pPr>
            <a:endParaRPr lang="es-ES_tradnl" sz="1200" dirty="0" smtClean="0"/>
          </a:p>
          <a:p>
            <a:pPr marL="222250" indent="-222250" algn="just" eaLnBrk="1" hangingPunct="1">
              <a:lnSpc>
                <a:spcPct val="250000"/>
              </a:lnSpc>
              <a:spcBef>
                <a:spcPts val="0"/>
              </a:spcBef>
            </a:pPr>
            <a:r>
              <a:rPr lang="es-ES_tradnl" sz="1200" dirty="0" smtClean="0"/>
              <a:t>La gestión intermunicipal / supramunicipal: </a:t>
            </a:r>
            <a:r>
              <a:rPr lang="es-ES_tradnl" sz="1200" b="1" dirty="0" smtClean="0"/>
              <a:t>FERIA INTERNACIONAL DEL TRUEQUE</a:t>
            </a:r>
          </a:p>
          <a:p>
            <a:pPr marL="222250" indent="-222250" algn="just" eaLnBrk="1" hangingPunct="1">
              <a:lnSpc>
                <a:spcPct val="250000"/>
              </a:lnSpc>
              <a:spcBef>
                <a:spcPts val="0"/>
              </a:spcBef>
            </a:pPr>
            <a:endParaRPr lang="es-ES_tradnl" sz="1200" dirty="0" smtClean="0"/>
          </a:p>
          <a:p>
            <a:pPr marL="222250" indent="-222250" algn="just" eaLnBrk="1" hangingPunct="1">
              <a:lnSpc>
                <a:spcPct val="250000"/>
              </a:lnSpc>
              <a:spcBef>
                <a:spcPts val="0"/>
              </a:spcBef>
            </a:pPr>
            <a:r>
              <a:rPr lang="es-ES_tradnl" sz="1200" dirty="0" smtClean="0"/>
              <a:t>El aprovechamiento de nuevas formas jurídicas: </a:t>
            </a:r>
            <a:r>
              <a:rPr lang="es-ES_tradnl" sz="1200" b="1" dirty="0" smtClean="0"/>
              <a:t>-</a:t>
            </a:r>
          </a:p>
          <a:p>
            <a:pPr marL="222250" indent="-222250" algn="just" eaLnBrk="1" hangingPunct="1">
              <a:lnSpc>
                <a:spcPct val="250000"/>
              </a:lnSpc>
              <a:spcBef>
                <a:spcPts val="0"/>
              </a:spcBef>
            </a:pPr>
            <a:endParaRPr lang="es-ES_tradnl" sz="1200" dirty="0" smtClean="0"/>
          </a:p>
          <a:p>
            <a:pPr marL="222250" indent="-222250" algn="just" eaLnBrk="1" hangingPunct="1">
              <a:lnSpc>
                <a:spcPct val="250000"/>
              </a:lnSpc>
              <a:spcBef>
                <a:spcPts val="0"/>
              </a:spcBef>
            </a:pPr>
            <a:r>
              <a:rPr lang="es-ES_tradnl" sz="1200" dirty="0" smtClean="0"/>
              <a:t>Incorporación de nuevas tecnologías de gestión: </a:t>
            </a:r>
            <a:r>
              <a:rPr lang="es-ES" sz="1200" b="1" dirty="0" smtClean="0"/>
              <a:t>SISTEMA DE ADMISIÓN ADMINISTRATIVA A LOS  SERVICIOS SOCIAL Y SANITARIO</a:t>
            </a:r>
            <a:endParaRPr lang="es-ES_tradnl" sz="1200" b="1" dirty="0" smtClean="0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4313" y="803275"/>
            <a:ext cx="7673975" cy="6096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s-ES_tradnl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EJEMPLOS EN ARGENTINA</a:t>
            </a:r>
            <a:br>
              <a:rPr lang="es-ES_tradnl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</a:br>
            <a:r>
              <a:rPr lang="es-ES_tradnl" sz="1000" b="1" i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Los casos del Reconocimiento Nacional a las Buenas Prácticas Municipales 2010</a:t>
            </a:r>
            <a:endParaRPr lang="es-ES_tradnl" sz="1000" b="1" i="1" dirty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1423988" y="1628775"/>
            <a:ext cx="8066087" cy="4619625"/>
          </a:xfrm>
        </p:spPr>
        <p:txBody>
          <a:bodyPr/>
          <a:lstStyle/>
          <a:p>
            <a:pPr marL="222250" indent="-222250" algn="just" eaLnBrk="1" hangingPunct="1">
              <a:lnSpc>
                <a:spcPct val="200000"/>
              </a:lnSpc>
              <a:spcBef>
                <a:spcPts val="0"/>
              </a:spcBef>
            </a:pPr>
            <a:r>
              <a:rPr lang="es-ES_tradnl" sz="1200" dirty="0" smtClean="0"/>
              <a:t>Gestión asociada: </a:t>
            </a:r>
            <a:r>
              <a:rPr lang="es-ES_tradnl" sz="1200" b="1" dirty="0" smtClean="0"/>
              <a:t>RECUPERACIÓN DE EMPRESA EN QUIEBRA, </a:t>
            </a:r>
            <a:r>
              <a:rPr lang="es-ES_tradnl" sz="1200" b="1" dirty="0" err="1" smtClean="0"/>
              <a:t>ICEDeL</a:t>
            </a:r>
            <a:r>
              <a:rPr lang="es-ES_tradnl" sz="1200" b="1" dirty="0" smtClean="0"/>
              <a:t>, MEDIACIÓN COMUNITARIA, PROGRAMA MUNICIPAL DE PRODUCCIÓN DE BIODIESEL</a:t>
            </a:r>
          </a:p>
          <a:p>
            <a:pPr marL="222250" indent="-222250" algn="just" eaLnBrk="1" hangingPunct="1">
              <a:lnSpc>
                <a:spcPct val="200000"/>
              </a:lnSpc>
              <a:spcBef>
                <a:spcPts val="0"/>
              </a:spcBef>
            </a:pPr>
            <a:endParaRPr lang="es-ES_tradnl" sz="1200" dirty="0" smtClean="0"/>
          </a:p>
          <a:p>
            <a:pPr marL="222250" indent="-222250" algn="just" eaLnBrk="1" hangingPunct="1">
              <a:lnSpc>
                <a:spcPct val="200000"/>
              </a:lnSpc>
              <a:spcBef>
                <a:spcPts val="0"/>
              </a:spcBef>
            </a:pPr>
            <a:r>
              <a:rPr lang="es-ES_tradnl" sz="1200" dirty="0" smtClean="0"/>
              <a:t>La gestión intermunicipal / supramunicipal: </a:t>
            </a:r>
            <a:r>
              <a:rPr lang="es-ES_tradnl" sz="1200" b="1" dirty="0" smtClean="0"/>
              <a:t>JUZGADO REGIONAL DE FALTAS, DESARROLLO TURÍSTICO DE LA MICRORREGIÓN DEL PEHUÉN</a:t>
            </a:r>
          </a:p>
          <a:p>
            <a:pPr marL="222250" indent="-222250" algn="just" eaLnBrk="1" hangingPunct="1">
              <a:lnSpc>
                <a:spcPct val="200000"/>
              </a:lnSpc>
              <a:spcBef>
                <a:spcPts val="0"/>
              </a:spcBef>
            </a:pPr>
            <a:endParaRPr lang="es-ES_tradnl" sz="1200" dirty="0" smtClean="0"/>
          </a:p>
          <a:p>
            <a:pPr marL="222250" indent="-222250" algn="just" eaLnBrk="1" hangingPunct="1">
              <a:lnSpc>
                <a:spcPct val="200000"/>
              </a:lnSpc>
              <a:spcBef>
                <a:spcPts val="0"/>
              </a:spcBef>
            </a:pPr>
            <a:r>
              <a:rPr lang="es-ES_tradnl" sz="1200" dirty="0" smtClean="0"/>
              <a:t>El aprovechamiento de nuevas formas jurídicas: </a:t>
            </a:r>
            <a:r>
              <a:rPr lang="es-ES_tradnl" sz="1200" b="1" dirty="0" smtClean="0"/>
              <a:t>FIDEICOMISO CON INVERSORES LOCALES PARA LA CONSTRUCCIÓN DE INFRAESTRUCTURA,  CIRCULO DE AHORRO LOCAL PARA LA CONSTRUCCIÓN DE VIVIENDAS</a:t>
            </a:r>
          </a:p>
          <a:p>
            <a:pPr marL="222250" indent="-222250" algn="just" eaLnBrk="1" hangingPunct="1">
              <a:lnSpc>
                <a:spcPct val="200000"/>
              </a:lnSpc>
              <a:spcBef>
                <a:spcPts val="0"/>
              </a:spcBef>
            </a:pPr>
            <a:endParaRPr lang="es-ES_tradnl" sz="1200" dirty="0" smtClean="0"/>
          </a:p>
          <a:p>
            <a:pPr marL="222250" indent="-222250" algn="just" eaLnBrk="1" hangingPunct="1">
              <a:lnSpc>
                <a:spcPct val="200000"/>
              </a:lnSpc>
              <a:spcBef>
                <a:spcPts val="0"/>
              </a:spcBef>
            </a:pPr>
            <a:r>
              <a:rPr lang="es-ES_tradnl" sz="1200" dirty="0" smtClean="0"/>
              <a:t>Incorporación de nuevas tecnologías de gestión: </a:t>
            </a:r>
            <a:r>
              <a:rPr lang="es-ES" sz="1200" b="1" dirty="0" smtClean="0"/>
              <a:t>ESTANDAR DE SOFTWARE LIBRE,  CERTIFICACIÓN ISO EN LA GESTIÓN MUNICIPAL (VARIOS), CENTRO DE ATENCIÓN UNIFICADA,  PRESUPUESTO POR PROGRAMA</a:t>
            </a:r>
            <a:endParaRPr lang="es-ES_tradnl" sz="1200" b="1" dirty="0" smtClean="0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4313" y="803275"/>
            <a:ext cx="7673975" cy="6096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s-ES_tradnl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EJEMPLOS EN ARGENTINA</a:t>
            </a:r>
            <a:br>
              <a:rPr lang="es-ES_tradnl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</a:br>
            <a:r>
              <a:rPr lang="es-ES_tradnl" sz="1000" b="1" i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Los casos del Reconocimiento Nacional a las Buenas Prácticas Municipales (años anteriores)</a:t>
            </a:r>
            <a:endParaRPr lang="es-ES_tradnl" sz="1000" b="1" i="1" dirty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1423988" y="1628775"/>
            <a:ext cx="8066087" cy="4619625"/>
          </a:xfrm>
        </p:spPr>
        <p:txBody>
          <a:bodyPr/>
          <a:lstStyle/>
          <a:p>
            <a:pPr marL="222250" indent="-222250" algn="just" eaLnBrk="1" hangingPunct="1">
              <a:lnSpc>
                <a:spcPct val="300000"/>
              </a:lnSpc>
            </a:pPr>
            <a:r>
              <a:rPr lang="es-ES" sz="1200" dirty="0" smtClean="0"/>
              <a:t>Promover innovación: nosotros podemos NO cambiar, la sociedad SÍ lo hace.</a:t>
            </a:r>
          </a:p>
          <a:p>
            <a:pPr marL="222250" indent="-222250" algn="just" eaLnBrk="1" hangingPunct="1">
              <a:lnSpc>
                <a:spcPct val="300000"/>
              </a:lnSpc>
            </a:pPr>
            <a:endParaRPr lang="es-ES" sz="1200" dirty="0" smtClean="0"/>
          </a:p>
          <a:p>
            <a:pPr marL="222250" indent="-222250" algn="just" eaLnBrk="1" hangingPunct="1">
              <a:lnSpc>
                <a:spcPct val="300000"/>
              </a:lnSpc>
            </a:pPr>
            <a:r>
              <a:rPr lang="es-ES" sz="1200" dirty="0" smtClean="0"/>
              <a:t>Analizar más experiencias de América Latina y menos de </a:t>
            </a:r>
            <a:r>
              <a:rPr lang="es-ES" sz="1200" smtClean="0"/>
              <a:t>otros continentes.</a:t>
            </a:r>
            <a:endParaRPr lang="es-ES" sz="1200" dirty="0" smtClean="0"/>
          </a:p>
          <a:p>
            <a:pPr marL="222250" indent="-222250" algn="just" eaLnBrk="1" hangingPunct="1">
              <a:lnSpc>
                <a:spcPct val="300000"/>
              </a:lnSpc>
            </a:pPr>
            <a:endParaRPr lang="es-ES" sz="1200" dirty="0" smtClean="0"/>
          </a:p>
          <a:p>
            <a:pPr marL="222250" indent="-222250" algn="just" eaLnBrk="1" hangingPunct="1">
              <a:lnSpc>
                <a:spcPct val="300000"/>
              </a:lnSpc>
            </a:pPr>
            <a:r>
              <a:rPr lang="es-ES" sz="1200" dirty="0" smtClean="0"/>
              <a:t>Buscar en los recursos disponibles: </a:t>
            </a:r>
            <a:r>
              <a:rPr lang="es-ES" sz="1200" i="1" dirty="0" smtClean="0"/>
              <a:t>Observatorio Latinoamericano de la Innovación (www.innovacionlocal.org)</a:t>
            </a:r>
            <a:r>
              <a:rPr lang="es-ES" sz="1200" dirty="0" smtClean="0"/>
              <a:t>, bancos de buenas prácticas de las asociaciones municipales, bancos de experiencias municipales nacionales (</a:t>
            </a:r>
            <a:r>
              <a:rPr lang="es-ES" sz="1200" dirty="0" err="1" smtClean="0"/>
              <a:t>ej</a:t>
            </a:r>
            <a:r>
              <a:rPr lang="es-ES" sz="1200" dirty="0" smtClean="0"/>
              <a:t>: en Argentina, </a:t>
            </a:r>
            <a:r>
              <a:rPr lang="es-ES" sz="1200" i="1" dirty="0" smtClean="0"/>
              <a:t>BEL</a:t>
            </a:r>
            <a:r>
              <a:rPr lang="es-ES" sz="1200" dirty="0" smtClean="0"/>
              <a:t>; en Chile, </a:t>
            </a:r>
            <a:r>
              <a:rPr lang="es-ES" sz="1200" i="1" dirty="0" smtClean="0"/>
              <a:t>Chile Territorio</a:t>
            </a:r>
            <a:r>
              <a:rPr lang="es-ES" sz="1200" dirty="0" smtClean="0"/>
              <a:t>; en Brasil, </a:t>
            </a:r>
            <a:r>
              <a:rPr lang="es-ES" sz="1200" i="1" dirty="0" smtClean="0"/>
              <a:t>FGV</a:t>
            </a:r>
            <a:r>
              <a:rPr lang="es-ES" sz="1200" dirty="0" smtClean="0"/>
              <a:t>)</a:t>
            </a:r>
            <a:endParaRPr lang="es-ES_tradnl" sz="1200" dirty="0" smtClean="0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4313" y="803275"/>
            <a:ext cx="7673975" cy="609600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s-ES_tradnl" sz="14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A MODO DE REFLEXIÓN FINAL</a:t>
            </a:r>
            <a:endParaRPr lang="es-ES_tradnl" sz="1000" b="1" i="1" dirty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68450" y="1341438"/>
            <a:ext cx="4895850" cy="936625"/>
          </a:xfrm>
        </p:spPr>
        <p:txBody>
          <a:bodyPr/>
          <a:lstStyle/>
          <a:p>
            <a:pPr eaLnBrk="1" hangingPunct="1"/>
            <a:r>
              <a:rPr lang="es-ES_tradnl" sz="1600" b="1" dirty="0" smtClean="0">
                <a:latin typeface="Verdana" pitchFamily="34" charset="0"/>
              </a:rPr>
              <a:t>MUCHAS GRACIAS POR SU ATENCIÓN</a:t>
            </a:r>
            <a:endParaRPr lang="es-ES" sz="1600" b="1" dirty="0" smtClean="0">
              <a:latin typeface="Verdana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39888" y="2997200"/>
            <a:ext cx="4681537" cy="2362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s-ES_tradnl" sz="1400" i="1" dirty="0" smtClean="0"/>
              <a:t>Daniel </a:t>
            </a:r>
            <a:r>
              <a:rPr lang="es-ES_tradnl" sz="1400" i="1" dirty="0" err="1" smtClean="0"/>
              <a:t>Cravacuore</a:t>
            </a:r>
            <a:endParaRPr lang="es-ES_tradnl" sz="1400" i="1" dirty="0" smtClean="0"/>
          </a:p>
          <a:p>
            <a:pPr eaLnBrk="1" hangingPunct="1"/>
            <a:endParaRPr lang="es-ES_tradnl" sz="1400" i="1" dirty="0" smtClean="0"/>
          </a:p>
          <a:p>
            <a:r>
              <a:rPr lang="es-AR" sz="700" i="1" dirty="0" smtClean="0"/>
              <a:t>DIRECTOR DE LA UNIDAD DE FORTALECIMIENTO </a:t>
            </a:r>
          </a:p>
          <a:p>
            <a:r>
              <a:rPr lang="es-AR" sz="700" i="1" dirty="0" smtClean="0"/>
              <a:t>DE LOS GOBIERNOS LOCALES</a:t>
            </a:r>
          </a:p>
          <a:p>
            <a:r>
              <a:rPr lang="es-AR" sz="700" i="1" dirty="0" smtClean="0"/>
              <a:t>UNIVERSIDAD NACIONAL DE QUILMES</a:t>
            </a:r>
          </a:p>
          <a:p>
            <a:endParaRPr lang="es-AR" sz="700" i="1" dirty="0" smtClean="0"/>
          </a:p>
          <a:p>
            <a:r>
              <a:rPr lang="es-AR" sz="700" i="1" dirty="0" smtClean="0"/>
              <a:t>ASESOR </a:t>
            </a:r>
          </a:p>
          <a:p>
            <a:r>
              <a:rPr lang="es-AR" sz="700" i="1" dirty="0" smtClean="0"/>
              <a:t>SECRETARÍA DE ASUNTOS MUNICIPALES DE LA NACIÓN</a:t>
            </a:r>
          </a:p>
          <a:p>
            <a:endParaRPr lang="es-AR" sz="700" i="1" dirty="0" smtClean="0"/>
          </a:p>
          <a:p>
            <a:r>
              <a:rPr lang="es-AR" sz="700" i="1" dirty="0" smtClean="0"/>
              <a:t>ASESOR DEL PRESIDENTE</a:t>
            </a:r>
          </a:p>
          <a:p>
            <a:r>
              <a:rPr lang="es-AR" sz="700" i="1" dirty="0" smtClean="0"/>
              <a:t>FEDERACIÓN ARGENTINA DE MUNICIPIOS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392863" y="5589588"/>
            <a:ext cx="2759075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s-ES_tradnl" sz="1600">
                <a:solidFill>
                  <a:schemeClr val="tx2"/>
                </a:solidFill>
              </a:rPr>
              <a:t>dcravacuore@unq.edu.ar</a:t>
            </a:r>
          </a:p>
          <a:p>
            <a:endParaRPr lang="es-AR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4406</TotalTime>
  <Words>556</Words>
  <Application>Microsoft Office PowerPoint</Application>
  <PresentationFormat>A4 (210 x 297 mm)</PresentationFormat>
  <Paragraphs>97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Eclipse</vt:lpstr>
      <vt:lpstr>DESCENTRALIZACIÓN E INNOVACIÓN LOCAL PARA EL DESARROLLO</vt:lpstr>
      <vt:lpstr>PROBLEMAS CONTEMPORÁNEOS DE LA DESCENTRALIZACIÓN</vt:lpstr>
      <vt:lpstr>EL RETO DE LA INNOVACIÓN PARA LAS AUTORIDADES LOCALES</vt:lpstr>
      <vt:lpstr>CUATRO FORMAS BÁSICAS DE INNOVACIÓN EN ARGENTINA</vt:lpstr>
      <vt:lpstr>EJEMPLOS EN ARGENTINA El caso de la Municipalidad de Florencio Varela</vt:lpstr>
      <vt:lpstr>EJEMPLOS EN ARGENTINA Los casos del Reconocimiento Nacional a las Buenas Prácticas Municipales 2010</vt:lpstr>
      <vt:lpstr>EJEMPLOS EN ARGENTINA Los casos del Reconocimiento Nacional a las Buenas Prácticas Municipales (años anteriores)</vt:lpstr>
      <vt:lpstr>A MODO DE REFLEXIÓN FINAL</vt:lpstr>
      <vt:lpstr>MUCHAS GRACIAS POR SU ATENCIÓN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NÚCLEO TEMÁTICO I INTRODUCCIÓN AL ESTUDIO DEL GOBIERNO Y DE LA GESTIÓN LOCAL</dc:title>
  <dc:creator>Daniel</dc:creator>
  <cp:lastModifiedBy>Valued Acer Customer</cp:lastModifiedBy>
  <cp:revision>307</cp:revision>
  <dcterms:created xsi:type="dcterms:W3CDTF">2005-05-15T13:38:53Z</dcterms:created>
  <dcterms:modified xsi:type="dcterms:W3CDTF">2011-06-07T19:33:52Z</dcterms:modified>
</cp:coreProperties>
</file>