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6" r:id="rId2"/>
    <p:sldId id="274" r:id="rId3"/>
    <p:sldId id="271" r:id="rId4"/>
    <p:sldId id="261" r:id="rId5"/>
    <p:sldId id="275" r:id="rId6"/>
    <p:sldId id="276" r:id="rId7"/>
    <p:sldId id="277" r:id="rId8"/>
    <p:sldId id="272" r:id="rId9"/>
    <p:sldId id="302" r:id="rId10"/>
    <p:sldId id="295" r:id="rId11"/>
    <p:sldId id="312" r:id="rId12"/>
    <p:sldId id="291" r:id="rId13"/>
    <p:sldId id="281" r:id="rId14"/>
    <p:sldId id="282" r:id="rId15"/>
    <p:sldId id="283" r:id="rId16"/>
    <p:sldId id="297" r:id="rId17"/>
    <p:sldId id="284" r:id="rId18"/>
    <p:sldId id="292" r:id="rId19"/>
    <p:sldId id="263" r:id="rId20"/>
    <p:sldId id="262" r:id="rId21"/>
    <p:sldId id="293" r:id="rId22"/>
    <p:sldId id="301" r:id="rId23"/>
    <p:sldId id="316" r:id="rId24"/>
    <p:sldId id="317" r:id="rId25"/>
    <p:sldId id="298" r:id="rId26"/>
    <p:sldId id="299" r:id="rId27"/>
    <p:sldId id="300" r:id="rId28"/>
    <p:sldId id="304" r:id="rId29"/>
    <p:sldId id="306" r:id="rId30"/>
    <p:sldId id="307" r:id="rId31"/>
    <p:sldId id="315" r:id="rId32"/>
    <p:sldId id="314" r:id="rId33"/>
    <p:sldId id="286" r:id="rId34"/>
  </p:sldIdLst>
  <p:sldSz cx="9144000" cy="6858000" type="screen4x3"/>
  <p:notesSz cx="7010400" cy="9296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4422337832770903"/>
          <c:y val="4.1666666666666664E-2"/>
          <c:w val="0.49493344581927257"/>
          <c:h val="0.84469925634295717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0720A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Sheet1!$A$3:$A$6</c:f>
              <c:strCache>
                <c:ptCount val="4"/>
                <c:pt idx="0">
                  <c:v>Transferencia focalizada por municipio (mapa)</c:v>
                </c:pt>
                <c:pt idx="1">
                  <c:v>Transferencia focalizada por departamento</c:v>
                </c:pt>
                <c:pt idx="2">
                  <c:v>Transferencia uniforme a toda la poblacion</c:v>
                </c:pt>
                <c:pt idx="3">
                  <c:v>Sin programa</c:v>
                </c:pt>
              </c:strCache>
            </c:strRef>
          </c:cat>
          <c:val>
            <c:numRef>
              <c:f>Sheet1!$B$3:$B$6</c:f>
              <c:numCache>
                <c:formatCode>0%</c:formatCode>
                <c:ptCount val="4"/>
                <c:pt idx="0">
                  <c:v>0.57999999999999996</c:v>
                </c:pt>
                <c:pt idx="1">
                  <c:v>0.63</c:v>
                </c:pt>
                <c:pt idx="2">
                  <c:v>0.7</c:v>
                </c:pt>
                <c:pt idx="3">
                  <c:v>0.71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218496"/>
        <c:axId val="50220032"/>
      </c:barChart>
      <c:catAx>
        <c:axId val="50218496"/>
        <c:scaling>
          <c:orientation val="minMax"/>
        </c:scaling>
        <c:delete val="0"/>
        <c:axPos val="l"/>
        <c:majorTickMark val="out"/>
        <c:minorTickMark val="none"/>
        <c:tickLblPos val="nextTo"/>
        <c:crossAx val="50220032"/>
        <c:crosses val="autoZero"/>
        <c:auto val="1"/>
        <c:lblAlgn val="ctr"/>
        <c:lblOffset val="100"/>
        <c:noMultiLvlLbl val="0"/>
      </c:catAx>
      <c:valAx>
        <c:axId val="50220032"/>
        <c:scaling>
          <c:orientation val="minMax"/>
          <c:min val="0.4"/>
        </c:scaling>
        <c:delete val="0"/>
        <c:axPos val="b"/>
        <c:numFmt formatCode="0%" sourceLinked="1"/>
        <c:majorTickMark val="out"/>
        <c:minorTickMark val="none"/>
        <c:tickLblPos val="nextTo"/>
        <c:crossAx val="50218496"/>
        <c:crosses val="autoZero"/>
        <c:crossBetween val="between"/>
        <c:majorUnit val="0.1"/>
        <c:minorUnit val="1.0000000000000002E-2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DAACD8-B7AF-4853-AC0E-E061A01272A7}" type="doc">
      <dgm:prSet loTypeId="urn:microsoft.com/office/officeart/2005/8/layout/process2" loCatId="process" qsTypeId="urn:microsoft.com/office/officeart/2005/8/quickstyle/3d7" qsCatId="3D" csTypeId="urn:microsoft.com/office/officeart/2005/8/colors/accent1_1" csCatId="accent1" phldr="1"/>
      <dgm:spPr/>
    </dgm:pt>
    <dgm:pt modelId="{55B8873F-F7A2-4DAE-89FA-B853B258AF1F}">
      <dgm:prSet phldrT="[Text]"/>
      <dgm:spPr/>
      <dgm:t>
        <a:bodyPr/>
        <a:lstStyle/>
        <a:p>
          <a:r>
            <a:rPr lang="es-ES" dirty="0" smtClean="0">
              <a:latin typeface="+mj-lt"/>
            </a:rPr>
            <a:t>Diagnóstico</a:t>
          </a:r>
          <a:endParaRPr lang="es-ES" dirty="0">
            <a:latin typeface="+mj-lt"/>
          </a:endParaRPr>
        </a:p>
      </dgm:t>
    </dgm:pt>
    <dgm:pt modelId="{52E279A0-C484-434D-BFFC-363E87136230}" type="parTrans" cxnId="{C62EAE7D-553E-4AB2-81BF-44A2F091AB23}">
      <dgm:prSet/>
      <dgm:spPr/>
      <dgm:t>
        <a:bodyPr/>
        <a:lstStyle/>
        <a:p>
          <a:endParaRPr lang="es-ES"/>
        </a:p>
      </dgm:t>
    </dgm:pt>
    <dgm:pt modelId="{2A8C7932-63AA-40DA-A15D-788717AD50D4}" type="sibTrans" cxnId="{C62EAE7D-553E-4AB2-81BF-44A2F091AB23}">
      <dgm:prSet/>
      <dgm:spPr/>
      <dgm:t>
        <a:bodyPr/>
        <a:lstStyle/>
        <a:p>
          <a:endParaRPr lang="es-ES"/>
        </a:p>
      </dgm:t>
    </dgm:pt>
    <dgm:pt modelId="{E21AF4DF-D88B-419B-A459-CECC34BED955}">
      <dgm:prSet phldrT="[Text]"/>
      <dgm:spPr/>
      <dgm:t>
        <a:bodyPr/>
        <a:lstStyle/>
        <a:p>
          <a:r>
            <a:rPr lang="es-ES" dirty="0" smtClean="0">
              <a:latin typeface="+mj-lt"/>
            </a:rPr>
            <a:t>Planificación y Ejecución</a:t>
          </a:r>
          <a:endParaRPr lang="es-ES" dirty="0">
            <a:latin typeface="+mj-lt"/>
          </a:endParaRPr>
        </a:p>
      </dgm:t>
    </dgm:pt>
    <dgm:pt modelId="{53CD39C3-8E9E-4FBD-BA5D-A6C52BDFF2D9}" type="parTrans" cxnId="{63080129-F668-45F8-AEF5-B120CE3D4810}">
      <dgm:prSet/>
      <dgm:spPr/>
      <dgm:t>
        <a:bodyPr/>
        <a:lstStyle/>
        <a:p>
          <a:endParaRPr lang="es-ES"/>
        </a:p>
      </dgm:t>
    </dgm:pt>
    <dgm:pt modelId="{192F176F-82BB-4228-A1A8-69C036130F8B}" type="sibTrans" cxnId="{63080129-F668-45F8-AEF5-B120CE3D4810}">
      <dgm:prSet/>
      <dgm:spPr/>
      <dgm:t>
        <a:bodyPr/>
        <a:lstStyle/>
        <a:p>
          <a:endParaRPr lang="es-ES"/>
        </a:p>
      </dgm:t>
    </dgm:pt>
    <dgm:pt modelId="{B1997BD0-8FE3-4C46-943F-B11146A71E55}">
      <dgm:prSet phldrT="[Text]"/>
      <dgm:spPr/>
      <dgm:t>
        <a:bodyPr/>
        <a:lstStyle/>
        <a:p>
          <a:r>
            <a:rPr lang="es-ES" dirty="0" smtClean="0">
              <a:latin typeface="+mj-lt"/>
            </a:rPr>
            <a:t>Monitoreo y Evaluación</a:t>
          </a:r>
          <a:endParaRPr lang="es-ES" dirty="0">
            <a:latin typeface="+mj-lt"/>
          </a:endParaRPr>
        </a:p>
      </dgm:t>
    </dgm:pt>
    <dgm:pt modelId="{AE9F60E3-1148-479C-8DE6-8B4834850879}" type="parTrans" cxnId="{0D8F307D-FCC3-441B-B80D-62A9D7775297}">
      <dgm:prSet/>
      <dgm:spPr/>
      <dgm:t>
        <a:bodyPr/>
        <a:lstStyle/>
        <a:p>
          <a:endParaRPr lang="es-ES"/>
        </a:p>
      </dgm:t>
    </dgm:pt>
    <dgm:pt modelId="{5DF9B3FD-0C4F-4DF7-963F-A838E7833829}" type="sibTrans" cxnId="{0D8F307D-FCC3-441B-B80D-62A9D7775297}">
      <dgm:prSet/>
      <dgm:spPr/>
      <dgm:t>
        <a:bodyPr/>
        <a:lstStyle/>
        <a:p>
          <a:endParaRPr lang="es-ES"/>
        </a:p>
      </dgm:t>
    </dgm:pt>
    <dgm:pt modelId="{3F16E189-D4DB-4AE6-A323-91DFF2983692}" type="pres">
      <dgm:prSet presAssocID="{D5DAACD8-B7AF-4853-AC0E-E061A01272A7}" presName="linearFlow" presStyleCnt="0">
        <dgm:presLayoutVars>
          <dgm:resizeHandles val="exact"/>
        </dgm:presLayoutVars>
      </dgm:prSet>
      <dgm:spPr/>
    </dgm:pt>
    <dgm:pt modelId="{1FA21CCC-EAC5-48D9-B9B0-506F7DEC3756}" type="pres">
      <dgm:prSet presAssocID="{55B8873F-F7A2-4DAE-89FA-B853B258AF1F}" presName="node" presStyleLbl="node1" presStyleIdx="0" presStyleCnt="3" custLinFactNeighborX="-179" custLinFactNeighborY="1290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0337FB-E6F8-4978-856C-0A2206E5E84C}" type="pres">
      <dgm:prSet presAssocID="{2A8C7932-63AA-40DA-A15D-788717AD50D4}" presName="sibTrans" presStyleLbl="sibTrans2D1" presStyleIdx="0" presStyleCnt="2"/>
      <dgm:spPr/>
      <dgm:t>
        <a:bodyPr/>
        <a:lstStyle/>
        <a:p>
          <a:endParaRPr lang="es-ES"/>
        </a:p>
      </dgm:t>
    </dgm:pt>
    <dgm:pt modelId="{7D66F49A-30CF-4F8C-A623-4BA7B03723D2}" type="pres">
      <dgm:prSet presAssocID="{2A8C7932-63AA-40DA-A15D-788717AD50D4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2496BB8B-F152-4078-8DFA-EF9D405300BB}" type="pres">
      <dgm:prSet presAssocID="{E21AF4DF-D88B-419B-A459-CECC34BED95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1EC343-8A6F-4984-AEEF-C107A0D72BD5}" type="pres">
      <dgm:prSet presAssocID="{192F176F-82BB-4228-A1A8-69C036130F8B}" presName="sibTrans" presStyleLbl="sibTrans2D1" presStyleIdx="1" presStyleCnt="2"/>
      <dgm:spPr/>
      <dgm:t>
        <a:bodyPr/>
        <a:lstStyle/>
        <a:p>
          <a:endParaRPr lang="es-ES"/>
        </a:p>
      </dgm:t>
    </dgm:pt>
    <dgm:pt modelId="{72C205F1-FA71-44EB-B855-11483F9CF6D3}" type="pres">
      <dgm:prSet presAssocID="{192F176F-82BB-4228-A1A8-69C036130F8B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F9736E0F-81DF-45A7-A073-A742E3729EB5}" type="pres">
      <dgm:prSet presAssocID="{B1997BD0-8FE3-4C46-943F-B11146A71E5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27641E5-0C17-463C-B07C-3ECF8BD49AEE}" type="presOf" srcId="{B1997BD0-8FE3-4C46-943F-B11146A71E55}" destId="{F9736E0F-81DF-45A7-A073-A742E3729EB5}" srcOrd="0" destOrd="0" presId="urn:microsoft.com/office/officeart/2005/8/layout/process2"/>
    <dgm:cxn modelId="{63080129-F668-45F8-AEF5-B120CE3D4810}" srcId="{D5DAACD8-B7AF-4853-AC0E-E061A01272A7}" destId="{E21AF4DF-D88B-419B-A459-CECC34BED955}" srcOrd="1" destOrd="0" parTransId="{53CD39C3-8E9E-4FBD-BA5D-A6C52BDFF2D9}" sibTransId="{192F176F-82BB-4228-A1A8-69C036130F8B}"/>
    <dgm:cxn modelId="{C62EAE7D-553E-4AB2-81BF-44A2F091AB23}" srcId="{D5DAACD8-B7AF-4853-AC0E-E061A01272A7}" destId="{55B8873F-F7A2-4DAE-89FA-B853B258AF1F}" srcOrd="0" destOrd="0" parTransId="{52E279A0-C484-434D-BFFC-363E87136230}" sibTransId="{2A8C7932-63AA-40DA-A15D-788717AD50D4}"/>
    <dgm:cxn modelId="{0D8F307D-FCC3-441B-B80D-62A9D7775297}" srcId="{D5DAACD8-B7AF-4853-AC0E-E061A01272A7}" destId="{B1997BD0-8FE3-4C46-943F-B11146A71E55}" srcOrd="2" destOrd="0" parTransId="{AE9F60E3-1148-479C-8DE6-8B4834850879}" sibTransId="{5DF9B3FD-0C4F-4DF7-963F-A838E7833829}"/>
    <dgm:cxn modelId="{10F16DDF-0AC0-4510-BF46-D66A11A58B24}" type="presOf" srcId="{2A8C7932-63AA-40DA-A15D-788717AD50D4}" destId="{7D66F49A-30CF-4F8C-A623-4BA7B03723D2}" srcOrd="1" destOrd="0" presId="urn:microsoft.com/office/officeart/2005/8/layout/process2"/>
    <dgm:cxn modelId="{135600B1-6651-47A2-AF26-2FCDC95AAD5C}" type="presOf" srcId="{D5DAACD8-B7AF-4853-AC0E-E061A01272A7}" destId="{3F16E189-D4DB-4AE6-A323-91DFF2983692}" srcOrd="0" destOrd="0" presId="urn:microsoft.com/office/officeart/2005/8/layout/process2"/>
    <dgm:cxn modelId="{F377A798-55FF-45B2-BE4B-F4EA68C13C7A}" type="presOf" srcId="{192F176F-82BB-4228-A1A8-69C036130F8B}" destId="{A71EC343-8A6F-4984-AEEF-C107A0D72BD5}" srcOrd="0" destOrd="0" presId="urn:microsoft.com/office/officeart/2005/8/layout/process2"/>
    <dgm:cxn modelId="{DD95D378-BA72-4301-B820-7015CE2D4D20}" type="presOf" srcId="{E21AF4DF-D88B-419B-A459-CECC34BED955}" destId="{2496BB8B-F152-4078-8DFA-EF9D405300BB}" srcOrd="0" destOrd="0" presId="urn:microsoft.com/office/officeart/2005/8/layout/process2"/>
    <dgm:cxn modelId="{01764737-8D53-4F45-AE81-A1CA7630662B}" type="presOf" srcId="{2A8C7932-63AA-40DA-A15D-788717AD50D4}" destId="{600337FB-E6F8-4978-856C-0A2206E5E84C}" srcOrd="0" destOrd="0" presId="urn:microsoft.com/office/officeart/2005/8/layout/process2"/>
    <dgm:cxn modelId="{C7D2F476-3E9A-4B19-93FD-522F018B3B9D}" type="presOf" srcId="{192F176F-82BB-4228-A1A8-69C036130F8B}" destId="{72C205F1-FA71-44EB-B855-11483F9CF6D3}" srcOrd="1" destOrd="0" presId="urn:microsoft.com/office/officeart/2005/8/layout/process2"/>
    <dgm:cxn modelId="{27F6F3F1-F99E-4336-9523-1D8F05F828CF}" type="presOf" srcId="{55B8873F-F7A2-4DAE-89FA-B853B258AF1F}" destId="{1FA21CCC-EAC5-48D9-B9B0-506F7DEC3756}" srcOrd="0" destOrd="0" presId="urn:microsoft.com/office/officeart/2005/8/layout/process2"/>
    <dgm:cxn modelId="{3C4DC438-4A94-4555-89C0-E8E56D2F2D53}" type="presParOf" srcId="{3F16E189-D4DB-4AE6-A323-91DFF2983692}" destId="{1FA21CCC-EAC5-48D9-B9B0-506F7DEC3756}" srcOrd="0" destOrd="0" presId="urn:microsoft.com/office/officeart/2005/8/layout/process2"/>
    <dgm:cxn modelId="{C7F2B495-9D21-4C87-AC37-880D7FE6332C}" type="presParOf" srcId="{3F16E189-D4DB-4AE6-A323-91DFF2983692}" destId="{600337FB-E6F8-4978-856C-0A2206E5E84C}" srcOrd="1" destOrd="0" presId="urn:microsoft.com/office/officeart/2005/8/layout/process2"/>
    <dgm:cxn modelId="{00FFAEE6-C64C-4E26-9438-103C360748C3}" type="presParOf" srcId="{600337FB-E6F8-4978-856C-0A2206E5E84C}" destId="{7D66F49A-30CF-4F8C-A623-4BA7B03723D2}" srcOrd="0" destOrd="0" presId="urn:microsoft.com/office/officeart/2005/8/layout/process2"/>
    <dgm:cxn modelId="{C6B32E48-499B-468B-A9FC-D137DB24A535}" type="presParOf" srcId="{3F16E189-D4DB-4AE6-A323-91DFF2983692}" destId="{2496BB8B-F152-4078-8DFA-EF9D405300BB}" srcOrd="2" destOrd="0" presId="urn:microsoft.com/office/officeart/2005/8/layout/process2"/>
    <dgm:cxn modelId="{0A46704A-8251-4768-B2CB-DE5A21DDBD6C}" type="presParOf" srcId="{3F16E189-D4DB-4AE6-A323-91DFF2983692}" destId="{A71EC343-8A6F-4984-AEEF-C107A0D72BD5}" srcOrd="3" destOrd="0" presId="urn:microsoft.com/office/officeart/2005/8/layout/process2"/>
    <dgm:cxn modelId="{A53FDFE7-EA3D-42D4-B431-DC45B1FEA4E1}" type="presParOf" srcId="{A71EC343-8A6F-4984-AEEF-C107A0D72BD5}" destId="{72C205F1-FA71-44EB-B855-11483F9CF6D3}" srcOrd="0" destOrd="0" presId="urn:microsoft.com/office/officeart/2005/8/layout/process2"/>
    <dgm:cxn modelId="{0C851408-3F04-40DA-82FB-C2876E157836}" type="presParOf" srcId="{3F16E189-D4DB-4AE6-A323-91DFF2983692}" destId="{F9736E0F-81DF-45A7-A073-A742E3729EB5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D0C9B7-0B4A-4717-AF1E-15C1DE988975}" type="doc">
      <dgm:prSet loTypeId="urn:microsoft.com/office/officeart/2008/layout/VerticalAccentList" loCatId="list" qsTypeId="urn:microsoft.com/office/officeart/2009/2/quickstyle/3d8" qsCatId="3D" csTypeId="urn:microsoft.com/office/officeart/2005/8/colors/colorful3" csCatId="colorful" phldr="1"/>
      <dgm:spPr/>
    </dgm:pt>
    <dgm:pt modelId="{83501BD7-16A1-4EE3-9F61-1CF7C485D289}">
      <dgm:prSet phldrT="[Text]" custT="1"/>
      <dgm:spPr/>
      <dgm:t>
        <a:bodyPr/>
        <a:lstStyle/>
        <a:p>
          <a:r>
            <a:rPr lang="es-ES" sz="2500" dirty="0" smtClean="0">
              <a:latin typeface="+mj-lt"/>
            </a:rPr>
            <a:t>Mapas de Pobreza</a:t>
          </a:r>
          <a:endParaRPr lang="es-ES" sz="2500" dirty="0">
            <a:latin typeface="+mj-lt"/>
          </a:endParaRPr>
        </a:p>
      </dgm:t>
    </dgm:pt>
    <dgm:pt modelId="{3349F327-8C0A-425E-B3C8-BFFA6134A514}" type="parTrans" cxnId="{BC48A3CD-CCCC-4FF2-9E1B-FDE32E9C321E}">
      <dgm:prSet/>
      <dgm:spPr/>
      <dgm:t>
        <a:bodyPr/>
        <a:lstStyle/>
        <a:p>
          <a:endParaRPr lang="es-ES"/>
        </a:p>
      </dgm:t>
    </dgm:pt>
    <dgm:pt modelId="{CE37A0F8-763C-49EB-9ADA-799108CF381D}" type="sibTrans" cxnId="{BC48A3CD-CCCC-4FF2-9E1B-FDE32E9C321E}">
      <dgm:prSet/>
      <dgm:spPr/>
      <dgm:t>
        <a:bodyPr/>
        <a:lstStyle/>
        <a:p>
          <a:endParaRPr lang="es-ES"/>
        </a:p>
      </dgm:t>
    </dgm:pt>
    <dgm:pt modelId="{27FDB1AA-7F59-436E-B9A6-98E2789A8E9F}">
      <dgm:prSet phldrT="[Text]" custT="1"/>
      <dgm:spPr/>
      <dgm:t>
        <a:bodyPr/>
        <a:lstStyle/>
        <a:p>
          <a:r>
            <a:rPr lang="es-ES" sz="2500" dirty="0" smtClean="0">
              <a:latin typeface="+mj-lt"/>
            </a:rPr>
            <a:t>Datos Administrativos y SIG</a:t>
          </a:r>
          <a:endParaRPr lang="es-ES" sz="2500" dirty="0">
            <a:latin typeface="+mj-lt"/>
          </a:endParaRPr>
        </a:p>
      </dgm:t>
    </dgm:pt>
    <dgm:pt modelId="{9AF509E3-5A85-4166-BA41-DBCD048B1A3F}" type="parTrans" cxnId="{F2E52072-0324-41F0-8523-05ACC8BA0DBA}">
      <dgm:prSet/>
      <dgm:spPr/>
      <dgm:t>
        <a:bodyPr/>
        <a:lstStyle/>
        <a:p>
          <a:endParaRPr lang="es-ES"/>
        </a:p>
      </dgm:t>
    </dgm:pt>
    <dgm:pt modelId="{AFB6148A-55FC-4219-8CB3-AEA124F39291}" type="sibTrans" cxnId="{F2E52072-0324-41F0-8523-05ACC8BA0DBA}">
      <dgm:prSet/>
      <dgm:spPr/>
      <dgm:t>
        <a:bodyPr/>
        <a:lstStyle/>
        <a:p>
          <a:endParaRPr lang="es-ES"/>
        </a:p>
      </dgm:t>
    </dgm:pt>
    <dgm:pt modelId="{960310A0-43C3-47E9-9947-8A337A6F379E}">
      <dgm:prSet phldrT="[Text]" custT="1"/>
      <dgm:spPr/>
      <dgm:t>
        <a:bodyPr/>
        <a:lstStyle/>
        <a:p>
          <a:r>
            <a:rPr lang="es-ES" sz="2500" smtClean="0">
              <a:latin typeface="+mj-lt"/>
            </a:rPr>
            <a:t>Evaluación de Impacto</a:t>
          </a:r>
          <a:endParaRPr lang="es-ES" sz="2500" dirty="0">
            <a:latin typeface="+mj-lt"/>
          </a:endParaRPr>
        </a:p>
      </dgm:t>
    </dgm:pt>
    <dgm:pt modelId="{A8EA0177-AB5F-4602-86B1-AD0B58D5C4C6}" type="parTrans" cxnId="{F0685C92-EF78-4925-8ACC-56C4C2C19B2C}">
      <dgm:prSet/>
      <dgm:spPr/>
      <dgm:t>
        <a:bodyPr/>
        <a:lstStyle/>
        <a:p>
          <a:endParaRPr lang="en-US"/>
        </a:p>
      </dgm:t>
    </dgm:pt>
    <dgm:pt modelId="{019E5BD6-AABF-4634-811E-C22D40DCC1EC}" type="sibTrans" cxnId="{F0685C92-EF78-4925-8ACC-56C4C2C19B2C}">
      <dgm:prSet/>
      <dgm:spPr/>
      <dgm:t>
        <a:bodyPr/>
        <a:lstStyle/>
        <a:p>
          <a:endParaRPr lang="en-US"/>
        </a:p>
      </dgm:t>
    </dgm:pt>
    <dgm:pt modelId="{B26014A3-FB3E-4838-8D2A-CFFC166BB8FA}">
      <dgm:prSet phldrT="[Text]" custT="1"/>
      <dgm:spPr/>
      <dgm:t>
        <a:bodyPr/>
        <a:lstStyle/>
        <a:p>
          <a:r>
            <a:rPr lang="es-ES" sz="2500" dirty="0" smtClean="0">
              <a:latin typeface="+mj-lt"/>
            </a:rPr>
            <a:t>Índice de Oportunidades Humanas</a:t>
          </a:r>
          <a:endParaRPr lang="es-ES" sz="2500" dirty="0">
            <a:latin typeface="+mj-lt"/>
          </a:endParaRPr>
        </a:p>
      </dgm:t>
    </dgm:pt>
    <dgm:pt modelId="{34698D20-66EB-4C71-817F-67CF21E06906}" type="parTrans" cxnId="{C71D2298-4711-436C-91AF-E3A1C3C8923E}">
      <dgm:prSet/>
      <dgm:spPr/>
      <dgm:t>
        <a:bodyPr/>
        <a:lstStyle/>
        <a:p>
          <a:endParaRPr lang="en-US"/>
        </a:p>
      </dgm:t>
    </dgm:pt>
    <dgm:pt modelId="{603E7C59-038E-4CEB-8A99-3102026D3940}" type="sibTrans" cxnId="{C71D2298-4711-436C-91AF-E3A1C3C8923E}">
      <dgm:prSet/>
      <dgm:spPr/>
      <dgm:t>
        <a:bodyPr/>
        <a:lstStyle/>
        <a:p>
          <a:endParaRPr lang="en-US"/>
        </a:p>
      </dgm:t>
    </dgm:pt>
    <dgm:pt modelId="{FEDA8F9F-E27B-4592-923C-3A5290B3E4D3}" type="pres">
      <dgm:prSet presAssocID="{40D0C9B7-0B4A-4717-AF1E-15C1DE988975}" presName="Name0" presStyleCnt="0">
        <dgm:presLayoutVars>
          <dgm:chMax/>
          <dgm:chPref/>
          <dgm:dir/>
        </dgm:presLayoutVars>
      </dgm:prSet>
      <dgm:spPr/>
    </dgm:pt>
    <dgm:pt modelId="{DA2038C5-E198-493B-A983-5A96BB151F21}" type="pres">
      <dgm:prSet presAssocID="{83501BD7-16A1-4EE3-9F61-1CF7C485D289}" presName="parenttextcomposite" presStyleCnt="0"/>
      <dgm:spPr/>
    </dgm:pt>
    <dgm:pt modelId="{95776D7E-D67B-4444-B614-B6B98EDE7C60}" type="pres">
      <dgm:prSet presAssocID="{83501BD7-16A1-4EE3-9F61-1CF7C485D289}" presName="parenttext" presStyleLbl="revTx" presStyleIdx="0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FEB0BA-6E19-44BA-B4DE-CC3114ED884C}" type="pres">
      <dgm:prSet presAssocID="{83501BD7-16A1-4EE3-9F61-1CF7C485D289}" presName="parallelogramComposite" presStyleCnt="0"/>
      <dgm:spPr/>
    </dgm:pt>
    <dgm:pt modelId="{467CF913-B3D3-41A2-B998-BD239FC719FF}" type="pres">
      <dgm:prSet presAssocID="{83501BD7-16A1-4EE3-9F61-1CF7C485D289}" presName="parallelogram1" presStyleLbl="alignNode1" presStyleIdx="0" presStyleCnt="28"/>
      <dgm:spPr/>
    </dgm:pt>
    <dgm:pt modelId="{A1F973D9-085C-4D53-8924-BF7244B13328}" type="pres">
      <dgm:prSet presAssocID="{83501BD7-16A1-4EE3-9F61-1CF7C485D289}" presName="parallelogram2" presStyleLbl="alignNode1" presStyleIdx="1" presStyleCnt="28"/>
      <dgm:spPr/>
    </dgm:pt>
    <dgm:pt modelId="{D6AE4237-B95A-463D-AAC2-88C360AEF7F1}" type="pres">
      <dgm:prSet presAssocID="{83501BD7-16A1-4EE3-9F61-1CF7C485D289}" presName="parallelogram3" presStyleLbl="alignNode1" presStyleIdx="2" presStyleCnt="28"/>
      <dgm:spPr/>
    </dgm:pt>
    <dgm:pt modelId="{5DDE47CF-855E-410B-B0BE-AA96E808B14A}" type="pres">
      <dgm:prSet presAssocID="{83501BD7-16A1-4EE3-9F61-1CF7C485D289}" presName="parallelogram4" presStyleLbl="alignNode1" presStyleIdx="3" presStyleCnt="28"/>
      <dgm:spPr/>
    </dgm:pt>
    <dgm:pt modelId="{C3D4BB44-CF8B-4C3E-B775-43025472B242}" type="pres">
      <dgm:prSet presAssocID="{83501BD7-16A1-4EE3-9F61-1CF7C485D289}" presName="parallelogram5" presStyleLbl="alignNode1" presStyleIdx="4" presStyleCnt="28"/>
      <dgm:spPr/>
    </dgm:pt>
    <dgm:pt modelId="{EA14E316-9C4E-4BD9-BECC-B4BDA155E6A9}" type="pres">
      <dgm:prSet presAssocID="{83501BD7-16A1-4EE3-9F61-1CF7C485D289}" presName="parallelogram6" presStyleLbl="alignNode1" presStyleIdx="5" presStyleCnt="28"/>
      <dgm:spPr/>
    </dgm:pt>
    <dgm:pt modelId="{B581B364-B8D2-460B-8F79-7491702899A1}" type="pres">
      <dgm:prSet presAssocID="{83501BD7-16A1-4EE3-9F61-1CF7C485D289}" presName="parallelogram7" presStyleLbl="alignNode1" presStyleIdx="6" presStyleCnt="28"/>
      <dgm:spPr/>
    </dgm:pt>
    <dgm:pt modelId="{BFE59FC4-C8FB-4D9F-B7A6-C6CC5283CDA1}" type="pres">
      <dgm:prSet presAssocID="{CE37A0F8-763C-49EB-9ADA-799108CF381D}" presName="sibTrans" presStyleCnt="0"/>
      <dgm:spPr/>
    </dgm:pt>
    <dgm:pt modelId="{11595CD0-F7F0-4B63-A0EE-5C408E2B82D6}" type="pres">
      <dgm:prSet presAssocID="{B26014A3-FB3E-4838-8D2A-CFFC166BB8FA}" presName="parenttextcomposite" presStyleCnt="0"/>
      <dgm:spPr/>
    </dgm:pt>
    <dgm:pt modelId="{5330C6C8-4284-4749-B47C-578BAD716852}" type="pres">
      <dgm:prSet presAssocID="{B26014A3-FB3E-4838-8D2A-CFFC166BB8FA}" presName="parenttext" presStyleLbl="revTx" presStyleIdx="1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7D3CA0-5229-4D9D-B1AC-19FD43FD85B9}" type="pres">
      <dgm:prSet presAssocID="{B26014A3-FB3E-4838-8D2A-CFFC166BB8FA}" presName="parallelogramComposite" presStyleCnt="0"/>
      <dgm:spPr/>
    </dgm:pt>
    <dgm:pt modelId="{DCF65227-287F-4D32-B45A-9EBDD148DCDF}" type="pres">
      <dgm:prSet presAssocID="{B26014A3-FB3E-4838-8D2A-CFFC166BB8FA}" presName="parallelogram1" presStyleLbl="alignNode1" presStyleIdx="7" presStyleCnt="28"/>
      <dgm:spPr/>
    </dgm:pt>
    <dgm:pt modelId="{50355E0D-4556-458F-BAE1-F252C2FA8BCE}" type="pres">
      <dgm:prSet presAssocID="{B26014A3-FB3E-4838-8D2A-CFFC166BB8FA}" presName="parallelogram2" presStyleLbl="alignNode1" presStyleIdx="8" presStyleCnt="28"/>
      <dgm:spPr/>
    </dgm:pt>
    <dgm:pt modelId="{6AB91A86-CEE1-4B78-A1F0-8FB8D02F4CF9}" type="pres">
      <dgm:prSet presAssocID="{B26014A3-FB3E-4838-8D2A-CFFC166BB8FA}" presName="parallelogram3" presStyleLbl="alignNode1" presStyleIdx="9" presStyleCnt="28"/>
      <dgm:spPr/>
    </dgm:pt>
    <dgm:pt modelId="{170E2B88-66B9-4573-A211-FFF65FD5FC54}" type="pres">
      <dgm:prSet presAssocID="{B26014A3-FB3E-4838-8D2A-CFFC166BB8FA}" presName="parallelogram4" presStyleLbl="alignNode1" presStyleIdx="10" presStyleCnt="28"/>
      <dgm:spPr/>
    </dgm:pt>
    <dgm:pt modelId="{EE03F189-7562-4CDE-B5FA-48959BF928A7}" type="pres">
      <dgm:prSet presAssocID="{B26014A3-FB3E-4838-8D2A-CFFC166BB8FA}" presName="parallelogram5" presStyleLbl="alignNode1" presStyleIdx="11" presStyleCnt="28"/>
      <dgm:spPr/>
    </dgm:pt>
    <dgm:pt modelId="{4ECBB610-ECD6-4D47-8684-64EB3D11FE76}" type="pres">
      <dgm:prSet presAssocID="{B26014A3-FB3E-4838-8D2A-CFFC166BB8FA}" presName="parallelogram6" presStyleLbl="alignNode1" presStyleIdx="12" presStyleCnt="28"/>
      <dgm:spPr/>
    </dgm:pt>
    <dgm:pt modelId="{3C390237-17CA-4979-99EA-9F8C928C7AAE}" type="pres">
      <dgm:prSet presAssocID="{B26014A3-FB3E-4838-8D2A-CFFC166BB8FA}" presName="parallelogram7" presStyleLbl="alignNode1" presStyleIdx="13" presStyleCnt="28"/>
      <dgm:spPr/>
    </dgm:pt>
    <dgm:pt modelId="{2C560EDA-AAE9-465A-A738-E9CEF3518AF9}" type="pres">
      <dgm:prSet presAssocID="{603E7C59-038E-4CEB-8A99-3102026D3940}" presName="sibTrans" presStyleCnt="0"/>
      <dgm:spPr/>
    </dgm:pt>
    <dgm:pt modelId="{F4EC4B1B-90C6-41C1-929B-D5757537337B}" type="pres">
      <dgm:prSet presAssocID="{27FDB1AA-7F59-436E-B9A6-98E2789A8E9F}" presName="parenttextcomposite" presStyleCnt="0"/>
      <dgm:spPr/>
    </dgm:pt>
    <dgm:pt modelId="{458F8433-3B26-4C7B-95DA-6D65BBF402DD}" type="pres">
      <dgm:prSet presAssocID="{27FDB1AA-7F59-436E-B9A6-98E2789A8E9F}" presName="parenttext" presStyleLbl="revTx" presStyleIdx="2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B7F2EE-775A-4A69-AEA5-51EC5458C0D2}" type="pres">
      <dgm:prSet presAssocID="{27FDB1AA-7F59-436E-B9A6-98E2789A8E9F}" presName="parallelogramComposite" presStyleCnt="0"/>
      <dgm:spPr/>
    </dgm:pt>
    <dgm:pt modelId="{6FB88724-70BF-4E96-9C64-88FB98092995}" type="pres">
      <dgm:prSet presAssocID="{27FDB1AA-7F59-436E-B9A6-98E2789A8E9F}" presName="parallelogram1" presStyleLbl="alignNode1" presStyleIdx="14" presStyleCnt="28"/>
      <dgm:spPr/>
    </dgm:pt>
    <dgm:pt modelId="{A658C426-0C38-42CF-885C-7440ACF60496}" type="pres">
      <dgm:prSet presAssocID="{27FDB1AA-7F59-436E-B9A6-98E2789A8E9F}" presName="parallelogram2" presStyleLbl="alignNode1" presStyleIdx="15" presStyleCnt="28"/>
      <dgm:spPr/>
    </dgm:pt>
    <dgm:pt modelId="{5C6DB75D-BA3D-4BA4-919A-B48901E4D7ED}" type="pres">
      <dgm:prSet presAssocID="{27FDB1AA-7F59-436E-B9A6-98E2789A8E9F}" presName="parallelogram3" presStyleLbl="alignNode1" presStyleIdx="16" presStyleCnt="28"/>
      <dgm:spPr/>
    </dgm:pt>
    <dgm:pt modelId="{BE147453-E6A0-47AC-ABE1-B2F2DC46D28C}" type="pres">
      <dgm:prSet presAssocID="{27FDB1AA-7F59-436E-B9A6-98E2789A8E9F}" presName="parallelogram4" presStyleLbl="alignNode1" presStyleIdx="17" presStyleCnt="28"/>
      <dgm:spPr/>
    </dgm:pt>
    <dgm:pt modelId="{E654AA74-E579-4C4C-B6C6-15D504030A7A}" type="pres">
      <dgm:prSet presAssocID="{27FDB1AA-7F59-436E-B9A6-98E2789A8E9F}" presName="parallelogram5" presStyleLbl="alignNode1" presStyleIdx="18" presStyleCnt="28"/>
      <dgm:spPr/>
    </dgm:pt>
    <dgm:pt modelId="{B0EE4072-B822-422E-89FF-E5DCD7044AEC}" type="pres">
      <dgm:prSet presAssocID="{27FDB1AA-7F59-436E-B9A6-98E2789A8E9F}" presName="parallelogram6" presStyleLbl="alignNode1" presStyleIdx="19" presStyleCnt="28"/>
      <dgm:spPr/>
    </dgm:pt>
    <dgm:pt modelId="{D0C6DCC1-2987-4C31-81AB-BB6810239A3F}" type="pres">
      <dgm:prSet presAssocID="{27FDB1AA-7F59-436E-B9A6-98E2789A8E9F}" presName="parallelogram7" presStyleLbl="alignNode1" presStyleIdx="20" presStyleCnt="28"/>
      <dgm:spPr/>
    </dgm:pt>
    <dgm:pt modelId="{22FACDAE-B19B-492C-A84A-E7EF42F32222}" type="pres">
      <dgm:prSet presAssocID="{AFB6148A-55FC-4219-8CB3-AEA124F39291}" presName="sibTrans" presStyleCnt="0"/>
      <dgm:spPr/>
    </dgm:pt>
    <dgm:pt modelId="{E7A6F2EC-84B0-444D-ABBC-15799BC16DC3}" type="pres">
      <dgm:prSet presAssocID="{960310A0-43C3-47E9-9947-8A337A6F379E}" presName="parenttextcomposite" presStyleCnt="0"/>
      <dgm:spPr/>
    </dgm:pt>
    <dgm:pt modelId="{A03ACB38-DFD4-406F-AE27-7F55793300A1}" type="pres">
      <dgm:prSet presAssocID="{960310A0-43C3-47E9-9947-8A337A6F379E}" presName="parenttext" presStyleLbl="revTx" presStyleIdx="3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0D213D-D5E9-441D-AC27-ABE1E03A59DF}" type="pres">
      <dgm:prSet presAssocID="{960310A0-43C3-47E9-9947-8A337A6F379E}" presName="parallelogramComposite" presStyleCnt="0"/>
      <dgm:spPr/>
    </dgm:pt>
    <dgm:pt modelId="{87BFF17B-E1F8-4307-BCBC-DBE78FE3E037}" type="pres">
      <dgm:prSet presAssocID="{960310A0-43C3-47E9-9947-8A337A6F379E}" presName="parallelogram1" presStyleLbl="alignNode1" presStyleIdx="21" presStyleCnt="28"/>
      <dgm:spPr/>
    </dgm:pt>
    <dgm:pt modelId="{8DFAE691-2564-4C87-AF2A-BC7017F609CD}" type="pres">
      <dgm:prSet presAssocID="{960310A0-43C3-47E9-9947-8A337A6F379E}" presName="parallelogram2" presStyleLbl="alignNode1" presStyleIdx="22" presStyleCnt="28"/>
      <dgm:spPr/>
    </dgm:pt>
    <dgm:pt modelId="{9D199586-D466-43D9-AD47-A7A8E150462A}" type="pres">
      <dgm:prSet presAssocID="{960310A0-43C3-47E9-9947-8A337A6F379E}" presName="parallelogram3" presStyleLbl="alignNode1" presStyleIdx="23" presStyleCnt="28"/>
      <dgm:spPr/>
    </dgm:pt>
    <dgm:pt modelId="{B6CA9A5B-06C4-4A49-872A-BEADF5534BDA}" type="pres">
      <dgm:prSet presAssocID="{960310A0-43C3-47E9-9947-8A337A6F379E}" presName="parallelogram4" presStyleLbl="alignNode1" presStyleIdx="24" presStyleCnt="28"/>
      <dgm:spPr/>
    </dgm:pt>
    <dgm:pt modelId="{2E8EDE81-BAA6-499E-88A9-631DC32D5E1C}" type="pres">
      <dgm:prSet presAssocID="{960310A0-43C3-47E9-9947-8A337A6F379E}" presName="parallelogram5" presStyleLbl="alignNode1" presStyleIdx="25" presStyleCnt="28"/>
      <dgm:spPr/>
    </dgm:pt>
    <dgm:pt modelId="{D4C0E2D3-B69A-4C9F-94BB-E9108941FEFE}" type="pres">
      <dgm:prSet presAssocID="{960310A0-43C3-47E9-9947-8A337A6F379E}" presName="parallelogram6" presStyleLbl="alignNode1" presStyleIdx="26" presStyleCnt="28"/>
      <dgm:spPr/>
    </dgm:pt>
    <dgm:pt modelId="{6FF46DDD-FF06-4889-806B-4D424E65F30C}" type="pres">
      <dgm:prSet presAssocID="{960310A0-43C3-47E9-9947-8A337A6F379E}" presName="parallelogram7" presStyleLbl="alignNode1" presStyleIdx="27" presStyleCnt="28"/>
      <dgm:spPr/>
    </dgm:pt>
  </dgm:ptLst>
  <dgm:cxnLst>
    <dgm:cxn modelId="{34A6B967-33C9-4E2A-AF92-C3DCDB49ABC4}" type="presOf" srcId="{B26014A3-FB3E-4838-8D2A-CFFC166BB8FA}" destId="{5330C6C8-4284-4749-B47C-578BAD716852}" srcOrd="0" destOrd="0" presId="urn:microsoft.com/office/officeart/2008/layout/VerticalAccentList"/>
    <dgm:cxn modelId="{C21977DF-D671-420A-A481-8464DDF6E203}" type="presOf" srcId="{27FDB1AA-7F59-436E-B9A6-98E2789A8E9F}" destId="{458F8433-3B26-4C7B-95DA-6D65BBF402DD}" srcOrd="0" destOrd="0" presId="urn:microsoft.com/office/officeart/2008/layout/VerticalAccentList"/>
    <dgm:cxn modelId="{C71D2298-4711-436C-91AF-E3A1C3C8923E}" srcId="{40D0C9B7-0B4A-4717-AF1E-15C1DE988975}" destId="{B26014A3-FB3E-4838-8D2A-CFFC166BB8FA}" srcOrd="1" destOrd="0" parTransId="{34698D20-66EB-4C71-817F-67CF21E06906}" sibTransId="{603E7C59-038E-4CEB-8A99-3102026D3940}"/>
    <dgm:cxn modelId="{93CD8899-7D84-4B0C-AD49-A704A331823D}" type="presOf" srcId="{83501BD7-16A1-4EE3-9F61-1CF7C485D289}" destId="{95776D7E-D67B-4444-B614-B6B98EDE7C60}" srcOrd="0" destOrd="0" presId="urn:microsoft.com/office/officeart/2008/layout/VerticalAccentList"/>
    <dgm:cxn modelId="{BC48A3CD-CCCC-4FF2-9E1B-FDE32E9C321E}" srcId="{40D0C9B7-0B4A-4717-AF1E-15C1DE988975}" destId="{83501BD7-16A1-4EE3-9F61-1CF7C485D289}" srcOrd="0" destOrd="0" parTransId="{3349F327-8C0A-425E-B3C8-BFFA6134A514}" sibTransId="{CE37A0F8-763C-49EB-9ADA-799108CF381D}"/>
    <dgm:cxn modelId="{8421B6B7-A5FA-49E7-A382-3E0E59C28551}" type="presOf" srcId="{960310A0-43C3-47E9-9947-8A337A6F379E}" destId="{A03ACB38-DFD4-406F-AE27-7F55793300A1}" srcOrd="0" destOrd="0" presId="urn:microsoft.com/office/officeart/2008/layout/VerticalAccentList"/>
    <dgm:cxn modelId="{F0685C92-EF78-4925-8ACC-56C4C2C19B2C}" srcId="{40D0C9B7-0B4A-4717-AF1E-15C1DE988975}" destId="{960310A0-43C3-47E9-9947-8A337A6F379E}" srcOrd="3" destOrd="0" parTransId="{A8EA0177-AB5F-4602-86B1-AD0B58D5C4C6}" sibTransId="{019E5BD6-AABF-4634-811E-C22D40DCC1EC}"/>
    <dgm:cxn modelId="{F2E52072-0324-41F0-8523-05ACC8BA0DBA}" srcId="{40D0C9B7-0B4A-4717-AF1E-15C1DE988975}" destId="{27FDB1AA-7F59-436E-B9A6-98E2789A8E9F}" srcOrd="2" destOrd="0" parTransId="{9AF509E3-5A85-4166-BA41-DBCD048B1A3F}" sibTransId="{AFB6148A-55FC-4219-8CB3-AEA124F39291}"/>
    <dgm:cxn modelId="{8BE826AF-5BEE-4DFC-8839-8148529B86C7}" type="presOf" srcId="{40D0C9B7-0B4A-4717-AF1E-15C1DE988975}" destId="{FEDA8F9F-E27B-4592-923C-3A5290B3E4D3}" srcOrd="0" destOrd="0" presId="urn:microsoft.com/office/officeart/2008/layout/VerticalAccentList"/>
    <dgm:cxn modelId="{884E42B1-682D-4961-AC2F-F1DAE9830702}" type="presParOf" srcId="{FEDA8F9F-E27B-4592-923C-3A5290B3E4D3}" destId="{DA2038C5-E198-493B-A983-5A96BB151F21}" srcOrd="0" destOrd="0" presId="urn:microsoft.com/office/officeart/2008/layout/VerticalAccentList"/>
    <dgm:cxn modelId="{257055B8-2D09-4575-BE1C-D8A11304A1F1}" type="presParOf" srcId="{DA2038C5-E198-493B-A983-5A96BB151F21}" destId="{95776D7E-D67B-4444-B614-B6B98EDE7C60}" srcOrd="0" destOrd="0" presId="urn:microsoft.com/office/officeart/2008/layout/VerticalAccentList"/>
    <dgm:cxn modelId="{5DBEB2C3-48C8-4CE3-B855-1C73A40BCCE8}" type="presParOf" srcId="{FEDA8F9F-E27B-4592-923C-3A5290B3E4D3}" destId="{2BFEB0BA-6E19-44BA-B4DE-CC3114ED884C}" srcOrd="1" destOrd="0" presId="urn:microsoft.com/office/officeart/2008/layout/VerticalAccentList"/>
    <dgm:cxn modelId="{AFB7E7A6-E7B3-4C39-8820-DBD9B18A9ADC}" type="presParOf" srcId="{2BFEB0BA-6E19-44BA-B4DE-CC3114ED884C}" destId="{467CF913-B3D3-41A2-B998-BD239FC719FF}" srcOrd="0" destOrd="0" presId="urn:microsoft.com/office/officeart/2008/layout/VerticalAccentList"/>
    <dgm:cxn modelId="{C41483A3-B062-445D-A9C7-CC9E4DF0EB93}" type="presParOf" srcId="{2BFEB0BA-6E19-44BA-B4DE-CC3114ED884C}" destId="{A1F973D9-085C-4D53-8924-BF7244B13328}" srcOrd="1" destOrd="0" presId="urn:microsoft.com/office/officeart/2008/layout/VerticalAccentList"/>
    <dgm:cxn modelId="{92BE68AF-219D-4F7C-80EA-80D1288CC8F5}" type="presParOf" srcId="{2BFEB0BA-6E19-44BA-B4DE-CC3114ED884C}" destId="{D6AE4237-B95A-463D-AAC2-88C360AEF7F1}" srcOrd="2" destOrd="0" presId="urn:microsoft.com/office/officeart/2008/layout/VerticalAccentList"/>
    <dgm:cxn modelId="{4D1E7FBA-439C-4ECC-A092-EF799241F607}" type="presParOf" srcId="{2BFEB0BA-6E19-44BA-B4DE-CC3114ED884C}" destId="{5DDE47CF-855E-410B-B0BE-AA96E808B14A}" srcOrd="3" destOrd="0" presId="urn:microsoft.com/office/officeart/2008/layout/VerticalAccentList"/>
    <dgm:cxn modelId="{851C576D-5B92-41A2-95DE-027E38E709AE}" type="presParOf" srcId="{2BFEB0BA-6E19-44BA-B4DE-CC3114ED884C}" destId="{C3D4BB44-CF8B-4C3E-B775-43025472B242}" srcOrd="4" destOrd="0" presId="urn:microsoft.com/office/officeart/2008/layout/VerticalAccentList"/>
    <dgm:cxn modelId="{DB11B869-B070-4C53-BB33-A553E16F9307}" type="presParOf" srcId="{2BFEB0BA-6E19-44BA-B4DE-CC3114ED884C}" destId="{EA14E316-9C4E-4BD9-BECC-B4BDA155E6A9}" srcOrd="5" destOrd="0" presId="urn:microsoft.com/office/officeart/2008/layout/VerticalAccentList"/>
    <dgm:cxn modelId="{C912F5B0-2654-4C69-8F45-F60A9C20F5C7}" type="presParOf" srcId="{2BFEB0BA-6E19-44BA-B4DE-CC3114ED884C}" destId="{B581B364-B8D2-460B-8F79-7491702899A1}" srcOrd="6" destOrd="0" presId="urn:microsoft.com/office/officeart/2008/layout/VerticalAccentList"/>
    <dgm:cxn modelId="{0B301349-2844-40EE-B1B7-D34FF08A4462}" type="presParOf" srcId="{FEDA8F9F-E27B-4592-923C-3A5290B3E4D3}" destId="{BFE59FC4-C8FB-4D9F-B7A6-C6CC5283CDA1}" srcOrd="2" destOrd="0" presId="urn:microsoft.com/office/officeart/2008/layout/VerticalAccentList"/>
    <dgm:cxn modelId="{A726AEF5-F44C-4DEF-8956-2B6416B6A0DA}" type="presParOf" srcId="{FEDA8F9F-E27B-4592-923C-3A5290B3E4D3}" destId="{11595CD0-F7F0-4B63-A0EE-5C408E2B82D6}" srcOrd="3" destOrd="0" presId="urn:microsoft.com/office/officeart/2008/layout/VerticalAccentList"/>
    <dgm:cxn modelId="{19FC6370-73B1-4516-8CCE-39E10B750909}" type="presParOf" srcId="{11595CD0-F7F0-4B63-A0EE-5C408E2B82D6}" destId="{5330C6C8-4284-4749-B47C-578BAD716852}" srcOrd="0" destOrd="0" presId="urn:microsoft.com/office/officeart/2008/layout/VerticalAccentList"/>
    <dgm:cxn modelId="{F8251FAC-C888-4378-BA75-73F1A1539B89}" type="presParOf" srcId="{FEDA8F9F-E27B-4592-923C-3A5290B3E4D3}" destId="{977D3CA0-5229-4D9D-B1AC-19FD43FD85B9}" srcOrd="4" destOrd="0" presId="urn:microsoft.com/office/officeart/2008/layout/VerticalAccentList"/>
    <dgm:cxn modelId="{8D6E8500-5A37-412D-91E8-4979E5B97F37}" type="presParOf" srcId="{977D3CA0-5229-4D9D-B1AC-19FD43FD85B9}" destId="{DCF65227-287F-4D32-B45A-9EBDD148DCDF}" srcOrd="0" destOrd="0" presId="urn:microsoft.com/office/officeart/2008/layout/VerticalAccentList"/>
    <dgm:cxn modelId="{BB6C3D7E-9F3B-4235-9265-3D4F917C673A}" type="presParOf" srcId="{977D3CA0-5229-4D9D-B1AC-19FD43FD85B9}" destId="{50355E0D-4556-458F-BAE1-F252C2FA8BCE}" srcOrd="1" destOrd="0" presId="urn:microsoft.com/office/officeart/2008/layout/VerticalAccentList"/>
    <dgm:cxn modelId="{B26F52CF-708F-44A1-AD97-B24F86A4F658}" type="presParOf" srcId="{977D3CA0-5229-4D9D-B1AC-19FD43FD85B9}" destId="{6AB91A86-CEE1-4B78-A1F0-8FB8D02F4CF9}" srcOrd="2" destOrd="0" presId="urn:microsoft.com/office/officeart/2008/layout/VerticalAccentList"/>
    <dgm:cxn modelId="{16AA5B58-6FCF-4546-9B2E-A00CA6ED37E6}" type="presParOf" srcId="{977D3CA0-5229-4D9D-B1AC-19FD43FD85B9}" destId="{170E2B88-66B9-4573-A211-FFF65FD5FC54}" srcOrd="3" destOrd="0" presId="urn:microsoft.com/office/officeart/2008/layout/VerticalAccentList"/>
    <dgm:cxn modelId="{4E7B0E03-1260-466A-BD29-4E7BF9EA3F31}" type="presParOf" srcId="{977D3CA0-5229-4D9D-B1AC-19FD43FD85B9}" destId="{EE03F189-7562-4CDE-B5FA-48959BF928A7}" srcOrd="4" destOrd="0" presId="urn:microsoft.com/office/officeart/2008/layout/VerticalAccentList"/>
    <dgm:cxn modelId="{C8BFF4FF-5995-4B4C-B08A-DFBB1FDEDBF9}" type="presParOf" srcId="{977D3CA0-5229-4D9D-B1AC-19FD43FD85B9}" destId="{4ECBB610-ECD6-4D47-8684-64EB3D11FE76}" srcOrd="5" destOrd="0" presId="urn:microsoft.com/office/officeart/2008/layout/VerticalAccentList"/>
    <dgm:cxn modelId="{99DF35CB-D8C9-46F2-938C-091960EE6F39}" type="presParOf" srcId="{977D3CA0-5229-4D9D-B1AC-19FD43FD85B9}" destId="{3C390237-17CA-4979-99EA-9F8C928C7AAE}" srcOrd="6" destOrd="0" presId="urn:microsoft.com/office/officeart/2008/layout/VerticalAccentList"/>
    <dgm:cxn modelId="{62B31407-6983-4A28-8934-1CE39A8FAD5A}" type="presParOf" srcId="{FEDA8F9F-E27B-4592-923C-3A5290B3E4D3}" destId="{2C560EDA-AAE9-465A-A738-E9CEF3518AF9}" srcOrd="5" destOrd="0" presId="urn:microsoft.com/office/officeart/2008/layout/VerticalAccentList"/>
    <dgm:cxn modelId="{99176A35-6B94-4A0C-9FC9-6ABFCF867410}" type="presParOf" srcId="{FEDA8F9F-E27B-4592-923C-3A5290B3E4D3}" destId="{F4EC4B1B-90C6-41C1-929B-D5757537337B}" srcOrd="6" destOrd="0" presId="urn:microsoft.com/office/officeart/2008/layout/VerticalAccentList"/>
    <dgm:cxn modelId="{B67EE2D5-9120-4EF8-AD3F-A91CEF5ECC7E}" type="presParOf" srcId="{F4EC4B1B-90C6-41C1-929B-D5757537337B}" destId="{458F8433-3B26-4C7B-95DA-6D65BBF402DD}" srcOrd="0" destOrd="0" presId="urn:microsoft.com/office/officeart/2008/layout/VerticalAccentList"/>
    <dgm:cxn modelId="{A9DA873F-FCE2-4D65-9E61-61E21A4A7F4C}" type="presParOf" srcId="{FEDA8F9F-E27B-4592-923C-3A5290B3E4D3}" destId="{25B7F2EE-775A-4A69-AEA5-51EC5458C0D2}" srcOrd="7" destOrd="0" presId="urn:microsoft.com/office/officeart/2008/layout/VerticalAccentList"/>
    <dgm:cxn modelId="{383F131A-0667-4A09-8144-DBA92A005E7E}" type="presParOf" srcId="{25B7F2EE-775A-4A69-AEA5-51EC5458C0D2}" destId="{6FB88724-70BF-4E96-9C64-88FB98092995}" srcOrd="0" destOrd="0" presId="urn:microsoft.com/office/officeart/2008/layout/VerticalAccentList"/>
    <dgm:cxn modelId="{F4AF1938-62A8-460C-9CF5-145B766E4718}" type="presParOf" srcId="{25B7F2EE-775A-4A69-AEA5-51EC5458C0D2}" destId="{A658C426-0C38-42CF-885C-7440ACF60496}" srcOrd="1" destOrd="0" presId="urn:microsoft.com/office/officeart/2008/layout/VerticalAccentList"/>
    <dgm:cxn modelId="{DD2C6289-8C79-41CD-B13C-DC31DAA69107}" type="presParOf" srcId="{25B7F2EE-775A-4A69-AEA5-51EC5458C0D2}" destId="{5C6DB75D-BA3D-4BA4-919A-B48901E4D7ED}" srcOrd="2" destOrd="0" presId="urn:microsoft.com/office/officeart/2008/layout/VerticalAccentList"/>
    <dgm:cxn modelId="{D29341D3-5B14-473F-BA93-4DC597DF56DC}" type="presParOf" srcId="{25B7F2EE-775A-4A69-AEA5-51EC5458C0D2}" destId="{BE147453-E6A0-47AC-ABE1-B2F2DC46D28C}" srcOrd="3" destOrd="0" presId="urn:microsoft.com/office/officeart/2008/layout/VerticalAccentList"/>
    <dgm:cxn modelId="{1869BE26-557E-4327-8B4E-9F7714FB47F2}" type="presParOf" srcId="{25B7F2EE-775A-4A69-AEA5-51EC5458C0D2}" destId="{E654AA74-E579-4C4C-B6C6-15D504030A7A}" srcOrd="4" destOrd="0" presId="urn:microsoft.com/office/officeart/2008/layout/VerticalAccentList"/>
    <dgm:cxn modelId="{70AAB03D-5D77-4871-BCE7-B8B1706D28F1}" type="presParOf" srcId="{25B7F2EE-775A-4A69-AEA5-51EC5458C0D2}" destId="{B0EE4072-B822-422E-89FF-E5DCD7044AEC}" srcOrd="5" destOrd="0" presId="urn:microsoft.com/office/officeart/2008/layout/VerticalAccentList"/>
    <dgm:cxn modelId="{42A74711-EE11-49FB-B0E4-977332D62C2C}" type="presParOf" srcId="{25B7F2EE-775A-4A69-AEA5-51EC5458C0D2}" destId="{D0C6DCC1-2987-4C31-81AB-BB6810239A3F}" srcOrd="6" destOrd="0" presId="urn:microsoft.com/office/officeart/2008/layout/VerticalAccentList"/>
    <dgm:cxn modelId="{9F99303A-FE7A-4738-B048-BB050E191320}" type="presParOf" srcId="{FEDA8F9F-E27B-4592-923C-3A5290B3E4D3}" destId="{22FACDAE-B19B-492C-A84A-E7EF42F32222}" srcOrd="8" destOrd="0" presId="urn:microsoft.com/office/officeart/2008/layout/VerticalAccentList"/>
    <dgm:cxn modelId="{7C43E55F-1DCF-4A2F-A8D2-AA7EA1A4FDC6}" type="presParOf" srcId="{FEDA8F9F-E27B-4592-923C-3A5290B3E4D3}" destId="{E7A6F2EC-84B0-444D-ABBC-15799BC16DC3}" srcOrd="9" destOrd="0" presId="urn:microsoft.com/office/officeart/2008/layout/VerticalAccentList"/>
    <dgm:cxn modelId="{38A68F63-B0B7-430C-A5B7-2EF686E3611F}" type="presParOf" srcId="{E7A6F2EC-84B0-444D-ABBC-15799BC16DC3}" destId="{A03ACB38-DFD4-406F-AE27-7F55793300A1}" srcOrd="0" destOrd="0" presId="urn:microsoft.com/office/officeart/2008/layout/VerticalAccentList"/>
    <dgm:cxn modelId="{DFD69DD1-68CE-420C-A592-A345967B6793}" type="presParOf" srcId="{FEDA8F9F-E27B-4592-923C-3A5290B3E4D3}" destId="{9D0D213D-D5E9-441D-AC27-ABE1E03A59DF}" srcOrd="10" destOrd="0" presId="urn:microsoft.com/office/officeart/2008/layout/VerticalAccentList"/>
    <dgm:cxn modelId="{80C1466F-5DDE-4E98-87BD-ADE90198A504}" type="presParOf" srcId="{9D0D213D-D5E9-441D-AC27-ABE1E03A59DF}" destId="{87BFF17B-E1F8-4307-BCBC-DBE78FE3E037}" srcOrd="0" destOrd="0" presId="urn:microsoft.com/office/officeart/2008/layout/VerticalAccentList"/>
    <dgm:cxn modelId="{BB650C2F-D6CD-4AF9-A1F7-E9ED84364735}" type="presParOf" srcId="{9D0D213D-D5E9-441D-AC27-ABE1E03A59DF}" destId="{8DFAE691-2564-4C87-AF2A-BC7017F609CD}" srcOrd="1" destOrd="0" presId="urn:microsoft.com/office/officeart/2008/layout/VerticalAccentList"/>
    <dgm:cxn modelId="{FFA2A478-4C1E-4E3F-BFF6-1CA93AA61195}" type="presParOf" srcId="{9D0D213D-D5E9-441D-AC27-ABE1E03A59DF}" destId="{9D199586-D466-43D9-AD47-A7A8E150462A}" srcOrd="2" destOrd="0" presId="urn:microsoft.com/office/officeart/2008/layout/VerticalAccentList"/>
    <dgm:cxn modelId="{37FDA577-EBA3-4204-86E1-1D56C94C803A}" type="presParOf" srcId="{9D0D213D-D5E9-441D-AC27-ABE1E03A59DF}" destId="{B6CA9A5B-06C4-4A49-872A-BEADF5534BDA}" srcOrd="3" destOrd="0" presId="urn:microsoft.com/office/officeart/2008/layout/VerticalAccentList"/>
    <dgm:cxn modelId="{4EF631EF-E730-4C56-A1D3-13995109AAF8}" type="presParOf" srcId="{9D0D213D-D5E9-441D-AC27-ABE1E03A59DF}" destId="{2E8EDE81-BAA6-499E-88A9-631DC32D5E1C}" srcOrd="4" destOrd="0" presId="urn:microsoft.com/office/officeart/2008/layout/VerticalAccentList"/>
    <dgm:cxn modelId="{135F340A-CDA9-48C0-96CC-6365F1D08AEA}" type="presParOf" srcId="{9D0D213D-D5E9-441D-AC27-ABE1E03A59DF}" destId="{D4C0E2D3-B69A-4C9F-94BB-E9108941FEFE}" srcOrd="5" destOrd="0" presId="urn:microsoft.com/office/officeart/2008/layout/VerticalAccentList"/>
    <dgm:cxn modelId="{50BF62DB-32D0-4B56-8F69-E194CBB98750}" type="presParOf" srcId="{9D0D213D-D5E9-441D-AC27-ABE1E03A59DF}" destId="{6FF46DDD-FF06-4889-806B-4D424E65F30C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0C5381-AD5A-4E54-AF91-5FDEDFBB3E6A}" type="doc">
      <dgm:prSet loTypeId="urn:microsoft.com/office/officeart/2005/8/layout/vList6" loCatId="list" qsTypeId="urn:microsoft.com/office/officeart/2005/8/quickstyle/3d7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9F435AA3-5FE1-4CEC-8779-526D885EE593}">
      <dgm:prSet phldrT="[Text]"/>
      <dgm:spPr/>
      <dgm:t>
        <a:bodyPr/>
        <a:lstStyle/>
        <a:p>
          <a:r>
            <a:rPr lang="es-ES" dirty="0" smtClean="0"/>
            <a:t>Oportunidades</a:t>
          </a:r>
        </a:p>
        <a:p>
          <a:r>
            <a:rPr lang="es-ES" dirty="0" smtClean="0"/>
            <a:t>Cobertura de servicios</a:t>
          </a:r>
          <a:endParaRPr lang="es-ES" dirty="0"/>
        </a:p>
      </dgm:t>
    </dgm:pt>
    <dgm:pt modelId="{AB1DB827-222B-4BA4-8E29-A64DC61BD6BC}" type="parTrans" cxnId="{85B46A75-8EF2-47DE-98CA-F3AE9CE017FE}">
      <dgm:prSet/>
      <dgm:spPr/>
      <dgm:t>
        <a:bodyPr/>
        <a:lstStyle/>
        <a:p>
          <a:endParaRPr lang="es-ES"/>
        </a:p>
      </dgm:t>
    </dgm:pt>
    <dgm:pt modelId="{65F51365-05E5-4507-B8AB-88BA6A5C19FC}" type="sibTrans" cxnId="{85B46A75-8EF2-47DE-98CA-F3AE9CE017FE}">
      <dgm:prSet/>
      <dgm:spPr/>
      <dgm:t>
        <a:bodyPr/>
        <a:lstStyle/>
        <a:p>
          <a:endParaRPr lang="es-ES"/>
        </a:p>
      </dgm:t>
    </dgm:pt>
    <dgm:pt modelId="{43E08318-D856-4F1A-A66A-BFE9E29EBC3D}">
      <dgm:prSet phldrT="[Text]"/>
      <dgm:spPr/>
      <dgm:t>
        <a:bodyPr/>
        <a:lstStyle/>
        <a:p>
          <a:r>
            <a:rPr lang="es-ES" dirty="0" smtClean="0"/>
            <a:t>Circunstancias</a:t>
          </a:r>
        </a:p>
      </dgm:t>
    </dgm:pt>
    <dgm:pt modelId="{8C37B6C7-343E-49CA-8C17-9B512C0B3F02}" type="parTrans" cxnId="{87A931AE-84AE-4B7C-92B1-F5FBF9346860}">
      <dgm:prSet/>
      <dgm:spPr/>
      <dgm:t>
        <a:bodyPr/>
        <a:lstStyle/>
        <a:p>
          <a:endParaRPr lang="es-ES"/>
        </a:p>
      </dgm:t>
    </dgm:pt>
    <dgm:pt modelId="{BE86EDB2-ACD9-4935-B729-A71CDF26F2FC}" type="sibTrans" cxnId="{87A931AE-84AE-4B7C-92B1-F5FBF9346860}">
      <dgm:prSet/>
      <dgm:spPr/>
      <dgm:t>
        <a:bodyPr/>
        <a:lstStyle/>
        <a:p>
          <a:endParaRPr lang="es-ES"/>
        </a:p>
      </dgm:t>
    </dgm:pt>
    <dgm:pt modelId="{402210A9-A4C8-4684-832E-8DF544B92AC9}">
      <dgm:prSet phldrT="[Text]"/>
      <dgm:spPr/>
      <dgm:t>
        <a:bodyPr/>
        <a:lstStyle/>
        <a:p>
          <a:r>
            <a:rPr lang="es-CO" dirty="0" smtClean="0">
              <a:latin typeface="Times New Roman" pitchFamily="18" charset="0"/>
              <a:cs typeface="Times New Roman" pitchFamily="18" charset="0"/>
            </a:rPr>
            <a:t>Género</a:t>
          </a:r>
          <a:endParaRPr lang="es-ES" dirty="0"/>
        </a:p>
      </dgm:t>
    </dgm:pt>
    <dgm:pt modelId="{5FABC62B-0A96-4B90-A0B1-5E1676E15182}" type="parTrans" cxnId="{296A484F-202C-4E21-B9F7-A8ED54F16D34}">
      <dgm:prSet/>
      <dgm:spPr/>
      <dgm:t>
        <a:bodyPr/>
        <a:lstStyle/>
        <a:p>
          <a:endParaRPr lang="es-ES"/>
        </a:p>
      </dgm:t>
    </dgm:pt>
    <dgm:pt modelId="{B0B80E39-EC71-442A-9557-9A6B091F1D6B}" type="sibTrans" cxnId="{296A484F-202C-4E21-B9F7-A8ED54F16D34}">
      <dgm:prSet/>
      <dgm:spPr/>
      <dgm:t>
        <a:bodyPr/>
        <a:lstStyle/>
        <a:p>
          <a:endParaRPr lang="es-ES"/>
        </a:p>
      </dgm:t>
    </dgm:pt>
    <dgm:pt modelId="{AE38C464-C340-4B13-A4CE-F360B3EF15FE}">
      <dgm:prSet/>
      <dgm:spPr/>
      <dgm:t>
        <a:bodyPr/>
        <a:lstStyle/>
        <a:p>
          <a:r>
            <a:rPr lang="es-ES" smtClean="0">
              <a:latin typeface="Times New Roman" pitchFamily="18" charset="0"/>
              <a:cs typeface="Times New Roman" pitchFamily="18" charset="0"/>
            </a:rPr>
            <a:t>Salud</a:t>
          </a:r>
          <a:endParaRPr lang="es-ES" dirty="0">
            <a:latin typeface="Times New Roman" pitchFamily="18" charset="0"/>
            <a:cs typeface="Times New Roman" pitchFamily="18" charset="0"/>
          </a:endParaRPr>
        </a:p>
      </dgm:t>
    </dgm:pt>
    <dgm:pt modelId="{DF3CF171-456D-4257-9734-FAAE173FF988}" type="parTrans" cxnId="{3578495A-CFCE-4E51-9DC8-2D56D108B067}">
      <dgm:prSet/>
      <dgm:spPr/>
      <dgm:t>
        <a:bodyPr/>
        <a:lstStyle/>
        <a:p>
          <a:endParaRPr lang="es-ES"/>
        </a:p>
      </dgm:t>
    </dgm:pt>
    <dgm:pt modelId="{A9A7AB6E-EFBE-4AFE-95C3-744C7D916E1E}" type="sibTrans" cxnId="{3578495A-CFCE-4E51-9DC8-2D56D108B067}">
      <dgm:prSet/>
      <dgm:spPr/>
      <dgm:t>
        <a:bodyPr/>
        <a:lstStyle/>
        <a:p>
          <a:endParaRPr lang="es-ES"/>
        </a:p>
      </dgm:t>
    </dgm:pt>
    <dgm:pt modelId="{DE3C12C1-539C-435B-A61C-A8FA7DCABFDC}">
      <dgm:prSet/>
      <dgm:spPr/>
      <dgm:t>
        <a:bodyPr/>
        <a:lstStyle/>
        <a:p>
          <a:r>
            <a:rPr lang="es-ES" smtClean="0">
              <a:latin typeface="Times New Roman" pitchFamily="18" charset="0"/>
              <a:cs typeface="Times New Roman" pitchFamily="18" charset="0"/>
            </a:rPr>
            <a:t>Vivienda y saneamiento</a:t>
          </a:r>
          <a:endParaRPr lang="es-CO" dirty="0">
            <a:latin typeface="Times New Roman" pitchFamily="18" charset="0"/>
            <a:cs typeface="Times New Roman" pitchFamily="18" charset="0"/>
          </a:endParaRPr>
        </a:p>
      </dgm:t>
    </dgm:pt>
    <dgm:pt modelId="{C0B251F1-94B9-4184-B717-2408DFDA1AC7}" type="parTrans" cxnId="{7BB1D4EC-E382-45E7-8DC5-EE59DB226EE9}">
      <dgm:prSet/>
      <dgm:spPr/>
      <dgm:t>
        <a:bodyPr/>
        <a:lstStyle/>
        <a:p>
          <a:endParaRPr lang="es-ES"/>
        </a:p>
      </dgm:t>
    </dgm:pt>
    <dgm:pt modelId="{A8318DC4-6947-41A3-B4B3-33AD74566505}" type="sibTrans" cxnId="{7BB1D4EC-E382-45E7-8DC5-EE59DB226EE9}">
      <dgm:prSet/>
      <dgm:spPr/>
      <dgm:t>
        <a:bodyPr/>
        <a:lstStyle/>
        <a:p>
          <a:endParaRPr lang="es-ES"/>
        </a:p>
      </dgm:t>
    </dgm:pt>
    <dgm:pt modelId="{93F08FC8-F77D-4B88-8D70-CCB67A25637E}">
      <dgm:prSet/>
      <dgm:spPr/>
      <dgm:t>
        <a:bodyPr/>
        <a:lstStyle/>
        <a:p>
          <a:r>
            <a:rPr lang="es-CO" dirty="0" smtClean="0">
              <a:latin typeface="Times New Roman" pitchFamily="18" charset="0"/>
              <a:cs typeface="Times New Roman" pitchFamily="18" charset="0"/>
            </a:rPr>
            <a:t>Información y tecnología</a:t>
          </a:r>
          <a:endParaRPr lang="es-CO" dirty="0">
            <a:latin typeface="Times New Roman" pitchFamily="18" charset="0"/>
            <a:cs typeface="Times New Roman" pitchFamily="18" charset="0"/>
          </a:endParaRPr>
        </a:p>
      </dgm:t>
    </dgm:pt>
    <dgm:pt modelId="{F9FD42BC-E5BF-451D-9B2B-61457AB23E1A}" type="parTrans" cxnId="{5901C8EA-E776-41DB-A1E7-D0613D344BEA}">
      <dgm:prSet/>
      <dgm:spPr/>
      <dgm:t>
        <a:bodyPr/>
        <a:lstStyle/>
        <a:p>
          <a:endParaRPr lang="es-ES"/>
        </a:p>
      </dgm:t>
    </dgm:pt>
    <dgm:pt modelId="{1E321227-4B5E-4722-9707-53458761DDF2}" type="sibTrans" cxnId="{5901C8EA-E776-41DB-A1E7-D0613D344BEA}">
      <dgm:prSet/>
      <dgm:spPr/>
      <dgm:t>
        <a:bodyPr/>
        <a:lstStyle/>
        <a:p>
          <a:endParaRPr lang="es-ES"/>
        </a:p>
      </dgm:t>
    </dgm:pt>
    <dgm:pt modelId="{2125CC55-3C2E-4B76-AD23-7767BF4E3150}">
      <dgm:prSet phldrT="[Text]"/>
      <dgm:spPr/>
      <dgm:t>
        <a:bodyPr/>
        <a:lstStyle/>
        <a:p>
          <a:r>
            <a:rPr lang="es-CO" dirty="0" smtClean="0">
              <a:latin typeface="Times New Roman" pitchFamily="18" charset="0"/>
              <a:cs typeface="Times New Roman" pitchFamily="18" charset="0"/>
            </a:rPr>
            <a:t>Grupo étnico</a:t>
          </a:r>
          <a:endParaRPr lang="es-ES" dirty="0"/>
        </a:p>
      </dgm:t>
    </dgm:pt>
    <dgm:pt modelId="{3A28EB7A-8790-4DE5-964D-664745C0FFF1}" type="parTrans" cxnId="{0AD64189-5B26-4C6A-BE01-36719F4B8003}">
      <dgm:prSet/>
      <dgm:spPr/>
      <dgm:t>
        <a:bodyPr/>
        <a:lstStyle/>
        <a:p>
          <a:endParaRPr lang="es-ES"/>
        </a:p>
      </dgm:t>
    </dgm:pt>
    <dgm:pt modelId="{4C9AB186-7B36-4CD2-BF08-5AFD0E5BF913}" type="sibTrans" cxnId="{0AD64189-5B26-4C6A-BE01-36719F4B8003}">
      <dgm:prSet/>
      <dgm:spPr/>
      <dgm:t>
        <a:bodyPr/>
        <a:lstStyle/>
        <a:p>
          <a:endParaRPr lang="es-ES"/>
        </a:p>
      </dgm:t>
    </dgm:pt>
    <dgm:pt modelId="{73FE9BBF-2C4E-4692-8832-31DE36E11B52}">
      <dgm:prSet phldrT="[Text]"/>
      <dgm:spPr/>
      <dgm:t>
        <a:bodyPr/>
        <a:lstStyle/>
        <a:p>
          <a:r>
            <a:rPr lang="es-CO" dirty="0" smtClean="0">
              <a:latin typeface="Times New Roman" pitchFamily="18" charset="0"/>
              <a:cs typeface="Times New Roman" pitchFamily="18" charset="0"/>
            </a:rPr>
            <a:t>Lugar de residencia</a:t>
          </a:r>
          <a:endParaRPr lang="es-ES" dirty="0"/>
        </a:p>
      </dgm:t>
    </dgm:pt>
    <dgm:pt modelId="{3FAAAFC3-EA58-4F8D-AEB6-98BCF666F4AF}" type="parTrans" cxnId="{17132FCB-6467-44D1-BD78-9650B82BD375}">
      <dgm:prSet/>
      <dgm:spPr/>
      <dgm:t>
        <a:bodyPr/>
        <a:lstStyle/>
        <a:p>
          <a:endParaRPr lang="es-ES"/>
        </a:p>
      </dgm:t>
    </dgm:pt>
    <dgm:pt modelId="{C5C9F50E-1C16-4D4F-9577-376CCA762D34}" type="sibTrans" cxnId="{17132FCB-6467-44D1-BD78-9650B82BD375}">
      <dgm:prSet/>
      <dgm:spPr/>
      <dgm:t>
        <a:bodyPr/>
        <a:lstStyle/>
        <a:p>
          <a:endParaRPr lang="es-ES"/>
        </a:p>
      </dgm:t>
    </dgm:pt>
    <dgm:pt modelId="{2C3403AD-0B96-4BEA-AAF5-2A2B8A3B2FD4}">
      <dgm:prSet phldrT="[Text]"/>
      <dgm:spPr/>
      <dgm:t>
        <a:bodyPr/>
        <a:lstStyle/>
        <a:p>
          <a:endParaRPr lang="es-ES" dirty="0"/>
        </a:p>
      </dgm:t>
    </dgm:pt>
    <dgm:pt modelId="{1A50C50B-6A83-401D-BBC1-0A644804177E}" type="parTrans" cxnId="{A7B37B13-766B-4861-A1E5-392378EE827A}">
      <dgm:prSet/>
      <dgm:spPr/>
      <dgm:t>
        <a:bodyPr/>
        <a:lstStyle/>
        <a:p>
          <a:endParaRPr lang="es-ES"/>
        </a:p>
      </dgm:t>
    </dgm:pt>
    <dgm:pt modelId="{AC389B85-623D-4E2C-95AD-D11D3AA270A0}" type="sibTrans" cxnId="{A7B37B13-766B-4861-A1E5-392378EE827A}">
      <dgm:prSet/>
      <dgm:spPr/>
      <dgm:t>
        <a:bodyPr/>
        <a:lstStyle/>
        <a:p>
          <a:endParaRPr lang="es-ES"/>
        </a:p>
      </dgm:t>
    </dgm:pt>
    <dgm:pt modelId="{0220010D-25DC-4934-89C8-B503D27ACC4A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Education </a:t>
          </a:r>
          <a:endParaRPr lang="es-ES" dirty="0"/>
        </a:p>
      </dgm:t>
    </dgm:pt>
    <dgm:pt modelId="{59CA7889-F99A-408A-A393-7F8508851483}" type="parTrans" cxnId="{89939AD4-F070-4301-9329-B0E44F96FC36}">
      <dgm:prSet/>
      <dgm:spPr/>
      <dgm:t>
        <a:bodyPr/>
        <a:lstStyle/>
        <a:p>
          <a:endParaRPr lang="es-ES"/>
        </a:p>
      </dgm:t>
    </dgm:pt>
    <dgm:pt modelId="{FF534885-AC41-4269-A9AA-0A28F1A55E1D}" type="sibTrans" cxnId="{89939AD4-F070-4301-9329-B0E44F96FC36}">
      <dgm:prSet/>
      <dgm:spPr/>
      <dgm:t>
        <a:bodyPr/>
        <a:lstStyle/>
        <a:p>
          <a:endParaRPr lang="es-ES"/>
        </a:p>
      </dgm:t>
    </dgm:pt>
    <dgm:pt modelId="{CDEAFBAD-39AC-481C-815E-64D3EF97B498}" type="pres">
      <dgm:prSet presAssocID="{E60C5381-AD5A-4E54-AF91-5FDEDFBB3E6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230F4D8-0151-4AD8-8233-8A8D1D618D01}" type="pres">
      <dgm:prSet presAssocID="{9F435AA3-5FE1-4CEC-8779-526D885EE593}" presName="linNode" presStyleCnt="0"/>
      <dgm:spPr/>
    </dgm:pt>
    <dgm:pt modelId="{50A287A0-64C9-4780-8994-392047D90696}" type="pres">
      <dgm:prSet presAssocID="{9F435AA3-5FE1-4CEC-8779-526D885EE593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61B91C-7E7C-41FC-A20B-00718E45CFEE}" type="pres">
      <dgm:prSet presAssocID="{9F435AA3-5FE1-4CEC-8779-526D885EE593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5972B84-DB43-40B1-92C1-4E9C255F1490}" type="pres">
      <dgm:prSet presAssocID="{65F51365-05E5-4507-B8AB-88BA6A5C19FC}" presName="spacing" presStyleCnt="0"/>
      <dgm:spPr/>
    </dgm:pt>
    <dgm:pt modelId="{3F90B829-8C87-4E8D-9B07-F134083D3415}" type="pres">
      <dgm:prSet presAssocID="{43E08318-D856-4F1A-A66A-BFE9E29EBC3D}" presName="linNode" presStyleCnt="0"/>
      <dgm:spPr/>
    </dgm:pt>
    <dgm:pt modelId="{F18ADD6D-2F6C-43F6-986E-3B1F32C281CD}" type="pres">
      <dgm:prSet presAssocID="{43E08318-D856-4F1A-A66A-BFE9E29EBC3D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064B39-CDB0-4B77-BD6F-7D196EE8064C}" type="pres">
      <dgm:prSet presAssocID="{43E08318-D856-4F1A-A66A-BFE9E29EBC3D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578495A-CFCE-4E51-9DC8-2D56D108B067}" srcId="{9F435AA3-5FE1-4CEC-8779-526D885EE593}" destId="{AE38C464-C340-4B13-A4CE-F360B3EF15FE}" srcOrd="1" destOrd="0" parTransId="{DF3CF171-456D-4257-9734-FAAE173FF988}" sibTransId="{A9A7AB6E-EFBE-4AFE-95C3-744C7D916E1E}"/>
    <dgm:cxn modelId="{17132FCB-6467-44D1-BD78-9650B82BD375}" srcId="{43E08318-D856-4F1A-A66A-BFE9E29EBC3D}" destId="{73FE9BBF-2C4E-4692-8832-31DE36E11B52}" srcOrd="3" destOrd="0" parTransId="{3FAAAFC3-EA58-4F8D-AEB6-98BCF666F4AF}" sibTransId="{C5C9F50E-1C16-4D4F-9577-376CCA762D34}"/>
    <dgm:cxn modelId="{809FBBCE-B453-424A-9CFD-48838BD1AD28}" type="presOf" srcId="{73FE9BBF-2C4E-4692-8832-31DE36E11B52}" destId="{8D064B39-CDB0-4B77-BD6F-7D196EE8064C}" srcOrd="0" destOrd="3" presId="urn:microsoft.com/office/officeart/2005/8/layout/vList6"/>
    <dgm:cxn modelId="{659723C0-56C4-4A3A-9E3E-7E94CC73CD97}" type="presOf" srcId="{AE38C464-C340-4B13-A4CE-F360B3EF15FE}" destId="{7061B91C-7E7C-41FC-A20B-00718E45CFEE}" srcOrd="0" destOrd="1" presId="urn:microsoft.com/office/officeart/2005/8/layout/vList6"/>
    <dgm:cxn modelId="{7BB1D4EC-E382-45E7-8DC5-EE59DB226EE9}" srcId="{9F435AA3-5FE1-4CEC-8779-526D885EE593}" destId="{DE3C12C1-539C-435B-A61C-A8FA7DCABFDC}" srcOrd="2" destOrd="0" parTransId="{C0B251F1-94B9-4184-B717-2408DFDA1AC7}" sibTransId="{A8318DC4-6947-41A3-B4B3-33AD74566505}"/>
    <dgm:cxn modelId="{0AD64189-5B26-4C6A-BE01-36719F4B8003}" srcId="{43E08318-D856-4F1A-A66A-BFE9E29EBC3D}" destId="{2125CC55-3C2E-4B76-AD23-7767BF4E3150}" srcOrd="2" destOrd="0" parTransId="{3A28EB7A-8790-4DE5-964D-664745C0FFF1}" sibTransId="{4C9AB186-7B36-4CD2-BF08-5AFD0E5BF913}"/>
    <dgm:cxn modelId="{1D54CADF-D24D-46B9-85E5-9E1AC7F7A7CE}" type="presOf" srcId="{2125CC55-3C2E-4B76-AD23-7767BF4E3150}" destId="{8D064B39-CDB0-4B77-BD6F-7D196EE8064C}" srcOrd="0" destOrd="2" presId="urn:microsoft.com/office/officeart/2005/8/layout/vList6"/>
    <dgm:cxn modelId="{7E2BAFFA-4838-40FC-9D72-793E46F1BC73}" type="presOf" srcId="{2C3403AD-0B96-4BEA-AAF5-2A2B8A3B2FD4}" destId="{8D064B39-CDB0-4B77-BD6F-7D196EE8064C}" srcOrd="0" destOrd="0" presId="urn:microsoft.com/office/officeart/2005/8/layout/vList6"/>
    <dgm:cxn modelId="{A7B37B13-766B-4861-A1E5-392378EE827A}" srcId="{43E08318-D856-4F1A-A66A-BFE9E29EBC3D}" destId="{2C3403AD-0B96-4BEA-AAF5-2A2B8A3B2FD4}" srcOrd="0" destOrd="0" parTransId="{1A50C50B-6A83-401D-BBC1-0A644804177E}" sibTransId="{AC389B85-623D-4E2C-95AD-D11D3AA270A0}"/>
    <dgm:cxn modelId="{E0185EDE-A9A6-4029-AC17-32765214D150}" type="presOf" srcId="{43E08318-D856-4F1A-A66A-BFE9E29EBC3D}" destId="{F18ADD6D-2F6C-43F6-986E-3B1F32C281CD}" srcOrd="0" destOrd="0" presId="urn:microsoft.com/office/officeart/2005/8/layout/vList6"/>
    <dgm:cxn modelId="{87A931AE-84AE-4B7C-92B1-F5FBF9346860}" srcId="{E60C5381-AD5A-4E54-AF91-5FDEDFBB3E6A}" destId="{43E08318-D856-4F1A-A66A-BFE9E29EBC3D}" srcOrd="1" destOrd="0" parTransId="{8C37B6C7-343E-49CA-8C17-9B512C0B3F02}" sibTransId="{BE86EDB2-ACD9-4935-B729-A71CDF26F2FC}"/>
    <dgm:cxn modelId="{DCB6D68F-B37A-4D5D-8036-7B5016E73C8E}" type="presOf" srcId="{9F435AA3-5FE1-4CEC-8779-526D885EE593}" destId="{50A287A0-64C9-4780-8994-392047D90696}" srcOrd="0" destOrd="0" presId="urn:microsoft.com/office/officeart/2005/8/layout/vList6"/>
    <dgm:cxn modelId="{C888F96D-6412-4F0F-9F1B-B2CC82B6D28A}" type="presOf" srcId="{DE3C12C1-539C-435B-A61C-A8FA7DCABFDC}" destId="{7061B91C-7E7C-41FC-A20B-00718E45CFEE}" srcOrd="0" destOrd="2" presId="urn:microsoft.com/office/officeart/2005/8/layout/vList6"/>
    <dgm:cxn modelId="{893D2501-BAC1-41F2-B4F4-9A78E23061C8}" type="presOf" srcId="{0220010D-25DC-4934-89C8-B503D27ACC4A}" destId="{7061B91C-7E7C-41FC-A20B-00718E45CFEE}" srcOrd="0" destOrd="0" presId="urn:microsoft.com/office/officeart/2005/8/layout/vList6"/>
    <dgm:cxn modelId="{F54B32EA-EFB6-4DEF-A064-E4BE86324CF0}" type="presOf" srcId="{93F08FC8-F77D-4B88-8D70-CCB67A25637E}" destId="{7061B91C-7E7C-41FC-A20B-00718E45CFEE}" srcOrd="0" destOrd="3" presId="urn:microsoft.com/office/officeart/2005/8/layout/vList6"/>
    <dgm:cxn modelId="{5901C8EA-E776-41DB-A1E7-D0613D344BEA}" srcId="{9F435AA3-5FE1-4CEC-8779-526D885EE593}" destId="{93F08FC8-F77D-4B88-8D70-CCB67A25637E}" srcOrd="3" destOrd="0" parTransId="{F9FD42BC-E5BF-451D-9B2B-61457AB23E1A}" sibTransId="{1E321227-4B5E-4722-9707-53458761DDF2}"/>
    <dgm:cxn modelId="{296A484F-202C-4E21-B9F7-A8ED54F16D34}" srcId="{43E08318-D856-4F1A-A66A-BFE9E29EBC3D}" destId="{402210A9-A4C8-4684-832E-8DF544B92AC9}" srcOrd="1" destOrd="0" parTransId="{5FABC62B-0A96-4B90-A0B1-5E1676E15182}" sibTransId="{B0B80E39-EC71-442A-9557-9A6B091F1D6B}"/>
    <dgm:cxn modelId="{33B3FE12-762C-4E0E-B775-AA30D86B2B5F}" type="presOf" srcId="{E60C5381-AD5A-4E54-AF91-5FDEDFBB3E6A}" destId="{CDEAFBAD-39AC-481C-815E-64D3EF97B498}" srcOrd="0" destOrd="0" presId="urn:microsoft.com/office/officeart/2005/8/layout/vList6"/>
    <dgm:cxn modelId="{CB63227D-5D52-4165-91F0-B91ADB4AE533}" type="presOf" srcId="{402210A9-A4C8-4684-832E-8DF544B92AC9}" destId="{8D064B39-CDB0-4B77-BD6F-7D196EE8064C}" srcOrd="0" destOrd="1" presId="urn:microsoft.com/office/officeart/2005/8/layout/vList6"/>
    <dgm:cxn modelId="{85B46A75-8EF2-47DE-98CA-F3AE9CE017FE}" srcId="{E60C5381-AD5A-4E54-AF91-5FDEDFBB3E6A}" destId="{9F435AA3-5FE1-4CEC-8779-526D885EE593}" srcOrd="0" destOrd="0" parTransId="{AB1DB827-222B-4BA4-8E29-A64DC61BD6BC}" sibTransId="{65F51365-05E5-4507-B8AB-88BA6A5C19FC}"/>
    <dgm:cxn modelId="{89939AD4-F070-4301-9329-B0E44F96FC36}" srcId="{9F435AA3-5FE1-4CEC-8779-526D885EE593}" destId="{0220010D-25DC-4934-89C8-B503D27ACC4A}" srcOrd="0" destOrd="0" parTransId="{59CA7889-F99A-408A-A393-7F8508851483}" sibTransId="{FF534885-AC41-4269-A9AA-0A28F1A55E1D}"/>
    <dgm:cxn modelId="{D135E436-B164-4951-8A7E-3E23F04872FB}" type="presParOf" srcId="{CDEAFBAD-39AC-481C-815E-64D3EF97B498}" destId="{7230F4D8-0151-4AD8-8233-8A8D1D618D01}" srcOrd="0" destOrd="0" presId="urn:microsoft.com/office/officeart/2005/8/layout/vList6"/>
    <dgm:cxn modelId="{00669262-EC02-498F-A48E-9650D537C11D}" type="presParOf" srcId="{7230F4D8-0151-4AD8-8233-8A8D1D618D01}" destId="{50A287A0-64C9-4780-8994-392047D90696}" srcOrd="0" destOrd="0" presId="urn:microsoft.com/office/officeart/2005/8/layout/vList6"/>
    <dgm:cxn modelId="{6371C9A5-E9F0-4909-9B44-C64AAF4A6DD2}" type="presParOf" srcId="{7230F4D8-0151-4AD8-8233-8A8D1D618D01}" destId="{7061B91C-7E7C-41FC-A20B-00718E45CFEE}" srcOrd="1" destOrd="0" presId="urn:microsoft.com/office/officeart/2005/8/layout/vList6"/>
    <dgm:cxn modelId="{949FE7F0-D081-46C0-A211-17A132A2864A}" type="presParOf" srcId="{CDEAFBAD-39AC-481C-815E-64D3EF97B498}" destId="{C5972B84-DB43-40B1-92C1-4E9C255F1490}" srcOrd="1" destOrd="0" presId="urn:microsoft.com/office/officeart/2005/8/layout/vList6"/>
    <dgm:cxn modelId="{3F014745-384A-4BD6-87B7-7BD242FB5930}" type="presParOf" srcId="{CDEAFBAD-39AC-481C-815E-64D3EF97B498}" destId="{3F90B829-8C87-4E8D-9B07-F134083D3415}" srcOrd="2" destOrd="0" presId="urn:microsoft.com/office/officeart/2005/8/layout/vList6"/>
    <dgm:cxn modelId="{20E511D0-D7AB-416D-87DC-409B05D352B6}" type="presParOf" srcId="{3F90B829-8C87-4E8D-9B07-F134083D3415}" destId="{F18ADD6D-2F6C-43F6-986E-3B1F32C281CD}" srcOrd="0" destOrd="0" presId="urn:microsoft.com/office/officeart/2005/8/layout/vList6"/>
    <dgm:cxn modelId="{74AC5840-3C50-4F67-847E-D06DB923284D}" type="presParOf" srcId="{3F90B829-8C87-4E8D-9B07-F134083D3415}" destId="{8D064B39-CDB0-4B77-BD6F-7D196EE8064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A21CCC-EAC5-48D9-B9B0-506F7DEC3756}">
      <dsp:nvSpPr>
        <dsp:cNvPr id="0" name=""/>
        <dsp:cNvSpPr/>
      </dsp:nvSpPr>
      <dsp:spPr>
        <a:xfrm>
          <a:off x="2590804" y="76198"/>
          <a:ext cx="2125979" cy="1181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>
              <a:latin typeface="+mj-lt"/>
            </a:rPr>
            <a:t>Diagnóstico</a:t>
          </a:r>
          <a:endParaRPr lang="es-ES" sz="2600" kern="1200" dirty="0">
            <a:latin typeface="+mj-lt"/>
          </a:endParaRPr>
        </a:p>
      </dsp:txBody>
      <dsp:txXfrm>
        <a:off x="2625397" y="110791"/>
        <a:ext cx="2056793" cy="1111913"/>
      </dsp:txXfrm>
    </dsp:sp>
    <dsp:sp modelId="{600337FB-E6F8-4978-856C-0A2206E5E84C}">
      <dsp:nvSpPr>
        <dsp:cNvPr id="0" name=""/>
        <dsp:cNvSpPr/>
      </dsp:nvSpPr>
      <dsp:spPr>
        <a:xfrm rot="5392284">
          <a:off x="3462815" y="1248726"/>
          <a:ext cx="385764" cy="5314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/>
        </a:p>
      </dsp:txBody>
      <dsp:txXfrm rot="-5400000">
        <a:off x="3496120" y="1321591"/>
        <a:ext cx="318896" cy="270035"/>
      </dsp:txXfrm>
    </dsp:sp>
    <dsp:sp modelId="{2496BB8B-F152-4078-8DFA-EF9D405300BB}">
      <dsp:nvSpPr>
        <dsp:cNvPr id="0" name=""/>
        <dsp:cNvSpPr/>
      </dsp:nvSpPr>
      <dsp:spPr>
        <a:xfrm>
          <a:off x="2594609" y="1771649"/>
          <a:ext cx="2125979" cy="1181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>
              <a:latin typeface="+mj-lt"/>
            </a:rPr>
            <a:t>Planificación y Ejecución</a:t>
          </a:r>
          <a:endParaRPr lang="es-ES" sz="2600" kern="1200" dirty="0">
            <a:latin typeface="+mj-lt"/>
          </a:endParaRPr>
        </a:p>
      </dsp:txBody>
      <dsp:txXfrm>
        <a:off x="2629202" y="1806242"/>
        <a:ext cx="2056793" cy="1111913"/>
      </dsp:txXfrm>
    </dsp:sp>
    <dsp:sp modelId="{A71EC343-8A6F-4984-AEEF-C107A0D72BD5}">
      <dsp:nvSpPr>
        <dsp:cNvPr id="0" name=""/>
        <dsp:cNvSpPr/>
      </dsp:nvSpPr>
      <dsp:spPr>
        <a:xfrm rot="5400000">
          <a:off x="3436143" y="2982277"/>
          <a:ext cx="442912" cy="5314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100" kern="1200"/>
        </a:p>
      </dsp:txBody>
      <dsp:txXfrm rot="-5400000">
        <a:off x="3498151" y="3026568"/>
        <a:ext cx="318896" cy="310038"/>
      </dsp:txXfrm>
    </dsp:sp>
    <dsp:sp modelId="{F9736E0F-81DF-45A7-A073-A742E3729EB5}">
      <dsp:nvSpPr>
        <dsp:cNvPr id="0" name=""/>
        <dsp:cNvSpPr/>
      </dsp:nvSpPr>
      <dsp:spPr>
        <a:xfrm>
          <a:off x="2594609" y="3543299"/>
          <a:ext cx="2125979" cy="1181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>
              <a:latin typeface="+mj-lt"/>
            </a:rPr>
            <a:t>Monitoreo y Evaluación</a:t>
          </a:r>
          <a:endParaRPr lang="es-ES" sz="2600" kern="1200" dirty="0">
            <a:latin typeface="+mj-lt"/>
          </a:endParaRPr>
        </a:p>
      </dsp:txBody>
      <dsp:txXfrm>
        <a:off x="2629202" y="3577892"/>
        <a:ext cx="2056793" cy="11119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776D7E-D67B-4444-B614-B6B98EDE7C60}">
      <dsp:nvSpPr>
        <dsp:cNvPr id="0" name=""/>
        <dsp:cNvSpPr/>
      </dsp:nvSpPr>
      <dsp:spPr>
        <a:xfrm>
          <a:off x="400049" y="1041268"/>
          <a:ext cx="7200900" cy="654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b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>
              <a:latin typeface="+mj-lt"/>
            </a:rPr>
            <a:t>Mapas de Pobreza</a:t>
          </a:r>
          <a:endParaRPr lang="es-ES" sz="2500" kern="1200" dirty="0">
            <a:latin typeface="+mj-lt"/>
          </a:endParaRPr>
        </a:p>
      </dsp:txBody>
      <dsp:txXfrm>
        <a:off x="400049" y="1041268"/>
        <a:ext cx="7200900" cy="654627"/>
      </dsp:txXfrm>
    </dsp:sp>
    <dsp:sp modelId="{467CF913-B3D3-41A2-B998-BD239FC719FF}">
      <dsp:nvSpPr>
        <dsp:cNvPr id="0" name=""/>
        <dsp:cNvSpPr/>
      </dsp:nvSpPr>
      <dsp:spPr>
        <a:xfrm>
          <a:off x="400049" y="1695895"/>
          <a:ext cx="960120" cy="160020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F973D9-085C-4D53-8924-BF7244B13328}">
      <dsp:nvSpPr>
        <dsp:cNvPr id="0" name=""/>
        <dsp:cNvSpPr/>
      </dsp:nvSpPr>
      <dsp:spPr>
        <a:xfrm>
          <a:off x="1416177" y="1695895"/>
          <a:ext cx="960120" cy="160020"/>
        </a:xfrm>
        <a:prstGeom prst="parallelogram">
          <a:avLst>
            <a:gd name="adj" fmla="val 140840"/>
          </a:avLst>
        </a:prstGeom>
        <a:solidFill>
          <a:schemeClr val="accent3">
            <a:hueOff val="416676"/>
            <a:satOff val="-625"/>
            <a:lumOff val="-102"/>
            <a:alphaOff val="0"/>
          </a:schemeClr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AE4237-B95A-463D-AAC2-88C360AEF7F1}">
      <dsp:nvSpPr>
        <dsp:cNvPr id="0" name=""/>
        <dsp:cNvSpPr/>
      </dsp:nvSpPr>
      <dsp:spPr>
        <a:xfrm>
          <a:off x="2432304" y="1695895"/>
          <a:ext cx="960120" cy="160020"/>
        </a:xfrm>
        <a:prstGeom prst="parallelogram">
          <a:avLst>
            <a:gd name="adj" fmla="val 140840"/>
          </a:avLst>
        </a:prstGeom>
        <a:solidFill>
          <a:schemeClr val="accent3">
            <a:hueOff val="833353"/>
            <a:satOff val="-1250"/>
            <a:lumOff val="-203"/>
            <a:alphaOff val="0"/>
          </a:schemeClr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DE47CF-855E-410B-B0BE-AA96E808B14A}">
      <dsp:nvSpPr>
        <dsp:cNvPr id="0" name=""/>
        <dsp:cNvSpPr/>
      </dsp:nvSpPr>
      <dsp:spPr>
        <a:xfrm>
          <a:off x="3448431" y="1695895"/>
          <a:ext cx="960120" cy="160020"/>
        </a:xfrm>
        <a:prstGeom prst="parallelogram">
          <a:avLst>
            <a:gd name="adj" fmla="val 140840"/>
          </a:avLst>
        </a:prstGeom>
        <a:solidFill>
          <a:schemeClr val="accent3">
            <a:hueOff val="1250029"/>
            <a:satOff val="-1876"/>
            <a:lumOff val="-305"/>
            <a:alphaOff val="0"/>
          </a:schemeClr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D4BB44-CF8B-4C3E-B775-43025472B242}">
      <dsp:nvSpPr>
        <dsp:cNvPr id="0" name=""/>
        <dsp:cNvSpPr/>
      </dsp:nvSpPr>
      <dsp:spPr>
        <a:xfrm>
          <a:off x="4464558" y="1695895"/>
          <a:ext cx="960120" cy="160020"/>
        </a:xfrm>
        <a:prstGeom prst="parallelogram">
          <a:avLst>
            <a:gd name="adj" fmla="val 140840"/>
          </a:avLst>
        </a:prstGeom>
        <a:solidFill>
          <a:schemeClr val="accent3">
            <a:hueOff val="1666706"/>
            <a:satOff val="-2501"/>
            <a:lumOff val="-407"/>
            <a:alphaOff val="0"/>
          </a:schemeClr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14E316-9C4E-4BD9-BECC-B4BDA155E6A9}">
      <dsp:nvSpPr>
        <dsp:cNvPr id="0" name=""/>
        <dsp:cNvSpPr/>
      </dsp:nvSpPr>
      <dsp:spPr>
        <a:xfrm>
          <a:off x="5480685" y="1695895"/>
          <a:ext cx="960120" cy="160020"/>
        </a:xfrm>
        <a:prstGeom prst="parallelogram">
          <a:avLst>
            <a:gd name="adj" fmla="val 140840"/>
          </a:avLst>
        </a:prstGeom>
        <a:solidFill>
          <a:schemeClr val="accent3">
            <a:hueOff val="2083382"/>
            <a:satOff val="-3126"/>
            <a:lumOff val="-508"/>
            <a:alphaOff val="0"/>
          </a:schemeClr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81B364-B8D2-460B-8F79-7491702899A1}">
      <dsp:nvSpPr>
        <dsp:cNvPr id="0" name=""/>
        <dsp:cNvSpPr/>
      </dsp:nvSpPr>
      <dsp:spPr>
        <a:xfrm>
          <a:off x="6496812" y="1695895"/>
          <a:ext cx="960120" cy="160020"/>
        </a:xfrm>
        <a:prstGeom prst="parallelogram">
          <a:avLst>
            <a:gd name="adj" fmla="val 140840"/>
          </a:avLst>
        </a:prstGeom>
        <a:solidFill>
          <a:schemeClr val="accent3">
            <a:hueOff val="2500059"/>
            <a:satOff val="-3751"/>
            <a:lumOff val="-610"/>
            <a:alphaOff val="0"/>
          </a:schemeClr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30C6C8-4284-4749-B47C-578BAD716852}">
      <dsp:nvSpPr>
        <dsp:cNvPr id="0" name=""/>
        <dsp:cNvSpPr/>
      </dsp:nvSpPr>
      <dsp:spPr>
        <a:xfrm>
          <a:off x="400049" y="1969556"/>
          <a:ext cx="7200900" cy="654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b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>
              <a:latin typeface="+mj-lt"/>
            </a:rPr>
            <a:t>Índice de Oportunidades Humanas</a:t>
          </a:r>
          <a:endParaRPr lang="es-ES" sz="2500" kern="1200" dirty="0">
            <a:latin typeface="+mj-lt"/>
          </a:endParaRPr>
        </a:p>
      </dsp:txBody>
      <dsp:txXfrm>
        <a:off x="400049" y="1969556"/>
        <a:ext cx="7200900" cy="654627"/>
      </dsp:txXfrm>
    </dsp:sp>
    <dsp:sp modelId="{DCF65227-287F-4D32-B45A-9EBDD148DCDF}">
      <dsp:nvSpPr>
        <dsp:cNvPr id="0" name=""/>
        <dsp:cNvSpPr/>
      </dsp:nvSpPr>
      <dsp:spPr>
        <a:xfrm>
          <a:off x="400049" y="2624183"/>
          <a:ext cx="960120" cy="160020"/>
        </a:xfrm>
        <a:prstGeom prst="parallelogram">
          <a:avLst>
            <a:gd name="adj" fmla="val 140840"/>
          </a:avLst>
        </a:prstGeom>
        <a:solidFill>
          <a:schemeClr val="accent3">
            <a:hueOff val="2916735"/>
            <a:satOff val="-4376"/>
            <a:lumOff val="-712"/>
            <a:alphaOff val="0"/>
          </a:schemeClr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355E0D-4556-458F-BAE1-F252C2FA8BCE}">
      <dsp:nvSpPr>
        <dsp:cNvPr id="0" name=""/>
        <dsp:cNvSpPr/>
      </dsp:nvSpPr>
      <dsp:spPr>
        <a:xfrm>
          <a:off x="1416177" y="2624183"/>
          <a:ext cx="960120" cy="160020"/>
        </a:xfrm>
        <a:prstGeom prst="parallelogram">
          <a:avLst>
            <a:gd name="adj" fmla="val 140840"/>
          </a:avLst>
        </a:prstGeom>
        <a:solidFill>
          <a:schemeClr val="accent3">
            <a:hueOff val="3333411"/>
            <a:satOff val="-5001"/>
            <a:lumOff val="-813"/>
            <a:alphaOff val="0"/>
          </a:schemeClr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B91A86-CEE1-4B78-A1F0-8FB8D02F4CF9}">
      <dsp:nvSpPr>
        <dsp:cNvPr id="0" name=""/>
        <dsp:cNvSpPr/>
      </dsp:nvSpPr>
      <dsp:spPr>
        <a:xfrm>
          <a:off x="2432304" y="2624183"/>
          <a:ext cx="960120" cy="160020"/>
        </a:xfrm>
        <a:prstGeom prst="parallelogram">
          <a:avLst>
            <a:gd name="adj" fmla="val 14084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0E2B88-66B9-4573-A211-FFF65FD5FC54}">
      <dsp:nvSpPr>
        <dsp:cNvPr id="0" name=""/>
        <dsp:cNvSpPr/>
      </dsp:nvSpPr>
      <dsp:spPr>
        <a:xfrm>
          <a:off x="3448431" y="2624183"/>
          <a:ext cx="960120" cy="160020"/>
        </a:xfrm>
        <a:prstGeom prst="parallelogram">
          <a:avLst>
            <a:gd name="adj" fmla="val 140840"/>
          </a:avLst>
        </a:prstGeom>
        <a:solidFill>
          <a:schemeClr val="accent3">
            <a:hueOff val="4166764"/>
            <a:satOff val="-6252"/>
            <a:lumOff val="-1017"/>
            <a:alphaOff val="0"/>
          </a:schemeClr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03F189-7562-4CDE-B5FA-48959BF928A7}">
      <dsp:nvSpPr>
        <dsp:cNvPr id="0" name=""/>
        <dsp:cNvSpPr/>
      </dsp:nvSpPr>
      <dsp:spPr>
        <a:xfrm>
          <a:off x="4464558" y="2624183"/>
          <a:ext cx="960120" cy="160020"/>
        </a:xfrm>
        <a:prstGeom prst="parallelogram">
          <a:avLst>
            <a:gd name="adj" fmla="val 140840"/>
          </a:avLst>
        </a:prstGeom>
        <a:solidFill>
          <a:schemeClr val="accent3">
            <a:hueOff val="4583441"/>
            <a:satOff val="-6877"/>
            <a:lumOff val="-1118"/>
            <a:alphaOff val="0"/>
          </a:schemeClr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CBB610-ECD6-4D47-8684-64EB3D11FE76}">
      <dsp:nvSpPr>
        <dsp:cNvPr id="0" name=""/>
        <dsp:cNvSpPr/>
      </dsp:nvSpPr>
      <dsp:spPr>
        <a:xfrm>
          <a:off x="5480685" y="2624183"/>
          <a:ext cx="960120" cy="160020"/>
        </a:xfrm>
        <a:prstGeom prst="parallelogram">
          <a:avLst>
            <a:gd name="adj" fmla="val 140840"/>
          </a:avLst>
        </a:prstGeom>
        <a:solidFill>
          <a:schemeClr val="accent3">
            <a:hueOff val="5000117"/>
            <a:satOff val="-7502"/>
            <a:lumOff val="-1220"/>
            <a:alphaOff val="0"/>
          </a:schemeClr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390237-17CA-4979-99EA-9F8C928C7AAE}">
      <dsp:nvSpPr>
        <dsp:cNvPr id="0" name=""/>
        <dsp:cNvSpPr/>
      </dsp:nvSpPr>
      <dsp:spPr>
        <a:xfrm>
          <a:off x="6496812" y="2624183"/>
          <a:ext cx="960120" cy="160020"/>
        </a:xfrm>
        <a:prstGeom prst="parallelogram">
          <a:avLst>
            <a:gd name="adj" fmla="val 140840"/>
          </a:avLst>
        </a:prstGeom>
        <a:solidFill>
          <a:schemeClr val="accent3">
            <a:hueOff val="5416794"/>
            <a:satOff val="-8127"/>
            <a:lumOff val="-1322"/>
            <a:alphaOff val="0"/>
          </a:schemeClr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8F8433-3B26-4C7B-95DA-6D65BBF402DD}">
      <dsp:nvSpPr>
        <dsp:cNvPr id="0" name=""/>
        <dsp:cNvSpPr/>
      </dsp:nvSpPr>
      <dsp:spPr>
        <a:xfrm>
          <a:off x="400049" y="2897844"/>
          <a:ext cx="7200900" cy="654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b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>
              <a:latin typeface="+mj-lt"/>
            </a:rPr>
            <a:t>Datos Administrativos y SIG</a:t>
          </a:r>
          <a:endParaRPr lang="es-ES" sz="2500" kern="1200" dirty="0">
            <a:latin typeface="+mj-lt"/>
          </a:endParaRPr>
        </a:p>
      </dsp:txBody>
      <dsp:txXfrm>
        <a:off x="400049" y="2897844"/>
        <a:ext cx="7200900" cy="654627"/>
      </dsp:txXfrm>
    </dsp:sp>
    <dsp:sp modelId="{6FB88724-70BF-4E96-9C64-88FB98092995}">
      <dsp:nvSpPr>
        <dsp:cNvPr id="0" name=""/>
        <dsp:cNvSpPr/>
      </dsp:nvSpPr>
      <dsp:spPr>
        <a:xfrm>
          <a:off x="400049" y="3552471"/>
          <a:ext cx="960120" cy="160020"/>
        </a:xfrm>
        <a:prstGeom prst="parallelogram">
          <a:avLst>
            <a:gd name="adj" fmla="val 140840"/>
          </a:avLst>
        </a:prstGeom>
        <a:solidFill>
          <a:schemeClr val="accent3">
            <a:hueOff val="5833470"/>
            <a:satOff val="-8753"/>
            <a:lumOff val="-1423"/>
            <a:alphaOff val="0"/>
          </a:schemeClr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58C426-0C38-42CF-885C-7440ACF60496}">
      <dsp:nvSpPr>
        <dsp:cNvPr id="0" name=""/>
        <dsp:cNvSpPr/>
      </dsp:nvSpPr>
      <dsp:spPr>
        <a:xfrm>
          <a:off x="1416177" y="3552471"/>
          <a:ext cx="960120" cy="160020"/>
        </a:xfrm>
        <a:prstGeom prst="parallelogram">
          <a:avLst>
            <a:gd name="adj" fmla="val 140840"/>
          </a:avLst>
        </a:prstGeom>
        <a:solidFill>
          <a:schemeClr val="accent3">
            <a:hueOff val="6250147"/>
            <a:satOff val="-9378"/>
            <a:lumOff val="-1525"/>
            <a:alphaOff val="0"/>
          </a:schemeClr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6DB75D-BA3D-4BA4-919A-B48901E4D7ED}">
      <dsp:nvSpPr>
        <dsp:cNvPr id="0" name=""/>
        <dsp:cNvSpPr/>
      </dsp:nvSpPr>
      <dsp:spPr>
        <a:xfrm>
          <a:off x="2432304" y="3552471"/>
          <a:ext cx="960120" cy="160020"/>
        </a:xfrm>
        <a:prstGeom prst="parallelogram">
          <a:avLst>
            <a:gd name="adj" fmla="val 140840"/>
          </a:avLst>
        </a:prstGeom>
        <a:solidFill>
          <a:schemeClr val="accent3">
            <a:hueOff val="6666823"/>
            <a:satOff val="-10003"/>
            <a:lumOff val="-1627"/>
            <a:alphaOff val="0"/>
          </a:schemeClr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147453-E6A0-47AC-ABE1-B2F2DC46D28C}">
      <dsp:nvSpPr>
        <dsp:cNvPr id="0" name=""/>
        <dsp:cNvSpPr/>
      </dsp:nvSpPr>
      <dsp:spPr>
        <a:xfrm>
          <a:off x="3448431" y="3552471"/>
          <a:ext cx="960120" cy="160020"/>
        </a:xfrm>
        <a:prstGeom prst="parallelogram">
          <a:avLst>
            <a:gd name="adj" fmla="val 140840"/>
          </a:avLst>
        </a:prstGeom>
        <a:solidFill>
          <a:schemeClr val="accent3">
            <a:hueOff val="7083499"/>
            <a:satOff val="-10628"/>
            <a:lumOff val="-1728"/>
            <a:alphaOff val="0"/>
          </a:schemeClr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54AA74-E579-4C4C-B6C6-15D504030A7A}">
      <dsp:nvSpPr>
        <dsp:cNvPr id="0" name=""/>
        <dsp:cNvSpPr/>
      </dsp:nvSpPr>
      <dsp:spPr>
        <a:xfrm>
          <a:off x="4464558" y="3552471"/>
          <a:ext cx="960120" cy="160020"/>
        </a:xfrm>
        <a:prstGeom prst="parallelogram">
          <a:avLst>
            <a:gd name="adj" fmla="val 14084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EE4072-B822-422E-89FF-E5DCD7044AEC}">
      <dsp:nvSpPr>
        <dsp:cNvPr id="0" name=""/>
        <dsp:cNvSpPr/>
      </dsp:nvSpPr>
      <dsp:spPr>
        <a:xfrm>
          <a:off x="5480685" y="3552471"/>
          <a:ext cx="960120" cy="160020"/>
        </a:xfrm>
        <a:prstGeom prst="parallelogram">
          <a:avLst>
            <a:gd name="adj" fmla="val 140840"/>
          </a:avLst>
        </a:prstGeom>
        <a:solidFill>
          <a:schemeClr val="accent3">
            <a:hueOff val="7916852"/>
            <a:satOff val="-11879"/>
            <a:lumOff val="-1932"/>
            <a:alphaOff val="0"/>
          </a:schemeClr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C6DCC1-2987-4C31-81AB-BB6810239A3F}">
      <dsp:nvSpPr>
        <dsp:cNvPr id="0" name=""/>
        <dsp:cNvSpPr/>
      </dsp:nvSpPr>
      <dsp:spPr>
        <a:xfrm>
          <a:off x="6496812" y="3552471"/>
          <a:ext cx="960120" cy="160020"/>
        </a:xfrm>
        <a:prstGeom prst="parallelogram">
          <a:avLst>
            <a:gd name="adj" fmla="val 140840"/>
          </a:avLst>
        </a:prstGeom>
        <a:solidFill>
          <a:schemeClr val="accent3">
            <a:hueOff val="8333528"/>
            <a:satOff val="-12504"/>
            <a:lumOff val="-2033"/>
            <a:alphaOff val="0"/>
          </a:schemeClr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3ACB38-DFD4-406F-AE27-7F55793300A1}">
      <dsp:nvSpPr>
        <dsp:cNvPr id="0" name=""/>
        <dsp:cNvSpPr/>
      </dsp:nvSpPr>
      <dsp:spPr>
        <a:xfrm>
          <a:off x="400049" y="3826132"/>
          <a:ext cx="7200900" cy="654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b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smtClean="0">
              <a:latin typeface="+mj-lt"/>
            </a:rPr>
            <a:t>Evaluación de Impacto</a:t>
          </a:r>
          <a:endParaRPr lang="es-ES" sz="2500" kern="1200" dirty="0">
            <a:latin typeface="+mj-lt"/>
          </a:endParaRPr>
        </a:p>
      </dsp:txBody>
      <dsp:txXfrm>
        <a:off x="400049" y="3826132"/>
        <a:ext cx="7200900" cy="654627"/>
      </dsp:txXfrm>
    </dsp:sp>
    <dsp:sp modelId="{87BFF17B-E1F8-4307-BCBC-DBE78FE3E037}">
      <dsp:nvSpPr>
        <dsp:cNvPr id="0" name=""/>
        <dsp:cNvSpPr/>
      </dsp:nvSpPr>
      <dsp:spPr>
        <a:xfrm>
          <a:off x="400049" y="4480759"/>
          <a:ext cx="960120" cy="160020"/>
        </a:xfrm>
        <a:prstGeom prst="parallelogram">
          <a:avLst>
            <a:gd name="adj" fmla="val 140840"/>
          </a:avLst>
        </a:prstGeom>
        <a:solidFill>
          <a:schemeClr val="accent3">
            <a:hueOff val="8750205"/>
            <a:satOff val="-13129"/>
            <a:lumOff val="-2135"/>
            <a:alphaOff val="0"/>
          </a:schemeClr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FAE691-2564-4C87-AF2A-BC7017F609CD}">
      <dsp:nvSpPr>
        <dsp:cNvPr id="0" name=""/>
        <dsp:cNvSpPr/>
      </dsp:nvSpPr>
      <dsp:spPr>
        <a:xfrm>
          <a:off x="1416177" y="4480759"/>
          <a:ext cx="960120" cy="160020"/>
        </a:xfrm>
        <a:prstGeom prst="parallelogram">
          <a:avLst>
            <a:gd name="adj" fmla="val 140840"/>
          </a:avLst>
        </a:prstGeom>
        <a:solidFill>
          <a:schemeClr val="accent3">
            <a:hueOff val="9166881"/>
            <a:satOff val="-13754"/>
            <a:lumOff val="-2237"/>
            <a:alphaOff val="0"/>
          </a:schemeClr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199586-D466-43D9-AD47-A7A8E150462A}">
      <dsp:nvSpPr>
        <dsp:cNvPr id="0" name=""/>
        <dsp:cNvSpPr/>
      </dsp:nvSpPr>
      <dsp:spPr>
        <a:xfrm>
          <a:off x="2432304" y="4480759"/>
          <a:ext cx="960120" cy="160020"/>
        </a:xfrm>
        <a:prstGeom prst="parallelogram">
          <a:avLst>
            <a:gd name="adj" fmla="val 140840"/>
          </a:avLst>
        </a:prstGeom>
        <a:solidFill>
          <a:schemeClr val="accent3">
            <a:hueOff val="9583558"/>
            <a:satOff val="-14379"/>
            <a:lumOff val="-2338"/>
            <a:alphaOff val="0"/>
          </a:schemeClr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CA9A5B-06C4-4A49-872A-BEADF5534BDA}">
      <dsp:nvSpPr>
        <dsp:cNvPr id="0" name=""/>
        <dsp:cNvSpPr/>
      </dsp:nvSpPr>
      <dsp:spPr>
        <a:xfrm>
          <a:off x="3448431" y="4480759"/>
          <a:ext cx="960120" cy="160020"/>
        </a:xfrm>
        <a:prstGeom prst="parallelogram">
          <a:avLst>
            <a:gd name="adj" fmla="val 140840"/>
          </a:avLst>
        </a:prstGeom>
        <a:solidFill>
          <a:schemeClr val="accent3">
            <a:hueOff val="10000235"/>
            <a:satOff val="-15004"/>
            <a:lumOff val="-2440"/>
            <a:alphaOff val="0"/>
          </a:schemeClr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8EDE81-BAA6-499E-88A9-631DC32D5E1C}">
      <dsp:nvSpPr>
        <dsp:cNvPr id="0" name=""/>
        <dsp:cNvSpPr/>
      </dsp:nvSpPr>
      <dsp:spPr>
        <a:xfrm>
          <a:off x="4464558" y="4480759"/>
          <a:ext cx="960120" cy="160020"/>
        </a:xfrm>
        <a:prstGeom prst="parallelogram">
          <a:avLst>
            <a:gd name="adj" fmla="val 140840"/>
          </a:avLst>
        </a:prstGeom>
        <a:solidFill>
          <a:schemeClr val="accent3">
            <a:hueOff val="10416910"/>
            <a:satOff val="-15630"/>
            <a:lumOff val="-2542"/>
            <a:alphaOff val="0"/>
          </a:schemeClr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C0E2D3-B69A-4C9F-94BB-E9108941FEFE}">
      <dsp:nvSpPr>
        <dsp:cNvPr id="0" name=""/>
        <dsp:cNvSpPr/>
      </dsp:nvSpPr>
      <dsp:spPr>
        <a:xfrm>
          <a:off x="5480685" y="4480759"/>
          <a:ext cx="960120" cy="160020"/>
        </a:xfrm>
        <a:prstGeom prst="parallelogram">
          <a:avLst>
            <a:gd name="adj" fmla="val 140840"/>
          </a:avLst>
        </a:prstGeom>
        <a:solidFill>
          <a:schemeClr val="accent3">
            <a:hueOff val="10833587"/>
            <a:satOff val="-16255"/>
            <a:lumOff val="-2643"/>
            <a:alphaOff val="0"/>
          </a:schemeClr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F46DDD-FF06-4889-806B-4D424E65F30C}">
      <dsp:nvSpPr>
        <dsp:cNvPr id="0" name=""/>
        <dsp:cNvSpPr/>
      </dsp:nvSpPr>
      <dsp:spPr>
        <a:xfrm>
          <a:off x="6496812" y="4480759"/>
          <a:ext cx="960120" cy="160020"/>
        </a:xfrm>
        <a:prstGeom prst="parallelogram">
          <a:avLst>
            <a:gd name="adj" fmla="val 14084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5BDD363-7123-4431-B405-63C2D64D2F97}" type="datetimeFigureOut">
              <a:rPr lang="es-ES" smtClean="0"/>
              <a:t>16/07/2013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C249A2D-3CCB-45FD-9408-316AB5F09C9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6351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9170530-5DC7-45FF-9908-E65E88836C94}" type="datetimeFigureOut">
              <a:rPr lang="es-ES" smtClean="0"/>
              <a:t>16/07/2013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84DA739-33FC-4501-9C6D-FA4FB80DB6A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6244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Otra cosa: ver</a:t>
            </a:r>
            <a:r>
              <a:rPr lang="es-ES" baseline="0" dirty="0" smtClean="0"/>
              <a:t> el numero de pobres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DA739-33FC-4501-9C6D-FA4FB80DB6AA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6977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No solo sirve para</a:t>
            </a:r>
            <a:r>
              <a:rPr lang="es-ES" baseline="0" dirty="0" smtClean="0"/>
              <a:t> comparar hacia afuera – también identificar problemas dentro 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DA739-33FC-4501-9C6D-FA4FB80DB6AA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3356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Focalicalizacion</a:t>
            </a:r>
            <a:r>
              <a:rPr lang="es-ES" baseline="0" dirty="0" smtClean="0"/>
              <a:t> no es perfecta – hay errores de </a:t>
            </a:r>
            <a:r>
              <a:rPr lang="es-ES" baseline="0" dirty="0" err="1" smtClean="0"/>
              <a:t>inclusion</a:t>
            </a:r>
            <a:r>
              <a:rPr lang="es-ES" baseline="0" dirty="0" smtClean="0"/>
              <a:t> y </a:t>
            </a:r>
            <a:r>
              <a:rPr lang="es-ES" baseline="0" dirty="0" err="1" smtClean="0"/>
              <a:t>exclusion</a:t>
            </a:r>
            <a:r>
              <a:rPr lang="es-ES" baseline="0" dirty="0" smtClean="0"/>
              <a:t> – se pueden usar varios criterios combinados – dentro de los distritos los que tienen las mayores brechas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DA739-33FC-4501-9C6D-FA4FB80DB6AA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0945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Tambien</a:t>
            </a:r>
            <a:r>
              <a:rPr lang="es-ES" dirty="0" smtClean="0"/>
              <a:t> indicadores que capturen calidad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DA739-33FC-4501-9C6D-FA4FB80DB6AA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6454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6EE19-34B4-4A28-A962-F1C8E97D4518}" type="slidenum">
              <a:rPr lang="es-CR" smtClean="0"/>
              <a:t>22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89086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Paso inicial</a:t>
            </a:r>
            <a:r>
              <a:rPr lang="es-ES" baseline="0" dirty="0" smtClean="0"/>
              <a:t> muy importante para avanzar en su tarea de M&amp;E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DA739-33FC-4501-9C6D-FA4FB80DB6AA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121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Valor</a:t>
            </a:r>
            <a:r>
              <a:rPr lang="es-ES" baseline="0" dirty="0" smtClean="0"/>
              <a:t> de datos administrativos para la </a:t>
            </a:r>
            <a:r>
              <a:rPr lang="es-ES" baseline="0" dirty="0" err="1" smtClean="0"/>
              <a:t>evaluacion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DA739-33FC-4501-9C6D-FA4FB80DB6AA}" type="slidenum">
              <a:rPr lang="es-ES" smtClean="0"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4846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125E081-FCF7-4F56-8D1F-C51DA42E3096}" type="datetimeFigureOut">
              <a:rPr lang="es-ES" smtClean="0"/>
              <a:t>16/07/2013</a:t>
            </a:fld>
            <a:endParaRPr lang="es-E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1BCDB6C-49BF-406F-A7D5-F45054A5906D}" type="slidenum">
              <a:rPr lang="es-ES" smtClean="0"/>
              <a:t>‹#›</a:t>
            </a:fld>
            <a:endParaRPr lang="es-E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s-E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5E081-FCF7-4F56-8D1F-C51DA42E3096}" type="datetimeFigureOut">
              <a:rPr lang="es-ES" smtClean="0"/>
              <a:t>16/07/2013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B6C-49BF-406F-A7D5-F45054A5906D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5E081-FCF7-4F56-8D1F-C51DA42E3096}" type="datetimeFigureOut">
              <a:rPr lang="es-ES" smtClean="0"/>
              <a:t>16/07/2013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1BCDB6C-49BF-406F-A7D5-F45054A5906D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5E081-FCF7-4F56-8D1F-C51DA42E3096}" type="datetimeFigureOut">
              <a:rPr lang="es-ES" smtClean="0"/>
              <a:t>16/07/2013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B6C-49BF-406F-A7D5-F45054A5906D}" type="slidenum">
              <a:rPr lang="es-ES" smtClean="0"/>
              <a:t>‹#›</a:t>
            </a:fld>
            <a:endParaRPr lang="es-E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125E081-FCF7-4F56-8D1F-C51DA42E3096}" type="datetimeFigureOut">
              <a:rPr lang="es-ES" smtClean="0"/>
              <a:t>16/07/2013</a:t>
            </a:fld>
            <a:endParaRPr lang="es-E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1BCDB6C-49BF-406F-A7D5-F45054A5906D}" type="slidenum">
              <a:rPr lang="es-ES" smtClean="0"/>
              <a:t>‹#›</a:t>
            </a:fld>
            <a:endParaRPr lang="es-E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5E081-FCF7-4F56-8D1F-C51DA42E3096}" type="datetimeFigureOut">
              <a:rPr lang="es-ES" smtClean="0"/>
              <a:t>16/07/2013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B6C-49BF-406F-A7D5-F45054A5906D}" type="slidenum">
              <a:rPr lang="es-ES" smtClean="0"/>
              <a:t>‹#›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5E081-FCF7-4F56-8D1F-C51DA42E3096}" type="datetimeFigureOut">
              <a:rPr lang="es-ES" smtClean="0"/>
              <a:t>16/07/2013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B6C-49BF-406F-A7D5-F45054A5906D}" type="slidenum">
              <a:rPr lang="es-ES" smtClean="0"/>
              <a:t>‹#›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5E081-FCF7-4F56-8D1F-C51DA42E3096}" type="datetimeFigureOut">
              <a:rPr lang="es-ES" smtClean="0"/>
              <a:t>16/07/2013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B6C-49BF-406F-A7D5-F45054A5906D}" type="slidenum">
              <a:rPr lang="es-ES" smtClean="0"/>
              <a:t>‹#›</a:t>
            </a:fld>
            <a:endParaRPr lang="es-E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5E081-FCF7-4F56-8D1F-C51DA42E3096}" type="datetimeFigureOut">
              <a:rPr lang="es-ES" smtClean="0"/>
              <a:t>16/07/2013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B6C-49BF-406F-A7D5-F45054A5906D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5E081-FCF7-4F56-8D1F-C51DA42E3096}" type="datetimeFigureOut">
              <a:rPr lang="es-ES" smtClean="0"/>
              <a:t>16/07/2013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1BCDB6C-49BF-406F-A7D5-F45054A5906D}" type="slidenum">
              <a:rPr lang="es-ES" smtClean="0"/>
              <a:t>‹#›</a:t>
            </a:fld>
            <a:endParaRPr lang="es-E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5E081-FCF7-4F56-8D1F-C51DA42E3096}" type="datetimeFigureOut">
              <a:rPr lang="es-ES" smtClean="0"/>
              <a:t>16/07/2013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B6C-49BF-406F-A7D5-F45054A5906D}" type="slidenum">
              <a:rPr lang="es-ES" smtClean="0"/>
              <a:t>‹#›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8125E081-FCF7-4F56-8D1F-C51DA42E3096}" type="datetimeFigureOut">
              <a:rPr lang="es-ES" smtClean="0"/>
              <a:t>16/07/2013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81BCDB6C-49BF-406F-A7D5-F45054A5906D}" type="slidenum">
              <a:rPr lang="es-ES" smtClean="0"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 smtClean="0"/>
              <a:t>María Eugenia Genoni</a:t>
            </a:r>
          </a:p>
          <a:p>
            <a:endParaRPr lang="es-ES" dirty="0" smtClean="0"/>
          </a:p>
          <a:p>
            <a:r>
              <a:rPr lang="es-ES" dirty="0" smtClean="0"/>
              <a:t>Economista</a:t>
            </a:r>
            <a:endParaRPr lang="es-ES" dirty="0"/>
          </a:p>
          <a:p>
            <a:r>
              <a:rPr lang="es-ES" dirty="0" smtClean="0"/>
              <a:t>Unidad de Pobreza, G</a:t>
            </a:r>
            <a:r>
              <a:rPr lang="es-ES" dirty="0"/>
              <a:t>é</a:t>
            </a:r>
            <a:r>
              <a:rPr lang="es-ES" dirty="0" smtClean="0"/>
              <a:t>nero y Equidad para LAC</a:t>
            </a:r>
          </a:p>
          <a:p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cap="none" dirty="0"/>
              <a:t>H</a:t>
            </a:r>
            <a:r>
              <a:rPr lang="es-ES" cap="none" dirty="0" smtClean="0"/>
              <a:t>erramientas para </a:t>
            </a:r>
            <a:r>
              <a:rPr lang="es-ES" cap="none" dirty="0"/>
              <a:t>P</a:t>
            </a:r>
            <a:r>
              <a:rPr lang="es-ES" cap="none" dirty="0" smtClean="0"/>
              <a:t>romover la Equidad a Nivel Municipal</a:t>
            </a:r>
            <a:endParaRPr lang="es-ES" cap="none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4876800"/>
            <a:ext cx="1579562" cy="1407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7142018" y="6283861"/>
            <a:ext cx="1828799" cy="461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sz="1900" kern="1200" spc="1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 sz="18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sz="16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None/>
              <a:defRPr sz="13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smtClean="0"/>
          </a:p>
          <a:p>
            <a:r>
              <a:rPr lang="es-MX" smtClean="0"/>
              <a:t>BANCO MUNDIAL</a:t>
            </a:r>
          </a:p>
          <a:p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133799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81641"/>
          </a:xfrm>
        </p:spPr>
        <p:txBody>
          <a:bodyPr>
            <a:noAutofit/>
          </a:bodyPr>
          <a:lstStyle/>
          <a:p>
            <a:pPr>
              <a:lnSpc>
                <a:spcPts val="3400"/>
              </a:lnSpc>
            </a:pPr>
            <a:r>
              <a:rPr lang="es-CO" i="1" cap="none" dirty="0"/>
              <a:t>El mapa ayuda a elevar la efectividad de los recursos públicos…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67640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latin typeface="+mj-lt"/>
              </a:rPr>
              <a:t>Ejemplo en Guatemala: </a:t>
            </a:r>
            <a:r>
              <a:rPr lang="es-MX" dirty="0" smtClean="0">
                <a:latin typeface="+mj-lt"/>
              </a:rPr>
              <a:t>Imagine una política social que busca distribuir 0.5% del PIB entre la población rural guatemalteca sin costos administrativos y distorsiones …. sus efectos en reducción de pobreza serían:</a:t>
            </a:r>
            <a:endParaRPr lang="en-US" dirty="0">
              <a:latin typeface="+mj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04800" y="2657146"/>
            <a:ext cx="6400800" cy="4058307"/>
            <a:chOff x="228600" y="2679558"/>
            <a:chExt cx="6400800" cy="4058307"/>
          </a:xfrm>
        </p:grpSpPr>
        <p:graphicFrame>
          <p:nvGraphicFramePr>
            <p:cNvPr id="9" name="Chart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251328974"/>
                </p:ext>
              </p:extLst>
            </p:nvPr>
          </p:nvGraphicFramePr>
          <p:xfrm>
            <a:off x="228600" y="2679558"/>
            <a:ext cx="6400800" cy="3657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" name="TextBox 1"/>
            <p:cNvSpPr txBox="1"/>
            <p:nvPr/>
          </p:nvSpPr>
          <p:spPr>
            <a:xfrm>
              <a:off x="3276600" y="6368533"/>
              <a:ext cx="2667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smtClean="0"/>
                <a:t>Tasa de pobreza</a:t>
              </a:r>
              <a:endParaRPr lang="es-E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858000" y="3200400"/>
            <a:ext cx="2003612" cy="2438400"/>
            <a:chOff x="6858000" y="3200400"/>
            <a:chExt cx="2003612" cy="2438400"/>
          </a:xfrm>
        </p:grpSpPr>
        <p:sp>
          <p:nvSpPr>
            <p:cNvPr id="5" name="Down Arrow 4"/>
            <p:cNvSpPr/>
            <p:nvPr/>
          </p:nvSpPr>
          <p:spPr>
            <a:xfrm>
              <a:off x="6858000" y="3200400"/>
              <a:ext cx="533400" cy="2438400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37612" y="3934599"/>
              <a:ext cx="1524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>
                  <a:latin typeface="+mj-lt"/>
                </a:rPr>
                <a:t>Reducción en Pobreza al Focalizar</a:t>
              </a:r>
              <a:endParaRPr lang="es-ES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494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77930" y="1719071"/>
            <a:ext cx="5210962" cy="4407408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es-ES" dirty="0" smtClean="0">
                <a:latin typeface="+mj-lt"/>
              </a:rPr>
              <a:t>Fondo de 600 millones de Soles que tiene como objetivo financiar proyectos de infraestructura de manera coordinada en agua, saneamiento, electricidad, comunicaciones y caminos</a:t>
            </a:r>
          </a:p>
          <a:p>
            <a:pPr marL="45720" indent="0">
              <a:buNone/>
            </a:pPr>
            <a:endParaRPr lang="es-ES" dirty="0" smtClean="0">
              <a:latin typeface="+mj-lt"/>
            </a:endParaRPr>
          </a:p>
          <a:p>
            <a:pPr marL="45720" indent="0">
              <a:buNone/>
            </a:pPr>
            <a:r>
              <a:rPr lang="es-ES" dirty="0" smtClean="0">
                <a:latin typeface="+mj-lt"/>
              </a:rPr>
              <a:t>Distritos priorizados:</a:t>
            </a:r>
          </a:p>
          <a:p>
            <a:pPr marL="560070" indent="-514350">
              <a:buAutoNum type="romanUcPeriod"/>
            </a:pPr>
            <a:endParaRPr lang="es-ES" dirty="0" smtClean="0">
              <a:latin typeface="+mj-lt"/>
            </a:endParaRPr>
          </a:p>
          <a:p>
            <a:pPr marL="502920" indent="-457200">
              <a:buFont typeface="+mj-lt"/>
              <a:buAutoNum type="arabicPeriod"/>
            </a:pPr>
            <a:r>
              <a:rPr lang="es-ES" dirty="0" smtClean="0">
                <a:latin typeface="+mj-lt"/>
              </a:rPr>
              <a:t>Distritos con alta pobreza (usando mapa de pobreza)</a:t>
            </a:r>
            <a:endParaRPr lang="es-ES" dirty="0">
              <a:latin typeface="+mj-lt"/>
            </a:endParaRPr>
          </a:p>
          <a:p>
            <a:pPr marL="502920" indent="-457200">
              <a:buFont typeface="+mj-lt"/>
              <a:buAutoNum type="arabicPeriod"/>
            </a:pPr>
            <a:endParaRPr lang="es-ES" dirty="0" smtClean="0">
              <a:latin typeface="+mj-lt"/>
            </a:endParaRPr>
          </a:p>
          <a:p>
            <a:pPr marL="502920" indent="-457200">
              <a:buFont typeface="+mj-lt"/>
              <a:buAutoNum type="arabicPeriod"/>
            </a:pPr>
            <a:r>
              <a:rPr lang="es-ES" dirty="0" smtClean="0">
                <a:latin typeface="+mj-lt"/>
              </a:rPr>
              <a:t>Distritos </a:t>
            </a:r>
            <a:r>
              <a:rPr lang="es-ES" dirty="0">
                <a:latin typeface="+mj-lt"/>
              </a:rPr>
              <a:t>con más del </a:t>
            </a:r>
            <a:r>
              <a:rPr lang="es-ES" b="1" dirty="0">
                <a:latin typeface="+mj-lt"/>
              </a:rPr>
              <a:t>50% de su población en proceso de inclusión</a:t>
            </a:r>
            <a:r>
              <a:rPr lang="es-ES" dirty="0">
                <a:latin typeface="+mj-lt"/>
              </a:rPr>
              <a:t>. Al menos 3 de estas circunstancias de exclusión: </a:t>
            </a:r>
          </a:p>
          <a:p>
            <a:pPr marL="662940" lvl="1" indent="-342900">
              <a:buFont typeface="+mj-lt"/>
              <a:buAutoNum type="alphaLcParenR"/>
            </a:pPr>
            <a:r>
              <a:rPr lang="es-ES" dirty="0" smtClean="0">
                <a:latin typeface="+mj-lt"/>
              </a:rPr>
              <a:t>Ámbito </a:t>
            </a:r>
            <a:r>
              <a:rPr lang="es-ES" dirty="0">
                <a:latin typeface="+mj-lt"/>
              </a:rPr>
              <a:t>Rural </a:t>
            </a:r>
          </a:p>
          <a:p>
            <a:pPr marL="662940" lvl="1" indent="-342900">
              <a:buFont typeface="+mj-lt"/>
              <a:buAutoNum type="alphaLcParenR"/>
            </a:pPr>
            <a:r>
              <a:rPr lang="es-ES" dirty="0" smtClean="0">
                <a:latin typeface="+mj-lt"/>
              </a:rPr>
              <a:t>Jefe </a:t>
            </a:r>
            <a:r>
              <a:rPr lang="es-ES" dirty="0">
                <a:latin typeface="+mj-lt"/>
              </a:rPr>
              <a:t>de hogar tiene lengua materna indígena </a:t>
            </a:r>
          </a:p>
          <a:p>
            <a:pPr marL="662940" lvl="1" indent="-342900">
              <a:buFont typeface="+mj-lt"/>
              <a:buAutoNum type="alphaLcParenR"/>
            </a:pPr>
            <a:r>
              <a:rPr lang="es-ES" dirty="0" smtClean="0">
                <a:latin typeface="+mj-lt"/>
              </a:rPr>
              <a:t>Educación </a:t>
            </a:r>
            <a:r>
              <a:rPr lang="es-ES" dirty="0">
                <a:latin typeface="+mj-lt"/>
              </a:rPr>
              <a:t>de la madre es menor a </a:t>
            </a:r>
            <a:r>
              <a:rPr lang="es-ES" dirty="0" smtClean="0">
                <a:latin typeface="+mj-lt"/>
              </a:rPr>
              <a:t>primaria </a:t>
            </a:r>
            <a:r>
              <a:rPr lang="es-ES" dirty="0">
                <a:latin typeface="+mj-lt"/>
              </a:rPr>
              <a:t>completa </a:t>
            </a:r>
          </a:p>
          <a:p>
            <a:pPr marL="662940" lvl="1" indent="-342900">
              <a:buFont typeface="+mj-lt"/>
              <a:buAutoNum type="alphaLcParenR"/>
            </a:pPr>
            <a:r>
              <a:rPr lang="es-ES" dirty="0" smtClean="0">
                <a:latin typeface="+mj-lt"/>
              </a:rPr>
              <a:t>Quintil </a:t>
            </a:r>
            <a:r>
              <a:rPr lang="es-ES" dirty="0">
                <a:latin typeface="+mj-lt"/>
              </a:rPr>
              <a:t>1 de pobreza </a:t>
            </a:r>
          </a:p>
          <a:p>
            <a:endParaRPr lang="es-E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i="1" cap="none" dirty="0" smtClean="0"/>
              <a:t>Focalización del </a:t>
            </a:r>
            <a:r>
              <a:rPr lang="es-ES" sz="2800" i="1" cap="none" dirty="0"/>
              <a:t>Fondo para la Inclusión Económica en Áreas Rurales en Perú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492623"/>
            <a:ext cx="3501730" cy="496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74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endParaRPr lang="es-ES" dirty="0" smtClean="0"/>
          </a:p>
          <a:p>
            <a:r>
              <a:rPr lang="es-ES" sz="2200" dirty="0" smtClean="0">
                <a:latin typeface="+mj-lt"/>
              </a:rPr>
              <a:t>Ayudan a entender </a:t>
            </a:r>
            <a:r>
              <a:rPr lang="es-ES" sz="2200" dirty="0">
                <a:latin typeface="+mj-lt"/>
              </a:rPr>
              <a:t>los factores determinantes de la </a:t>
            </a:r>
            <a:r>
              <a:rPr lang="es-ES" sz="2200" dirty="0" smtClean="0">
                <a:latin typeface="+mj-lt"/>
              </a:rPr>
              <a:t>pobreza</a:t>
            </a:r>
            <a:endParaRPr lang="es-ES" sz="2200" dirty="0">
              <a:latin typeface="+mj-lt"/>
            </a:endParaRPr>
          </a:p>
          <a:p>
            <a:endParaRPr lang="es-ES" sz="2200" dirty="0" smtClean="0">
              <a:latin typeface="+mj-lt"/>
            </a:endParaRPr>
          </a:p>
          <a:p>
            <a:r>
              <a:rPr lang="es-ES" sz="2200" dirty="0" smtClean="0">
                <a:latin typeface="+mj-lt"/>
              </a:rPr>
              <a:t>Pueden guiar el diseño</a:t>
            </a:r>
            <a:r>
              <a:rPr lang="es-ES" sz="2200" dirty="0">
                <a:latin typeface="+mj-lt"/>
              </a:rPr>
              <a:t>, focalización y priorización de intervenciones </a:t>
            </a:r>
          </a:p>
          <a:p>
            <a:endParaRPr lang="es-ES" sz="2200" dirty="0" smtClean="0">
              <a:latin typeface="+mj-lt"/>
            </a:endParaRPr>
          </a:p>
          <a:p>
            <a:r>
              <a:rPr lang="es-ES" sz="2200" dirty="0" smtClean="0">
                <a:latin typeface="+mj-lt"/>
              </a:rPr>
              <a:t>Pueden ser un criterio para la asignación </a:t>
            </a:r>
            <a:r>
              <a:rPr lang="es-ES" sz="2200" dirty="0">
                <a:latin typeface="+mj-lt"/>
              </a:rPr>
              <a:t>de </a:t>
            </a:r>
            <a:r>
              <a:rPr lang="es-ES" sz="2200" dirty="0" smtClean="0">
                <a:latin typeface="+mj-lt"/>
              </a:rPr>
              <a:t>presupuesto</a:t>
            </a:r>
          </a:p>
          <a:p>
            <a:endParaRPr lang="es-ES" sz="2200" dirty="0" smtClean="0">
              <a:latin typeface="+mj-lt"/>
            </a:endParaRPr>
          </a:p>
          <a:p>
            <a:r>
              <a:rPr lang="es-ES" sz="2200" dirty="0" smtClean="0">
                <a:latin typeface="+mj-lt"/>
              </a:rPr>
              <a:t>Con varios mapas – monitoreo de la situación de pobreza local</a:t>
            </a:r>
            <a:endParaRPr lang="es-ES" sz="2200" dirty="0">
              <a:latin typeface="+mj-lt"/>
            </a:endParaRPr>
          </a:p>
          <a:p>
            <a:endParaRPr lang="es-ES" sz="2200" dirty="0">
              <a:latin typeface="+mj-lt"/>
            </a:endParaRP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cap="none" dirty="0" smtClean="0"/>
              <a:t>En resumen: Los mapa de pobreza…</a:t>
            </a:r>
            <a:endParaRPr lang="es-ES" i="1" cap="none" dirty="0"/>
          </a:p>
        </p:txBody>
      </p:sp>
    </p:spTree>
    <p:extLst>
      <p:ext uri="{BB962C8B-B14F-4D97-AF65-F5344CB8AC3E}">
        <p14:creationId xmlns:p14="http://schemas.microsoft.com/office/powerpoint/2010/main" val="178929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273184"/>
            <a:ext cx="6324600" cy="1645920"/>
          </a:xfrm>
        </p:spPr>
        <p:txBody>
          <a:bodyPr/>
          <a:lstStyle/>
          <a:p>
            <a:r>
              <a:rPr lang="es-ES" dirty="0" smtClean="0"/>
              <a:t>El índice de oportunidades humanas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5257800"/>
            <a:ext cx="1983184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906"/>
          <a:stretch/>
        </p:blipFill>
        <p:spPr bwMode="auto">
          <a:xfrm>
            <a:off x="7010400" y="152400"/>
            <a:ext cx="1983184" cy="1565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1676400"/>
            <a:ext cx="1948548" cy="1614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4419600"/>
            <a:ext cx="1983184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3290454"/>
            <a:ext cx="19812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52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s-AR" sz="2200" dirty="0">
                <a:latin typeface="+mj-lt"/>
              </a:rPr>
              <a:t>El IOH</a:t>
            </a:r>
            <a:r>
              <a:rPr lang="es-CO" sz="2200" dirty="0">
                <a:latin typeface="+mj-lt"/>
                <a:cs typeface="Times New Roman" pitchFamily="18" charset="0"/>
              </a:rPr>
              <a:t> busca medir que tan igualitario es el acceso a bienes y servicios básicos</a:t>
            </a: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es-AR" sz="2200" dirty="0" smtClean="0">
              <a:latin typeface="+mj-lt"/>
            </a:endParaRP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s-AR" sz="2200" dirty="0" smtClean="0">
                <a:latin typeface="+mj-lt"/>
              </a:rPr>
              <a:t>Motivación: La cobertura de servicios básicos </a:t>
            </a:r>
            <a:r>
              <a:rPr lang="es-AR" sz="2200" dirty="0">
                <a:latin typeface="+mj-lt"/>
              </a:rPr>
              <a:t>es una medida incompleta de monitoreo del progreso hacia la </a:t>
            </a:r>
            <a:r>
              <a:rPr lang="es-AR" sz="2200" dirty="0" smtClean="0">
                <a:latin typeface="+mj-lt"/>
              </a:rPr>
              <a:t>universalidad → no </a:t>
            </a:r>
            <a:r>
              <a:rPr lang="es-AR" sz="2200" dirty="0">
                <a:latin typeface="+mj-lt"/>
              </a:rPr>
              <a:t>considera como están las oportunidades </a:t>
            </a:r>
            <a:r>
              <a:rPr lang="es-AR" sz="2200" dirty="0" smtClean="0">
                <a:latin typeface="+mj-lt"/>
              </a:rPr>
              <a:t>distribuidas</a:t>
            </a: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es-AR" sz="2200" dirty="0">
              <a:latin typeface="+mj-lt"/>
            </a:endParaRP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s-ES" sz="2200" dirty="0">
                <a:latin typeface="+mj-lt"/>
              </a:rPr>
              <a:t>Se enfoca en los niños → </a:t>
            </a:r>
            <a:r>
              <a:rPr lang="es-CO" sz="2200" dirty="0">
                <a:latin typeface="+mj-lt"/>
              </a:rPr>
              <a:t>sus oportunidades no dependen de sus decisiones y esfuerzos</a:t>
            </a:r>
            <a:endParaRPr lang="es-ES" sz="2200" dirty="0">
              <a:latin typeface="+mj-lt"/>
            </a:endParaRP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es-AR" sz="2200" dirty="0">
              <a:latin typeface="+mj-lt"/>
            </a:endParaRPr>
          </a:p>
          <a:p>
            <a:endParaRPr lang="es-CO" sz="2200" dirty="0">
              <a:latin typeface="+mj-lt"/>
              <a:cs typeface="Times New Roman" pitchFamily="18" charset="0"/>
            </a:endParaRPr>
          </a:p>
          <a:p>
            <a:endParaRPr lang="es-E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cap="none" dirty="0" smtClean="0"/>
              <a:t>¿Qué es el Índice de Oportunidades </a:t>
            </a:r>
            <a:r>
              <a:rPr lang="es-ES" i="1" cap="none" dirty="0"/>
              <a:t>H</a:t>
            </a:r>
            <a:r>
              <a:rPr lang="es-ES" i="1" cap="none" dirty="0" smtClean="0"/>
              <a:t>umanas?</a:t>
            </a:r>
            <a:endParaRPr lang="es-ES" i="1" cap="none" dirty="0"/>
          </a:p>
        </p:txBody>
      </p:sp>
    </p:spTree>
    <p:extLst>
      <p:ext uri="{BB962C8B-B14F-4D97-AF65-F5344CB8AC3E}">
        <p14:creationId xmlns:p14="http://schemas.microsoft.com/office/powerpoint/2010/main" val="368391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cap="none" dirty="0" smtClean="0"/>
              <a:t>Componentes del Índice de Oportunidades Humanas</a:t>
            </a:r>
            <a:endParaRPr lang="es-ES" i="1" cap="none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86216998"/>
              </p:ext>
            </p:extLst>
          </p:nvPr>
        </p:nvGraphicFramePr>
        <p:xfrm>
          <a:off x="76200" y="1676400"/>
          <a:ext cx="6400800" cy="436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553200" y="2438400"/>
            <a:ext cx="2286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b="1" dirty="0" smtClean="0">
                <a:solidFill>
                  <a:schemeClr val="tx2"/>
                </a:solidFill>
              </a:rPr>
              <a:t>IOH</a:t>
            </a:r>
          </a:p>
          <a:p>
            <a:pPr marL="0" lvl="1" algn="ctr"/>
            <a:r>
              <a:rPr lang="es-CO" sz="2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Tasa </a:t>
            </a:r>
            <a:r>
              <a:rPr lang="es-CO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de cobertura, sensible a desigualdad de </a:t>
            </a:r>
            <a:r>
              <a:rPr lang="es-CO" sz="2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oportunidades</a:t>
            </a:r>
            <a:endParaRPr lang="es-ES" sz="250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6063734"/>
            <a:ext cx="7765473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+mj-lt"/>
              </a:rPr>
              <a:t>Se enfoca en los niños → </a:t>
            </a:r>
            <a:r>
              <a:rPr lang="es-CO" b="1" dirty="0" smtClean="0">
                <a:latin typeface="+mj-lt"/>
                <a:cs typeface="Times New Roman" pitchFamily="18" charset="0"/>
              </a:rPr>
              <a:t>sus </a:t>
            </a:r>
            <a:r>
              <a:rPr lang="es-CO" b="1" dirty="0">
                <a:latin typeface="+mj-lt"/>
                <a:cs typeface="Times New Roman" pitchFamily="18" charset="0"/>
              </a:rPr>
              <a:t>oportunidades no dependen de sus decisiones y esfuerzos</a:t>
            </a:r>
            <a:endParaRPr lang="es-E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64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es-ES" dirty="0" smtClean="0">
                <a:latin typeface="+mj-lt"/>
              </a:rPr>
              <a:t>Índice de Oportunidades Humanas </a:t>
            </a:r>
          </a:p>
          <a:p>
            <a:pPr marL="45720" indent="0" algn="ctr">
              <a:buNone/>
            </a:pPr>
            <a:r>
              <a:rPr lang="es-ES" dirty="0" smtClean="0">
                <a:latin typeface="+mj-lt"/>
              </a:rPr>
              <a:t>Países de LAC – Circa 2010</a:t>
            </a:r>
            <a:endParaRPr lang="es-ES"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cap="none" dirty="0" smtClean="0"/>
              <a:t>IOH en LAC: Rezagos en Agua y Saneamiento</a:t>
            </a:r>
            <a:endParaRPr lang="es-ES" i="1" cap="non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293" y="2890646"/>
            <a:ext cx="8426450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2743200"/>
            <a:ext cx="3729318" cy="7848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500" dirty="0" smtClean="0"/>
              <a:t>(a) Acceso a servicios básicos medidos por el IOH sigue siendo desigual y no universal en LAC</a:t>
            </a:r>
            <a:endParaRPr lang="es-ES" sz="1500" dirty="0"/>
          </a:p>
        </p:txBody>
      </p:sp>
      <p:sp>
        <p:nvSpPr>
          <p:cNvPr id="6" name="TextBox 5"/>
          <p:cNvSpPr txBox="1"/>
          <p:nvPr/>
        </p:nvSpPr>
        <p:spPr>
          <a:xfrm>
            <a:off x="5257800" y="2859270"/>
            <a:ext cx="3657600" cy="3231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500" dirty="0" smtClean="0"/>
              <a:t>(b) IOH por tipo de oportunidad en LAC</a:t>
            </a:r>
            <a:endParaRPr lang="es-ES" sz="15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6338500"/>
            <a:ext cx="632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Fuente: Molinas, </a:t>
            </a:r>
            <a:r>
              <a:rPr lang="es-ES" sz="1200" dirty="0" err="1" smtClean="0"/>
              <a:t>Paes</a:t>
            </a:r>
            <a:r>
              <a:rPr lang="es-ES" sz="1200" dirty="0" smtClean="0"/>
              <a:t> de Barros, Saavedra, and </a:t>
            </a:r>
            <a:r>
              <a:rPr lang="es-ES" sz="1200" dirty="0" err="1" smtClean="0"/>
              <a:t>Giugale</a:t>
            </a:r>
            <a:r>
              <a:rPr lang="es-ES" sz="1200" dirty="0" smtClean="0"/>
              <a:t> (2012)</a:t>
            </a:r>
            <a:endParaRPr lang="es-ES" sz="1200" dirty="0"/>
          </a:p>
        </p:txBody>
      </p:sp>
      <p:sp>
        <p:nvSpPr>
          <p:cNvPr id="7" name="Oval 6"/>
          <p:cNvSpPr/>
          <p:nvPr/>
        </p:nvSpPr>
        <p:spPr>
          <a:xfrm>
            <a:off x="7924800" y="3810000"/>
            <a:ext cx="685800" cy="776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Oval 8"/>
          <p:cNvSpPr/>
          <p:nvPr/>
        </p:nvSpPr>
        <p:spPr>
          <a:xfrm>
            <a:off x="6553200" y="3810000"/>
            <a:ext cx="685800" cy="776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500" i="1" cap="none" dirty="0" smtClean="0"/>
              <a:t>IOH – Cantones de Ecuador</a:t>
            </a:r>
            <a:endParaRPr lang="es-ES" sz="3500" i="1" cap="none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" y="1524000"/>
            <a:ext cx="6804211" cy="492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10400" y="2286000"/>
            <a:ext cx="1828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+mj-lt"/>
              </a:rPr>
              <a:t>Con información censal el IOH se puede construir a altos niveles de desagregación</a:t>
            </a:r>
            <a:endParaRPr lang="es-E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0888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sz="2200" dirty="0" smtClean="0">
                <a:latin typeface="+mj-lt"/>
                <a:cs typeface="Times New Roman" pitchFamily="18" charset="0"/>
              </a:rPr>
              <a:t>Herramienta de diagnostico y planificación:</a:t>
            </a:r>
          </a:p>
          <a:p>
            <a:pPr lvl="1"/>
            <a:r>
              <a:rPr lang="es-CO" sz="2200" dirty="0" smtClean="0">
                <a:latin typeface="+mj-lt"/>
                <a:cs typeface="Times New Roman" pitchFamily="18" charset="0"/>
              </a:rPr>
              <a:t>Carencias de servicios – ¿Es agua y saneamiento? ¿Es educación?</a:t>
            </a:r>
          </a:p>
          <a:p>
            <a:pPr lvl="1"/>
            <a:r>
              <a:rPr lang="es-CO" sz="2200" dirty="0" smtClean="0">
                <a:latin typeface="+mj-lt"/>
                <a:cs typeface="Times New Roman" pitchFamily="18" charset="0"/>
              </a:rPr>
              <a:t>Circunstancias mas determinantes – ¿Es el área de residencia? ¿Es la etnicidad? </a:t>
            </a:r>
          </a:p>
          <a:p>
            <a:endParaRPr lang="es-CO" sz="2200" dirty="0" smtClean="0">
              <a:latin typeface="+mj-lt"/>
              <a:cs typeface="Times New Roman" pitchFamily="18" charset="0"/>
            </a:endParaRPr>
          </a:p>
          <a:p>
            <a:r>
              <a:rPr lang="es-CO" sz="2200" dirty="0" smtClean="0">
                <a:latin typeface="+mj-lt"/>
                <a:cs typeface="Times New Roman" pitchFamily="18" charset="0"/>
              </a:rPr>
              <a:t>Sirve </a:t>
            </a:r>
            <a:r>
              <a:rPr lang="es-CO" sz="2200" dirty="0">
                <a:latin typeface="+mj-lt"/>
                <a:cs typeface="Times New Roman" pitchFamily="18" charset="0"/>
              </a:rPr>
              <a:t>a los fines de monitoreo de políticas publicas tendientes a incrementar y mejorar la distribución y acceso a bienes y servicios básicos para el desarrollo humano de </a:t>
            </a:r>
            <a:r>
              <a:rPr lang="es-CO" sz="2200" dirty="0" smtClean="0">
                <a:latin typeface="+mj-lt"/>
                <a:cs typeface="Times New Roman" pitchFamily="18" charset="0"/>
              </a:rPr>
              <a:t>niños</a:t>
            </a:r>
            <a:endParaRPr lang="es-ES" sz="2200" dirty="0" smtClean="0">
              <a:latin typeface="+mj-lt"/>
            </a:endParaRPr>
          </a:p>
          <a:p>
            <a:pPr marL="274320" lvl="1">
              <a:lnSpc>
                <a:spcPct val="80000"/>
              </a:lnSpc>
              <a:buClr>
                <a:schemeClr val="accent1"/>
              </a:buClr>
              <a:buSzPct val="85000"/>
              <a:buFont typeface="Wingdings 2"/>
              <a:buChar char=""/>
            </a:pPr>
            <a:endParaRPr lang="es-AR" sz="2200" dirty="0">
              <a:latin typeface="+mj-lt"/>
            </a:endParaRPr>
          </a:p>
          <a:p>
            <a:endParaRPr lang="es-E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cap="none" dirty="0" smtClean="0"/>
              <a:t>Usos del Índice de Oportunidades Humanas</a:t>
            </a:r>
            <a:endParaRPr lang="es-ES" i="1" cap="none" dirty="0"/>
          </a:p>
        </p:txBody>
      </p:sp>
    </p:spTree>
    <p:extLst>
      <p:ext uri="{BB962C8B-B14F-4D97-AF65-F5344CB8AC3E}">
        <p14:creationId xmlns:p14="http://schemas.microsoft.com/office/powerpoint/2010/main" val="332467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Datos administrativos y SISTEMAS DE información geográfica</a:t>
            </a:r>
            <a:endParaRPr lang="es-ES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8200" y="2286000"/>
            <a:ext cx="6629400" cy="2286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300000" lon="0" rev="16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098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ES" sz="2500" dirty="0" smtClean="0">
                <a:latin typeface="+mj-lt"/>
              </a:rPr>
              <a:t>Los gobiernos locales tienen un rol central en el combate de la pobreza y la mejora de la equidad</a:t>
            </a:r>
          </a:p>
          <a:p>
            <a:endParaRPr lang="es-ES" sz="2500" dirty="0" smtClean="0">
              <a:latin typeface="+mj-lt"/>
            </a:endParaRPr>
          </a:p>
          <a:p>
            <a:r>
              <a:rPr lang="es-ES" sz="2500" dirty="0" smtClean="0">
                <a:latin typeface="+mj-lt"/>
              </a:rPr>
              <a:t>Para un buen diagnostico, planificación y monitoreo de políticas locales los requerimientos de información son grandes</a:t>
            </a:r>
          </a:p>
          <a:p>
            <a:endParaRPr lang="es-ES" sz="2500" dirty="0" smtClean="0">
              <a:latin typeface="+mj-lt"/>
            </a:endParaRPr>
          </a:p>
          <a:p>
            <a:r>
              <a:rPr lang="es-ES" sz="2500" dirty="0" smtClean="0">
                <a:latin typeface="+mj-lt"/>
              </a:rPr>
              <a:t>Herramientas que pueden facilitar el trabajo del gobierno local usando datos que en la mayoría de los casos están disponibles</a:t>
            </a:r>
            <a:endParaRPr lang="es-ES" sz="2500"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500" i="1" cap="none" dirty="0" smtClean="0"/>
              <a:t>Motivación</a:t>
            </a:r>
            <a:endParaRPr lang="es-ES" sz="3500" i="1" cap="none" dirty="0"/>
          </a:p>
        </p:txBody>
      </p:sp>
    </p:spTree>
    <p:extLst>
      <p:ext uri="{BB962C8B-B14F-4D97-AF65-F5344CB8AC3E}">
        <p14:creationId xmlns:p14="http://schemas.microsoft.com/office/powerpoint/2010/main" val="273295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58201" cy="4986529"/>
          </a:xfrm>
        </p:spPr>
        <p:txBody>
          <a:bodyPr>
            <a:normAutofit/>
          </a:bodyPr>
          <a:lstStyle/>
          <a:p>
            <a:r>
              <a:rPr lang="es-ES" sz="2200" dirty="0" smtClean="0">
                <a:latin typeface="+mj-lt"/>
              </a:rPr>
              <a:t>Los datos administrativos (registros vitales, registros de escuelas y centros de salud, reportes policiales, etc.) pueden ser una fuente de información clave para los gobiernos locales</a:t>
            </a:r>
          </a:p>
          <a:p>
            <a:endParaRPr lang="es-ES" sz="2200" dirty="0" smtClean="0">
              <a:latin typeface="+mj-lt"/>
            </a:endParaRPr>
          </a:p>
          <a:p>
            <a:r>
              <a:rPr lang="es-ES" sz="2200" dirty="0">
                <a:latin typeface="+mj-lt"/>
              </a:rPr>
              <a:t>Estos datos se pueden combinar y organizar en un Sistema de Información Geográfica (SIG)</a:t>
            </a:r>
          </a:p>
          <a:p>
            <a:endParaRPr lang="es-ES" sz="2200" dirty="0">
              <a:latin typeface="+mj-lt"/>
            </a:endParaRPr>
          </a:p>
          <a:p>
            <a:r>
              <a:rPr lang="es-ES" sz="2200" dirty="0">
                <a:latin typeface="+mj-lt"/>
              </a:rPr>
              <a:t>Un SIG es una base de datos geo-referenciada, diseñada para visualizar y analizar información </a:t>
            </a:r>
            <a:r>
              <a:rPr lang="es-ES" sz="2200" dirty="0" smtClean="0">
                <a:latin typeface="+mj-lt"/>
              </a:rPr>
              <a:t>en mapas</a:t>
            </a:r>
            <a:endParaRPr lang="es-ES" sz="2200" dirty="0">
              <a:latin typeface="+mj-lt"/>
            </a:endParaRPr>
          </a:p>
          <a:p>
            <a:endParaRPr lang="es-ES" sz="2200" dirty="0" smtClean="0">
              <a:latin typeface="+mj-lt"/>
            </a:endParaRP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cap="none" dirty="0" smtClean="0"/>
              <a:t>Datos Administrativos y Sistemas de Información </a:t>
            </a:r>
            <a:r>
              <a:rPr lang="es-ES" i="1" cap="none" dirty="0"/>
              <a:t>G</a:t>
            </a:r>
            <a:r>
              <a:rPr lang="es-ES" i="1" cap="none" dirty="0" smtClean="0"/>
              <a:t>eográfica</a:t>
            </a:r>
            <a:endParaRPr lang="es-ES" i="1" cap="none" dirty="0"/>
          </a:p>
        </p:txBody>
      </p:sp>
    </p:spTree>
    <p:extLst>
      <p:ext uri="{BB962C8B-B14F-4D97-AF65-F5344CB8AC3E}">
        <p14:creationId xmlns:p14="http://schemas.microsoft.com/office/powerpoint/2010/main" val="133369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58201" cy="4986529"/>
          </a:xfrm>
        </p:spPr>
        <p:txBody>
          <a:bodyPr>
            <a:normAutofit/>
          </a:bodyPr>
          <a:lstStyle/>
          <a:p>
            <a:r>
              <a:rPr lang="es-ES" sz="2200" dirty="0" smtClean="0">
                <a:latin typeface="+mj-lt"/>
              </a:rPr>
              <a:t>Varias ventajas:</a:t>
            </a:r>
          </a:p>
          <a:p>
            <a:pPr lvl="1"/>
            <a:r>
              <a:rPr lang="es-ES" sz="2200" dirty="0" smtClean="0">
                <a:latin typeface="+mj-lt"/>
              </a:rPr>
              <a:t>En muchos casos ya existen</a:t>
            </a:r>
          </a:p>
          <a:p>
            <a:pPr lvl="1"/>
            <a:r>
              <a:rPr lang="es-ES" sz="2200" dirty="0" smtClean="0">
                <a:latin typeface="+mj-lt"/>
              </a:rPr>
              <a:t>Obtención de datos a bajo costo</a:t>
            </a:r>
          </a:p>
          <a:p>
            <a:pPr lvl="1"/>
            <a:r>
              <a:rPr lang="es-ES" sz="2200" dirty="0" smtClean="0">
                <a:latin typeface="+mj-lt"/>
              </a:rPr>
              <a:t>Alto nivel de desagregación</a:t>
            </a:r>
            <a:endParaRPr lang="es-ES" sz="2200" dirty="0">
              <a:latin typeface="+mj-lt"/>
            </a:endParaRPr>
          </a:p>
          <a:p>
            <a:pPr lvl="1"/>
            <a:r>
              <a:rPr lang="es-ES" sz="2200" dirty="0" smtClean="0">
                <a:latin typeface="+mj-lt"/>
              </a:rPr>
              <a:t>Datos se actualizan frecuentemente</a:t>
            </a:r>
          </a:p>
          <a:p>
            <a:pPr lvl="1"/>
            <a:r>
              <a:rPr lang="es-ES" sz="2200" dirty="0" smtClean="0">
                <a:latin typeface="+mj-lt"/>
              </a:rPr>
              <a:t>Datos con buena cobertura</a:t>
            </a:r>
          </a:p>
          <a:p>
            <a:endParaRPr lang="es-ES" sz="2200" dirty="0" smtClean="0">
              <a:latin typeface="+mj-lt"/>
            </a:endParaRPr>
          </a:p>
          <a:p>
            <a:r>
              <a:rPr lang="es-ES" sz="2200" dirty="0" smtClean="0">
                <a:latin typeface="+mj-lt"/>
              </a:rPr>
              <a:t>Costos:</a:t>
            </a:r>
          </a:p>
          <a:p>
            <a:pPr lvl="1"/>
            <a:r>
              <a:rPr lang="es-ES" sz="2200" dirty="0" smtClean="0">
                <a:latin typeface="+mj-lt"/>
              </a:rPr>
              <a:t>Manejo y administración de la información</a:t>
            </a:r>
          </a:p>
          <a:p>
            <a:pPr lvl="1"/>
            <a:r>
              <a:rPr lang="es-ES" sz="2200" dirty="0" smtClean="0">
                <a:latin typeface="+mj-lt"/>
              </a:rPr>
              <a:t>Organización de los datos en sistemas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cap="none" dirty="0" smtClean="0"/>
              <a:t>Ventajas de los Datos Administrativos</a:t>
            </a:r>
            <a:endParaRPr lang="es-ES" i="1" cap="none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1676400"/>
            <a:ext cx="2819400" cy="1883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721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33401"/>
            <a:ext cx="8229600" cy="591344"/>
          </a:xfrm>
        </p:spPr>
        <p:txBody>
          <a:bodyPr>
            <a:noAutofit/>
          </a:bodyPr>
          <a:lstStyle/>
          <a:p>
            <a:r>
              <a:rPr lang="es-CR" i="1" cap="none" dirty="0"/>
              <a:t>Altos </a:t>
            </a:r>
            <a:r>
              <a:rPr lang="es-CR" i="1" cap="none" dirty="0" smtClean="0"/>
              <a:t>niveles </a:t>
            </a:r>
            <a:r>
              <a:rPr lang="es-CR" i="1" cap="none" dirty="0"/>
              <a:t>de d</a:t>
            </a:r>
            <a:r>
              <a:rPr lang="es-CR" i="1" cap="none" dirty="0" smtClean="0"/>
              <a:t>esagregación </a:t>
            </a:r>
            <a:r>
              <a:rPr lang="es-CR" i="1" cap="none" dirty="0"/>
              <a:t>para i</a:t>
            </a:r>
            <a:r>
              <a:rPr lang="es-CR" i="1" cap="none" dirty="0" smtClean="0"/>
              <a:t>dentificar y atacar </a:t>
            </a:r>
            <a:r>
              <a:rPr lang="es-CR" i="1" cap="none" dirty="0"/>
              <a:t>las </a:t>
            </a:r>
            <a:r>
              <a:rPr lang="es-CR" i="1" cap="none" dirty="0" smtClean="0"/>
              <a:t>problemáticas</a:t>
            </a:r>
            <a:endParaRPr lang="es-CR" i="1" cap="none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1861" y="1599683"/>
            <a:ext cx="6580281" cy="4526308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741" y="1524000"/>
            <a:ext cx="8064896" cy="5537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onector"/>
          <p:cNvSpPr/>
          <p:nvPr/>
        </p:nvSpPr>
        <p:spPr>
          <a:xfrm>
            <a:off x="4038599" y="3657600"/>
            <a:ext cx="999811" cy="635397"/>
          </a:xfrm>
          <a:prstGeom prst="flowChartConnector">
            <a:avLst/>
          </a:prstGeom>
          <a:noFill/>
          <a:ln w="28575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3" name="TextBox 2"/>
          <p:cNvSpPr txBox="1"/>
          <p:nvPr/>
        </p:nvSpPr>
        <p:spPr>
          <a:xfrm>
            <a:off x="170329" y="21336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b="1" dirty="0"/>
              <a:t>Distrito Tres Ríos (Costa Rica)</a:t>
            </a:r>
            <a:br>
              <a:rPr lang="es-CR" b="1" dirty="0"/>
            </a:br>
            <a:r>
              <a:rPr lang="es-CR" b="1" dirty="0"/>
              <a:t>Ejemplo  mapa por UGM</a:t>
            </a:r>
            <a:endParaRPr lang="es-ES" dirty="0"/>
          </a:p>
        </p:txBody>
      </p:sp>
      <p:sp>
        <p:nvSpPr>
          <p:cNvPr id="7" name="TextBox 6"/>
          <p:cNvSpPr txBox="1"/>
          <p:nvPr/>
        </p:nvSpPr>
        <p:spPr>
          <a:xfrm>
            <a:off x="6026842" y="1524000"/>
            <a:ext cx="2994212" cy="2308324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+mj-lt"/>
              </a:rPr>
              <a:t>Combinar con datos: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>
                <a:latin typeface="+mj-lt"/>
              </a:rPr>
              <a:t>Cobertura de programas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>
                <a:latin typeface="+mj-lt"/>
              </a:rPr>
              <a:t>Infraestructura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>
                <a:latin typeface="+mj-lt"/>
              </a:rPr>
              <a:t>Distancia a centros de salud/oportunidades laborales – conectividad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>
                <a:latin typeface="+mj-lt"/>
              </a:rPr>
              <a:t>Datos de crimen</a:t>
            </a:r>
          </a:p>
          <a:p>
            <a:endParaRPr lang="es-ES" dirty="0">
              <a:latin typeface="+mj-lt"/>
            </a:endParaRPr>
          </a:p>
        </p:txBody>
      </p:sp>
      <p:sp>
        <p:nvSpPr>
          <p:cNvPr id="11" name="5 Conector"/>
          <p:cNvSpPr/>
          <p:nvPr/>
        </p:nvSpPr>
        <p:spPr>
          <a:xfrm>
            <a:off x="4038600" y="5334000"/>
            <a:ext cx="1999621" cy="1120394"/>
          </a:xfrm>
          <a:prstGeom prst="flowChartConnector">
            <a:avLst/>
          </a:prstGeom>
          <a:noFill/>
          <a:ln w="28575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49102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3835" y="3962401"/>
            <a:ext cx="57912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26746" y="1524000"/>
            <a:ext cx="3636254" cy="2362200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es-CO" b="1" i="1" dirty="0">
                <a:latin typeface="Candara" pitchFamily="34" charset="0"/>
              </a:rPr>
              <a:t>República de </a:t>
            </a:r>
            <a:r>
              <a:rPr lang="es-CO" b="1" i="1" dirty="0" smtClean="0">
                <a:latin typeface="Candara" pitchFamily="34" charset="0"/>
              </a:rPr>
              <a:t>Kirguistán</a:t>
            </a:r>
          </a:p>
          <a:p>
            <a:pPr marL="45720" indent="0">
              <a:buNone/>
            </a:pPr>
            <a:endParaRPr lang="es-CO" b="1" i="1" dirty="0">
              <a:latin typeface="Candara" pitchFamily="34" charset="0"/>
            </a:endParaRPr>
          </a:p>
          <a:p>
            <a:pPr marL="45720" indent="0">
              <a:buNone/>
            </a:pPr>
            <a:r>
              <a:rPr lang="es-CO" b="1" i="1" dirty="0" smtClean="0">
                <a:latin typeface="Candara" pitchFamily="34" charset="0"/>
              </a:rPr>
              <a:t>Hay zonas que tienen alta pobreza pero bajo gasto público per cápita…</a:t>
            </a:r>
          </a:p>
          <a:p>
            <a:pPr marL="45720" indent="0">
              <a:buNone/>
            </a:pPr>
            <a:endParaRPr lang="es-CO" b="1" i="1" dirty="0">
              <a:latin typeface="Candara" pitchFamily="34" charset="0"/>
            </a:endParaRPr>
          </a:p>
          <a:p>
            <a:pPr marL="45720" indent="0">
              <a:buNone/>
            </a:pPr>
            <a:r>
              <a:rPr lang="es-CO" b="1" i="1" dirty="0" smtClean="0">
                <a:latin typeface="Candara" pitchFamily="34" charset="0"/>
              </a:rPr>
              <a:t>Otras zonas que tienen alto gasto y baja pobreza…</a:t>
            </a:r>
            <a:endParaRPr lang="es-CO" b="1" i="1" dirty="0">
              <a:latin typeface="Candara" pitchFamily="34" charset="0"/>
            </a:endParaRPr>
          </a:p>
          <a:p>
            <a:pPr marL="45720" indent="0">
              <a:buNone/>
            </a:pPr>
            <a:endParaRPr lang="es-E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cap="none" dirty="0" smtClean="0"/>
              <a:t>Relación entre Pobreza y Gasto Público</a:t>
            </a:r>
            <a:endParaRPr lang="es-ES" i="1" cap="none" dirty="0"/>
          </a:p>
        </p:txBody>
      </p:sp>
      <p:pic>
        <p:nvPicPr>
          <p:cNvPr id="6" name="Picture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3776" y="1468772"/>
            <a:ext cx="4974346" cy="279197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61364" y="1484193"/>
            <a:ext cx="1210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1"/>
                </a:solidFill>
                <a:latin typeface="+mj-lt"/>
              </a:rPr>
              <a:t>Pobreza</a:t>
            </a:r>
            <a:endParaRPr lang="es-ES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3987126"/>
            <a:ext cx="1210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1"/>
                </a:solidFill>
                <a:latin typeface="+mj-lt"/>
              </a:rPr>
              <a:t>Gasto</a:t>
            </a:r>
            <a:endParaRPr lang="es-ES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665628" y="3809999"/>
            <a:ext cx="685800" cy="609601"/>
          </a:xfrm>
          <a:prstGeom prst="rightArrow">
            <a:avLst/>
          </a:prstGeom>
          <a:solidFill>
            <a:srgbClr val="FF0000"/>
          </a:solidFill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ight Arrow 11"/>
          <p:cNvSpPr/>
          <p:nvPr/>
        </p:nvSpPr>
        <p:spPr>
          <a:xfrm>
            <a:off x="3810000" y="6257365"/>
            <a:ext cx="685800" cy="609601"/>
          </a:xfrm>
          <a:prstGeom prst="rightArrow">
            <a:avLst/>
          </a:prstGeom>
          <a:solidFill>
            <a:srgbClr val="FF0000"/>
          </a:solidFill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Left Arrow 12"/>
          <p:cNvSpPr/>
          <p:nvPr/>
        </p:nvSpPr>
        <p:spPr>
          <a:xfrm>
            <a:off x="8077200" y="5067301"/>
            <a:ext cx="609600" cy="457200"/>
          </a:xfrm>
          <a:prstGeom prst="leftArrow">
            <a:avLst/>
          </a:prstGeom>
          <a:solidFill>
            <a:srgbClr val="FF0000"/>
          </a:solidFill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Left Arrow 13"/>
          <p:cNvSpPr/>
          <p:nvPr/>
        </p:nvSpPr>
        <p:spPr>
          <a:xfrm>
            <a:off x="4267200" y="2613746"/>
            <a:ext cx="609600" cy="457200"/>
          </a:xfrm>
          <a:prstGeom prst="leftArrow">
            <a:avLst/>
          </a:prstGeom>
          <a:solidFill>
            <a:srgbClr val="FF0000"/>
          </a:solidFill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TextBox 14"/>
          <p:cNvSpPr txBox="1"/>
          <p:nvPr/>
        </p:nvSpPr>
        <p:spPr>
          <a:xfrm>
            <a:off x="228600" y="4724400"/>
            <a:ext cx="2590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i="1" dirty="0" smtClean="0">
                <a:latin typeface="Candara" pitchFamily="34" charset="0"/>
              </a:rPr>
              <a:t>¿Está bien focalizado el gasto?</a:t>
            </a:r>
          </a:p>
          <a:p>
            <a:endParaRPr lang="es-CO" b="1" i="1" dirty="0" smtClean="0">
              <a:latin typeface="Candara" pitchFamily="34" charset="0"/>
            </a:endParaRPr>
          </a:p>
          <a:p>
            <a:r>
              <a:rPr lang="es-CO" b="1" i="1" dirty="0" smtClean="0">
                <a:latin typeface="Candara" pitchFamily="34" charset="0"/>
              </a:rPr>
              <a:t> ¿Hay zonas donde los </a:t>
            </a:r>
            <a:r>
              <a:rPr lang="es-CO" b="1" i="1" dirty="0">
                <a:latin typeface="Candara" pitchFamily="34" charset="0"/>
              </a:rPr>
              <a:t>recursos han tenido </a:t>
            </a:r>
            <a:r>
              <a:rPr lang="es-CO" b="1" i="1" dirty="0" smtClean="0">
                <a:latin typeface="Candara" pitchFamily="34" charset="0"/>
              </a:rPr>
              <a:t>más </a:t>
            </a:r>
            <a:r>
              <a:rPr lang="es-CO" b="1" i="1" dirty="0">
                <a:latin typeface="Candara" pitchFamily="34" charset="0"/>
              </a:rPr>
              <a:t>impacto?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2543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cap="none" dirty="0" smtClean="0"/>
              <a:t>Analizar la relación entre cambio en niveles de gasto y cambios en pobreza</a:t>
            </a:r>
            <a:endParaRPr lang="es-ES" i="1" cap="none" dirty="0"/>
          </a:p>
        </p:txBody>
      </p:sp>
      <p:pic>
        <p:nvPicPr>
          <p:cNvPr id="4" name="Content Placeholder 3" descr="Z:\wb423484\RV - ME\Spatial Analysis\results\exp_prov8.emf"/>
          <p:cNvPicPr>
            <a:picLocks noGrp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64" t="9216" b="13712"/>
          <a:stretch/>
        </p:blipFill>
        <p:spPr bwMode="auto">
          <a:xfrm>
            <a:off x="1694330" y="2828365"/>
            <a:ext cx="4697247" cy="288663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752600" y="1752600"/>
            <a:ext cx="525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Perú: Cambio en la Tasa de Pobreza y Cambio en el Gasto Social per cápita 2007-2011</a:t>
            </a:r>
          </a:p>
          <a:p>
            <a:pPr algn="ctr"/>
            <a:r>
              <a:rPr lang="es-ES" dirty="0" smtClean="0"/>
              <a:t>Provincias</a:t>
            </a:r>
            <a:endParaRPr lang="es-ES" dirty="0"/>
          </a:p>
        </p:txBody>
      </p:sp>
      <p:sp>
        <p:nvSpPr>
          <p:cNvPr id="6" name="TextBox 5"/>
          <p:cNvSpPr txBox="1"/>
          <p:nvPr/>
        </p:nvSpPr>
        <p:spPr>
          <a:xfrm>
            <a:off x="2514600" y="5898776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Cambio en la Tasa de Pobreza</a:t>
            </a:r>
          </a:p>
          <a:p>
            <a:pPr algn="ctr"/>
            <a:r>
              <a:rPr lang="es-ES" dirty="0" smtClean="0"/>
              <a:t>2007-2011</a:t>
            </a:r>
            <a:endParaRPr lang="es-E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3581399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Cambio en el Gasto Social per cápita</a:t>
            </a:r>
          </a:p>
          <a:p>
            <a:r>
              <a:rPr lang="es-ES" dirty="0" smtClean="0"/>
              <a:t>2007-2011</a:t>
            </a:r>
            <a:endParaRPr lang="es-ES" dirty="0"/>
          </a:p>
        </p:txBody>
      </p:sp>
      <p:sp>
        <p:nvSpPr>
          <p:cNvPr id="8" name="TextBox 7"/>
          <p:cNvSpPr txBox="1"/>
          <p:nvPr/>
        </p:nvSpPr>
        <p:spPr>
          <a:xfrm>
            <a:off x="6629400" y="2675930"/>
            <a:ext cx="2209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i="1" dirty="0" smtClean="0">
                <a:solidFill>
                  <a:schemeClr val="tx2"/>
                </a:solidFill>
                <a:latin typeface="+mj-lt"/>
              </a:rPr>
              <a:t>Efectividad del gasto:</a:t>
            </a:r>
          </a:p>
          <a:p>
            <a:endParaRPr lang="es-ES" sz="2200" i="1" dirty="0" smtClean="0">
              <a:solidFill>
                <a:schemeClr val="tx2"/>
              </a:solidFill>
              <a:latin typeface="+mj-lt"/>
            </a:endParaRPr>
          </a:p>
          <a:p>
            <a:r>
              <a:rPr lang="es-ES" sz="2200" i="1" dirty="0" smtClean="0">
                <a:solidFill>
                  <a:schemeClr val="tx2"/>
                </a:solidFill>
                <a:latin typeface="+mj-lt"/>
              </a:rPr>
              <a:t>Incrementos en el gasto están asociados con caídas en la pobreza provincial</a:t>
            </a:r>
            <a:endParaRPr lang="es-ES" sz="2200" i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309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" dirty="0" smtClean="0">
                <a:latin typeface="+mj-lt"/>
              </a:rPr>
              <a:t>El equipo del BM recibió un pedido del estado de Yucatán para establecer un sistema de M&amp;E diseñado para las necesidades del estado y no del gobierno federal</a:t>
            </a:r>
          </a:p>
          <a:p>
            <a:endParaRPr lang="es-ES" dirty="0">
              <a:latin typeface="+mj-lt"/>
            </a:endParaRPr>
          </a:p>
          <a:p>
            <a:r>
              <a:rPr lang="es-ES" dirty="0" smtClean="0">
                <a:latin typeface="+mj-lt"/>
              </a:rPr>
              <a:t>Diagnóstico: No hay datos suficientes para tener un sistema de M&amp;E independiente</a:t>
            </a:r>
          </a:p>
          <a:p>
            <a:endParaRPr lang="es-ES" dirty="0">
              <a:latin typeface="+mj-lt"/>
            </a:endParaRPr>
          </a:p>
          <a:p>
            <a:r>
              <a:rPr lang="es-ES" dirty="0" smtClean="0">
                <a:latin typeface="+mj-lt"/>
              </a:rPr>
              <a:t>Apoyo: Establecer un sistema de estadísticas básico que permitiera tener información a la mano para la toma de decisiones</a:t>
            </a:r>
            <a:endParaRPr lang="es-ES"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cap="none" dirty="0" smtClean="0"/>
              <a:t>Información para M&amp;E en el estado de Yucatán, México* </a:t>
            </a:r>
            <a:endParaRPr lang="es-ES" i="1" cap="none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6324600"/>
            <a:ext cx="767832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300" dirty="0" smtClean="0"/>
              <a:t>* Trabajo realizado por Amparo </a:t>
            </a:r>
            <a:r>
              <a:rPr lang="es-ES" sz="1300" dirty="0" err="1" smtClean="0"/>
              <a:t>Ballivian</a:t>
            </a:r>
            <a:r>
              <a:rPr lang="es-ES" sz="1300" dirty="0" smtClean="0"/>
              <a:t> y </a:t>
            </a:r>
            <a:r>
              <a:rPr lang="es-ES" sz="1300" dirty="0" err="1" smtClean="0"/>
              <a:t>Indu</a:t>
            </a:r>
            <a:r>
              <a:rPr lang="es-ES" sz="1300" dirty="0" smtClean="0"/>
              <a:t> John-Abraham – Unidad de Pobreza, Genero y Equidad - LAC</a:t>
            </a:r>
            <a:endParaRPr lang="es-ES" sz="1300" dirty="0"/>
          </a:p>
        </p:txBody>
      </p:sp>
    </p:spTree>
    <p:extLst>
      <p:ext uri="{BB962C8B-B14F-4D97-AF65-F5344CB8AC3E}">
        <p14:creationId xmlns:p14="http://schemas.microsoft.com/office/powerpoint/2010/main" val="297185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sz="2200" dirty="0" smtClean="0">
                <a:latin typeface="+mj-lt"/>
              </a:rPr>
              <a:t>Diagnóstico inicial</a:t>
            </a:r>
          </a:p>
          <a:p>
            <a:pPr lvl="2"/>
            <a:r>
              <a:rPr lang="es-ES" dirty="0" smtClean="0">
                <a:latin typeface="+mj-lt"/>
              </a:rPr>
              <a:t>Oferta de estadísticas</a:t>
            </a:r>
          </a:p>
          <a:p>
            <a:pPr lvl="2"/>
            <a:r>
              <a:rPr lang="es-ES" dirty="0" smtClean="0">
                <a:latin typeface="+mj-lt"/>
              </a:rPr>
              <a:t>Demanda de estadísticas para el sistema de M&amp;E</a:t>
            </a:r>
          </a:p>
          <a:p>
            <a:pPr lvl="2"/>
            <a:r>
              <a:rPr lang="es-ES" dirty="0" smtClean="0">
                <a:latin typeface="+mj-lt"/>
              </a:rPr>
              <a:t>Demanda de estadísticas por los tomadores de decisiones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200" dirty="0" smtClean="0">
                <a:latin typeface="+mj-lt"/>
              </a:rPr>
              <a:t>Taller entre usuarios y generadores de información para validar el diagnostico y priorizar la producción de datos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200" dirty="0" smtClean="0">
                <a:latin typeface="+mj-lt"/>
              </a:rPr>
              <a:t>Diagnóstico de los sistemas de información (IT)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s-ES" sz="2200" dirty="0" smtClean="0">
                <a:latin typeface="+mj-lt"/>
              </a:rPr>
              <a:t>Diagnóstico de datos geográficos (INEGI)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s-ES" sz="2200" dirty="0" smtClean="0">
                <a:latin typeface="+mj-lt"/>
              </a:rPr>
              <a:t>Estrategia del estado para el fortalecimiento estadístico</a:t>
            </a:r>
          </a:p>
          <a:p>
            <a:endParaRPr lang="es-E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cap="none" dirty="0"/>
              <a:t>Información para M&amp;E en el estado de Yucatán, </a:t>
            </a:r>
            <a:r>
              <a:rPr lang="es-ES" i="1" cap="none" dirty="0" smtClean="0"/>
              <a:t>México - Trabajo</a:t>
            </a:r>
            <a:endParaRPr lang="es-ES" i="1" dirty="0"/>
          </a:p>
        </p:txBody>
      </p:sp>
    </p:spTree>
    <p:extLst>
      <p:ext uri="{BB962C8B-B14F-4D97-AF65-F5344CB8AC3E}">
        <p14:creationId xmlns:p14="http://schemas.microsoft.com/office/powerpoint/2010/main" val="9221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ES" sz="2200" dirty="0" smtClean="0">
                <a:latin typeface="+mj-lt"/>
              </a:rPr>
              <a:t>Típicos:</a:t>
            </a:r>
          </a:p>
          <a:p>
            <a:pPr lvl="2"/>
            <a:r>
              <a:rPr lang="es-ES" sz="1800" dirty="0" smtClean="0">
                <a:latin typeface="+mj-lt"/>
              </a:rPr>
              <a:t>Temas de capacidad</a:t>
            </a:r>
          </a:p>
          <a:p>
            <a:pPr lvl="2"/>
            <a:r>
              <a:rPr lang="es-ES" sz="1800" dirty="0" smtClean="0">
                <a:latin typeface="+mj-lt"/>
              </a:rPr>
              <a:t>Demandas no atendidas</a:t>
            </a:r>
          </a:p>
          <a:p>
            <a:pPr lvl="2"/>
            <a:r>
              <a:rPr lang="es-ES" sz="1800" dirty="0" smtClean="0">
                <a:latin typeface="+mj-lt"/>
              </a:rPr>
              <a:t>Necesidad de mejorar la calidad de la información</a:t>
            </a:r>
          </a:p>
          <a:p>
            <a:r>
              <a:rPr lang="es-ES" sz="2200" dirty="0" smtClean="0">
                <a:latin typeface="+mj-lt"/>
              </a:rPr>
              <a:t>Nuevos: La mayoría de los indicadores para M&amp;E provienen de datos administrativos</a:t>
            </a:r>
          </a:p>
          <a:p>
            <a:r>
              <a:rPr lang="es-ES" sz="2200" dirty="0" smtClean="0">
                <a:latin typeface="+mj-lt"/>
              </a:rPr>
              <a:t>Recomendaciones:</a:t>
            </a:r>
          </a:p>
          <a:p>
            <a:pPr lvl="2"/>
            <a:r>
              <a:rPr lang="es-ES" sz="1800" dirty="0" smtClean="0">
                <a:latin typeface="+mj-lt"/>
              </a:rPr>
              <a:t>No invertir en capacidad para generar encuestas– subcontratar al INEGI</a:t>
            </a:r>
          </a:p>
          <a:p>
            <a:pPr lvl="2"/>
            <a:r>
              <a:rPr lang="es-ES" sz="1800" dirty="0" smtClean="0">
                <a:latin typeface="+mj-lt"/>
              </a:rPr>
              <a:t>Enfocarse en datos administrativos: especialmente relevantes para los tomadores de decisiones, se producen mas frecuentemente y a nivel local</a:t>
            </a:r>
            <a:endParaRPr lang="es-ES" sz="1800"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cap="none" dirty="0"/>
              <a:t>Información para M&amp;E en el estado de Yucatán, </a:t>
            </a:r>
            <a:r>
              <a:rPr lang="es-ES" i="1" cap="none" dirty="0" smtClean="0"/>
              <a:t>México - Resultados</a:t>
            </a:r>
            <a:endParaRPr lang="es-ES" i="1" dirty="0"/>
          </a:p>
        </p:txBody>
      </p:sp>
    </p:spTree>
    <p:extLst>
      <p:ext uri="{BB962C8B-B14F-4D97-AF65-F5344CB8AC3E}">
        <p14:creationId xmlns:p14="http://schemas.microsoft.com/office/powerpoint/2010/main" val="73516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Evaluación de impacto</a:t>
            </a:r>
            <a:endParaRPr lang="es-E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745677" y="2400300"/>
            <a:ext cx="655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137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88620" lvl="1" indent="-342900">
              <a:buClr>
                <a:schemeClr val="accent1"/>
              </a:buClr>
            </a:pPr>
            <a:r>
              <a:rPr lang="es-ES" sz="2200" dirty="0" smtClean="0">
                <a:latin typeface="+mj-lt"/>
              </a:rPr>
              <a:t>Herramienta </a:t>
            </a:r>
            <a:r>
              <a:rPr lang="es-ES" sz="2200" dirty="0">
                <a:latin typeface="+mj-lt"/>
              </a:rPr>
              <a:t>muy poderosa para evaluar la conveniencia y eficacia de los </a:t>
            </a:r>
            <a:r>
              <a:rPr lang="es-ES" sz="2200" dirty="0" smtClean="0">
                <a:latin typeface="+mj-lt"/>
              </a:rPr>
              <a:t>programas</a:t>
            </a:r>
          </a:p>
          <a:p>
            <a:pPr marL="388620" lvl="1" indent="-342900">
              <a:buClr>
                <a:schemeClr val="accent1"/>
              </a:buClr>
            </a:pPr>
            <a:endParaRPr lang="es-ES" sz="2200" dirty="0">
              <a:latin typeface="+mj-lt"/>
            </a:endParaRPr>
          </a:p>
          <a:p>
            <a:pPr marL="388620" lvl="1" indent="-342900">
              <a:buClr>
                <a:schemeClr val="accent1"/>
              </a:buClr>
            </a:pPr>
            <a:r>
              <a:rPr lang="es-ES" sz="2200" dirty="0">
                <a:latin typeface="+mj-lt"/>
              </a:rPr>
              <a:t>Buscar determinar </a:t>
            </a:r>
            <a:r>
              <a:rPr lang="es-ES" sz="2200" dirty="0" smtClean="0">
                <a:latin typeface="+mj-lt"/>
              </a:rPr>
              <a:t>si </a:t>
            </a:r>
            <a:r>
              <a:rPr lang="es-ES" sz="2200" dirty="0">
                <a:latin typeface="+mj-lt"/>
              </a:rPr>
              <a:t>el programa produjo los efectos deseados </a:t>
            </a:r>
            <a:r>
              <a:rPr lang="es-ES" sz="2200" dirty="0" smtClean="0">
                <a:latin typeface="+mj-lt"/>
              </a:rPr>
              <a:t>y </a:t>
            </a:r>
            <a:r>
              <a:rPr lang="es-ES" sz="2200" dirty="0">
                <a:latin typeface="+mj-lt"/>
              </a:rPr>
              <a:t>si esos efectos son </a:t>
            </a:r>
            <a:r>
              <a:rPr lang="es-ES" sz="2200" dirty="0" smtClean="0">
                <a:latin typeface="+mj-lt"/>
              </a:rPr>
              <a:t>atribuibles únicamente al programa</a:t>
            </a:r>
          </a:p>
          <a:p>
            <a:pPr marL="388620" lvl="1" indent="-342900">
              <a:buClr>
                <a:schemeClr val="accent1"/>
              </a:buClr>
            </a:pPr>
            <a:endParaRPr lang="es-ES" sz="2200" dirty="0" smtClean="0">
              <a:latin typeface="+mj-lt"/>
            </a:endParaRPr>
          </a:p>
          <a:p>
            <a:pPr marL="388620" lvl="1" indent="-342900">
              <a:buClr>
                <a:schemeClr val="accent1"/>
              </a:buClr>
            </a:pPr>
            <a:r>
              <a:rPr lang="es-ES" sz="2200" dirty="0" smtClean="0">
                <a:latin typeface="+mj-lt"/>
              </a:rPr>
              <a:t>Preguntas que se </a:t>
            </a:r>
            <a:r>
              <a:rPr lang="es-ES" sz="2200" dirty="0">
                <a:latin typeface="+mj-lt"/>
              </a:rPr>
              <a:t>pueden </a:t>
            </a:r>
            <a:r>
              <a:rPr lang="es-ES" sz="2200" dirty="0" smtClean="0">
                <a:latin typeface="+mj-lt"/>
              </a:rPr>
              <a:t>responder:</a:t>
            </a:r>
          </a:p>
          <a:p>
            <a:pPr marL="662940" lvl="2" indent="-342900">
              <a:buClr>
                <a:schemeClr val="accent1"/>
              </a:buClr>
            </a:pPr>
            <a:r>
              <a:rPr lang="es-ES" dirty="0" smtClean="0">
                <a:latin typeface="+mj-lt"/>
              </a:rPr>
              <a:t>¿El programa está </a:t>
            </a:r>
            <a:r>
              <a:rPr lang="es-ES" dirty="0">
                <a:latin typeface="+mj-lt"/>
              </a:rPr>
              <a:t>produciendo los beneficios </a:t>
            </a:r>
            <a:r>
              <a:rPr lang="es-ES" dirty="0" smtClean="0">
                <a:latin typeface="+mj-lt"/>
              </a:rPr>
              <a:t>previstos?</a:t>
            </a:r>
          </a:p>
          <a:p>
            <a:pPr marL="662940" lvl="2" indent="-342900">
              <a:buClr>
                <a:schemeClr val="accent1"/>
              </a:buClr>
            </a:pPr>
            <a:r>
              <a:rPr lang="es-ES" dirty="0" smtClean="0">
                <a:latin typeface="+mj-lt"/>
              </a:rPr>
              <a:t>¿</a:t>
            </a:r>
            <a:r>
              <a:rPr lang="es-ES" dirty="0">
                <a:latin typeface="+mj-lt"/>
              </a:rPr>
              <a:t>C</a:t>
            </a:r>
            <a:r>
              <a:rPr lang="es-ES" dirty="0" smtClean="0">
                <a:latin typeface="+mj-lt"/>
              </a:rPr>
              <a:t>uál </a:t>
            </a:r>
            <a:r>
              <a:rPr lang="es-ES" dirty="0">
                <a:latin typeface="+mj-lt"/>
              </a:rPr>
              <a:t>fue el efecto general en </a:t>
            </a:r>
            <a:r>
              <a:rPr lang="es-ES" dirty="0" smtClean="0">
                <a:latin typeface="+mj-lt"/>
              </a:rPr>
              <a:t>los individuos</a:t>
            </a:r>
            <a:r>
              <a:rPr lang="es-ES" dirty="0">
                <a:latin typeface="+mj-lt"/>
              </a:rPr>
              <a:t> </a:t>
            </a:r>
            <a:r>
              <a:rPr lang="es-ES" dirty="0" smtClean="0">
                <a:latin typeface="+mj-lt"/>
              </a:rPr>
              <a:t>u hogares? </a:t>
            </a:r>
          </a:p>
          <a:p>
            <a:pPr marL="662940" lvl="2" indent="-342900">
              <a:buClr>
                <a:schemeClr val="accent1"/>
              </a:buClr>
            </a:pPr>
            <a:r>
              <a:rPr lang="es-ES" dirty="0" smtClean="0">
                <a:latin typeface="+mj-lt"/>
              </a:rPr>
              <a:t>¿</a:t>
            </a:r>
            <a:r>
              <a:rPr lang="es-ES" dirty="0">
                <a:latin typeface="+mj-lt"/>
              </a:rPr>
              <a:t>Se podría diseñar mejor el programa </a:t>
            </a:r>
            <a:r>
              <a:rPr lang="es-ES" dirty="0" smtClean="0">
                <a:latin typeface="+mj-lt"/>
              </a:rPr>
              <a:t>para </a:t>
            </a:r>
            <a:r>
              <a:rPr lang="es-ES" dirty="0">
                <a:latin typeface="+mj-lt"/>
              </a:rPr>
              <a:t>lograr los resultados previstos? </a:t>
            </a:r>
            <a:endParaRPr lang="es-ES" dirty="0" smtClean="0">
              <a:latin typeface="+mj-lt"/>
            </a:endParaRPr>
          </a:p>
          <a:p>
            <a:pPr marL="662940" lvl="2" indent="-342900">
              <a:buClr>
                <a:schemeClr val="accent1"/>
              </a:buClr>
            </a:pPr>
            <a:r>
              <a:rPr lang="es-ES" dirty="0" smtClean="0">
                <a:latin typeface="+mj-lt"/>
              </a:rPr>
              <a:t>¿</a:t>
            </a:r>
            <a:r>
              <a:rPr lang="es-ES" dirty="0">
                <a:latin typeface="+mj-lt"/>
              </a:rPr>
              <a:t>Se están </a:t>
            </a:r>
            <a:r>
              <a:rPr lang="es-ES" dirty="0" smtClean="0">
                <a:latin typeface="+mj-lt"/>
              </a:rPr>
              <a:t>empleando los recursos </a:t>
            </a:r>
            <a:r>
              <a:rPr lang="es-ES" dirty="0">
                <a:latin typeface="+mj-lt"/>
              </a:rPr>
              <a:t>en forma </a:t>
            </a:r>
            <a:r>
              <a:rPr lang="es-ES" dirty="0" smtClean="0">
                <a:latin typeface="+mj-lt"/>
              </a:rPr>
              <a:t>eficiente?</a:t>
            </a:r>
          </a:p>
          <a:p>
            <a:pPr marL="365760" lvl="1" indent="0">
              <a:buNone/>
            </a:pPr>
            <a:endParaRPr lang="es-E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cap="none" dirty="0" smtClean="0"/>
              <a:t>Evaluación de impacto</a:t>
            </a:r>
            <a:endParaRPr lang="es-ES" i="1" cap="none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6257365"/>
            <a:ext cx="7848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 smtClean="0">
                <a:latin typeface="+mj-lt"/>
              </a:rPr>
              <a:t>Fuente: </a:t>
            </a:r>
            <a:r>
              <a:rPr lang="es-ES" sz="1300" dirty="0" err="1" smtClean="0">
                <a:latin typeface="+mj-lt"/>
              </a:rPr>
              <a:t>Judy</a:t>
            </a:r>
            <a:r>
              <a:rPr lang="es-ES" sz="1300" dirty="0" smtClean="0">
                <a:latin typeface="+mj-lt"/>
              </a:rPr>
              <a:t> </a:t>
            </a:r>
            <a:r>
              <a:rPr lang="es-ES" sz="1300" dirty="0">
                <a:latin typeface="+mj-lt"/>
              </a:rPr>
              <a:t>L. Baker </a:t>
            </a:r>
            <a:r>
              <a:rPr lang="es-ES" sz="1300" dirty="0" smtClean="0">
                <a:latin typeface="+mj-lt"/>
              </a:rPr>
              <a:t>. Evaluación </a:t>
            </a:r>
            <a:r>
              <a:rPr lang="es-ES" sz="1300" dirty="0">
                <a:latin typeface="+mj-lt"/>
              </a:rPr>
              <a:t>del impacto de </a:t>
            </a:r>
            <a:r>
              <a:rPr lang="es-ES" sz="1300" dirty="0" smtClean="0">
                <a:latin typeface="+mj-lt"/>
              </a:rPr>
              <a:t>los proyectos </a:t>
            </a:r>
            <a:r>
              <a:rPr lang="es-ES" sz="1300" dirty="0">
                <a:latin typeface="+mj-lt"/>
              </a:rPr>
              <a:t>de </a:t>
            </a:r>
            <a:r>
              <a:rPr lang="es-ES" sz="1300" dirty="0" smtClean="0">
                <a:latin typeface="+mj-lt"/>
              </a:rPr>
              <a:t> desarrollo en </a:t>
            </a:r>
            <a:r>
              <a:rPr lang="es-ES" sz="1300" dirty="0">
                <a:latin typeface="+mj-lt"/>
              </a:rPr>
              <a:t>la </a:t>
            </a:r>
            <a:r>
              <a:rPr lang="es-ES" sz="1300" dirty="0" smtClean="0">
                <a:latin typeface="+mj-lt"/>
              </a:rPr>
              <a:t>pobreza. Manual </a:t>
            </a:r>
            <a:r>
              <a:rPr lang="es-ES" sz="1300" dirty="0">
                <a:latin typeface="+mj-lt"/>
              </a:rPr>
              <a:t>para </a:t>
            </a:r>
            <a:r>
              <a:rPr lang="es-ES" sz="1300" dirty="0" smtClean="0">
                <a:latin typeface="+mj-lt"/>
              </a:rPr>
              <a:t>profesionales. Banco Mundial (2000)</a:t>
            </a:r>
            <a:endParaRPr lang="es-ES" sz="1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8852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6467443"/>
              </p:ext>
            </p:extLst>
          </p:nvPr>
        </p:nvGraphicFramePr>
        <p:xfrm>
          <a:off x="3505200" y="1600200"/>
          <a:ext cx="73152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500" i="1" cap="none" dirty="0" smtClean="0"/>
              <a:t>Herramientas para la acción local</a:t>
            </a:r>
            <a:endParaRPr lang="es-ES" sz="3500" i="1" cap="none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15838954"/>
              </p:ext>
            </p:extLst>
          </p:nvPr>
        </p:nvGraphicFramePr>
        <p:xfrm>
          <a:off x="-304800" y="1066800"/>
          <a:ext cx="8001000" cy="568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1135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s-ES" sz="2200" dirty="0">
                <a:latin typeface="+mj-lt"/>
              </a:rPr>
              <a:t>Para asegurar un rigor metodológico, una evaluación </a:t>
            </a:r>
            <a:r>
              <a:rPr lang="es-ES" sz="2200" dirty="0" smtClean="0">
                <a:latin typeface="+mj-lt"/>
              </a:rPr>
              <a:t>de impacto </a:t>
            </a:r>
            <a:r>
              <a:rPr lang="es-ES" sz="2200" dirty="0">
                <a:latin typeface="+mj-lt"/>
              </a:rPr>
              <a:t>debe estimar el escenario </a:t>
            </a:r>
            <a:r>
              <a:rPr lang="es-ES" sz="2200" dirty="0" smtClean="0">
                <a:latin typeface="+mj-lt"/>
              </a:rPr>
              <a:t>contrafactual→ lo que habría </a:t>
            </a:r>
            <a:r>
              <a:rPr lang="es-ES" sz="2200" dirty="0">
                <a:latin typeface="+mj-lt"/>
              </a:rPr>
              <a:t>ocurrido si el proyecto nunca se hubiera </a:t>
            </a:r>
            <a:r>
              <a:rPr lang="es-ES" sz="2200" dirty="0" smtClean="0">
                <a:latin typeface="+mj-lt"/>
              </a:rPr>
              <a:t>realizado</a:t>
            </a:r>
            <a:endParaRPr lang="es-ES" sz="2200" dirty="0">
              <a:latin typeface="+mj-lt"/>
            </a:endParaRPr>
          </a:p>
          <a:p>
            <a:pPr marL="365760" lvl="1" indent="0">
              <a:buNone/>
            </a:pPr>
            <a:endParaRPr lang="es-E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cap="none" dirty="0" smtClean="0"/>
              <a:t>Evaluación de impacto</a:t>
            </a:r>
            <a:endParaRPr lang="es-ES" i="1" cap="none" dirty="0"/>
          </a:p>
        </p:txBody>
      </p:sp>
      <p:sp>
        <p:nvSpPr>
          <p:cNvPr id="11" name="TextBox 10"/>
          <p:cNvSpPr txBox="1"/>
          <p:nvPr/>
        </p:nvSpPr>
        <p:spPr>
          <a:xfrm>
            <a:off x="6477000" y="3729321"/>
            <a:ext cx="2209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2"/>
                </a:solidFill>
                <a:latin typeface="+mj-lt"/>
              </a:rPr>
              <a:t>Comparar estos dos grupos antes y después del programa para identificar el impacto</a:t>
            </a:r>
            <a:endParaRPr lang="es-E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591035" y="4475985"/>
            <a:ext cx="670391" cy="3634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6" name="Group 15"/>
          <p:cNvGrpSpPr/>
          <p:nvPr/>
        </p:nvGrpSpPr>
        <p:grpSpPr>
          <a:xfrm>
            <a:off x="504964" y="3387284"/>
            <a:ext cx="5086071" cy="2438400"/>
            <a:chOff x="609600" y="3124200"/>
            <a:chExt cx="5086071" cy="24384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 cstate="email">
              <a:clrChange>
                <a:clrFrom>
                  <a:srgbClr val="F7F7F5"/>
                </a:clrFrom>
                <a:clrTo>
                  <a:srgbClr val="F7F7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1249" b="7928"/>
            <a:stretch/>
          </p:blipFill>
          <p:spPr bwMode="auto">
            <a:xfrm>
              <a:off x="880782" y="3991535"/>
              <a:ext cx="1895475" cy="14657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 descr="https://encrypted-tbn1.gstatic.com/images?q=tbn:ANd9GcQwz1I0MA0FmbMr7HmZEK_yPpQT9_xgAAqEnixUjeIGHkQROH3S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971800" y="3348318"/>
              <a:ext cx="2228850" cy="1376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797298" y="3247896"/>
              <a:ext cx="19431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/>
                <a:t>Grupo que recibe el programa</a:t>
              </a:r>
              <a:endParaRPr lang="es-ES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76257" y="4713627"/>
              <a:ext cx="291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/>
                <a:t>Grupo </a:t>
              </a:r>
              <a:r>
                <a:rPr lang="es-ES" b="1" u="sng" dirty="0" smtClean="0"/>
                <a:t>similar</a:t>
              </a:r>
              <a:r>
                <a:rPr lang="es-ES" b="1" dirty="0" smtClean="0"/>
                <a:t> que no recibe el programa</a:t>
              </a:r>
              <a:endParaRPr lang="es-ES" b="1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09600" y="3124200"/>
              <a:ext cx="4876800" cy="2438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425376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67313" y="1719071"/>
            <a:ext cx="3621579" cy="440740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s-MX" dirty="0" smtClean="0"/>
              <a:t>Programa </a:t>
            </a:r>
            <a:r>
              <a:rPr lang="es-MX" dirty="0" err="1" smtClean="0"/>
              <a:t>Fica</a:t>
            </a:r>
            <a:r>
              <a:rPr lang="es-MX" dirty="0" smtClean="0"/>
              <a:t> Vivo (Permanezca Vivo) tiene como objetivo prevención de homicidios en áreas de alta incidencia (Morro das </a:t>
            </a:r>
            <a:r>
              <a:rPr lang="es-MX" dirty="0" err="1" smtClean="0"/>
              <a:t>Pedras</a:t>
            </a:r>
            <a:r>
              <a:rPr lang="es-MX" dirty="0" smtClean="0"/>
              <a:t>) combinando:</a:t>
            </a:r>
          </a:p>
          <a:p>
            <a:pPr marL="1051560" lvl="2" indent="-457200">
              <a:buFont typeface="+mj-lt"/>
              <a:buAutoNum type="arabicPeriod"/>
            </a:pPr>
            <a:r>
              <a:rPr lang="es-MX" sz="2000" dirty="0" smtClean="0"/>
              <a:t>Acciones preventivas (apoyo social a los jóvenes) </a:t>
            </a:r>
          </a:p>
          <a:p>
            <a:pPr marL="1051560" lvl="2" indent="-457200">
              <a:buFont typeface="+mj-lt"/>
              <a:buAutoNum type="arabicPeriod"/>
            </a:pPr>
            <a:r>
              <a:rPr lang="es-MX" sz="2000" dirty="0" smtClean="0"/>
              <a:t>De respuesta (respuesta rápida de la policía y el sistema judicial)</a:t>
            </a:r>
            <a:endParaRPr lang="es-MX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cap="none" dirty="0" smtClean="0"/>
              <a:t>Evaluación del impacto de un programa de prevención de homicidios*</a:t>
            </a:r>
            <a:endParaRPr lang="es-ES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514600"/>
            <a:ext cx="5014913" cy="408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657" y="1868269"/>
            <a:ext cx="3548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tx2"/>
                </a:solidFill>
                <a:latin typeface="+mj-lt"/>
              </a:rPr>
              <a:t>Concentración de homicidios Belo Horizonte - Brasil</a:t>
            </a: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0" y="6414571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*Silveira et al (2012)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50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" indent="0">
              <a:buNone/>
            </a:pPr>
            <a:r>
              <a:rPr lang="es-MX" sz="2200" b="1" dirty="0" smtClean="0">
                <a:latin typeface="+mj-lt"/>
              </a:rPr>
              <a:t>METODO</a:t>
            </a:r>
          </a:p>
          <a:p>
            <a:pPr lvl="1"/>
            <a:r>
              <a:rPr lang="es-MX" dirty="0" smtClean="0">
                <a:latin typeface="+mj-lt"/>
              </a:rPr>
              <a:t>Usa datos administrativos sobre homicidios</a:t>
            </a:r>
          </a:p>
          <a:p>
            <a:pPr lvl="1"/>
            <a:r>
              <a:rPr lang="es-MX" dirty="0" smtClean="0">
                <a:latin typeface="+mj-lt"/>
              </a:rPr>
              <a:t>Periodo 2002-2006</a:t>
            </a:r>
          </a:p>
          <a:p>
            <a:pPr lvl="1"/>
            <a:r>
              <a:rPr lang="es-MX" dirty="0" smtClean="0">
                <a:latin typeface="+mj-lt"/>
              </a:rPr>
              <a:t>Compara incidencia de homicidios en el área del programa (Morro das </a:t>
            </a:r>
            <a:r>
              <a:rPr lang="es-MX" dirty="0" err="1" smtClean="0">
                <a:latin typeface="+mj-lt"/>
              </a:rPr>
              <a:t>Pedras</a:t>
            </a:r>
            <a:r>
              <a:rPr lang="es-MX" dirty="0" smtClean="0">
                <a:latin typeface="+mj-lt"/>
              </a:rPr>
              <a:t> en la ciudad de Belo Horizonte) con otras favelas y barrios de la ciudad con y sin violencia</a:t>
            </a:r>
          </a:p>
          <a:p>
            <a:endParaRPr lang="es-MX" sz="2200" dirty="0" smtClean="0">
              <a:latin typeface="+mj-lt"/>
            </a:endParaRPr>
          </a:p>
          <a:p>
            <a:pPr marL="45720" indent="0">
              <a:buNone/>
            </a:pPr>
            <a:r>
              <a:rPr lang="es-MX" sz="2200" b="1" dirty="0" smtClean="0">
                <a:latin typeface="+mj-lt"/>
              </a:rPr>
              <a:t>RESULTADOS</a:t>
            </a:r>
          </a:p>
          <a:p>
            <a:pPr lvl="1"/>
            <a:r>
              <a:rPr lang="es-MX" dirty="0" smtClean="0">
                <a:latin typeface="+mj-lt"/>
              </a:rPr>
              <a:t>Durante los primeros 6 meses se redujeron el número de homicidios en </a:t>
            </a:r>
            <a:r>
              <a:rPr lang="es-MX" b="1" dirty="0" smtClean="0">
                <a:latin typeface="+mj-lt"/>
              </a:rPr>
              <a:t>69%</a:t>
            </a:r>
          </a:p>
          <a:p>
            <a:pPr lvl="1"/>
            <a:r>
              <a:rPr lang="es-MX" dirty="0" smtClean="0">
                <a:latin typeface="+mj-lt"/>
              </a:rPr>
              <a:t>Durante periodos siguientes, el efecto es similar.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cap="none" dirty="0" smtClean="0"/>
              <a:t>Evaluar el impacto de programa de prevención de homicidios</a:t>
            </a:r>
            <a:endParaRPr lang="es-ES" i="1" dirty="0"/>
          </a:p>
        </p:txBody>
      </p:sp>
    </p:spTree>
    <p:extLst>
      <p:ext uri="{BB962C8B-B14F-4D97-AF65-F5344CB8AC3E}">
        <p14:creationId xmlns:p14="http://schemas.microsoft.com/office/powerpoint/2010/main" val="124746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ES" sz="2200" dirty="0" smtClean="0">
                <a:latin typeface="+mj-lt"/>
              </a:rPr>
              <a:t>Las herramientas presentadas pueden ser muy valiosas para apoyar los esfuerzos del gobierno local para combatir la pobreza y promover la equidad</a:t>
            </a:r>
          </a:p>
          <a:p>
            <a:endParaRPr lang="es-ES" sz="2200" dirty="0" smtClean="0">
              <a:latin typeface="+mj-lt"/>
            </a:endParaRPr>
          </a:p>
          <a:p>
            <a:r>
              <a:rPr lang="es-ES" sz="2200" dirty="0" smtClean="0">
                <a:latin typeface="+mj-lt"/>
              </a:rPr>
              <a:t>Esta herramientas integran </a:t>
            </a:r>
            <a:r>
              <a:rPr lang="es-ES" sz="2200" dirty="0">
                <a:latin typeface="+mj-lt"/>
              </a:rPr>
              <a:t>datos en muchos casos ya </a:t>
            </a:r>
            <a:r>
              <a:rPr lang="es-ES" sz="2200" dirty="0" smtClean="0">
                <a:latin typeface="+mj-lt"/>
              </a:rPr>
              <a:t>disponibles y son relativamente simples de desarrollar</a:t>
            </a:r>
          </a:p>
          <a:p>
            <a:endParaRPr lang="es-ES" sz="2200" i="1" u="sng" dirty="0" smtClean="0">
              <a:latin typeface="+mj-lt"/>
            </a:endParaRPr>
          </a:p>
          <a:p>
            <a:r>
              <a:rPr lang="es-ES" sz="2200" dirty="0" smtClean="0">
                <a:latin typeface="+mj-lt"/>
              </a:rPr>
              <a:t>Las opciones de uso son múltiples y pueden adaptarse/combinarse para responder los problemas específicos que el gobierno local tenga</a:t>
            </a:r>
          </a:p>
          <a:p>
            <a:endParaRPr lang="es-ES" sz="2500" dirty="0">
              <a:latin typeface="+mj-lt"/>
            </a:endParaRPr>
          </a:p>
          <a:p>
            <a:pPr lvl="2"/>
            <a:endParaRPr lang="es-ES" sz="2100" i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500" i="1" cap="none" dirty="0" smtClean="0"/>
              <a:t>Conclusiones</a:t>
            </a:r>
            <a:endParaRPr lang="es-ES" sz="3500" i="1" cap="none" dirty="0"/>
          </a:p>
        </p:txBody>
      </p:sp>
    </p:spTree>
    <p:extLst>
      <p:ext uri="{BB962C8B-B14F-4D97-AF65-F5344CB8AC3E}">
        <p14:creationId xmlns:p14="http://schemas.microsoft.com/office/powerpoint/2010/main" val="236548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438400"/>
            <a:ext cx="6324600" cy="1645920"/>
          </a:xfrm>
        </p:spPr>
        <p:txBody>
          <a:bodyPr/>
          <a:lstStyle/>
          <a:p>
            <a:r>
              <a:rPr lang="es-ES" dirty="0" smtClean="0"/>
              <a:t>Mapas de pobreza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152400"/>
            <a:ext cx="20828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268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4953001" cy="4407408"/>
          </a:xfrm>
        </p:spPr>
        <p:txBody>
          <a:bodyPr>
            <a:normAutofit/>
          </a:bodyPr>
          <a:lstStyle/>
          <a:p>
            <a:r>
              <a:rPr lang="es-ES_tradnl" dirty="0">
                <a:latin typeface="+mj-lt"/>
              </a:rPr>
              <a:t>Un mapa de </a:t>
            </a:r>
            <a:r>
              <a:rPr lang="es-ES_tradnl" dirty="0" smtClean="0">
                <a:latin typeface="+mj-lt"/>
              </a:rPr>
              <a:t>pobreza monetaria </a:t>
            </a:r>
            <a:r>
              <a:rPr lang="es-ES_tradnl" dirty="0">
                <a:latin typeface="+mj-lt"/>
              </a:rPr>
              <a:t>muestra la distribución espacial de la población que vive bajo la línea de </a:t>
            </a:r>
            <a:r>
              <a:rPr lang="es-ES_tradnl" dirty="0" smtClean="0">
                <a:latin typeface="+mj-lt"/>
              </a:rPr>
              <a:t>pobreza</a:t>
            </a:r>
          </a:p>
          <a:p>
            <a:endParaRPr lang="es-ES_tradnl" dirty="0">
              <a:latin typeface="+mj-lt"/>
            </a:endParaRPr>
          </a:p>
          <a:p>
            <a:r>
              <a:rPr lang="es-ES" dirty="0" smtClean="0">
                <a:latin typeface="+mj-lt"/>
              </a:rPr>
              <a:t>Combina información:</a:t>
            </a:r>
          </a:p>
          <a:p>
            <a:pPr marL="777240" lvl="1" indent="-457200">
              <a:buFont typeface="+mj-lt"/>
              <a:buAutoNum type="arabicPeriod"/>
            </a:pPr>
            <a:r>
              <a:rPr lang="es-ES" dirty="0" smtClean="0">
                <a:latin typeface="+mj-lt"/>
              </a:rPr>
              <a:t>Censo </a:t>
            </a:r>
            <a:r>
              <a:rPr lang="es-ES" dirty="0">
                <a:latin typeface="+mj-lt"/>
              </a:rPr>
              <a:t>poblacional </a:t>
            </a:r>
            <a:endParaRPr lang="es-ES" dirty="0" smtClean="0">
              <a:latin typeface="+mj-lt"/>
            </a:endParaRPr>
          </a:p>
          <a:p>
            <a:pPr marL="777240" lvl="1" indent="-457200">
              <a:buFont typeface="+mj-lt"/>
              <a:buAutoNum type="arabicPeriod"/>
            </a:pPr>
            <a:r>
              <a:rPr lang="es-ES" dirty="0" smtClean="0">
                <a:latin typeface="+mj-lt"/>
              </a:rPr>
              <a:t>Encuesta </a:t>
            </a:r>
            <a:r>
              <a:rPr lang="es-ES" dirty="0">
                <a:latin typeface="+mj-lt"/>
              </a:rPr>
              <a:t>de hogares que mida ingreso o consumo</a:t>
            </a:r>
          </a:p>
          <a:p>
            <a:pPr lvl="1"/>
            <a:endParaRPr lang="es-E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500" i="1" cap="none" dirty="0" smtClean="0"/>
              <a:t>¿Qu</a:t>
            </a:r>
            <a:r>
              <a:rPr lang="es-ES" sz="3500" i="1" cap="none" dirty="0"/>
              <a:t>é</a:t>
            </a:r>
            <a:r>
              <a:rPr lang="es-ES" sz="3500" i="1" cap="none" dirty="0" smtClean="0"/>
              <a:t> es un mapa de pobreza</a:t>
            </a:r>
            <a:r>
              <a:rPr lang="en-US" sz="3500" i="1" cap="none" dirty="0" smtClean="0"/>
              <a:t>?</a:t>
            </a:r>
            <a:endParaRPr lang="es-ES" sz="3500" i="1" cap="none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1524000"/>
            <a:ext cx="3810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718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cap="none" dirty="0"/>
              <a:t>Permite </a:t>
            </a:r>
            <a:r>
              <a:rPr lang="es-ES" i="1" cap="none" dirty="0" smtClean="0"/>
              <a:t>identificar a los municipios más ricos y más pobres de un país…</a:t>
            </a:r>
            <a:endParaRPr lang="es-E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1752600"/>
            <a:ext cx="6858000" cy="4683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63246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Mapa de pobreza de México 2005– CONEVAL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3376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cap="none" dirty="0"/>
              <a:t>Permite comparar al municipio con otros municipios en una </a:t>
            </a:r>
            <a:r>
              <a:rPr lang="es-ES" i="1" cap="none" dirty="0" smtClean="0"/>
              <a:t>región…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1551709"/>
            <a:ext cx="6934200" cy="5149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71600" y="5181600"/>
            <a:ext cx="16764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angle 4"/>
          <p:cNvSpPr/>
          <p:nvPr/>
        </p:nvSpPr>
        <p:spPr>
          <a:xfrm>
            <a:off x="6324600" y="3593050"/>
            <a:ext cx="16764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700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93406"/>
            <a:ext cx="8381260" cy="1054394"/>
          </a:xfrm>
        </p:spPr>
        <p:txBody>
          <a:bodyPr/>
          <a:lstStyle/>
          <a:p>
            <a:r>
              <a:rPr lang="es-ES" i="1" cap="none" dirty="0" smtClean="0"/>
              <a:t>Permite ver la heterogeneidad de la pobreza dentro del mismo municipio…</a:t>
            </a:r>
            <a:endParaRPr lang="es-ES" i="1" cap="non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67200" y="1719071"/>
            <a:ext cx="4521692" cy="4407408"/>
          </a:xfrm>
        </p:spPr>
        <p:txBody>
          <a:bodyPr/>
          <a:lstStyle/>
          <a:p>
            <a:pPr marL="45720" indent="0">
              <a:buNone/>
            </a:pPr>
            <a:r>
              <a:rPr lang="es-ES" b="1" dirty="0" smtClean="0"/>
              <a:t>Porcentaje </a:t>
            </a:r>
            <a:r>
              <a:rPr lang="es-ES" b="1" dirty="0"/>
              <a:t>de personas por debajo de la línea de pobreza en </a:t>
            </a:r>
            <a:r>
              <a:rPr lang="es-ES" b="1" dirty="0" smtClean="0"/>
              <a:t>los barrios </a:t>
            </a:r>
            <a:r>
              <a:rPr lang="es-ES" b="1" dirty="0"/>
              <a:t>de Barranquilla y </a:t>
            </a:r>
            <a:r>
              <a:rPr lang="es-ES" b="1" dirty="0" smtClean="0"/>
              <a:t>Soledad (Colombia)</a:t>
            </a:r>
          </a:p>
          <a:p>
            <a:pPr marL="45720" indent="0">
              <a:buNone/>
            </a:pPr>
            <a:endParaRPr lang="es-E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759045"/>
            <a:ext cx="3810000" cy="508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60273" y="5791200"/>
            <a:ext cx="4876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 smtClean="0"/>
              <a:t>Fuente: Laura </a:t>
            </a:r>
            <a:r>
              <a:rPr lang="es-ES" sz="1500" dirty="0"/>
              <a:t>Cepeda </a:t>
            </a:r>
            <a:r>
              <a:rPr lang="es-ES" sz="1500" dirty="0" err="1" smtClean="0"/>
              <a:t>Emiliani</a:t>
            </a:r>
            <a:r>
              <a:rPr lang="es-ES" sz="1500" dirty="0" smtClean="0"/>
              <a:t>, Los </a:t>
            </a:r>
            <a:r>
              <a:rPr lang="es-ES" sz="1500" dirty="0"/>
              <a:t>sures de Barranquilla: La distribución espacial de la </a:t>
            </a:r>
            <a:r>
              <a:rPr lang="es-ES" sz="1500" dirty="0" smtClean="0"/>
              <a:t>pobreza, Banco de </a:t>
            </a:r>
            <a:r>
              <a:rPr lang="es-ES" sz="1500" dirty="0"/>
              <a:t>la República – Sucursal </a:t>
            </a:r>
            <a:r>
              <a:rPr lang="es-ES" sz="1500" dirty="0" smtClean="0"/>
              <a:t>Cartagena, Colombia (2011)</a:t>
            </a:r>
            <a:endParaRPr lang="es-ES" sz="150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6984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9576" y="1502404"/>
            <a:ext cx="4235824" cy="4407408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endParaRPr lang="es-ES" b="1" i="1" dirty="0" smtClean="0">
              <a:latin typeface="+mj-lt"/>
            </a:endParaRPr>
          </a:p>
          <a:p>
            <a:pPr marL="45720" indent="0">
              <a:buNone/>
            </a:pPr>
            <a:r>
              <a:rPr lang="es-ES" b="1" i="1" dirty="0" smtClean="0">
                <a:latin typeface="+mj-lt"/>
              </a:rPr>
              <a:t>Relación </a:t>
            </a:r>
            <a:r>
              <a:rPr lang="es-ES" b="1" i="1" dirty="0">
                <a:latin typeface="+mj-lt"/>
              </a:rPr>
              <a:t>entre reportes policiales de crimen y </a:t>
            </a:r>
            <a:r>
              <a:rPr lang="es-ES" b="1" i="1" dirty="0" smtClean="0">
                <a:latin typeface="+mj-lt"/>
              </a:rPr>
              <a:t>pobreza - </a:t>
            </a:r>
            <a:r>
              <a:rPr lang="es-ES" b="1" dirty="0">
                <a:latin typeface="+mj-lt"/>
              </a:rPr>
              <a:t>Ciudad de Los Ángeles</a:t>
            </a:r>
            <a:r>
              <a:rPr lang="es-ES" i="1" dirty="0">
                <a:latin typeface="+mj-lt"/>
              </a:rPr>
              <a:t/>
            </a:r>
            <a:br>
              <a:rPr lang="es-ES" i="1" dirty="0">
                <a:latin typeface="+mj-lt"/>
              </a:rPr>
            </a:br>
            <a:endParaRPr lang="es-ES" i="1" dirty="0" smtClean="0">
              <a:latin typeface="+mj-lt"/>
            </a:endParaRPr>
          </a:p>
          <a:p>
            <a:pPr marL="45720" indent="0">
              <a:buNone/>
            </a:pPr>
            <a:endParaRPr lang="es-ES" i="1" dirty="0" smtClean="0">
              <a:latin typeface="+mj-lt"/>
            </a:endParaRPr>
          </a:p>
          <a:p>
            <a:pPr marL="45720" indent="0">
              <a:buNone/>
            </a:pPr>
            <a:r>
              <a:rPr lang="es-ES" i="1" dirty="0" smtClean="0">
                <a:latin typeface="+mj-lt"/>
              </a:rPr>
              <a:t>Usos:</a:t>
            </a:r>
          </a:p>
          <a:p>
            <a:pPr marL="45720" indent="0">
              <a:buNone/>
            </a:pPr>
            <a:endParaRPr lang="es-ES" i="1" dirty="0" smtClean="0">
              <a:latin typeface="+mj-lt"/>
            </a:endParaRPr>
          </a:p>
          <a:p>
            <a:r>
              <a:rPr lang="es-ES" i="1" dirty="0" smtClean="0">
                <a:latin typeface="+mj-lt"/>
              </a:rPr>
              <a:t>Correlación fuerte entre crimen y pobreza</a:t>
            </a:r>
          </a:p>
          <a:p>
            <a:endParaRPr lang="es-ES" i="1" dirty="0">
              <a:latin typeface="+mj-lt"/>
            </a:endParaRPr>
          </a:p>
          <a:p>
            <a:r>
              <a:rPr lang="es-ES" i="1" dirty="0" smtClean="0">
                <a:latin typeface="+mj-lt"/>
              </a:rPr>
              <a:t>Identificar zonas geográficas más problemáticas</a:t>
            </a:r>
          </a:p>
          <a:p>
            <a:endParaRPr lang="es-ES" i="1" dirty="0">
              <a:latin typeface="+mj-lt"/>
            </a:endParaRPr>
          </a:p>
          <a:p>
            <a:r>
              <a:rPr lang="es-ES" i="1" dirty="0" smtClean="0">
                <a:latin typeface="+mj-lt"/>
              </a:rPr>
              <a:t>Diseñar estrategias que no solo apunten a bajar el crimen pero a mejorar las oportunidades de ingreso de individuos viviendo en estas zonas</a:t>
            </a:r>
            <a:endParaRPr lang="es-ES"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cap="none" dirty="0" smtClean="0"/>
              <a:t>Identificar factores correlacionados con la pobreza</a:t>
            </a:r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251"/>
          <a:stretch/>
        </p:blipFill>
        <p:spPr bwMode="auto">
          <a:xfrm>
            <a:off x="152400" y="1502404"/>
            <a:ext cx="4495800" cy="5763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336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1449</TotalTime>
  <Words>1696</Words>
  <Application>Microsoft Office PowerPoint</Application>
  <PresentationFormat>On-screen Show (4:3)</PresentationFormat>
  <Paragraphs>231</Paragraphs>
  <Slides>33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Grid</vt:lpstr>
      <vt:lpstr>Herramientas para Promover la Equidad a Nivel Municipal</vt:lpstr>
      <vt:lpstr>Motivación</vt:lpstr>
      <vt:lpstr>Herramientas para la acción local</vt:lpstr>
      <vt:lpstr>Mapas de pobreza</vt:lpstr>
      <vt:lpstr>¿Qué es un mapa de pobreza?</vt:lpstr>
      <vt:lpstr>Permite identificar a los municipios más ricos y más pobres de un país…</vt:lpstr>
      <vt:lpstr>Permite comparar al municipio con otros municipios en una región…</vt:lpstr>
      <vt:lpstr>Permite ver la heterogeneidad de la pobreza dentro del mismo municipio…</vt:lpstr>
      <vt:lpstr>Identificar factores correlacionados con la pobreza</vt:lpstr>
      <vt:lpstr>El mapa ayuda a elevar la efectividad de los recursos públicos…</vt:lpstr>
      <vt:lpstr>Focalización del Fondo para la Inclusión Económica en Áreas Rurales en Perú</vt:lpstr>
      <vt:lpstr>En resumen: Los mapa de pobreza…</vt:lpstr>
      <vt:lpstr>El índice de oportunidades humanas</vt:lpstr>
      <vt:lpstr>¿Qué es el Índice de Oportunidades Humanas?</vt:lpstr>
      <vt:lpstr>Componentes del Índice de Oportunidades Humanas</vt:lpstr>
      <vt:lpstr>IOH en LAC: Rezagos en Agua y Saneamiento</vt:lpstr>
      <vt:lpstr>IOH – Cantones de Ecuador</vt:lpstr>
      <vt:lpstr>Usos del Índice de Oportunidades Humanas</vt:lpstr>
      <vt:lpstr>Datos administrativos y SISTEMAS DE información geográfica</vt:lpstr>
      <vt:lpstr>Datos Administrativos y Sistemas de Información Geográfica</vt:lpstr>
      <vt:lpstr>Ventajas de los Datos Administrativos</vt:lpstr>
      <vt:lpstr>Altos niveles de desagregación para identificar y atacar las problemáticas</vt:lpstr>
      <vt:lpstr>Relación entre Pobreza y Gasto Público</vt:lpstr>
      <vt:lpstr>Analizar la relación entre cambio en niveles de gasto y cambios en pobreza</vt:lpstr>
      <vt:lpstr>Información para M&amp;E en el estado de Yucatán, México* </vt:lpstr>
      <vt:lpstr>Información para M&amp;E en el estado de Yucatán, México - Trabajo</vt:lpstr>
      <vt:lpstr>Información para M&amp;E en el estado de Yucatán, México - Resultados</vt:lpstr>
      <vt:lpstr>Evaluación de impacto</vt:lpstr>
      <vt:lpstr>Evaluación de impacto</vt:lpstr>
      <vt:lpstr>Evaluación de impacto</vt:lpstr>
      <vt:lpstr>Evaluación del impacto de un programa de prevención de homicidios*</vt:lpstr>
      <vt:lpstr>Evaluar el impacto de programa de prevención de homicidios</vt:lpstr>
      <vt:lpstr>Conclusiones</vt:lpstr>
    </vt:vector>
  </TitlesOfParts>
  <Company>The World Bank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HERRAMIENTAS PARA EL DIAGNOSTICO, PLANIFICATION Y MONITOREO LOCAL DE LA POBREZA Y EQUIDAD</dc:title>
  <dc:creator>Maria Eugenia Genoni</dc:creator>
  <cp:lastModifiedBy>Jeisson Rodriguez</cp:lastModifiedBy>
  <cp:revision>180</cp:revision>
  <cp:lastPrinted>2013-06-18T15:39:52Z</cp:lastPrinted>
  <dcterms:created xsi:type="dcterms:W3CDTF">2013-06-10T15:53:12Z</dcterms:created>
  <dcterms:modified xsi:type="dcterms:W3CDTF">2013-07-16T23:07:43Z</dcterms:modified>
</cp:coreProperties>
</file>