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62" r:id="rId4"/>
    <p:sldId id="267" r:id="rId5"/>
    <p:sldId id="314" r:id="rId6"/>
    <p:sldId id="315" r:id="rId7"/>
    <p:sldId id="272" r:id="rId8"/>
    <p:sldId id="271" r:id="rId9"/>
    <p:sldId id="312" r:id="rId10"/>
    <p:sldId id="313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7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BE0F5-C15D-4066-9948-28796974A0C0}" type="datetimeFigureOut">
              <a:rPr lang="es-CL" smtClean="0"/>
              <a:t>11-06-2014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4BCFE-1521-4E0C-A82B-13ADE379083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6497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FAA52EC-3316-4A58-9A2E-61F8FEA94071}" type="slidenum">
              <a:rPr lang="es-CL" sz="1200" b="0" smtClean="0"/>
              <a:pPr eaLnBrk="1" hangingPunct="1"/>
              <a:t>4</a:t>
            </a:fld>
            <a:endParaRPr lang="es-CL" sz="1200" b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6F750F1-B822-4876-893C-CB3036F585C7}" type="slidenum">
              <a:rPr lang="es-ES" smtClean="0"/>
              <a:pPr eaLnBrk="1" hangingPunct="1"/>
              <a:t>8</a:t>
            </a:fld>
            <a:endParaRPr lang="es-E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F1006F-771E-430B-8620-2D06E1CF4C73}" type="slidenum">
              <a:rPr lang="es-ES"/>
              <a:pPr/>
              <a:t>11</a:t>
            </a:fld>
            <a:endParaRPr lang="es-E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7520A12-1CBF-4C0C-B5D1-9609427561CD}" type="slidenum">
              <a:rPr lang="es-ES" smtClean="0"/>
              <a:pPr eaLnBrk="1" hangingPunct="1"/>
              <a:t>12</a:t>
            </a:fld>
            <a:endParaRPr lang="es-E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C3AB55B-5A23-4F63-B453-B8B9D24271D1}" type="slidenum">
              <a:rPr lang="es-ES" smtClean="0"/>
              <a:pPr eaLnBrk="1" hangingPunct="1"/>
              <a:t>13</a:t>
            </a:fld>
            <a:endParaRPr lang="es-E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1B2B-8443-4B39-9199-4D20AA050B52}" type="datetimeFigureOut">
              <a:rPr lang="es-CL" smtClean="0"/>
              <a:t>11-06-2014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6B65-D01E-4E35-9E37-90B0F4CF5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456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1B2B-8443-4B39-9199-4D20AA050B52}" type="datetimeFigureOut">
              <a:rPr lang="es-CL" smtClean="0"/>
              <a:t>11-06-2014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6B65-D01E-4E35-9E37-90B0F4CF5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214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1B2B-8443-4B39-9199-4D20AA050B52}" type="datetimeFigureOut">
              <a:rPr lang="es-CL" smtClean="0"/>
              <a:t>11-06-2014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6B65-D01E-4E35-9E37-90B0F4CF5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695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1B2B-8443-4B39-9199-4D20AA050B52}" type="datetimeFigureOut">
              <a:rPr lang="es-CL" smtClean="0"/>
              <a:t>11-06-2014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6B65-D01E-4E35-9E37-90B0F4CF5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636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1B2B-8443-4B39-9199-4D20AA050B52}" type="datetimeFigureOut">
              <a:rPr lang="es-CL" smtClean="0"/>
              <a:t>11-06-2014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6B65-D01E-4E35-9E37-90B0F4CF5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9786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1B2B-8443-4B39-9199-4D20AA050B52}" type="datetimeFigureOut">
              <a:rPr lang="es-CL" smtClean="0"/>
              <a:t>11-06-2014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6B65-D01E-4E35-9E37-90B0F4CF5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757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1B2B-8443-4B39-9199-4D20AA050B52}" type="datetimeFigureOut">
              <a:rPr lang="es-CL" smtClean="0"/>
              <a:t>11-06-2014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6B65-D01E-4E35-9E37-90B0F4CF5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012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1B2B-8443-4B39-9199-4D20AA050B52}" type="datetimeFigureOut">
              <a:rPr lang="es-CL" smtClean="0"/>
              <a:t>11-06-2014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6B65-D01E-4E35-9E37-90B0F4CF5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50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1B2B-8443-4B39-9199-4D20AA050B52}" type="datetimeFigureOut">
              <a:rPr lang="es-CL" smtClean="0"/>
              <a:t>11-06-2014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6B65-D01E-4E35-9E37-90B0F4CF5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389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1B2B-8443-4B39-9199-4D20AA050B52}" type="datetimeFigureOut">
              <a:rPr lang="es-CL" smtClean="0"/>
              <a:t>11-06-2014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6B65-D01E-4E35-9E37-90B0F4CF5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93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1B2B-8443-4B39-9199-4D20AA050B52}" type="datetimeFigureOut">
              <a:rPr lang="es-CL" smtClean="0"/>
              <a:t>11-06-2014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6B65-D01E-4E35-9E37-90B0F4CF5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686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41B2B-8443-4B39-9199-4D20AA050B52}" type="datetimeFigureOut">
              <a:rPr lang="es-CL" smtClean="0"/>
              <a:t>11-06-2014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06B65-D01E-4E35-9E37-90B0F4CF59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89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iorosaleschile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484785"/>
            <a:ext cx="8280920" cy="2115666"/>
          </a:xfrm>
        </p:spPr>
        <p:txBody>
          <a:bodyPr>
            <a:normAutofit/>
          </a:bodyPr>
          <a:lstStyle/>
          <a:p>
            <a:r>
              <a:rPr lang="es-CL" b="1" dirty="0" smtClean="0">
                <a:solidFill>
                  <a:srgbClr val="C00000"/>
                </a:solidFill>
              </a:rPr>
              <a:t>DESCENTRALIZACIÓN, BUEN GOBIERNO LOCAL Y GESTIÓN PARTICIPATIVA</a:t>
            </a:r>
            <a:endParaRPr lang="es-CL" dirty="0">
              <a:solidFill>
                <a:srgbClr val="C0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 fontScale="47500" lnSpcReduction="20000"/>
          </a:bodyPr>
          <a:lstStyle/>
          <a:p>
            <a:endParaRPr lang="es-CL" dirty="0" smtClean="0"/>
          </a:p>
          <a:p>
            <a:r>
              <a:rPr lang="es-CL" sz="4000" dirty="0" smtClean="0">
                <a:solidFill>
                  <a:schemeClr val="tx1"/>
                </a:solidFill>
              </a:rPr>
              <a:t>Miami, 10 de junio 2014</a:t>
            </a:r>
          </a:p>
          <a:p>
            <a:endParaRPr lang="es-CL" sz="4000" dirty="0" smtClean="0">
              <a:solidFill>
                <a:schemeClr val="tx1"/>
              </a:solidFill>
            </a:endParaRPr>
          </a:p>
          <a:p>
            <a:r>
              <a:rPr lang="es-CL" sz="4000" b="1" dirty="0" smtClean="0">
                <a:solidFill>
                  <a:schemeClr val="tx1"/>
                </a:solidFill>
              </a:rPr>
              <a:t>Mario Rosales</a:t>
            </a:r>
          </a:p>
          <a:p>
            <a:r>
              <a:rPr lang="es-CL" sz="4000" dirty="0" smtClean="0">
                <a:hlinkClick r:id="rId2"/>
              </a:rPr>
              <a:t>mariorosaleschile@gmail.com</a:t>
            </a:r>
            <a:endParaRPr lang="es-CL" sz="4000" dirty="0" smtClean="0"/>
          </a:p>
          <a:p>
            <a:r>
              <a:rPr lang="es-CL" sz="4000" dirty="0" smtClean="0">
                <a:solidFill>
                  <a:schemeClr val="tx1"/>
                </a:solidFill>
              </a:rPr>
              <a:t>Observatorio Latinoamericano de la Descentralización</a:t>
            </a:r>
          </a:p>
          <a:p>
            <a:r>
              <a:rPr lang="es-CL" sz="4000" dirty="0" smtClean="0">
                <a:solidFill>
                  <a:schemeClr val="tx1"/>
                </a:solidFill>
              </a:rPr>
              <a:t>Federación Latinoamericana de Ciudades, Municipios y Asociaciones, FLACMA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4974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rgbClr val="C00000"/>
                </a:solidFill>
              </a:rPr>
              <a:t>Resultados Gestión Municipal de La Libertad</a:t>
            </a:r>
            <a:endParaRPr lang="es-CL" sz="3200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4536505"/>
          </a:xfrm>
        </p:spPr>
        <p:txBody>
          <a:bodyPr>
            <a:normAutofit fontScale="25000" lnSpcReduction="20000"/>
          </a:bodyPr>
          <a:lstStyle/>
          <a:p>
            <a:endParaRPr lang="es-CL" dirty="0"/>
          </a:p>
          <a:p>
            <a:pPr lvl="0"/>
            <a:r>
              <a:rPr lang="es-ES" sz="6400" dirty="0"/>
              <a:t>Inversión de </a:t>
            </a:r>
            <a:r>
              <a:rPr lang="es-ES" sz="6400" dirty="0" smtClean="0"/>
              <a:t>US</a:t>
            </a:r>
            <a:r>
              <a:rPr lang="es-ES" sz="6400" dirty="0"/>
              <a:t>$ 13 millones en construcción del malecón turístico peatonal y muelle turístico con 126 nuevos </a:t>
            </a:r>
            <a:r>
              <a:rPr lang="es-ES" sz="6400" dirty="0" smtClean="0"/>
              <a:t>negocios y </a:t>
            </a:r>
            <a:r>
              <a:rPr lang="es-ES" sz="6400" dirty="0"/>
              <a:t>1.260 familias </a:t>
            </a:r>
            <a:r>
              <a:rPr lang="es-ES" sz="6400" dirty="0" smtClean="0"/>
              <a:t>beneficiadas. Celebración </a:t>
            </a:r>
            <a:r>
              <a:rPr lang="es-ES" sz="6400" dirty="0"/>
              <a:t>de eventos deportivos; activación de la vida turística diurna y nocturna</a:t>
            </a:r>
            <a:r>
              <a:rPr lang="es-ES" sz="6400" dirty="0" smtClean="0"/>
              <a:t>.</a:t>
            </a:r>
          </a:p>
          <a:p>
            <a:pPr lvl="0"/>
            <a:endParaRPr lang="es-CL" sz="6400" dirty="0"/>
          </a:p>
          <a:p>
            <a:pPr lvl="0"/>
            <a:r>
              <a:rPr lang="es-ES" sz="6400" dirty="0"/>
              <a:t>Construcción del relleno sanitario municipal de Melara que sirve a 13 municipios y 16.670 habitantes, incluida La Libertad, generando un flujo estable de ingresos municipales. El relleno compite con menores costos con rellenos sanitarios privados existentes en el país</a:t>
            </a:r>
            <a:r>
              <a:rPr lang="es-ES" sz="6400" dirty="0" smtClean="0"/>
              <a:t>.</a:t>
            </a:r>
          </a:p>
          <a:p>
            <a:pPr lvl="0"/>
            <a:endParaRPr lang="es-CL" sz="6400" dirty="0"/>
          </a:p>
          <a:p>
            <a:pPr lvl="0"/>
            <a:r>
              <a:rPr lang="es-ES" sz="6400" dirty="0"/>
              <a:t>Proyecto PATI, con fondos nacionales de fomento al empleo, que beneficia a 1.170 personas para instaurar huertos caseros, limpiar playas y desarrollar pintura muralista</a:t>
            </a:r>
            <a:r>
              <a:rPr lang="es-ES" sz="6400" dirty="0" smtClean="0"/>
              <a:t>.</a:t>
            </a:r>
          </a:p>
          <a:p>
            <a:pPr lvl="0"/>
            <a:endParaRPr lang="es-CL" sz="6400" dirty="0"/>
          </a:p>
          <a:p>
            <a:pPr lvl="0"/>
            <a:r>
              <a:rPr lang="es-ES" sz="6400" dirty="0"/>
              <a:t>Parque Central: inversión de US$ 280 mil en escenario para eventos, jardines, juegos infantiles, área para jóvenes, área comercial, mobiliario urbano</a:t>
            </a:r>
            <a:r>
              <a:rPr lang="es-ES" sz="6400" dirty="0" smtClean="0"/>
              <a:t>.</a:t>
            </a:r>
          </a:p>
          <a:p>
            <a:pPr lvl="0"/>
            <a:endParaRPr lang="es-CL" sz="6400" dirty="0"/>
          </a:p>
          <a:p>
            <a:pPr lvl="0"/>
            <a:r>
              <a:rPr lang="es-ES" sz="6400" dirty="0"/>
              <a:t>Centro de Formación Mario A. Molina: 632 becas de formación </a:t>
            </a:r>
            <a:r>
              <a:rPr lang="es-ES" sz="6400" dirty="0" smtClean="0"/>
              <a:t>técnica; </a:t>
            </a:r>
            <a:r>
              <a:rPr lang="es-ES" sz="6400" dirty="0"/>
              <a:t>480 diplomados en cocina; 136 becas computación; 80 becas para erradicar trabajo infantil y trabajos complementarios</a:t>
            </a:r>
            <a:r>
              <a:rPr lang="es-ES" sz="6400" dirty="0" smtClean="0"/>
              <a:t>.  Red </a:t>
            </a:r>
            <a:r>
              <a:rPr lang="es-ES" sz="6400" dirty="0"/>
              <a:t>de 4 polideportivos con inversión de alrededor de US$ 1 millón. </a:t>
            </a:r>
            <a:endParaRPr lang="es-ES" sz="6400" dirty="0" smtClean="0"/>
          </a:p>
          <a:p>
            <a:pPr lvl="0"/>
            <a:endParaRPr lang="es-CL" sz="6400" dirty="0"/>
          </a:p>
          <a:p>
            <a:pPr lvl="0"/>
            <a:r>
              <a:rPr lang="es-ES" sz="6400" dirty="0"/>
              <a:t>Fuertes inversiones privadas en nuevos restaurantes, hoteles y servicios turísticos que amplían la oferta de servicios y consolidan la nueva vocación de la ciudad y municipio</a:t>
            </a:r>
            <a:r>
              <a:rPr lang="es-ES" sz="6400" dirty="0" smtClean="0"/>
              <a:t>.</a:t>
            </a:r>
            <a:endParaRPr lang="es-CL" sz="6400" dirty="0"/>
          </a:p>
        </p:txBody>
      </p:sp>
      <p:pic>
        <p:nvPicPr>
          <p:cNvPr id="4" name="3 Imagen" descr="Description: http://alcaldiasanmiguel.gob.sv/mostar_img.php?idfoto=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378" b="16438"/>
          <a:stretch>
            <a:fillRect/>
          </a:stretch>
        </p:blipFill>
        <p:spPr bwMode="auto">
          <a:xfrm>
            <a:off x="2627784" y="5373216"/>
            <a:ext cx="5681345" cy="1405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967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748464" cy="980728"/>
          </a:xfrm>
        </p:spPr>
        <p:txBody>
          <a:bodyPr>
            <a:normAutofit fontScale="90000"/>
          </a:bodyPr>
          <a:lstStyle/>
          <a:p>
            <a:r>
              <a:rPr lang="es-ES_tradnl" sz="2800" b="1" dirty="0"/>
              <a:t/>
            </a:r>
            <a:br>
              <a:rPr lang="es-ES_tradnl" sz="2800" b="1" dirty="0"/>
            </a:br>
            <a:r>
              <a:rPr lang="es-ES_tradnl" sz="3600" b="1" dirty="0" smtClean="0">
                <a:solidFill>
                  <a:srgbClr val="C00000"/>
                </a:solidFill>
              </a:rPr>
              <a:t>Gestión Interna del Buen Gobierno Local</a:t>
            </a:r>
            <a:r>
              <a:rPr lang="es-ES_tradnl" sz="3100" dirty="0">
                <a:solidFill>
                  <a:srgbClr val="C00000"/>
                </a:solidFill>
              </a:rPr>
              <a:t/>
            </a:r>
            <a:br>
              <a:rPr lang="es-ES_tradnl" sz="3100" dirty="0">
                <a:solidFill>
                  <a:srgbClr val="C00000"/>
                </a:solidFill>
              </a:rPr>
            </a:br>
            <a:endParaRPr lang="es-ES" sz="2800" dirty="0">
              <a:solidFill>
                <a:srgbClr val="C0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68312" y="1052737"/>
            <a:ext cx="8389967" cy="580526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s-ES_tradnl" sz="2400" dirty="0"/>
              <a:t>	En la gestión participativa </a:t>
            </a:r>
            <a:r>
              <a:rPr lang="es-ES_tradnl" sz="2400" b="1" dirty="0" smtClean="0"/>
              <a:t>interna</a:t>
            </a:r>
            <a:r>
              <a:rPr lang="es-ES_tradnl" sz="2400" dirty="0" smtClean="0"/>
              <a:t> </a:t>
            </a:r>
            <a:r>
              <a:rPr lang="es-ES_tradnl" sz="2400" dirty="0"/>
              <a:t>los componentes que hemos observado y valorado </a:t>
            </a:r>
            <a:r>
              <a:rPr lang="es-ES_tradnl" sz="2400" dirty="0" smtClean="0"/>
              <a:t>preferentemente son</a:t>
            </a:r>
            <a:r>
              <a:rPr lang="es-ES_tradnl" sz="2400" dirty="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sz="1800" dirty="0"/>
          </a:p>
          <a:p>
            <a:pPr>
              <a:lnSpc>
                <a:spcPct val="80000"/>
              </a:lnSpc>
            </a:pPr>
            <a:r>
              <a:rPr lang="es-ES" sz="2400" dirty="0"/>
              <a:t>El </a:t>
            </a:r>
            <a:r>
              <a:rPr lang="es-ES" sz="2400" b="1" dirty="0"/>
              <a:t>liderazgo democrático </a:t>
            </a:r>
            <a:r>
              <a:rPr lang="es-ES" sz="2400" dirty="0"/>
              <a:t>de las autoridades locales (alcaldes y concejales).El alcalde concertador y “escuchador” por sobre la autoridad local autocrática y paternalista. También mayor  democracia municipal, evitándose la fuga de energías y pérdidas de legitimidad por los conflictos; </a:t>
            </a:r>
          </a:p>
          <a:p>
            <a:pPr>
              <a:lnSpc>
                <a:spcPct val="80000"/>
              </a:lnSpc>
            </a:pPr>
            <a:endParaRPr lang="es-ES" sz="2400" dirty="0"/>
          </a:p>
          <a:p>
            <a:pPr>
              <a:lnSpc>
                <a:spcPct val="80000"/>
              </a:lnSpc>
            </a:pPr>
            <a:r>
              <a:rPr lang="es-ES" sz="2400" b="1" dirty="0" smtClean="0"/>
              <a:t>Profesionalización del personal y trabajo de equipos </a:t>
            </a:r>
            <a:r>
              <a:rPr lang="es-ES" sz="2400" dirty="0" smtClean="0"/>
              <a:t>mediante </a:t>
            </a:r>
            <a:r>
              <a:rPr lang="es-ES" sz="2400" dirty="0"/>
              <a:t>comités técnicos y </a:t>
            </a:r>
            <a:r>
              <a:rPr lang="es-ES" sz="2400" dirty="0" smtClean="0"/>
              <a:t>delegación </a:t>
            </a:r>
            <a:r>
              <a:rPr lang="es-ES" sz="2400" dirty="0"/>
              <a:t>de funciones.</a:t>
            </a:r>
            <a:r>
              <a:rPr lang="es-ES" sz="2400" b="1" dirty="0"/>
              <a:t> </a:t>
            </a:r>
            <a:r>
              <a:rPr lang="es-ES" sz="2400" dirty="0"/>
              <a:t>El potencial de gestión de la municipalidad depende de la calidad de sus operadores técnico-políticos que refuerzan sus capacidades profesionales con habilidades políticas y sociales. </a:t>
            </a:r>
          </a:p>
          <a:p>
            <a:pPr>
              <a:lnSpc>
                <a:spcPct val="80000"/>
              </a:lnSpc>
            </a:pPr>
            <a:endParaRPr lang="es-ES" sz="2400" i="1" dirty="0"/>
          </a:p>
          <a:p>
            <a:pPr>
              <a:lnSpc>
                <a:spcPct val="80000"/>
              </a:lnSpc>
            </a:pPr>
            <a:r>
              <a:rPr lang="es-ES" sz="2400" b="1" dirty="0"/>
              <a:t>Desarrollo de los recursos humanos </a:t>
            </a:r>
            <a:r>
              <a:rPr lang="es-ES" sz="2400" b="1" dirty="0" smtClean="0"/>
              <a:t>municipales y locales</a:t>
            </a:r>
            <a:r>
              <a:rPr lang="es-ES" sz="2400" dirty="0" smtClean="0"/>
              <a:t> </a:t>
            </a:r>
            <a:r>
              <a:rPr lang="es-ES" sz="2400" dirty="0"/>
              <a:t>(motivación, involucramiento, capacitación, recompensas). Contar con personal profesional permite gestionar, negociar y sumar medios externos provenientes de fuentes públicas, privadas y sociales.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73930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6206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3100" b="1" dirty="0" smtClean="0">
                <a:solidFill>
                  <a:srgbClr val="C00000"/>
                </a:solidFill>
              </a:rPr>
              <a:t>Buen Gobierno: </a:t>
            </a:r>
            <a:r>
              <a:rPr lang="es-ES_tradnl" sz="3100" b="1" dirty="0" smtClean="0">
                <a:solidFill>
                  <a:srgbClr val="C00000"/>
                </a:solidFill>
              </a:rPr>
              <a:t>Participación de </a:t>
            </a:r>
            <a:r>
              <a:rPr lang="es-ES_tradnl" sz="3100" b="1" dirty="0" smtClean="0">
                <a:solidFill>
                  <a:srgbClr val="C00000"/>
                </a:solidFill>
              </a:rPr>
              <a:t>Actores </a:t>
            </a:r>
            <a:r>
              <a:rPr lang="es-ES_tradnl" sz="3100" b="1" dirty="0" smtClean="0">
                <a:solidFill>
                  <a:srgbClr val="C00000"/>
                </a:solidFill>
              </a:rPr>
              <a:t>y más Recursos </a:t>
            </a:r>
            <a:r>
              <a:rPr lang="es-ES_tradnl" sz="2800" dirty="0" smtClean="0">
                <a:solidFill>
                  <a:srgbClr val="C00000"/>
                </a:solidFill>
              </a:rPr>
              <a:t/>
            </a:r>
            <a:br>
              <a:rPr lang="es-ES_tradnl" sz="2800" dirty="0" smtClean="0">
                <a:solidFill>
                  <a:srgbClr val="C00000"/>
                </a:solidFill>
              </a:rPr>
            </a:br>
            <a:endParaRPr lang="es-ES" sz="2800" dirty="0" smtClean="0">
              <a:solidFill>
                <a:srgbClr val="C0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620689"/>
            <a:ext cx="8964612" cy="612068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s-ES" sz="2400" b="1" dirty="0" smtClean="0"/>
              <a:t>Coordinación pública – pública</a:t>
            </a:r>
            <a:r>
              <a:rPr lang="es-ES" sz="1800" i="1" dirty="0" smtClean="0"/>
              <a:t>.</a:t>
            </a:r>
            <a:r>
              <a:rPr lang="es-ES" sz="1800" dirty="0" smtClean="0"/>
              <a:t> Los líderes locales cabildeos y arman redes de  contactos en los restantes entes gubernamentales;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s-E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s-ES" sz="2400" b="1" dirty="0" smtClean="0"/>
              <a:t>Alianzas público – privadas</a:t>
            </a:r>
            <a:r>
              <a:rPr lang="es-ES" sz="1800" dirty="0" smtClean="0"/>
              <a:t>. Uso de recursos y oportunidades del mundo privado combinando la lógica positiva del negocio con las capacidades de emprendimiento social;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s-ES" sz="18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s-ES" sz="2400" b="1" dirty="0" smtClean="0"/>
              <a:t>Asociativismo municipal</a:t>
            </a:r>
            <a:r>
              <a:rPr lang="es-ES" sz="2000" i="1" dirty="0" smtClean="0"/>
              <a:t>. </a:t>
            </a:r>
            <a:r>
              <a:rPr lang="es-ES" sz="1800" i="1" dirty="0" smtClean="0"/>
              <a:t>V</a:t>
            </a:r>
            <a:r>
              <a:rPr lang="es-ES" sz="1800" dirty="0" smtClean="0"/>
              <a:t>incula a varios gobiernos locales “sumando” territorios para crear espacios viables de desarrollo. Articula a varios municipios mediante planes o programas de desarrollo territorial;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s-E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s-ES" sz="2400" b="1" dirty="0" smtClean="0"/>
              <a:t>Participación </a:t>
            </a:r>
            <a:r>
              <a:rPr lang="es-ES" sz="1800" dirty="0" smtClean="0"/>
              <a:t>basada en las organizaciones barriales  y territoriales, empero las tendencias actuales de la participación apuntan a la solución de problemas concretos, donde tanto el gobierno local, la comunidad y otros actores territoriales contribuyen;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s-ES" sz="18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s-ES" sz="2400" b="1" dirty="0" smtClean="0"/>
              <a:t>Involucramiento ciudadano </a:t>
            </a:r>
            <a:r>
              <a:rPr lang="es-ES" sz="1800" dirty="0" smtClean="0"/>
              <a:t>en el diseño, ejecución y control de las políticas públicas. Comunidad educativa, salud preventiva, reciclar los desechos, cuidado del ambiente, reproducción de la cultura y la identidad, control ciudadano de los espacios públicos, transparencia y rendición de cuentas, respeto de las normas del tránsito y la convivencia social, pago de tributos y control social de la gestión local.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es-E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s-ES" sz="2400" b="1" dirty="0" smtClean="0"/>
              <a:t>Ciudadanos son agentes activos de las políticas públicas</a:t>
            </a:r>
            <a:r>
              <a:rPr lang="es-ES" sz="2000" b="1" dirty="0" smtClean="0"/>
              <a:t>. </a:t>
            </a:r>
            <a:r>
              <a:rPr lang="es-ES" sz="1800" dirty="0" smtClean="0"/>
              <a:t>Los ciudadanos cuidan los espacios públicos de todos como si fueran sus espacios privados.</a:t>
            </a:r>
            <a:endParaRPr lang="es-ES" sz="1600" dirty="0" smtClean="0"/>
          </a:p>
        </p:txBody>
      </p:sp>
    </p:spTree>
    <p:extLst>
      <p:ext uri="{BB962C8B-B14F-4D97-AF65-F5344CB8AC3E}">
        <p14:creationId xmlns:p14="http://schemas.microsoft.com/office/powerpoint/2010/main" val="37838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1152525"/>
          </a:xfrm>
        </p:spPr>
        <p:txBody>
          <a:bodyPr>
            <a:normAutofit/>
          </a:bodyPr>
          <a:lstStyle/>
          <a:p>
            <a:pPr eaLnBrk="1" hangingPunct="1"/>
            <a:r>
              <a:rPr lang="es-ES" sz="3200" b="1" dirty="0" smtClean="0">
                <a:solidFill>
                  <a:srgbClr val="C00000"/>
                </a:solidFill>
              </a:rPr>
              <a:t>Logros del Buen Gobierno: Resultados efectivos, Cultura de Gestión e Institucionalidad mejorada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777"/>
            <a:ext cx="8280400" cy="5445224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2800" dirty="0"/>
              <a:t>Los </a:t>
            </a:r>
            <a:r>
              <a:rPr lang="es-ES_tradnl" sz="2800" dirty="0" smtClean="0"/>
              <a:t>principales logros </a:t>
            </a:r>
            <a:r>
              <a:rPr lang="es-ES_tradnl" sz="2800" dirty="0"/>
              <a:t>de un buen gobierno local </a:t>
            </a:r>
            <a:r>
              <a:rPr lang="es-ES_tradnl" sz="2800" dirty="0" smtClean="0"/>
              <a:t>son: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s-ES_tradnl" sz="30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_tradnl" sz="2400" b="1" dirty="0" smtClean="0"/>
              <a:t>Resultados</a:t>
            </a:r>
            <a:r>
              <a:rPr lang="es-ES_tradnl" sz="2800" b="1" dirty="0" smtClean="0"/>
              <a:t> </a:t>
            </a:r>
            <a:r>
              <a:rPr lang="es-ES_tradnl" sz="2400" b="1" dirty="0"/>
              <a:t>visibles y </a:t>
            </a:r>
            <a:r>
              <a:rPr lang="es-ES_tradnl" sz="2400" b="1" dirty="0" smtClean="0"/>
              <a:t>observables</a:t>
            </a:r>
            <a:r>
              <a:rPr lang="es-ES_tradnl" sz="2800" b="1" dirty="0" smtClean="0"/>
              <a:t>. </a:t>
            </a:r>
            <a:r>
              <a:rPr lang="es-ES_tradnl" sz="2400" dirty="0" smtClean="0"/>
              <a:t>Obras, buenos servicios, proyectos de desarrollo local derivados de una planificación del desarrollo.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S_tradnl" sz="28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_tradnl" sz="2400" b="1" dirty="0" smtClean="0"/>
              <a:t>Cultura de desarrollo: </a:t>
            </a:r>
            <a:r>
              <a:rPr lang="es-ES_tradnl" sz="2400" dirty="0" smtClean="0"/>
              <a:t>convicciones o creencias asumidas</a:t>
            </a:r>
            <a:r>
              <a:rPr lang="es-ES_tradnl" sz="2400" b="1" dirty="0" smtClean="0"/>
              <a:t> </a:t>
            </a:r>
            <a:r>
              <a:rPr lang="es-ES_tradnl" sz="2400" dirty="0" smtClean="0"/>
              <a:t>(“somos </a:t>
            </a:r>
            <a:r>
              <a:rPr lang="es-ES_tradnl" sz="2400" dirty="0"/>
              <a:t>el municipio más </a:t>
            </a:r>
            <a:r>
              <a:rPr lang="es-ES_tradnl" sz="2400" dirty="0" smtClean="0"/>
              <a:t>emprendedor”, “somos </a:t>
            </a:r>
            <a:r>
              <a:rPr lang="es-ES_tradnl" sz="2400" dirty="0"/>
              <a:t>la capital del </a:t>
            </a:r>
            <a:r>
              <a:rPr lang="es-ES_tradnl" sz="2400" dirty="0" smtClean="0"/>
              <a:t>turismo”, “somos </a:t>
            </a:r>
            <a:r>
              <a:rPr lang="es-ES_tradnl" sz="2400" dirty="0"/>
              <a:t>una comuna </a:t>
            </a:r>
            <a:r>
              <a:rPr lang="es-ES_tradnl" sz="2400" dirty="0" smtClean="0"/>
              <a:t>sustentable”);</a:t>
            </a:r>
            <a:endParaRPr lang="es-ES_tradnl" sz="24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S_tradnl" sz="2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_tradnl" sz="2400" b="1" dirty="0"/>
              <a:t>C</a:t>
            </a:r>
            <a:r>
              <a:rPr lang="es-ES" sz="2400" b="1" dirty="0" smtClean="0"/>
              <a:t>lima </a:t>
            </a:r>
            <a:r>
              <a:rPr lang="es-ES" sz="2400" b="1" dirty="0"/>
              <a:t>o ambiente de </a:t>
            </a:r>
            <a:r>
              <a:rPr lang="es-ES" sz="2400" b="1" dirty="0" smtClean="0"/>
              <a:t>confianza </a:t>
            </a:r>
            <a:r>
              <a:rPr lang="es-ES" sz="2400" b="1" dirty="0"/>
              <a:t>entre los actores locales</a:t>
            </a:r>
            <a:r>
              <a:rPr lang="es-ES" sz="2400" dirty="0"/>
              <a:t>, eficaz para lograr legitimidad y obtener la </a:t>
            </a:r>
            <a:r>
              <a:rPr lang="es-ES" sz="2400" dirty="0" smtClean="0"/>
              <a:t>gobernabilidad</a:t>
            </a:r>
            <a:r>
              <a:rPr lang="es-ES" sz="2400" dirty="0"/>
              <a:t>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s-ES" sz="2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s-ES" sz="2400" b="1" dirty="0" smtClean="0"/>
              <a:t>Institucionalidad </a:t>
            </a:r>
            <a:r>
              <a:rPr lang="es-ES" sz="2400" b="1" dirty="0"/>
              <a:t>propia del proceso de desarrollo</a:t>
            </a:r>
            <a:r>
              <a:rPr lang="es-ES" sz="2400" dirty="0"/>
              <a:t>, que articula a los actores en torno a ciertas estructuras, prácticas y compromisos que </a:t>
            </a:r>
            <a:r>
              <a:rPr lang="es-ES" sz="2400" dirty="0" smtClean="0"/>
              <a:t>estabilizan </a:t>
            </a:r>
            <a:r>
              <a:rPr lang="es-ES" sz="2400" dirty="0"/>
              <a:t>y </a:t>
            </a:r>
            <a:r>
              <a:rPr lang="es-ES_tradnl" sz="2400" dirty="0"/>
              <a:t>consolidan lo obrado. </a:t>
            </a:r>
            <a:r>
              <a:rPr lang="es-ES_tradnl" sz="2400" dirty="0" smtClean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s-ES_tradnl" sz="20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s-ES_tradnl" sz="20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326334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io Rosales\Desktop\Escritos y Textos\Cuadro A. Latina Descentralizacion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48" b="28418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20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722145"/>
              </p:ext>
            </p:extLst>
          </p:nvPr>
        </p:nvGraphicFramePr>
        <p:xfrm>
          <a:off x="251520" y="1"/>
          <a:ext cx="8640960" cy="6784091"/>
        </p:xfrm>
        <a:graphic>
          <a:graphicData uri="http://schemas.openxmlformats.org/drawingml/2006/table">
            <a:tbl>
              <a:tblPr/>
              <a:tblGrid>
                <a:gridCol w="2448272"/>
                <a:gridCol w="6192688"/>
              </a:tblGrid>
              <a:tr h="836711">
                <a:tc gridSpan="2">
                  <a:txBody>
                    <a:bodyPr/>
                    <a:lstStyle/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r>
                        <a:rPr lang="es-ES" sz="2800" b="1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Logros </a:t>
                      </a:r>
                      <a:r>
                        <a:rPr lang="es-ES" sz="2800" b="1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 la Descentralización </a:t>
                      </a:r>
                      <a:r>
                        <a:rPr lang="es-ES" sz="2800" b="1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en A. Latina </a:t>
                      </a:r>
                      <a:r>
                        <a:rPr lang="es-ES" sz="2800" b="1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1980 al 2005</a:t>
                      </a:r>
                    </a:p>
                    <a:p>
                      <a:pPr marL="347345" indent="-347345" algn="ctr" fontAlgn="base">
                        <a:spcAft>
                          <a:spcPts val="0"/>
                        </a:spcAft>
                      </a:pPr>
                      <a:endParaRPr lang="es-CL" sz="1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86" marR="66886" marT="33443" marB="334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45700">
                <a:tc>
                  <a:txBody>
                    <a:bodyPr/>
                    <a:lstStyle/>
                    <a:p>
                      <a:pPr indent="8890" algn="l" fontAlgn="base">
                        <a:spcAft>
                          <a:spcPts val="0"/>
                        </a:spcAft>
                      </a:pPr>
                      <a:r>
                        <a:rPr lang="es-ES" sz="2000" b="1" i="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Descentralización </a:t>
                      </a:r>
                      <a:r>
                        <a:rPr lang="es-ES" sz="2000" b="1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política:</a:t>
                      </a:r>
                      <a:endParaRPr lang="es-CL" sz="16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86" marR="66886" marT="33443" marB="3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s-E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 </a:t>
                      </a:r>
                      <a:r>
                        <a:rPr lang="es-E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mil municipios </a:t>
                      </a:r>
                      <a:r>
                        <a:rPr lang="es-E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eligen  sus autoridades mediante </a:t>
                      </a:r>
                      <a:r>
                        <a:rPr lang="es-E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el voto democrático;</a:t>
                      </a:r>
                      <a:endParaRPr lang="es-CL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886" marR="66886" marT="33443" marB="3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862">
                <a:tc>
                  <a:txBody>
                    <a:bodyPr/>
                    <a:lstStyle/>
                    <a:p>
                      <a:pPr indent="8890" algn="l" fontAlgn="base">
                        <a:spcAft>
                          <a:spcPts val="0"/>
                        </a:spcAft>
                      </a:pPr>
                      <a:r>
                        <a:rPr lang="es-ES" sz="2000" b="1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Descentralización administrativa:</a:t>
                      </a:r>
                      <a:endParaRPr lang="es-CL" sz="16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86" marR="66886" marT="33443" marB="3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s-E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Nuevas </a:t>
                      </a:r>
                      <a:r>
                        <a:rPr lang="es-E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competencias y tareas, aunque </a:t>
                      </a:r>
                      <a:r>
                        <a:rPr lang="es-E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muchas son </a:t>
                      </a:r>
                      <a:r>
                        <a:rPr lang="es-E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compartidas con otros niveles de gobierno;</a:t>
                      </a:r>
                      <a:endParaRPr lang="es-CL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886" marR="66886" marT="33443" marB="3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098">
                <a:tc>
                  <a:txBody>
                    <a:bodyPr/>
                    <a:lstStyle/>
                    <a:p>
                      <a:pPr indent="8890" algn="l" fontAlgn="base">
                        <a:spcAft>
                          <a:spcPts val="0"/>
                        </a:spcAft>
                      </a:pPr>
                      <a:r>
                        <a:rPr lang="es-ES" sz="2000" b="1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Descentralización fiscal:</a:t>
                      </a:r>
                      <a:endParaRPr lang="es-CL" sz="16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86" marR="66886" marT="33443" marB="3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s-E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Gasto descentralizado su</a:t>
                      </a:r>
                      <a:r>
                        <a:rPr lang="es-ES" sz="18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be </a:t>
                      </a:r>
                      <a:r>
                        <a:rPr lang="es-E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del </a:t>
                      </a:r>
                      <a:r>
                        <a:rPr lang="es-E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12% </a:t>
                      </a:r>
                      <a:r>
                        <a:rPr lang="es-E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al </a:t>
                      </a:r>
                      <a:r>
                        <a:rPr lang="es-E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19% del </a:t>
                      </a:r>
                      <a:r>
                        <a:rPr lang="es-E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gasto del gobierno general;</a:t>
                      </a:r>
                      <a:endParaRPr lang="es-CL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886" marR="66886" marT="33443" marB="3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430">
                <a:tc>
                  <a:txBody>
                    <a:bodyPr/>
                    <a:lstStyle/>
                    <a:p>
                      <a:pPr indent="8890" algn="l" fontAlgn="base">
                        <a:spcAft>
                          <a:spcPts val="0"/>
                        </a:spcAft>
                      </a:pPr>
                      <a:r>
                        <a:rPr lang="es-ES" sz="2000" b="1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Participación e inclusión social:</a:t>
                      </a:r>
                      <a:endParaRPr lang="es-CL" sz="16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86" marR="66886" marT="33443" marB="3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s-E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Más </a:t>
                      </a:r>
                      <a:r>
                        <a:rPr lang="es-E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participación </a:t>
                      </a:r>
                      <a:r>
                        <a:rPr lang="es-E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 integración de las mujeres</a:t>
                      </a:r>
                      <a:r>
                        <a:rPr lang="es-E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, </a:t>
                      </a:r>
                      <a:r>
                        <a:rPr lang="es-E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indígenas</a:t>
                      </a:r>
                      <a:r>
                        <a:rPr lang="es-E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, grupos pobres y sectores excluidos;</a:t>
                      </a:r>
                      <a:endParaRPr lang="es-CL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886" marR="66886" marT="33443" marB="3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02">
                <a:tc>
                  <a:txBody>
                    <a:bodyPr/>
                    <a:lstStyle/>
                    <a:p>
                      <a:pPr indent="8890" algn="l" fontAlgn="base">
                        <a:spcAft>
                          <a:spcPts val="0"/>
                        </a:spcAft>
                      </a:pPr>
                      <a:r>
                        <a:rPr lang="es-ES" sz="2000" b="1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Mayor inversión y mejores servicios</a:t>
                      </a:r>
                      <a:r>
                        <a:rPr lang="es-ES" sz="2000" b="1" i="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:</a:t>
                      </a:r>
                      <a:endParaRPr lang="es-CL" sz="16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86" marR="66886" marT="33443" marB="3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s-E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Incrementa de la inversión, mejor </a:t>
                      </a:r>
                      <a:r>
                        <a:rPr lang="es-E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infraestructura, </a:t>
                      </a:r>
                      <a:r>
                        <a:rPr lang="es-E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más y  mejores </a:t>
                      </a:r>
                      <a:r>
                        <a:rPr lang="es-E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servicios, pero la </a:t>
                      </a:r>
                      <a:r>
                        <a:rPr lang="es-E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situación es muy heterogénea; </a:t>
                      </a:r>
                    </a:p>
                  </a:txBody>
                  <a:tcPr marL="66886" marR="66886" marT="33443" marB="3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352">
                <a:tc>
                  <a:txBody>
                    <a:bodyPr/>
                    <a:lstStyle/>
                    <a:p>
                      <a:pPr marL="0" marR="0" indent="889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Asociativismo</a:t>
                      </a:r>
                      <a:r>
                        <a:rPr lang="es-ES" sz="2000" b="1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 municipal:</a:t>
                      </a:r>
                      <a:endParaRPr lang="es-CL" sz="16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86" marR="66886" marT="33443" marB="3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A</a:t>
                      </a:r>
                      <a:r>
                        <a:rPr lang="es-ES" sz="18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sociaciones nacionales de municipios en todos los países, además nuevas asociaciones subnacionales y mancomunidades;</a:t>
                      </a:r>
                      <a:endParaRPr lang="es-ES" sz="18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6886" marR="66886" marT="33443" marB="3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481">
                <a:tc>
                  <a:txBody>
                    <a:bodyPr/>
                    <a:lstStyle/>
                    <a:p>
                      <a:pPr indent="8890" algn="l" fontAlgn="base">
                        <a:spcAft>
                          <a:spcPts val="0"/>
                        </a:spcAft>
                      </a:pPr>
                      <a:r>
                        <a:rPr lang="es-ES" sz="2000" b="1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Modernización </a:t>
                      </a:r>
                      <a:endParaRPr lang="es-ES" sz="2000" b="1" i="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indent="8890" algn="l" fontAlgn="base">
                        <a:spcAft>
                          <a:spcPts val="0"/>
                        </a:spcAft>
                      </a:pPr>
                      <a:r>
                        <a:rPr lang="es-ES" sz="2000" b="1" i="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y </a:t>
                      </a:r>
                      <a:r>
                        <a:rPr lang="es-ES" sz="2000" b="1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buen </a:t>
                      </a:r>
                      <a:r>
                        <a:rPr lang="es-ES" sz="2000" b="1" i="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gobierno:</a:t>
                      </a:r>
                      <a:endParaRPr lang="es-CL" sz="16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86" marR="66886" marT="33443" marB="3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s-E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Surgen </a:t>
                      </a:r>
                      <a:r>
                        <a:rPr lang="es-ES" sz="18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estilos más abiertos, horizontales y participativos propios </a:t>
                      </a:r>
                      <a:r>
                        <a:rPr lang="es-ES" sz="1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 un buen gobierno local;</a:t>
                      </a:r>
                      <a:endParaRPr lang="es-CL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886" marR="66886" marT="33443" marB="334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873">
                <a:tc>
                  <a:txBody>
                    <a:bodyPr/>
                    <a:lstStyle/>
                    <a:p>
                      <a:pPr algn="l"/>
                      <a:endParaRPr lang="es-CL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6886" marR="66886" marT="33443" marB="334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r" fontAlgn="base">
                        <a:spcAft>
                          <a:spcPts val="0"/>
                        </a:spcAft>
                      </a:pPr>
                      <a:endParaRPr lang="es-ES" sz="14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347345" indent="-347345" algn="r" fontAlgn="base">
                        <a:spcAft>
                          <a:spcPts val="0"/>
                        </a:spcAft>
                      </a:pP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Informe </a:t>
                      </a:r>
                      <a:r>
                        <a:rPr lang="es-ES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“Descentralización y Democracia Local en el Mundo” Rosales y Carmona, CGLU, Barcelona, 2008.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86" marR="66886" marT="33443" marB="33443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89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Autofit/>
          </a:bodyPr>
          <a:lstStyle/>
          <a:p>
            <a:pPr eaLnBrk="1" hangingPunct="1"/>
            <a:r>
              <a:rPr lang="es-CL" sz="4800" dirty="0" smtClean="0"/>
              <a:t>   </a:t>
            </a:r>
            <a:r>
              <a:rPr lang="es-CL" sz="3200" b="1" dirty="0" smtClean="0">
                <a:solidFill>
                  <a:srgbClr val="C00000"/>
                </a:solidFill>
              </a:rPr>
              <a:t>Limites</a:t>
            </a:r>
            <a:r>
              <a:rPr lang="en-US" sz="3200" b="1" dirty="0" smtClean="0">
                <a:solidFill>
                  <a:srgbClr val="C00000"/>
                </a:solidFill>
              </a:rPr>
              <a:t> de la </a:t>
            </a:r>
            <a:r>
              <a:rPr lang="es-CL" sz="3200" b="1" dirty="0" smtClean="0">
                <a:solidFill>
                  <a:srgbClr val="C00000"/>
                </a:solidFill>
              </a:rPr>
              <a:t>Descentralización</a:t>
            </a:r>
            <a:endParaRPr lang="es-CL" sz="4000" b="1" dirty="0" smtClean="0">
              <a:solidFill>
                <a:srgbClr val="C0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692697"/>
            <a:ext cx="8928992" cy="61653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s-ES" sz="2000" dirty="0" smtClean="0"/>
              <a:t>Continúan las relaciones desiguales y de subordinación ante los gobiernos  centrales mediante competencias y recursos condicionados; </a:t>
            </a:r>
          </a:p>
          <a:p>
            <a:pPr>
              <a:lnSpc>
                <a:spcPct val="80000"/>
              </a:lnSpc>
            </a:pPr>
            <a:endParaRPr lang="es-ES" sz="2000" dirty="0" smtClean="0"/>
          </a:p>
          <a:p>
            <a:pPr>
              <a:lnSpc>
                <a:spcPct val="80000"/>
              </a:lnSpc>
            </a:pPr>
            <a:r>
              <a:rPr lang="es-MX" sz="2000" dirty="0" smtClean="0"/>
              <a:t>Nueva legislación, pero poca transformación en las culturas institucionales y continúa presente la corrupción; </a:t>
            </a:r>
          </a:p>
          <a:p>
            <a:pPr>
              <a:lnSpc>
                <a:spcPct val="80000"/>
              </a:lnSpc>
            </a:pPr>
            <a:endParaRPr lang="es-MX" sz="2000" dirty="0" smtClean="0"/>
          </a:p>
          <a:p>
            <a:pPr>
              <a:lnSpc>
                <a:spcPct val="80000"/>
              </a:lnSpc>
            </a:pPr>
            <a:r>
              <a:rPr lang="es-ES" sz="2000" dirty="0" smtClean="0"/>
              <a:t>La capacidad financiera municipal aún es limitada y persiste la dependencia de las transferencias centrales; </a:t>
            </a:r>
          </a:p>
          <a:p>
            <a:pPr>
              <a:lnSpc>
                <a:spcPct val="80000"/>
              </a:lnSpc>
            </a:pPr>
            <a:endParaRPr lang="es-ES" sz="2000" dirty="0" smtClean="0"/>
          </a:p>
          <a:p>
            <a:pPr>
              <a:lnSpc>
                <a:spcPct val="80000"/>
              </a:lnSpc>
            </a:pPr>
            <a:r>
              <a:rPr lang="es-ES" sz="2000" dirty="0" smtClean="0"/>
              <a:t>Baja eficiencia en muchos gobiernos locales, con deficiente administración de los recursos humanos municipales;</a:t>
            </a:r>
          </a:p>
          <a:p>
            <a:pPr>
              <a:lnSpc>
                <a:spcPct val="80000"/>
              </a:lnSpc>
            </a:pPr>
            <a:endParaRPr lang="es-ES" sz="2000" dirty="0" smtClean="0"/>
          </a:p>
          <a:p>
            <a:pPr eaLnBrk="1" hangingPunct="1">
              <a:lnSpc>
                <a:spcPct val="80000"/>
              </a:lnSpc>
            </a:pPr>
            <a:r>
              <a:rPr lang="es-ES" sz="2000" dirty="0" smtClean="0"/>
              <a:t>Subsisten las trabas y limites a la participación dados los reducidos recursos financieros, humanos y la débil autonomía local; </a:t>
            </a:r>
          </a:p>
          <a:p>
            <a:pPr eaLnBrk="1" hangingPunct="1">
              <a:lnSpc>
                <a:spcPct val="80000"/>
              </a:lnSpc>
            </a:pPr>
            <a:endParaRPr lang="es-ES" sz="2000" dirty="0" smtClean="0"/>
          </a:p>
          <a:p>
            <a:pPr eaLnBrk="1" hangingPunct="1">
              <a:lnSpc>
                <a:spcPct val="80000"/>
              </a:lnSpc>
            </a:pPr>
            <a:r>
              <a:rPr lang="es-ES" sz="2000" dirty="0" smtClean="0"/>
              <a:t>Pese a los avances, Latinoamérica sigue siendo altamente centralizada, con fuerte concentración urbana y gran inequidad social y territorial;</a:t>
            </a:r>
          </a:p>
          <a:p>
            <a:pPr eaLnBrk="1" hangingPunct="1">
              <a:lnSpc>
                <a:spcPct val="80000"/>
              </a:lnSpc>
            </a:pPr>
            <a:endParaRPr lang="es-ES" sz="2000" dirty="0" smtClean="0"/>
          </a:p>
          <a:p>
            <a:pPr eaLnBrk="1" hangingPunct="1">
              <a:lnSpc>
                <a:spcPct val="80000"/>
              </a:lnSpc>
            </a:pPr>
            <a:r>
              <a:rPr lang="es-ES" sz="2000" dirty="0" smtClean="0"/>
              <a:t>Surgen nuevos centralismos técnicos mediante las TICs. y la certificación de calidad condiciona el traspaso de competencias y recursos;</a:t>
            </a:r>
          </a:p>
          <a:p>
            <a:pPr eaLnBrk="1" hangingPunct="1">
              <a:lnSpc>
                <a:spcPct val="80000"/>
              </a:lnSpc>
            </a:pPr>
            <a:endParaRPr lang="es-ES" sz="2000" dirty="0" smtClean="0"/>
          </a:p>
          <a:p>
            <a:pPr eaLnBrk="1" hangingPunct="1">
              <a:lnSpc>
                <a:spcPct val="80000"/>
              </a:lnSpc>
            </a:pPr>
            <a:r>
              <a:rPr lang="es-ES" sz="2000" dirty="0" smtClean="0"/>
              <a:t>El asociativismo municipal es aún débil y el movimiento de las mancomunidades municipales -para las prestación de servicios y la promoción del desarrollo- recién se inicia.</a:t>
            </a:r>
          </a:p>
          <a:p>
            <a:pPr eaLnBrk="1" hangingPunct="1">
              <a:lnSpc>
                <a:spcPct val="80000"/>
              </a:lnSpc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424945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703304"/>
              </p:ext>
            </p:extLst>
          </p:nvPr>
        </p:nvGraphicFramePr>
        <p:xfrm>
          <a:off x="395535" y="116632"/>
          <a:ext cx="8424938" cy="6628362"/>
        </p:xfrm>
        <a:graphic>
          <a:graphicData uri="http://schemas.openxmlformats.org/drawingml/2006/table">
            <a:tbl>
              <a:tblPr firstRow="1" firstCol="1" bandRow="1"/>
              <a:tblGrid>
                <a:gridCol w="4069672"/>
                <a:gridCol w="2051009"/>
                <a:gridCol w="2304257"/>
              </a:tblGrid>
              <a:tr h="634332">
                <a:tc gridSpan="3"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2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Gasto Municipal </a:t>
                      </a:r>
                      <a:r>
                        <a:rPr lang="es-CL" sz="24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como % del </a:t>
                      </a:r>
                      <a:r>
                        <a:rPr lang="es-CL" sz="2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PIB </a:t>
                      </a:r>
                      <a:r>
                        <a:rPr lang="es-CL" sz="24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y del </a:t>
                      </a:r>
                      <a:r>
                        <a:rPr lang="es-CL" sz="2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Gasto </a:t>
                      </a:r>
                      <a:r>
                        <a:rPr lang="es-CL" sz="24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del </a:t>
                      </a:r>
                      <a:r>
                        <a:rPr lang="es-CL" sz="24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Gobierno General</a:t>
                      </a:r>
                      <a:endParaRPr lang="es-CL" sz="2400" dirty="0">
                        <a:solidFill>
                          <a:srgbClr val="C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3942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CL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Calibri"/>
                          <a:ea typeface="Times New Roman"/>
                          <a:cs typeface="Calibri"/>
                        </a:rPr>
                        <a:t>% de PIB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Calibri"/>
                          <a:ea typeface="Times New Roman"/>
                          <a:cs typeface="Calibri"/>
                        </a:rPr>
                        <a:t>% del GGG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50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1.   Brasil </a:t>
                      </a:r>
                      <a:r>
                        <a:rPr lang="es-C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s-CL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8.3</a:t>
                      </a:r>
                      <a:endParaRPr lang="es-CL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26.3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50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2.   Ecuador </a:t>
                      </a:r>
                      <a:r>
                        <a:rPr lang="es-C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s-CL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4.4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23.4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50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3.   Colombia </a:t>
                      </a:r>
                      <a:r>
                        <a:rPr lang="es-C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s-CL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5.6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18.7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50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4.   Bolivia </a:t>
                      </a:r>
                      <a:r>
                        <a:rPr lang="es-C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2008</a:t>
                      </a:r>
                      <a:endParaRPr lang="es-CL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7.3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16.8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50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5.   Perú </a:t>
                      </a:r>
                      <a:r>
                        <a:rPr lang="es-C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s-CL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2.6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16.4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50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6.   Chile </a:t>
                      </a:r>
                      <a:r>
                        <a:rPr lang="es-C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s-CL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2.4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12.8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50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CL" sz="18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7.   Uruguay 2005</a:t>
                      </a:r>
                      <a:endParaRPr lang="es-CL" sz="20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3.8</a:t>
                      </a:r>
                      <a:endParaRPr lang="es-CL" sz="2000" b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12.3</a:t>
                      </a:r>
                      <a:endParaRPr lang="es-CL" sz="2000" b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450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CL" sz="18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8.   Argentina </a:t>
                      </a:r>
                      <a:r>
                        <a:rPr lang="es-CL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2006</a:t>
                      </a:r>
                      <a:endParaRPr lang="es-CL" sz="20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2.9</a:t>
                      </a:r>
                      <a:endParaRPr lang="es-CL" sz="20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 8.8</a:t>
                      </a:r>
                      <a:endParaRPr lang="es-CL" sz="20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450">
                <a:tc>
                  <a:txBody>
                    <a:bodyPr/>
                    <a:lstStyle/>
                    <a:p>
                      <a:pPr marL="342900" marR="71755" indent="-342900" algn="just">
                        <a:spcAft>
                          <a:spcPts val="0"/>
                        </a:spcAft>
                        <a:buAutoNum type="arabicPeriod" startAt="9"/>
                      </a:pPr>
                      <a:r>
                        <a:rPr lang="es-CL" sz="18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Venezuela</a:t>
                      </a:r>
                      <a:endParaRPr lang="es-CL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2.0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 8.0</a:t>
                      </a:r>
                      <a:endParaRPr lang="es-CL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50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10.  El </a:t>
                      </a:r>
                      <a:r>
                        <a:rPr lang="es-C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Salvador 2007</a:t>
                      </a:r>
                      <a:endParaRPr lang="es-CL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1.2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 </a:t>
                      </a:r>
                      <a:r>
                        <a:rPr lang="es-CL" sz="18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7.0</a:t>
                      </a:r>
                      <a:endParaRPr lang="es-CL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50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11.  México </a:t>
                      </a:r>
                      <a:r>
                        <a:rPr lang="es-C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s-CL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2.0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  6.5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50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12.  Paraguay </a:t>
                      </a:r>
                      <a:r>
                        <a:rPr lang="es-C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2007</a:t>
                      </a:r>
                      <a:endParaRPr lang="es-CL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1.3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  6.3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50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13.  República </a:t>
                      </a:r>
                      <a:r>
                        <a:rPr lang="es-C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Dominicana 2006</a:t>
                      </a:r>
                      <a:endParaRPr lang="es-CL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0.9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 5.3</a:t>
                      </a:r>
                      <a:endParaRPr lang="es-CL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50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14.  Honduras </a:t>
                      </a:r>
                      <a:r>
                        <a:rPr lang="es-C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2008</a:t>
                      </a:r>
                      <a:endParaRPr lang="es-CL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1.3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  4.9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50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15.  Guatemala </a:t>
                      </a:r>
                      <a:r>
                        <a:rPr lang="es-C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2009</a:t>
                      </a:r>
                      <a:endParaRPr lang="es-CL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0.7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  4.4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50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16.  Nicaragua </a:t>
                      </a:r>
                      <a:endParaRPr lang="es-CL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1.0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  3.8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50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17.  Costa </a:t>
                      </a:r>
                      <a:r>
                        <a:rPr lang="es-C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Rica 2007</a:t>
                      </a:r>
                      <a:endParaRPr lang="es-CL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0.8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  3.7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50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18.  Panamá </a:t>
                      </a:r>
                      <a:r>
                        <a:rPr lang="es-C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2005</a:t>
                      </a:r>
                      <a:endParaRPr lang="es-CL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0.8</a:t>
                      </a:r>
                      <a:endParaRPr lang="es-CL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 1.7</a:t>
                      </a:r>
                      <a:endParaRPr lang="es-CL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70">
                <a:tc gridSpan="3"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endParaRPr lang="es-CL" sz="80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Actualizado  </a:t>
                      </a:r>
                      <a:r>
                        <a:rPr lang="es-CL" sz="12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datos de fichas nacionales GOLD</a:t>
                      </a:r>
                      <a:endParaRPr lang="es-CL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12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974540"/>
              </p:ext>
            </p:extLst>
          </p:nvPr>
        </p:nvGraphicFramePr>
        <p:xfrm>
          <a:off x="107505" y="116630"/>
          <a:ext cx="8928992" cy="6624739"/>
        </p:xfrm>
        <a:graphic>
          <a:graphicData uri="http://schemas.openxmlformats.org/drawingml/2006/table">
            <a:tbl>
              <a:tblPr/>
              <a:tblGrid>
                <a:gridCol w="2304125"/>
                <a:gridCol w="720294"/>
                <a:gridCol w="720294"/>
                <a:gridCol w="661370"/>
                <a:gridCol w="2448384"/>
                <a:gridCol w="719278"/>
                <a:gridCol w="720294"/>
                <a:gridCol w="634953"/>
              </a:tblGrid>
              <a:tr h="507044">
                <a:tc gridSpan="8"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2800" b="1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cs typeface="Calibri"/>
                        </a:rPr>
                        <a:t>Comparación entre Descentralización de Europa </a:t>
                      </a:r>
                      <a:r>
                        <a:rPr lang="es-ES" sz="2800" b="1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cs typeface="Calibri"/>
                        </a:rPr>
                        <a:t>y </a:t>
                      </a:r>
                      <a:r>
                        <a:rPr lang="es-ES" sz="2800" b="1" kern="12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cs typeface="Calibri"/>
                        </a:rPr>
                        <a:t>A. </a:t>
                      </a:r>
                      <a:r>
                        <a:rPr lang="es-ES" sz="2800" b="1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cs typeface="Calibri"/>
                        </a:rPr>
                        <a:t>Latina</a:t>
                      </a:r>
                      <a:endParaRPr lang="es-CL" sz="2800" dirty="0">
                        <a:solidFill>
                          <a:srgbClr val="C0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1752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600" i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País, año y (fuente)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Gobierno Central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Gobierno Inter-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medio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Gobierno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Local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i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País, año y (fuente)</a:t>
                      </a:r>
                      <a:endParaRPr lang="es-CL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Gobierno Central</a:t>
                      </a:r>
                      <a:endParaRPr lang="es-CL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Gobierno Inter-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medio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Gobierno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Local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922">
                <a:tc>
                  <a:txBody>
                    <a:bodyPr/>
                    <a:lstStyle/>
                    <a:p>
                      <a:pPr marR="71755" algn="l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1.   Dinamarca 2006 (FMI)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49.5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------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50.5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1.   Brasil 2008 (CGLU)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45.0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28.7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26.3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40">
                <a:tc>
                  <a:txBody>
                    <a:bodyPr/>
                    <a:lstStyle/>
                    <a:p>
                      <a:pPr marR="71755" algn="l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2.   Finlandia 2006 (FMI)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64.6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------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35.4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2.   Ecuador 2004 (CGLU) 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70.8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 5.8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23.4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40">
                <a:tc>
                  <a:txBody>
                    <a:bodyPr/>
                    <a:lstStyle/>
                    <a:p>
                      <a:pPr marR="71755" algn="l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3.   Italia 2006 (FMI)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72.8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------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27.2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3.   Colombia 2006, (CGLU)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67.0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14.3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18.7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40">
                <a:tc>
                  <a:txBody>
                    <a:bodyPr/>
                    <a:lstStyle/>
                    <a:p>
                      <a:pPr marR="71755" algn="l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4.   Holanda 2006 (FMI)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72.8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------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27.2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4.   Bolivia 2008 (CGLU)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73.0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10.2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16.8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40">
                <a:tc>
                  <a:txBody>
                    <a:bodyPr/>
                    <a:lstStyle/>
                    <a:p>
                      <a:pPr marR="71755" algn="l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5.   Inglaterra 2006 (FMI)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76.6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------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23.4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5.   Perú 2007( CGLU)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79.7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17.6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16.4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40">
                <a:tc>
                  <a:txBody>
                    <a:bodyPr/>
                    <a:lstStyle/>
                    <a:p>
                      <a:pPr marR="71755" algn="l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6.   Suiza 2006 (FMI)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48.2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31.1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20.7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6.   Chile 2007 CGLU 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87.2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------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12.8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40">
                <a:tc>
                  <a:txBody>
                    <a:bodyPr/>
                    <a:lstStyle/>
                    <a:p>
                      <a:pPr marR="71755" algn="l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7.   Noruega 2006 (FMI)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80.3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------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19.7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7.   Uruguay 2005, (CGLU)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87.7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------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12.3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09">
                <a:tc>
                  <a:txBody>
                    <a:bodyPr/>
                    <a:lstStyle/>
                    <a:p>
                      <a:pPr marR="71755" algn="l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8.   Francia 2006 (FMI)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81.6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------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18.4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 8.   Argentina  2006 (CGLU) </a:t>
                      </a:r>
                      <a:endParaRPr lang="es-CL" sz="16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50.1</a:t>
                      </a:r>
                      <a:endParaRPr lang="es-CL" sz="16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42.0</a:t>
                      </a:r>
                      <a:endParaRPr lang="es-CL" sz="16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  8.8</a:t>
                      </a:r>
                      <a:endParaRPr lang="es-CL" sz="16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84">
                <a:tc>
                  <a:txBody>
                    <a:bodyPr/>
                    <a:lstStyle/>
                    <a:p>
                      <a:pPr marR="71755" algn="l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9.   Alemania 2007 (FMI)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59.7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25.2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15.1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9.  El Salvador 2007 CGLU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93.0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------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 7.0</a:t>
                      </a:r>
                      <a:endParaRPr lang="es-CL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40">
                <a:tc>
                  <a:txBody>
                    <a:bodyPr/>
                    <a:lstStyle/>
                    <a:p>
                      <a:pPr marR="71755" algn="l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10. Austria 2006 (FMI)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70.7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15.8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13.5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10. Paraguay 2007 (CGLU)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93.7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------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 6.3</a:t>
                      </a:r>
                      <a:endParaRPr lang="es-CL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593">
                <a:tc>
                  <a:txBody>
                    <a:bodyPr/>
                    <a:lstStyle/>
                    <a:p>
                      <a:pPr marR="71755" algn="l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11. España 2006 (FMI)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56.3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30.9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12.7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11. México 2007 CGLU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69.3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25.3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 6.5          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20">
                <a:tc>
                  <a:txBody>
                    <a:bodyPr/>
                    <a:lstStyle/>
                    <a:p>
                      <a:pPr marR="71755" algn="l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12. Irlanda 2006 (FMI)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87.5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------</a:t>
                      </a:r>
                      <a:endParaRPr lang="es-CL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12.5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12. R. Dominicana 2006 (CGLU)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94.7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------</a:t>
                      </a:r>
                      <a:endParaRPr lang="es-CL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 5.3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09">
                <a:tc>
                  <a:txBody>
                    <a:bodyPr/>
                    <a:lstStyle/>
                    <a:p>
                      <a:pPr marR="71755" algn="l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13. Portugal 2006 (FMI)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88.2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------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11.8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13. Honduras 2006 (CGLU)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95.1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------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 4.9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75">
                <a:tc>
                  <a:txBody>
                    <a:bodyPr/>
                    <a:lstStyle/>
                    <a:p>
                      <a:pPr marR="71755" algn="l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14. Luxemburgo 2007 FMI)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89.2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------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10.8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14. Costa Rica 2007(CGLU)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96.3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------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 3.7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829">
                <a:tc>
                  <a:txBody>
                    <a:bodyPr/>
                    <a:lstStyle/>
                    <a:p>
                      <a:pPr marR="71755" algn="l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15. Bélgica 2005 (FMI)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66.9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22.8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10.4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15. Panamá  2005 (CGLU)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98.3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------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 1.7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65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      Promedio simple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54,2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25.2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ES" sz="16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cs typeface="Calibri"/>
                        </a:rPr>
                        <a:t>20.6</a:t>
                      </a:r>
                      <a:endParaRPr lang="es-CL" sz="18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66,1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20.6</a:t>
                      </a:r>
                      <a:endParaRPr lang="es-CL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es-ES" sz="1600" b="1" kern="1200" dirty="0">
                          <a:solidFill>
                            <a:srgbClr val="FF0000"/>
                          </a:solidFill>
                          <a:effectLst/>
                          <a:latin typeface="Calibri"/>
                          <a:cs typeface="Calibri"/>
                        </a:rPr>
                        <a:t>11.3</a:t>
                      </a:r>
                      <a:endParaRPr lang="es-CL" sz="18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557">
                <a:tc gridSpan="8"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endParaRPr lang="es-ES" sz="8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es-ES" sz="105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Fuentes</a:t>
                      </a:r>
                      <a:r>
                        <a:rPr lang="es-ES" sz="105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: CGLU, BID (Gasto intermedio en Ecuador) y Cuentas Nacionales (Venezuela). Elaboración: Mario Rosales</a:t>
                      </a:r>
                      <a:endParaRPr lang="es-CL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3340" marR="5334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74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992150"/>
              </p:ext>
            </p:extLst>
          </p:nvPr>
        </p:nvGraphicFramePr>
        <p:xfrm>
          <a:off x="-6424" y="-819472"/>
          <a:ext cx="9131301" cy="840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o" r:id="rId4" imgW="5757342" imgH="5290910" progId="Word.Document.12">
                  <p:embed/>
                </p:oleObj>
              </mc:Choice>
              <mc:Fallback>
                <p:oleObj name="Documento" r:id="rId4" imgW="5757342" imgH="529091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6424" y="-819472"/>
                        <a:ext cx="9131301" cy="8405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09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"/>
            <a:ext cx="8893175" cy="1125538"/>
          </a:xfrm>
        </p:spPr>
        <p:txBody>
          <a:bodyPr>
            <a:noAutofit/>
          </a:bodyPr>
          <a:lstStyle/>
          <a:p>
            <a:pPr eaLnBrk="1" hangingPunct="1"/>
            <a:r>
              <a:rPr lang="es-ES" sz="2800" b="1" dirty="0" smtClean="0">
                <a:solidFill>
                  <a:srgbClr val="C00000"/>
                </a:solidFill>
              </a:rPr>
              <a:t>Diferencias entre la Administración Tradicional </a:t>
            </a:r>
            <a:br>
              <a:rPr lang="es-ES" sz="2800" b="1" dirty="0" smtClean="0">
                <a:solidFill>
                  <a:srgbClr val="C00000"/>
                </a:solidFill>
              </a:rPr>
            </a:br>
            <a:r>
              <a:rPr lang="es-ES" sz="2800" b="1" dirty="0" smtClean="0">
                <a:solidFill>
                  <a:srgbClr val="C00000"/>
                </a:solidFill>
              </a:rPr>
              <a:t>y el Buen Gobierno Local (Buena Gobernanza)</a:t>
            </a:r>
            <a:r>
              <a:rPr lang="es-ES" sz="32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196752"/>
            <a:ext cx="3240360" cy="5761261"/>
          </a:xfrm>
        </p:spPr>
        <p:txBody>
          <a:bodyPr/>
          <a:lstStyle/>
          <a:p>
            <a:pPr marL="6350" indent="22225" algn="ctr" eaLnBrk="1" hangingPunct="1">
              <a:buFont typeface="Wingdings" pitchFamily="2" charset="2"/>
              <a:buNone/>
              <a:defRPr/>
            </a:pPr>
            <a:r>
              <a:rPr lang="es-ES" sz="2400" b="1" dirty="0" smtClean="0"/>
              <a:t>Municipio tradicional:</a:t>
            </a:r>
          </a:p>
          <a:p>
            <a:pPr marL="6350" indent="22225" algn="ctr" eaLnBrk="1" hangingPunct="1">
              <a:buFont typeface="Wingdings" pitchFamily="2" charset="2"/>
              <a:buNone/>
              <a:defRPr/>
            </a:pPr>
            <a:r>
              <a:rPr lang="es-ES" sz="2400" dirty="0"/>
              <a:t>V</a:t>
            </a:r>
            <a:r>
              <a:rPr lang="es-ES" sz="2400" dirty="0" smtClean="0"/>
              <a:t>ertical y  poco participativa, con baja interacción con los actores locales. </a:t>
            </a:r>
          </a:p>
          <a:p>
            <a:pPr marL="6350" indent="22225" algn="ctr" eaLnBrk="1" hangingPunct="1">
              <a:buFont typeface="Wingdings" pitchFamily="2" charset="2"/>
              <a:buNone/>
              <a:defRPr/>
            </a:pPr>
            <a:endParaRPr lang="es-ES" sz="2400" dirty="0" smtClean="0"/>
          </a:p>
          <a:p>
            <a:pPr marL="6350" indent="22225" algn="ctr" eaLnBrk="1" hangingPunct="1">
              <a:buFont typeface="Wingdings" pitchFamily="2" charset="2"/>
              <a:buNone/>
              <a:defRPr/>
            </a:pPr>
            <a:r>
              <a:rPr lang="es-ES" sz="2400" dirty="0" smtClean="0"/>
              <a:t>La administración municipal tradicional se basa (y está limitada) por la escasa dotación de recursos humanos y financieros propios</a:t>
            </a:r>
            <a:r>
              <a:rPr lang="es-ES" dirty="0" smtClean="0"/>
              <a:t>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s-ES" sz="2400" dirty="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9992" y="1268760"/>
            <a:ext cx="4644008" cy="5589241"/>
          </a:xfrm>
        </p:spPr>
        <p:txBody>
          <a:bodyPr rtlCol="0">
            <a:normAutofit fontScale="25000" lnSpcReduction="20000"/>
          </a:bodyPr>
          <a:lstStyle/>
          <a:p>
            <a:pPr marL="98425" indent="-68263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C00000"/>
                </a:solidFill>
              </a:rPr>
              <a:t>	</a:t>
            </a:r>
            <a:r>
              <a:rPr lang="es-ES" sz="9600" b="1" dirty="0"/>
              <a:t>B</a:t>
            </a:r>
            <a:r>
              <a:rPr lang="es-ES" sz="9600" b="1" dirty="0" smtClean="0"/>
              <a:t>uen </a:t>
            </a:r>
            <a:r>
              <a:rPr lang="es-ES" sz="9600" b="1" dirty="0"/>
              <a:t>G</a:t>
            </a:r>
            <a:r>
              <a:rPr lang="es-ES" sz="9600" b="1" dirty="0" smtClean="0"/>
              <a:t>obierno </a:t>
            </a:r>
            <a:r>
              <a:rPr lang="es-ES" sz="9600" b="1" dirty="0"/>
              <a:t>L</a:t>
            </a:r>
            <a:r>
              <a:rPr lang="es-ES" sz="9600" b="1" dirty="0" smtClean="0"/>
              <a:t>ocal:</a:t>
            </a:r>
          </a:p>
          <a:p>
            <a:pPr marL="98425" indent="-68263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9600" b="1" dirty="0" smtClean="0"/>
          </a:p>
          <a:p>
            <a:pPr marL="98425" indent="-68263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9600" dirty="0" smtClean="0">
                <a:solidFill>
                  <a:srgbClr val="C00000"/>
                </a:solidFill>
              </a:rPr>
              <a:t> </a:t>
            </a:r>
            <a:r>
              <a:rPr lang="es-ES" sz="9600" dirty="0">
                <a:solidFill>
                  <a:srgbClr val="C00000"/>
                </a:solidFill>
              </a:rPr>
              <a:t>D</a:t>
            </a:r>
            <a:r>
              <a:rPr lang="es-ES" sz="9600" dirty="0" smtClean="0">
                <a:solidFill>
                  <a:srgbClr val="C00000"/>
                </a:solidFill>
              </a:rPr>
              <a:t>inamiza el desarrollo y es más abierto, participativo y horizontal: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5100" dirty="0" smtClean="0">
                <a:solidFill>
                  <a:srgbClr val="C00000"/>
                </a:solidFill>
              </a:rPr>
              <a:t> </a:t>
            </a:r>
            <a:endParaRPr lang="es-ES" sz="8000" dirty="0" smtClean="0">
              <a:solidFill>
                <a:srgbClr val="C00000"/>
              </a:solidFill>
            </a:endParaRPr>
          </a:p>
          <a:p>
            <a:pPr marL="371475" lvl="1" indent="-371475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s-ES" sz="9600" dirty="0" smtClean="0">
                <a:solidFill>
                  <a:srgbClr val="C00000"/>
                </a:solidFill>
              </a:rPr>
              <a:t>Opera en base a alianzas y redes, </a:t>
            </a:r>
          </a:p>
          <a:p>
            <a:pPr marL="371475" lvl="1" indent="-371475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s-ES" sz="9600" dirty="0" smtClean="0">
                <a:solidFill>
                  <a:srgbClr val="C00000"/>
                </a:solidFill>
              </a:rPr>
              <a:t>Provee servicios (no siempre los produce)</a:t>
            </a:r>
          </a:p>
          <a:p>
            <a:pPr marL="371475" lvl="1" indent="-371475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s-ES" sz="9600" dirty="0" smtClean="0">
                <a:solidFill>
                  <a:srgbClr val="C00000"/>
                </a:solidFill>
              </a:rPr>
              <a:t>Coordina con otras administraciones  públicas</a:t>
            </a:r>
          </a:p>
          <a:p>
            <a:pPr marL="371475" lvl="1" indent="-371475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s-ES" sz="9600" dirty="0" smtClean="0">
                <a:solidFill>
                  <a:srgbClr val="C00000"/>
                </a:solidFill>
              </a:rPr>
              <a:t>Articula lo público y lo privado,</a:t>
            </a:r>
          </a:p>
          <a:p>
            <a:pPr marL="371475" lvl="1" indent="-371475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s-ES" sz="9600" dirty="0" smtClean="0">
                <a:solidFill>
                  <a:srgbClr val="C00000"/>
                </a:solidFill>
              </a:rPr>
              <a:t>Empodera y responsabiliza a los ciudadanos, </a:t>
            </a:r>
          </a:p>
          <a:p>
            <a:pPr marL="371475" lvl="1" indent="-371475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s-ES" sz="9600" dirty="0" smtClean="0">
                <a:solidFill>
                  <a:srgbClr val="C00000"/>
                </a:solidFill>
              </a:rPr>
              <a:t>Refuerza la colaboración, la confianza y la cultura cívica;</a:t>
            </a:r>
          </a:p>
          <a:p>
            <a:pPr marL="371475" lvl="1" indent="-371475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s-ES" sz="9600" dirty="0" smtClean="0">
                <a:solidFill>
                  <a:srgbClr val="C00000"/>
                </a:solidFill>
              </a:rPr>
              <a:t>Genera instituciones sólidas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12293" name="AutoShape 6"/>
          <p:cNvSpPr>
            <a:spLocks noChangeArrowheads="1"/>
          </p:cNvSpPr>
          <p:nvPr/>
        </p:nvSpPr>
        <p:spPr bwMode="auto">
          <a:xfrm>
            <a:off x="3347864" y="1484784"/>
            <a:ext cx="360363" cy="4752280"/>
          </a:xfrm>
          <a:prstGeom prst="downArrow">
            <a:avLst>
              <a:gd name="adj1" fmla="val 50000"/>
              <a:gd name="adj2" fmla="val 2457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/>
              <a:t> </a:t>
            </a:r>
          </a:p>
        </p:txBody>
      </p:sp>
      <p:sp>
        <p:nvSpPr>
          <p:cNvPr id="12294" name="AutoShape 7"/>
          <p:cNvSpPr>
            <a:spLocks noChangeArrowheads="1"/>
          </p:cNvSpPr>
          <p:nvPr/>
        </p:nvSpPr>
        <p:spPr bwMode="auto">
          <a:xfrm>
            <a:off x="4788024" y="1700808"/>
            <a:ext cx="3997325" cy="288032"/>
          </a:xfrm>
          <a:prstGeom prst="leftRightArrow">
            <a:avLst>
              <a:gd name="adj1" fmla="val 50000"/>
              <a:gd name="adj2" fmla="val 2218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cxnSp>
        <p:nvCxnSpPr>
          <p:cNvPr id="3" name="2 Conector recto"/>
          <p:cNvCxnSpPr/>
          <p:nvPr/>
        </p:nvCxnSpPr>
        <p:spPr>
          <a:xfrm>
            <a:off x="4283968" y="1196752"/>
            <a:ext cx="0" cy="5328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59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es-CL" sz="3100" b="1" dirty="0" smtClean="0"/>
              <a:t>Caso:</a:t>
            </a:r>
            <a:r>
              <a:rPr lang="es-CL" b="1" dirty="0" smtClean="0">
                <a:solidFill>
                  <a:srgbClr val="C00000"/>
                </a:solidFill>
              </a:rPr>
              <a:t> </a:t>
            </a:r>
            <a:r>
              <a:rPr lang="es-CL" sz="4000" b="1" dirty="0" smtClean="0">
                <a:solidFill>
                  <a:srgbClr val="C00000"/>
                </a:solidFill>
              </a:rPr>
              <a:t>Puerto de la Libertad en San Salvador</a:t>
            </a:r>
            <a:endParaRPr lang="es-CL" b="1" dirty="0">
              <a:solidFill>
                <a:srgbClr val="C00000"/>
              </a:solidFill>
            </a:endParaRPr>
          </a:p>
        </p:txBody>
      </p:sp>
      <p:pic>
        <p:nvPicPr>
          <p:cNvPr id="4" name="3 Marcador de contenido" descr="Description: http://farm6.staticflickr.com/5211/5484100785_30c8aa8b99_z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0" b="34618"/>
          <a:stretch>
            <a:fillRect/>
          </a:stretch>
        </p:blipFill>
        <p:spPr bwMode="auto">
          <a:xfrm>
            <a:off x="683568" y="4365104"/>
            <a:ext cx="8128000" cy="21111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 rot="10800000" flipV="1">
            <a:off x="755576" y="682824"/>
            <a:ext cx="792088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El puerto de La Libertad es un municipio de 36 mil habitantes, ubicado a pocos minutos de San Salvador, capital de El Salvador, que durante décadas fue el primer puerto comercial del país. Desplazado como puerto debe reorganizarse y dinamizar su economía.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El alcalde Carlos Molina, del FMLN, establece una alianza con el gobierno central del ARENA y con el sector privado local, para impulsar la transformación de la ciudad en un puerto turístico nacional e internacional. En 6 años de acción, el gobierno local muestra importantes resultados, incluida la solución del problema de los residuos sólidos con ganancias económicas.</a:t>
            </a:r>
            <a:endParaRPr kumimoji="0" 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4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1606</Words>
  <Application>Microsoft Office PowerPoint</Application>
  <PresentationFormat>Presentación en pantalla (4:3)</PresentationFormat>
  <Paragraphs>315</Paragraphs>
  <Slides>13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Tema de Office</vt:lpstr>
      <vt:lpstr>Documento</vt:lpstr>
      <vt:lpstr>DESCENTRALIZACIÓN, BUEN GOBIERNO LOCAL Y GESTIÓN PARTICIPATIVA</vt:lpstr>
      <vt:lpstr>Presentación de PowerPoint</vt:lpstr>
      <vt:lpstr>Presentación de PowerPoint</vt:lpstr>
      <vt:lpstr>   Limites de la Descentralización</vt:lpstr>
      <vt:lpstr>Presentación de PowerPoint</vt:lpstr>
      <vt:lpstr>Presentación de PowerPoint</vt:lpstr>
      <vt:lpstr>Presentación de PowerPoint</vt:lpstr>
      <vt:lpstr>Diferencias entre la Administración Tradicional  y el Buen Gobierno Local (Buena Gobernanza) </vt:lpstr>
      <vt:lpstr>Caso: Puerto de la Libertad en San Salvador</vt:lpstr>
      <vt:lpstr>Resultados Gestión Municipal de La Libertad</vt:lpstr>
      <vt:lpstr> Gestión Interna del Buen Gobierno Local </vt:lpstr>
      <vt:lpstr> Buen Gobierno: Participación de Actores y más Recursos  </vt:lpstr>
      <vt:lpstr>Logros del Buen Gobierno: Resultados efectivos, Cultura de Gestión e Institucionalidad mejorada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BUEN GOBIERNO LOCAL: CONCEPTOS, MÉTODOS Y BUENAS PRÁCTICAS</dc:title>
  <dc:creator>Mario Rosales</dc:creator>
  <cp:lastModifiedBy>Mario Rosales</cp:lastModifiedBy>
  <cp:revision>21</cp:revision>
  <dcterms:created xsi:type="dcterms:W3CDTF">2013-06-18T16:23:00Z</dcterms:created>
  <dcterms:modified xsi:type="dcterms:W3CDTF">2014-06-11T07:24:05Z</dcterms:modified>
</cp:coreProperties>
</file>