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handoutMasterIdLst>
    <p:handoutMasterId r:id="rId21"/>
  </p:handoutMasterIdLst>
  <p:sldIdLst>
    <p:sldId id="265" r:id="rId2"/>
    <p:sldId id="267" r:id="rId3"/>
    <p:sldId id="264" r:id="rId4"/>
    <p:sldId id="258" r:id="rId5"/>
    <p:sldId id="269" r:id="rId6"/>
    <p:sldId id="282" r:id="rId7"/>
    <p:sldId id="284" r:id="rId8"/>
    <p:sldId id="283" r:id="rId9"/>
    <p:sldId id="266" r:id="rId10"/>
    <p:sldId id="259" r:id="rId11"/>
    <p:sldId id="268" r:id="rId12"/>
    <p:sldId id="270" r:id="rId13"/>
    <p:sldId id="272" r:id="rId14"/>
    <p:sldId id="276" r:id="rId15"/>
    <p:sldId id="275" r:id="rId16"/>
    <p:sldId id="273" r:id="rId17"/>
    <p:sldId id="274" r:id="rId18"/>
    <p:sldId id="262" r:id="rId19"/>
  </p:sldIdLst>
  <p:sldSz cx="9144000" cy="6858000" type="screen4x3"/>
  <p:notesSz cx="6881813" cy="97107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FF66"/>
    <a:srgbClr val="99FF33"/>
    <a:srgbClr val="FF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528" autoAdjust="0"/>
  </p:normalViewPr>
  <p:slideViewPr>
    <p:cSldViewPr>
      <p:cViewPr>
        <p:scale>
          <a:sx n="87" d="100"/>
          <a:sy n="87" d="100"/>
        </p:scale>
        <p:origin x="-414"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2119" cy="485537"/>
          </a:xfrm>
          <a:prstGeom prst="rect">
            <a:avLst/>
          </a:prstGeom>
        </p:spPr>
        <p:txBody>
          <a:bodyPr vert="horz" lIns="93936" tIns="46968" rIns="93936" bIns="46968" rtlCol="0"/>
          <a:lstStyle>
            <a:lvl1pPr algn="l">
              <a:defRPr sz="1200"/>
            </a:lvl1pPr>
          </a:lstStyle>
          <a:p>
            <a:endParaRPr lang="es-PE"/>
          </a:p>
        </p:txBody>
      </p:sp>
      <p:sp>
        <p:nvSpPr>
          <p:cNvPr id="3" name="2 Marcador de fecha"/>
          <p:cNvSpPr>
            <a:spLocks noGrp="1"/>
          </p:cNvSpPr>
          <p:nvPr>
            <p:ph type="dt" sz="quarter" idx="1"/>
          </p:nvPr>
        </p:nvSpPr>
        <p:spPr>
          <a:xfrm>
            <a:off x="3898102" y="0"/>
            <a:ext cx="2982119" cy="485537"/>
          </a:xfrm>
          <a:prstGeom prst="rect">
            <a:avLst/>
          </a:prstGeom>
        </p:spPr>
        <p:txBody>
          <a:bodyPr vert="horz" lIns="93936" tIns="46968" rIns="93936" bIns="46968" rtlCol="0"/>
          <a:lstStyle>
            <a:lvl1pPr algn="r">
              <a:defRPr sz="1200"/>
            </a:lvl1pPr>
          </a:lstStyle>
          <a:p>
            <a:fld id="{BA26C200-B000-48D3-B12D-BD989B396B66}" type="datetimeFigureOut">
              <a:rPr lang="es-PE" smtClean="0"/>
              <a:pPr/>
              <a:t>18/06/2014</a:t>
            </a:fld>
            <a:endParaRPr lang="es-PE"/>
          </a:p>
        </p:txBody>
      </p:sp>
      <p:sp>
        <p:nvSpPr>
          <p:cNvPr id="4" name="3 Marcador de pie de página"/>
          <p:cNvSpPr>
            <a:spLocks noGrp="1"/>
          </p:cNvSpPr>
          <p:nvPr>
            <p:ph type="ftr" sz="quarter" idx="2"/>
          </p:nvPr>
        </p:nvSpPr>
        <p:spPr>
          <a:xfrm>
            <a:off x="1" y="9223516"/>
            <a:ext cx="2982119" cy="485537"/>
          </a:xfrm>
          <a:prstGeom prst="rect">
            <a:avLst/>
          </a:prstGeom>
        </p:spPr>
        <p:txBody>
          <a:bodyPr vert="horz" lIns="93936" tIns="46968" rIns="93936" bIns="46968"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98102" y="9223516"/>
            <a:ext cx="2982119" cy="485537"/>
          </a:xfrm>
          <a:prstGeom prst="rect">
            <a:avLst/>
          </a:prstGeom>
        </p:spPr>
        <p:txBody>
          <a:bodyPr vert="horz" lIns="93936" tIns="46968" rIns="93936" bIns="46968" rtlCol="0" anchor="b"/>
          <a:lstStyle>
            <a:lvl1pPr algn="r">
              <a:defRPr sz="1200"/>
            </a:lvl1pPr>
          </a:lstStyle>
          <a:p>
            <a:fld id="{E8F622E7-E684-4FC1-8557-9EF94A1F2028}" type="slidenum">
              <a:rPr lang="es-PE" smtClean="0"/>
              <a:pPr/>
              <a:t>‹#›</a:t>
            </a:fld>
            <a:endParaRPr lang="es-PE"/>
          </a:p>
        </p:txBody>
      </p:sp>
    </p:spTree>
    <p:extLst>
      <p:ext uri="{BB962C8B-B14F-4D97-AF65-F5344CB8AC3E}">
        <p14:creationId xmlns:p14="http://schemas.microsoft.com/office/powerpoint/2010/main" val="560657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82119" cy="487224"/>
          </a:xfrm>
          <a:prstGeom prst="rect">
            <a:avLst/>
          </a:prstGeom>
        </p:spPr>
        <p:txBody>
          <a:bodyPr vert="horz" lIns="93936" tIns="46968" rIns="93936" bIns="46968" rtlCol="0"/>
          <a:lstStyle>
            <a:lvl1pPr algn="l">
              <a:defRPr sz="1200"/>
            </a:lvl1pPr>
          </a:lstStyle>
          <a:p>
            <a:endParaRPr lang="es-PE"/>
          </a:p>
        </p:txBody>
      </p:sp>
      <p:sp>
        <p:nvSpPr>
          <p:cNvPr id="3" name="Marcador de fecha 2"/>
          <p:cNvSpPr>
            <a:spLocks noGrp="1"/>
          </p:cNvSpPr>
          <p:nvPr>
            <p:ph type="dt" idx="1"/>
          </p:nvPr>
        </p:nvSpPr>
        <p:spPr>
          <a:xfrm>
            <a:off x="3898102" y="0"/>
            <a:ext cx="2982119" cy="487224"/>
          </a:xfrm>
          <a:prstGeom prst="rect">
            <a:avLst/>
          </a:prstGeom>
        </p:spPr>
        <p:txBody>
          <a:bodyPr vert="horz" lIns="93936" tIns="46968" rIns="93936" bIns="46968" rtlCol="0"/>
          <a:lstStyle>
            <a:lvl1pPr algn="r">
              <a:defRPr sz="1200"/>
            </a:lvl1pPr>
          </a:lstStyle>
          <a:p>
            <a:fld id="{EC448271-31F3-49B3-935F-997AAD4FADEF}" type="datetimeFigureOut">
              <a:rPr lang="es-PE" smtClean="0"/>
              <a:pPr/>
              <a:t>18/06/2014</a:t>
            </a:fld>
            <a:endParaRPr lang="es-PE"/>
          </a:p>
        </p:txBody>
      </p:sp>
      <p:sp>
        <p:nvSpPr>
          <p:cNvPr id="4" name="Marcador de imagen de diapositiva 3"/>
          <p:cNvSpPr>
            <a:spLocks noGrp="1" noRot="1" noChangeAspect="1"/>
          </p:cNvSpPr>
          <p:nvPr>
            <p:ph type="sldImg" idx="2"/>
          </p:nvPr>
        </p:nvSpPr>
        <p:spPr>
          <a:xfrm>
            <a:off x="1255713" y="1212850"/>
            <a:ext cx="4370387" cy="3278188"/>
          </a:xfrm>
          <a:prstGeom prst="rect">
            <a:avLst/>
          </a:prstGeom>
          <a:noFill/>
          <a:ln w="12700">
            <a:solidFill>
              <a:prstClr val="black"/>
            </a:solidFill>
          </a:ln>
        </p:spPr>
        <p:txBody>
          <a:bodyPr vert="horz" lIns="93936" tIns="46968" rIns="93936" bIns="46968" rtlCol="0" anchor="ctr"/>
          <a:lstStyle/>
          <a:p>
            <a:endParaRPr lang="es-PE"/>
          </a:p>
        </p:txBody>
      </p:sp>
      <p:sp>
        <p:nvSpPr>
          <p:cNvPr id="5" name="Marcador de notas 4"/>
          <p:cNvSpPr>
            <a:spLocks noGrp="1"/>
          </p:cNvSpPr>
          <p:nvPr>
            <p:ph type="body" sz="quarter" idx="3"/>
          </p:nvPr>
        </p:nvSpPr>
        <p:spPr>
          <a:xfrm>
            <a:off x="688182" y="4673294"/>
            <a:ext cx="5505450" cy="3823603"/>
          </a:xfrm>
          <a:prstGeom prst="rect">
            <a:avLst/>
          </a:prstGeom>
        </p:spPr>
        <p:txBody>
          <a:bodyPr vert="horz" lIns="93936" tIns="46968" rIns="93936" bIns="4696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1" y="9223517"/>
            <a:ext cx="2982119" cy="487222"/>
          </a:xfrm>
          <a:prstGeom prst="rect">
            <a:avLst/>
          </a:prstGeom>
        </p:spPr>
        <p:txBody>
          <a:bodyPr vert="horz" lIns="93936" tIns="46968" rIns="93936" bIns="46968"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98102" y="9223517"/>
            <a:ext cx="2982119" cy="487222"/>
          </a:xfrm>
          <a:prstGeom prst="rect">
            <a:avLst/>
          </a:prstGeom>
        </p:spPr>
        <p:txBody>
          <a:bodyPr vert="horz" lIns="93936" tIns="46968" rIns="93936" bIns="46968" rtlCol="0" anchor="b"/>
          <a:lstStyle>
            <a:lvl1pPr algn="r">
              <a:defRPr sz="1200"/>
            </a:lvl1pPr>
          </a:lstStyle>
          <a:p>
            <a:fld id="{DE9B9288-740C-437C-8BF4-4BBC1076D678}" type="slidenum">
              <a:rPr lang="es-PE" smtClean="0"/>
              <a:pPr/>
              <a:t>‹#›</a:t>
            </a:fld>
            <a:endParaRPr lang="es-PE"/>
          </a:p>
        </p:txBody>
      </p:sp>
    </p:spTree>
    <p:extLst>
      <p:ext uri="{BB962C8B-B14F-4D97-AF65-F5344CB8AC3E}">
        <p14:creationId xmlns:p14="http://schemas.microsoft.com/office/powerpoint/2010/main" val="3953478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E45651C6-D99E-4253-9247-595F786B0DB6}" type="slidenum">
              <a:rPr lang="es-PE" smtClean="0"/>
              <a:pPr/>
              <a:t>1</a:t>
            </a:fld>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smtClean="0"/>
              <a:t>En esta página mostramos los</a:t>
            </a:r>
            <a:r>
              <a:rPr lang="es-PE" baseline="0" dirty="0" smtClean="0"/>
              <a:t> 2 principales enfoques en los que nos inspiramos para promover el desarrollo en San Borja</a:t>
            </a:r>
            <a:endParaRPr lang="es-PE" dirty="0"/>
          </a:p>
        </p:txBody>
      </p:sp>
      <p:sp>
        <p:nvSpPr>
          <p:cNvPr id="4" name="Marcador de número de diapositiva 3"/>
          <p:cNvSpPr>
            <a:spLocks noGrp="1"/>
          </p:cNvSpPr>
          <p:nvPr>
            <p:ph type="sldNum" sz="quarter" idx="10"/>
          </p:nvPr>
        </p:nvSpPr>
        <p:spPr/>
        <p:txBody>
          <a:bodyPr/>
          <a:lstStyle/>
          <a:p>
            <a:fld id="{DE9B9288-740C-437C-8BF4-4BBC1076D678}" type="slidenum">
              <a:rPr lang="es-PE" smtClean="0"/>
              <a:pPr/>
              <a:t>4</a:t>
            </a:fld>
            <a:endParaRPr lang="es-PE"/>
          </a:p>
        </p:txBody>
      </p:sp>
    </p:spTree>
    <p:extLst>
      <p:ext uri="{BB962C8B-B14F-4D97-AF65-F5344CB8AC3E}">
        <p14:creationId xmlns:p14="http://schemas.microsoft.com/office/powerpoint/2010/main" val="376992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smtClean="0"/>
              <a:t>En este bloque</a:t>
            </a:r>
            <a:r>
              <a:rPr lang="es-PE" baseline="0" dirty="0" smtClean="0"/>
              <a:t> se explica los principales programas y servicios que brindamos como Gobierno Municipal en el camino de convertirnos en una Comunidad Segura desde los enfoques del desarrollo sostenible, equitativo e inteligente</a:t>
            </a:r>
            <a:endParaRPr lang="es-PE" dirty="0"/>
          </a:p>
        </p:txBody>
      </p:sp>
      <p:sp>
        <p:nvSpPr>
          <p:cNvPr id="4" name="Marcador de número de diapositiva 3"/>
          <p:cNvSpPr>
            <a:spLocks noGrp="1"/>
          </p:cNvSpPr>
          <p:nvPr>
            <p:ph type="sldNum" sz="quarter" idx="10"/>
          </p:nvPr>
        </p:nvSpPr>
        <p:spPr/>
        <p:txBody>
          <a:bodyPr/>
          <a:lstStyle/>
          <a:p>
            <a:fld id="{DE9B9288-740C-437C-8BF4-4BBC1076D678}" type="slidenum">
              <a:rPr lang="es-PE" smtClean="0"/>
              <a:pPr/>
              <a:t>10</a:t>
            </a:fld>
            <a:endParaRPr lang="es-PE"/>
          </a:p>
        </p:txBody>
      </p:sp>
    </p:spTree>
    <p:extLst>
      <p:ext uri="{BB962C8B-B14F-4D97-AF65-F5344CB8AC3E}">
        <p14:creationId xmlns:p14="http://schemas.microsoft.com/office/powerpoint/2010/main" val="170088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smtClean="0"/>
              <a:t>Este</a:t>
            </a:r>
            <a:r>
              <a:rPr lang="es-PE" baseline="0" dirty="0" smtClean="0"/>
              <a:t> es el reporte del servicio de préstamo de bicicleta San Borja en Bici, información en línea que pueden obtener al último día del mes anterior al actual. Más de 129,000 préstamos en 2 años de creación, 130 kg de C02 que hemos dejado de emitir al ambiente.</a:t>
            </a:r>
            <a:endParaRPr lang="es-PE" dirty="0"/>
          </a:p>
        </p:txBody>
      </p:sp>
      <p:sp>
        <p:nvSpPr>
          <p:cNvPr id="4" name="Marcador de número de diapositiva 3"/>
          <p:cNvSpPr>
            <a:spLocks noGrp="1"/>
          </p:cNvSpPr>
          <p:nvPr>
            <p:ph type="sldNum" sz="quarter" idx="10"/>
          </p:nvPr>
        </p:nvSpPr>
        <p:spPr/>
        <p:txBody>
          <a:bodyPr/>
          <a:lstStyle/>
          <a:p>
            <a:fld id="{DE9B9288-740C-437C-8BF4-4BBC1076D678}" type="slidenum">
              <a:rPr lang="es-PE" smtClean="0"/>
              <a:pPr/>
              <a:t>18</a:t>
            </a:fld>
            <a:endParaRPr lang="es-PE"/>
          </a:p>
        </p:txBody>
      </p:sp>
    </p:spTree>
    <p:extLst>
      <p:ext uri="{BB962C8B-B14F-4D97-AF65-F5344CB8AC3E}">
        <p14:creationId xmlns:p14="http://schemas.microsoft.com/office/powerpoint/2010/main" val="198016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66806FFD-214F-46E2-BDA6-3C2E087B9232}" type="datetimeFigureOut">
              <a:rPr lang="es-PE" smtClean="0"/>
              <a:pPr/>
              <a:t>18/06/2014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F5BE3FC-1D51-49CF-AEA5-5CC93D6B2EF3}" type="slidenum">
              <a:rPr lang="es-PE" smtClean="0"/>
              <a:pPr/>
              <a:t>‹#›</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6806FFD-214F-46E2-BDA6-3C2E087B9232}" type="datetimeFigureOut">
              <a:rPr lang="es-PE" smtClean="0"/>
              <a:pPr/>
              <a:t>18/06/2014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F5BE3FC-1D51-49CF-AEA5-5CC93D6B2EF3}" type="slidenum">
              <a:rPr lang="es-PE" smtClean="0"/>
              <a:pPr/>
              <a:t>‹#›</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6806FFD-214F-46E2-BDA6-3C2E087B9232}" type="datetimeFigureOut">
              <a:rPr lang="es-PE" smtClean="0"/>
              <a:pPr/>
              <a:t>18/06/2014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F5BE3FC-1D51-49CF-AEA5-5CC93D6B2EF3}" type="slidenum">
              <a:rPr lang="es-PE" smtClean="0"/>
              <a:pPr/>
              <a:t>‹#›</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6806FFD-214F-46E2-BDA6-3C2E087B9232}" type="datetimeFigureOut">
              <a:rPr lang="es-PE" smtClean="0"/>
              <a:pPr/>
              <a:t>18/06/2014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F5BE3FC-1D51-49CF-AEA5-5CC93D6B2EF3}" type="slidenum">
              <a:rPr lang="es-PE" smtClean="0"/>
              <a:pPr/>
              <a:t>‹#›</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6806FFD-214F-46E2-BDA6-3C2E087B9232}" type="datetimeFigureOut">
              <a:rPr lang="es-PE" smtClean="0"/>
              <a:pPr/>
              <a:t>18/06/2014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F5BE3FC-1D51-49CF-AEA5-5CC93D6B2EF3}" type="slidenum">
              <a:rPr lang="es-PE" smtClean="0"/>
              <a:pPr/>
              <a:t>‹#›</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66806FFD-214F-46E2-BDA6-3C2E087B9232}" type="datetimeFigureOut">
              <a:rPr lang="es-PE" smtClean="0"/>
              <a:pPr/>
              <a:t>18/06/2014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F5BE3FC-1D51-49CF-AEA5-5CC93D6B2EF3}" type="slidenum">
              <a:rPr lang="es-PE" smtClean="0"/>
              <a:pPr/>
              <a:t>‹#›</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66806FFD-214F-46E2-BDA6-3C2E087B9232}" type="datetimeFigureOut">
              <a:rPr lang="es-PE" smtClean="0"/>
              <a:pPr/>
              <a:t>18/06/2014</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BF5BE3FC-1D51-49CF-AEA5-5CC93D6B2EF3}" type="slidenum">
              <a:rPr lang="es-PE" smtClean="0"/>
              <a:pPr/>
              <a:t>‹#›</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66806FFD-214F-46E2-BDA6-3C2E087B9232}" type="datetimeFigureOut">
              <a:rPr lang="es-PE" smtClean="0"/>
              <a:pPr/>
              <a:t>18/06/2014</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BF5BE3FC-1D51-49CF-AEA5-5CC93D6B2EF3}" type="slidenum">
              <a:rPr lang="es-PE" smtClean="0"/>
              <a:pPr/>
              <a:t>‹#›</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6806FFD-214F-46E2-BDA6-3C2E087B9232}" type="datetimeFigureOut">
              <a:rPr lang="es-PE" smtClean="0"/>
              <a:pPr/>
              <a:t>18/06/2014</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BF5BE3FC-1D51-49CF-AEA5-5CC93D6B2EF3}" type="slidenum">
              <a:rPr lang="es-PE" smtClean="0"/>
              <a:pPr/>
              <a:t>‹#›</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806FFD-214F-46E2-BDA6-3C2E087B9232}" type="datetimeFigureOut">
              <a:rPr lang="es-PE" smtClean="0"/>
              <a:pPr/>
              <a:t>18/06/2014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F5BE3FC-1D51-49CF-AEA5-5CC93D6B2EF3}" type="slidenum">
              <a:rPr lang="es-PE" smtClean="0"/>
              <a:pPr/>
              <a:t>‹#›</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806FFD-214F-46E2-BDA6-3C2E087B9232}" type="datetimeFigureOut">
              <a:rPr lang="es-PE" smtClean="0"/>
              <a:pPr/>
              <a:t>18/06/2014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F5BE3FC-1D51-49CF-AEA5-5CC93D6B2EF3}" type="slidenum">
              <a:rPr lang="es-PE" smtClean="0"/>
              <a:pPr/>
              <a:t>‹#›</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06FFD-214F-46E2-BDA6-3C2E087B9232}" type="datetimeFigureOut">
              <a:rPr lang="es-PE" smtClean="0"/>
              <a:pPr/>
              <a:t>18/06/2014</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BE3FC-1D51-49CF-AEA5-5CC93D6B2EF3}" type="slidenum">
              <a:rPr lang="es-PE" smtClean="0"/>
              <a:pPr/>
              <a:t>‹#›</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jpe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8.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file:///C:\Users\npisfil\Desktop\OMT\observatorio%20Municipal%20Tem&#225;tico.mp4" TargetMode="External"/><Relationship Id="rId5" Type="http://schemas.openxmlformats.org/officeDocument/2006/relationships/image" Target="../media/image3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npisfil\AppData\Local\Microsoft\Windows\Temporary Internet Files\Content.Outlook\ZKFQYGOF\fondo3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
            <a:ext cx="9144000" cy="178613"/>
          </a:xfrm>
          <a:prstGeom prst="rect">
            <a:avLst/>
          </a:prstGeom>
          <a:noFill/>
        </p:spPr>
      </p:pic>
      <p:pic>
        <p:nvPicPr>
          <p:cNvPr id="183297" name="Picture 1" descr="C:\Users\npisfil\Desktop\MEMORIA 30 AÑOS  Y FOTOS\5.San Borja en Bici\jpg\_MG_5336.jpg"/>
          <p:cNvPicPr>
            <a:picLocks noChangeAspect="1" noChangeArrowheads="1"/>
          </p:cNvPicPr>
          <p:nvPr/>
        </p:nvPicPr>
        <p:blipFill>
          <a:blip r:embed="rId4"/>
          <a:srcRect/>
          <a:stretch>
            <a:fillRect/>
          </a:stretch>
        </p:blipFill>
        <p:spPr bwMode="auto">
          <a:xfrm>
            <a:off x="0" y="-24"/>
            <a:ext cx="9144000" cy="6858024"/>
          </a:xfrm>
          <a:prstGeom prst="rect">
            <a:avLst/>
          </a:prstGeom>
          <a:noFill/>
          <a:ln>
            <a:solidFill>
              <a:schemeClr val="accent3">
                <a:lumMod val="50000"/>
              </a:schemeClr>
            </a:solidFill>
          </a:ln>
        </p:spPr>
      </p:pic>
      <p:pic>
        <p:nvPicPr>
          <p:cNvPr id="13" name="Picture 10" descr="logo ciudad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347" y="5214951"/>
            <a:ext cx="1113243" cy="714380"/>
          </a:xfrm>
          <a:prstGeom prst="rect">
            <a:avLst/>
          </a:prstGeom>
          <a:noFill/>
          <a:ln w="9525">
            <a:noFill/>
            <a:miter lim="800000"/>
            <a:headEnd/>
            <a:tailEnd/>
          </a:ln>
        </p:spPr>
      </p:pic>
      <p:sp>
        <p:nvSpPr>
          <p:cNvPr id="14" name="Text Box 12"/>
          <p:cNvSpPr txBox="1">
            <a:spLocks noChangeArrowheads="1"/>
          </p:cNvSpPr>
          <p:nvPr/>
        </p:nvSpPr>
        <p:spPr bwMode="auto">
          <a:xfrm>
            <a:off x="428596" y="5929330"/>
            <a:ext cx="3714776" cy="787908"/>
          </a:xfrm>
          <a:prstGeom prst="rect">
            <a:avLst/>
          </a:prstGeom>
          <a:noFill/>
          <a:ln w="9525">
            <a:noFill/>
            <a:miter lim="800000"/>
            <a:headEnd/>
            <a:tailEnd/>
          </a:ln>
          <a:effectLst/>
        </p:spPr>
        <p:txBody>
          <a:bodyPr wrap="square">
            <a:spAutoFit/>
          </a:bodyPr>
          <a:lstStyle/>
          <a:p>
            <a:pPr algn="l">
              <a:lnSpc>
                <a:spcPct val="25000"/>
              </a:lnSpc>
              <a:spcBef>
                <a:spcPct val="30000"/>
              </a:spcBef>
              <a:defRPr/>
            </a:pPr>
            <a:r>
              <a:rPr lang="es-PE" sz="3200" b="0" dirty="0">
                <a:solidFill>
                  <a:schemeClr val="accent1">
                    <a:lumMod val="50000"/>
                  </a:schemeClr>
                </a:solidFill>
                <a:latin typeface="Comic Sans MS" pitchFamily="66" charset="0"/>
              </a:rPr>
              <a:t>  </a:t>
            </a:r>
            <a:r>
              <a:rPr lang="es-PE" sz="4000" b="0" dirty="0">
                <a:solidFill>
                  <a:schemeClr val="accent1">
                    <a:lumMod val="50000"/>
                  </a:schemeClr>
                </a:solidFill>
                <a:latin typeface="Comic Sans MS" pitchFamily="66" charset="0"/>
              </a:rPr>
              <a:t> </a:t>
            </a:r>
            <a:r>
              <a:rPr lang="es-PE" sz="4000" dirty="0">
                <a:solidFill>
                  <a:schemeClr val="bg1"/>
                </a:solidFill>
                <a:effectLst>
                  <a:outerShdw blurRad="38100" dist="38100" dir="2700000" algn="tl">
                    <a:srgbClr val="000000"/>
                  </a:outerShdw>
                </a:effectLst>
                <a:latin typeface="Calibri" pitchFamily="34" charset="0"/>
              </a:rPr>
              <a:t>San </a:t>
            </a:r>
          </a:p>
          <a:p>
            <a:pPr algn="l">
              <a:lnSpc>
                <a:spcPct val="25000"/>
              </a:lnSpc>
              <a:spcBef>
                <a:spcPct val="30000"/>
              </a:spcBef>
              <a:defRPr/>
            </a:pPr>
            <a:r>
              <a:rPr lang="es-PE" sz="4000" dirty="0" smtClean="0">
                <a:solidFill>
                  <a:schemeClr val="bg1"/>
                </a:solidFill>
                <a:effectLst>
                  <a:outerShdw blurRad="38100" dist="38100" dir="2700000" algn="tl">
                    <a:srgbClr val="000000"/>
                  </a:outerShdw>
                </a:effectLst>
                <a:latin typeface="Calibri" pitchFamily="34" charset="0"/>
              </a:rPr>
              <a:t>Borja    </a:t>
            </a:r>
          </a:p>
          <a:p>
            <a:pPr algn="l">
              <a:lnSpc>
                <a:spcPct val="25000"/>
              </a:lnSpc>
              <a:spcBef>
                <a:spcPct val="30000"/>
              </a:spcBef>
              <a:defRPr/>
            </a:pPr>
            <a:r>
              <a:rPr lang="es-PE" sz="2000" dirty="0" smtClean="0">
                <a:solidFill>
                  <a:schemeClr val="bg1"/>
                </a:solidFill>
                <a:effectLst>
                  <a:outerShdw blurRad="38100" dist="38100" dir="2700000" algn="tl">
                    <a:srgbClr val="000000"/>
                  </a:outerShdw>
                </a:effectLst>
                <a:latin typeface="Calibri" pitchFamily="34" charset="0"/>
              </a:rPr>
              <a:t>              </a:t>
            </a:r>
            <a:r>
              <a:rPr lang="es-PE" sz="2400" dirty="0" smtClean="0">
                <a:solidFill>
                  <a:schemeClr val="bg1"/>
                </a:solidFill>
                <a:effectLst>
                  <a:outerShdw blurRad="38100" dist="38100" dir="2700000" algn="tl">
                    <a:srgbClr val="000000"/>
                  </a:outerShdw>
                </a:effectLst>
                <a:latin typeface="Calibri" pitchFamily="34" charset="0"/>
              </a:rPr>
              <a:t>…mi orgullo</a:t>
            </a:r>
            <a:endParaRPr lang="es-ES" sz="2400" dirty="0">
              <a:solidFill>
                <a:schemeClr val="bg1"/>
              </a:solidFill>
              <a:effectLst>
                <a:outerShdw blurRad="38100" dist="38100" dir="2700000" algn="tl">
                  <a:srgbClr val="000000"/>
                </a:outerShdw>
              </a:effectLst>
              <a:latin typeface="Calibri" pitchFamily="34" charset="0"/>
            </a:endParaRPr>
          </a:p>
        </p:txBody>
      </p:sp>
      <p:sp>
        <p:nvSpPr>
          <p:cNvPr id="15" name="1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Rectángulo redondeado"/>
          <p:cNvSpPr/>
          <p:nvPr/>
        </p:nvSpPr>
        <p:spPr>
          <a:xfrm>
            <a:off x="1071539" y="142853"/>
            <a:ext cx="7215207" cy="1643050"/>
          </a:xfrm>
          <a:prstGeom prst="roundRect">
            <a:avLst>
              <a:gd name="adj" fmla="val 44368"/>
            </a:avLst>
          </a:prstGeom>
          <a:solidFill>
            <a:schemeClr val="accent3">
              <a:lumMod val="50000"/>
              <a:alpha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4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Observatorio Municipal Temático</a:t>
            </a:r>
            <a:endParaRPr lang="es-PE" sz="4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9" name="18 CuadroTexto"/>
          <p:cNvSpPr txBox="1"/>
          <p:nvPr/>
        </p:nvSpPr>
        <p:spPr>
          <a:xfrm>
            <a:off x="214283" y="3786191"/>
            <a:ext cx="4357719" cy="1292662"/>
          </a:xfrm>
          <a:prstGeom prst="rect">
            <a:avLst/>
          </a:prstGeom>
          <a:solidFill>
            <a:schemeClr val="accent3">
              <a:lumMod val="50000"/>
              <a:alpha val="54000"/>
            </a:schemeClr>
          </a:solidFill>
        </p:spPr>
        <p:txBody>
          <a:bodyPr wrap="square" rtlCol="0">
            <a:spAutoFit/>
          </a:bodyPr>
          <a:lstStyle/>
          <a:p>
            <a:pPr algn="ctr"/>
            <a:r>
              <a:rPr lang="es-PE"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Alberto von </a:t>
            </a:r>
            <a:r>
              <a:rPr lang="es-PE" sz="2400" dirty="0" err="1"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der</a:t>
            </a:r>
            <a:r>
              <a:rPr lang="es-PE"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es-PE" sz="2400" dirty="0" err="1"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Heyde</a:t>
            </a:r>
            <a:endParaRPr lang="es-PE"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a:r>
              <a:rPr lang="es-PE"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Teniente Alcalde</a:t>
            </a:r>
          </a:p>
          <a:p>
            <a:pPr algn="ctr"/>
            <a:r>
              <a:rPr lang="es-PE"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Municipalidad de San Borja</a:t>
            </a:r>
          </a:p>
          <a:p>
            <a:pPr algn="ctr"/>
            <a:r>
              <a:rPr lang="es-PE"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Lima-Perú</a:t>
            </a:r>
            <a:endParaRPr lang="es-PE"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3" name="22 CuadroTexto"/>
          <p:cNvSpPr txBox="1"/>
          <p:nvPr/>
        </p:nvSpPr>
        <p:spPr>
          <a:xfrm>
            <a:off x="5072066" y="5643578"/>
            <a:ext cx="4143405" cy="923330"/>
          </a:xfrm>
          <a:prstGeom prst="rect">
            <a:avLst/>
          </a:prstGeom>
          <a:noFill/>
        </p:spPr>
        <p:txBody>
          <a:bodyPr wrap="square" rtlCol="0">
            <a:spAutoFit/>
          </a:bodyPr>
          <a:lstStyle/>
          <a:p>
            <a:pPr algn="ctr"/>
            <a:r>
              <a:rPr lang="es-PE" dirty="0" smtClean="0">
                <a:solidFill>
                  <a:schemeClr val="bg1"/>
                </a:solidFill>
                <a:effectLst>
                  <a:outerShdw blurRad="38100" dist="38100" dir="2700000" algn="tl">
                    <a:srgbClr val="000000">
                      <a:alpha val="43137"/>
                    </a:srgbClr>
                  </a:outerShdw>
                </a:effectLst>
                <a:latin typeface="+mj-lt"/>
              </a:rPr>
              <a:t>XX Conferencia Interamericana de</a:t>
            </a:r>
          </a:p>
          <a:p>
            <a:pPr algn="ctr"/>
            <a:r>
              <a:rPr lang="es-PE" dirty="0" smtClean="0">
                <a:solidFill>
                  <a:schemeClr val="bg1"/>
                </a:solidFill>
                <a:effectLst>
                  <a:outerShdw blurRad="38100" dist="38100" dir="2700000" algn="tl">
                    <a:srgbClr val="000000">
                      <a:alpha val="43137"/>
                    </a:srgbClr>
                  </a:outerShdw>
                </a:effectLst>
                <a:latin typeface="+mj-lt"/>
              </a:rPr>
              <a:t>Alcaldes y Autoridades Municipales</a:t>
            </a:r>
          </a:p>
          <a:p>
            <a:pPr algn="ctr"/>
            <a:r>
              <a:rPr lang="es-PE" dirty="0" smtClean="0">
                <a:solidFill>
                  <a:schemeClr val="bg1"/>
                </a:solidFill>
                <a:effectLst>
                  <a:outerShdw blurRad="38100" dist="38100" dir="2700000" algn="tl">
                    <a:srgbClr val="000000">
                      <a:alpha val="43137"/>
                    </a:srgbClr>
                  </a:outerShdw>
                </a:effectLst>
                <a:latin typeface="+mj-lt"/>
              </a:rPr>
              <a:t>                </a:t>
            </a:r>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72066" y="6286520"/>
            <a:ext cx="1071568" cy="489194"/>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29520" y="6286520"/>
            <a:ext cx="1663771" cy="481011"/>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15074" y="6286520"/>
            <a:ext cx="1143008" cy="466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randsoftheworld.com/sites/default/files/styles/logo-thumbnail/public/082012/untitled-1_4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97095"/>
            <a:ext cx="1331640" cy="1331641"/>
          </a:xfrm>
          <a:prstGeom prst="rect">
            <a:avLst/>
          </a:prstGeom>
          <a:noFill/>
        </p:spPr>
      </p:pic>
      <p:sp>
        <p:nvSpPr>
          <p:cNvPr id="10" name="9 Rectángulo"/>
          <p:cNvSpPr/>
          <p:nvPr/>
        </p:nvSpPr>
        <p:spPr>
          <a:xfrm>
            <a:off x="816566" y="5384616"/>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Segregación de fuentes</a:t>
            </a:r>
            <a:endParaRPr lang="es-PE" dirty="0"/>
          </a:p>
        </p:txBody>
      </p:sp>
      <p:sp>
        <p:nvSpPr>
          <p:cNvPr id="11" name="10 Rectángulo"/>
          <p:cNvSpPr/>
          <p:nvPr/>
        </p:nvSpPr>
        <p:spPr>
          <a:xfrm>
            <a:off x="2745392" y="5384616"/>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Talleres/cursos/ Cultura</a:t>
            </a:r>
            <a:endParaRPr lang="es-PE" dirty="0"/>
          </a:p>
        </p:txBody>
      </p:sp>
      <p:sp>
        <p:nvSpPr>
          <p:cNvPr id="12" name="11 Rectángulo"/>
          <p:cNvSpPr/>
          <p:nvPr/>
        </p:nvSpPr>
        <p:spPr>
          <a:xfrm>
            <a:off x="4674218" y="5384616"/>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Academias Deportivas</a:t>
            </a:r>
            <a:endParaRPr lang="es-PE" dirty="0"/>
          </a:p>
        </p:txBody>
      </p:sp>
      <p:sp>
        <p:nvSpPr>
          <p:cNvPr id="13" name="12 Rectángulo"/>
          <p:cNvSpPr/>
          <p:nvPr/>
        </p:nvSpPr>
        <p:spPr>
          <a:xfrm>
            <a:off x="6603044" y="5384616"/>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Foto </a:t>
            </a:r>
          </a:p>
          <a:p>
            <a:pPr algn="ctr"/>
            <a:r>
              <a:rPr lang="es-PE" dirty="0" smtClean="0"/>
              <a:t>Escuelas Promotoras de Desarrollo</a:t>
            </a:r>
            <a:endParaRPr lang="es-PE" dirty="0"/>
          </a:p>
        </p:txBody>
      </p:sp>
      <p:sp>
        <p:nvSpPr>
          <p:cNvPr id="15" name="14 Rectángulo"/>
          <p:cNvSpPr/>
          <p:nvPr/>
        </p:nvSpPr>
        <p:spPr>
          <a:xfrm>
            <a:off x="816566" y="3527228"/>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Inventario Forestal</a:t>
            </a:r>
            <a:endParaRPr lang="es-PE" dirty="0"/>
          </a:p>
        </p:txBody>
      </p:sp>
      <p:sp>
        <p:nvSpPr>
          <p:cNvPr id="16" name="15 Rectángulo"/>
          <p:cNvSpPr/>
          <p:nvPr/>
        </p:nvSpPr>
        <p:spPr>
          <a:xfrm>
            <a:off x="2745392" y="3527228"/>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PROMAPED</a:t>
            </a:r>
            <a:endParaRPr lang="es-PE" dirty="0"/>
          </a:p>
        </p:txBody>
      </p:sp>
      <p:sp>
        <p:nvSpPr>
          <p:cNvPr id="17" name="16 Rectángulo"/>
          <p:cNvSpPr/>
          <p:nvPr/>
        </p:nvSpPr>
        <p:spPr>
          <a:xfrm>
            <a:off x="4674218" y="3527228"/>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Adulto Mayor</a:t>
            </a:r>
            <a:endParaRPr lang="es-PE" dirty="0"/>
          </a:p>
        </p:txBody>
      </p:sp>
      <p:sp>
        <p:nvSpPr>
          <p:cNvPr id="18" name="17 Rectángulo"/>
          <p:cNvSpPr/>
          <p:nvPr/>
        </p:nvSpPr>
        <p:spPr>
          <a:xfrm>
            <a:off x="6603044" y="3527228"/>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Control de tránsito</a:t>
            </a:r>
            <a:endParaRPr lang="es-PE" dirty="0"/>
          </a:p>
        </p:txBody>
      </p:sp>
      <p:sp>
        <p:nvSpPr>
          <p:cNvPr id="19" name="18 Rectángulo"/>
          <p:cNvSpPr/>
          <p:nvPr/>
        </p:nvSpPr>
        <p:spPr>
          <a:xfrm>
            <a:off x="816566" y="1669840"/>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 </a:t>
            </a:r>
          </a:p>
          <a:p>
            <a:pPr algn="ctr"/>
            <a:r>
              <a:rPr lang="es-PE" dirty="0" smtClean="0"/>
              <a:t>San Borja en Bici</a:t>
            </a:r>
            <a:endParaRPr lang="es-PE" dirty="0"/>
          </a:p>
        </p:txBody>
      </p:sp>
      <p:sp>
        <p:nvSpPr>
          <p:cNvPr id="20" name="19 Rectángulo"/>
          <p:cNvSpPr/>
          <p:nvPr/>
        </p:nvSpPr>
        <p:spPr>
          <a:xfrm>
            <a:off x="2745392" y="1669840"/>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TAME</a:t>
            </a:r>
            <a:endParaRPr lang="es-PE" dirty="0"/>
          </a:p>
        </p:txBody>
      </p:sp>
      <p:sp>
        <p:nvSpPr>
          <p:cNvPr id="21" name="20 Rectángulo"/>
          <p:cNvSpPr/>
          <p:nvPr/>
        </p:nvSpPr>
        <p:spPr>
          <a:xfrm>
            <a:off x="4674218" y="1669840"/>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Preventorios de Salud</a:t>
            </a:r>
            <a:endParaRPr lang="es-PE" dirty="0"/>
          </a:p>
        </p:txBody>
      </p:sp>
      <p:sp>
        <p:nvSpPr>
          <p:cNvPr id="22" name="21 Rectángulo"/>
          <p:cNvSpPr/>
          <p:nvPr/>
        </p:nvSpPr>
        <p:spPr>
          <a:xfrm>
            <a:off x="6603044" y="1669840"/>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Foto</a:t>
            </a:r>
          </a:p>
          <a:p>
            <a:pPr algn="ctr"/>
            <a:r>
              <a:rPr lang="es-PE" dirty="0" smtClean="0"/>
              <a:t>Central de Emergencia</a:t>
            </a:r>
            <a:endParaRPr lang="es-PE" dirty="0"/>
          </a:p>
        </p:txBody>
      </p:sp>
      <p:sp>
        <p:nvSpPr>
          <p:cNvPr id="2" name="CuadroTexto 1"/>
          <p:cNvSpPr txBox="1"/>
          <p:nvPr/>
        </p:nvSpPr>
        <p:spPr>
          <a:xfrm>
            <a:off x="853770" y="1200163"/>
            <a:ext cx="1858196" cy="400110"/>
          </a:xfrm>
          <a:prstGeom prst="rect">
            <a:avLst/>
          </a:prstGeom>
          <a:noFill/>
        </p:spPr>
        <p:txBody>
          <a:bodyPr wrap="square" rtlCol="0">
            <a:spAutoFit/>
          </a:bodyPr>
          <a:lstStyle/>
          <a:p>
            <a:pPr algn="ctr"/>
            <a:r>
              <a:rPr lang="es-PE" sz="1000" dirty="0" smtClean="0"/>
              <a:t>Primer y único sistema de préstamo de bicicleta en el Perú</a:t>
            </a:r>
            <a:endParaRPr lang="es-PE" sz="1000" dirty="0"/>
          </a:p>
        </p:txBody>
      </p:sp>
      <p:sp>
        <p:nvSpPr>
          <p:cNvPr id="23" name="CuadroTexto 22"/>
          <p:cNvSpPr txBox="1"/>
          <p:nvPr/>
        </p:nvSpPr>
        <p:spPr>
          <a:xfrm>
            <a:off x="2780303" y="1123219"/>
            <a:ext cx="1858196" cy="553998"/>
          </a:xfrm>
          <a:prstGeom prst="rect">
            <a:avLst/>
          </a:prstGeom>
          <a:noFill/>
        </p:spPr>
        <p:txBody>
          <a:bodyPr wrap="square" rtlCol="0">
            <a:spAutoFit/>
          </a:bodyPr>
          <a:lstStyle/>
          <a:p>
            <a:pPr algn="ctr"/>
            <a:r>
              <a:rPr lang="es-PE" sz="1000" dirty="0" smtClean="0"/>
              <a:t>Primer y único servicio municipal de movilidad para Personas con Discapacidad</a:t>
            </a:r>
            <a:endParaRPr lang="es-PE" sz="1000" dirty="0"/>
          </a:p>
        </p:txBody>
      </p:sp>
      <p:sp>
        <p:nvSpPr>
          <p:cNvPr id="24" name="CuadroTexto 23"/>
          <p:cNvSpPr txBox="1"/>
          <p:nvPr/>
        </p:nvSpPr>
        <p:spPr>
          <a:xfrm>
            <a:off x="4499993" y="1146810"/>
            <a:ext cx="2232248" cy="553998"/>
          </a:xfrm>
          <a:prstGeom prst="rect">
            <a:avLst/>
          </a:prstGeom>
          <a:noFill/>
        </p:spPr>
        <p:txBody>
          <a:bodyPr wrap="square" rtlCol="0">
            <a:spAutoFit/>
          </a:bodyPr>
          <a:lstStyle/>
          <a:p>
            <a:pPr algn="ctr"/>
            <a:r>
              <a:rPr lang="es-PE" sz="1000" dirty="0" smtClean="0"/>
              <a:t>Primer servicio municipal de salud preventiva diferenciado a Niños, Adolescentes y Familia</a:t>
            </a:r>
            <a:endParaRPr lang="es-PE" sz="1000" dirty="0"/>
          </a:p>
        </p:txBody>
      </p:sp>
      <p:sp>
        <p:nvSpPr>
          <p:cNvPr id="25" name="CuadroTexto 24"/>
          <p:cNvSpPr txBox="1"/>
          <p:nvPr/>
        </p:nvSpPr>
        <p:spPr>
          <a:xfrm>
            <a:off x="6516216" y="1146810"/>
            <a:ext cx="2088232" cy="553998"/>
          </a:xfrm>
          <a:prstGeom prst="rect">
            <a:avLst/>
          </a:prstGeom>
          <a:noFill/>
        </p:spPr>
        <p:txBody>
          <a:bodyPr wrap="square" rtlCol="0">
            <a:spAutoFit/>
          </a:bodyPr>
          <a:lstStyle/>
          <a:p>
            <a:pPr algn="ctr"/>
            <a:r>
              <a:rPr lang="es-PE" sz="1000" dirty="0" smtClean="0"/>
              <a:t>Sistema de atención de emergencias conectado con la Policía, Bomberos y otras instituciones.</a:t>
            </a:r>
            <a:endParaRPr lang="es-PE" sz="1000" dirty="0"/>
          </a:p>
        </p:txBody>
      </p:sp>
      <p:sp>
        <p:nvSpPr>
          <p:cNvPr id="26" name="CuadroTexto 25"/>
          <p:cNvSpPr txBox="1"/>
          <p:nvPr/>
        </p:nvSpPr>
        <p:spPr>
          <a:xfrm>
            <a:off x="755576" y="3100898"/>
            <a:ext cx="2002212" cy="400110"/>
          </a:xfrm>
          <a:prstGeom prst="rect">
            <a:avLst/>
          </a:prstGeom>
          <a:noFill/>
        </p:spPr>
        <p:txBody>
          <a:bodyPr wrap="square" rtlCol="0">
            <a:spAutoFit/>
          </a:bodyPr>
          <a:lstStyle/>
          <a:p>
            <a:pPr algn="ctr"/>
            <a:r>
              <a:rPr lang="es-PE" sz="1000" dirty="0" smtClean="0"/>
              <a:t>Primer y único sistema de registro y mantenimiento de árboles</a:t>
            </a:r>
            <a:endParaRPr lang="es-PE" sz="1000" dirty="0"/>
          </a:p>
        </p:txBody>
      </p:sp>
      <p:sp>
        <p:nvSpPr>
          <p:cNvPr id="27" name="CuadroTexto 26"/>
          <p:cNvSpPr txBox="1"/>
          <p:nvPr/>
        </p:nvSpPr>
        <p:spPr>
          <a:xfrm>
            <a:off x="2699792" y="3100898"/>
            <a:ext cx="2002212" cy="400110"/>
          </a:xfrm>
          <a:prstGeom prst="rect">
            <a:avLst/>
          </a:prstGeom>
          <a:noFill/>
        </p:spPr>
        <p:txBody>
          <a:bodyPr wrap="square" rtlCol="0">
            <a:spAutoFit/>
          </a:bodyPr>
          <a:lstStyle/>
          <a:p>
            <a:pPr algn="ctr"/>
            <a:r>
              <a:rPr lang="es-PE" sz="1000" dirty="0" smtClean="0"/>
              <a:t>Registro y atención a las Personas con Discapacidad </a:t>
            </a:r>
            <a:endParaRPr lang="es-PE" sz="1000" dirty="0"/>
          </a:p>
        </p:txBody>
      </p:sp>
      <p:sp>
        <p:nvSpPr>
          <p:cNvPr id="28" name="CuadroTexto 27"/>
          <p:cNvSpPr txBox="1"/>
          <p:nvPr/>
        </p:nvSpPr>
        <p:spPr>
          <a:xfrm>
            <a:off x="4644008" y="3140968"/>
            <a:ext cx="2002212" cy="400110"/>
          </a:xfrm>
          <a:prstGeom prst="rect">
            <a:avLst/>
          </a:prstGeom>
          <a:noFill/>
        </p:spPr>
        <p:txBody>
          <a:bodyPr wrap="square" rtlCol="0">
            <a:spAutoFit/>
          </a:bodyPr>
          <a:lstStyle/>
          <a:p>
            <a:pPr algn="ctr"/>
            <a:r>
              <a:rPr lang="es-PE" sz="1000" dirty="0" smtClean="0"/>
              <a:t>Registro, atención y promoción de vida saludable al Adulto Mayor</a:t>
            </a:r>
            <a:endParaRPr lang="es-PE" sz="1000" dirty="0"/>
          </a:p>
        </p:txBody>
      </p:sp>
      <p:sp>
        <p:nvSpPr>
          <p:cNvPr id="29" name="CuadroTexto 28"/>
          <p:cNvSpPr txBox="1"/>
          <p:nvPr/>
        </p:nvSpPr>
        <p:spPr>
          <a:xfrm>
            <a:off x="6530228" y="3140968"/>
            <a:ext cx="2060208" cy="400110"/>
          </a:xfrm>
          <a:prstGeom prst="rect">
            <a:avLst/>
          </a:prstGeom>
          <a:noFill/>
        </p:spPr>
        <p:txBody>
          <a:bodyPr wrap="square" rtlCol="0">
            <a:spAutoFit/>
          </a:bodyPr>
          <a:lstStyle/>
          <a:p>
            <a:pPr algn="ctr"/>
            <a:r>
              <a:rPr lang="es-PE" sz="1000" dirty="0" smtClean="0"/>
              <a:t>Registro, detección y prevención de riesgos de accidentes de tránsito</a:t>
            </a:r>
            <a:endParaRPr lang="es-PE" sz="1000" dirty="0"/>
          </a:p>
        </p:txBody>
      </p:sp>
      <p:sp>
        <p:nvSpPr>
          <p:cNvPr id="30" name="CuadroTexto 29"/>
          <p:cNvSpPr txBox="1"/>
          <p:nvPr/>
        </p:nvSpPr>
        <p:spPr>
          <a:xfrm>
            <a:off x="755576" y="4941168"/>
            <a:ext cx="2002212" cy="400110"/>
          </a:xfrm>
          <a:prstGeom prst="rect">
            <a:avLst/>
          </a:prstGeom>
          <a:noFill/>
        </p:spPr>
        <p:txBody>
          <a:bodyPr wrap="square" rtlCol="0">
            <a:spAutoFit/>
          </a:bodyPr>
          <a:lstStyle/>
          <a:p>
            <a:pPr algn="ctr"/>
            <a:r>
              <a:rPr lang="es-PE" sz="1000" dirty="0" smtClean="0"/>
              <a:t>Programa de recojo de residuos sólidos segregados</a:t>
            </a:r>
            <a:endParaRPr lang="es-PE" sz="1000" dirty="0"/>
          </a:p>
        </p:txBody>
      </p:sp>
      <p:sp>
        <p:nvSpPr>
          <p:cNvPr id="31" name="CuadroTexto 30"/>
          <p:cNvSpPr txBox="1"/>
          <p:nvPr/>
        </p:nvSpPr>
        <p:spPr>
          <a:xfrm>
            <a:off x="2699792" y="4891226"/>
            <a:ext cx="2002212" cy="553998"/>
          </a:xfrm>
          <a:prstGeom prst="rect">
            <a:avLst/>
          </a:prstGeom>
          <a:noFill/>
        </p:spPr>
        <p:txBody>
          <a:bodyPr wrap="square" rtlCol="0">
            <a:spAutoFit/>
          </a:bodyPr>
          <a:lstStyle/>
          <a:p>
            <a:pPr algn="ctr"/>
            <a:r>
              <a:rPr lang="es-PE" sz="1000" dirty="0" smtClean="0"/>
              <a:t>Promoción de la cultura y la formación permanente para niños, adolescentes y adultos</a:t>
            </a:r>
            <a:endParaRPr lang="es-PE" sz="1000" dirty="0"/>
          </a:p>
        </p:txBody>
      </p:sp>
      <p:sp>
        <p:nvSpPr>
          <p:cNvPr id="32" name="CuadroTexto 31"/>
          <p:cNvSpPr txBox="1"/>
          <p:nvPr/>
        </p:nvSpPr>
        <p:spPr>
          <a:xfrm>
            <a:off x="4644008" y="4869160"/>
            <a:ext cx="2002212" cy="553998"/>
          </a:xfrm>
          <a:prstGeom prst="rect">
            <a:avLst/>
          </a:prstGeom>
          <a:noFill/>
        </p:spPr>
        <p:txBody>
          <a:bodyPr wrap="square" rtlCol="0">
            <a:spAutoFit/>
          </a:bodyPr>
          <a:lstStyle/>
          <a:p>
            <a:pPr algn="ctr"/>
            <a:r>
              <a:rPr lang="es-PE" sz="1000" dirty="0" smtClean="0"/>
              <a:t>Promoción del deporte y la actividad física permanente y descentralizada</a:t>
            </a:r>
            <a:endParaRPr lang="es-PE" sz="1000" dirty="0"/>
          </a:p>
        </p:txBody>
      </p:sp>
      <p:sp>
        <p:nvSpPr>
          <p:cNvPr id="33" name="CuadroTexto 32"/>
          <p:cNvSpPr txBox="1"/>
          <p:nvPr/>
        </p:nvSpPr>
        <p:spPr>
          <a:xfrm>
            <a:off x="6530228" y="4941168"/>
            <a:ext cx="2002212" cy="400110"/>
          </a:xfrm>
          <a:prstGeom prst="rect">
            <a:avLst/>
          </a:prstGeom>
          <a:noFill/>
        </p:spPr>
        <p:txBody>
          <a:bodyPr wrap="square" rtlCol="0">
            <a:spAutoFit/>
          </a:bodyPr>
          <a:lstStyle/>
          <a:p>
            <a:pPr algn="ctr"/>
            <a:r>
              <a:rPr lang="es-PE" sz="1000" dirty="0" smtClean="0"/>
              <a:t>Promoción de la convivencia social y prevención de delitos en escuelas </a:t>
            </a:r>
            <a:endParaRPr lang="es-PE" sz="1000" dirty="0"/>
          </a:p>
        </p:txBody>
      </p:sp>
      <p:pic>
        <p:nvPicPr>
          <p:cNvPr id="35" name="Picture 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603" y="3571876"/>
            <a:ext cx="1825223" cy="1285884"/>
          </a:xfrm>
          <a:prstGeom prst="rect">
            <a:avLst/>
          </a:prstGeom>
          <a:noFill/>
          <a:ln w="9525" algn="ctr">
            <a:noFill/>
            <a:miter lim="800000"/>
            <a:headEnd/>
            <a:tailEnd/>
          </a:ln>
        </p:spPr>
      </p:pic>
      <p:pic>
        <p:nvPicPr>
          <p:cNvPr id="3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5786" y="1714488"/>
            <a:ext cx="1868135" cy="1357322"/>
          </a:xfrm>
          <a:prstGeom prst="rect">
            <a:avLst/>
          </a:prstGeom>
          <a:noFill/>
          <a:ln w="9525">
            <a:noFill/>
            <a:miter lim="800000"/>
            <a:headEnd/>
            <a:tailEnd/>
          </a:ln>
          <a:effectLst/>
        </p:spPr>
      </p:pic>
      <p:pic>
        <p:nvPicPr>
          <p:cNvPr id="3074" name="Picture 2" descr="G:\APOLLO\PREVENTORIO\PREVENTORIO NIÑOS Y ADOLESCENTES\FOTOS FACHADA PREVENTORIO NYA\DSC0855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3438" y="1683109"/>
            <a:ext cx="1857388" cy="1388701"/>
          </a:xfrm>
          <a:prstGeom prst="rect">
            <a:avLst/>
          </a:prstGeom>
          <a:noFill/>
        </p:spPr>
      </p:pic>
      <p:pic>
        <p:nvPicPr>
          <p:cNvPr id="39" name="Picture 2" descr="E:\_MG_9563 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14876" y="5429264"/>
            <a:ext cx="1809763" cy="1357322"/>
          </a:xfrm>
          <a:prstGeom prst="rect">
            <a:avLst/>
          </a:prstGeom>
          <a:noFill/>
        </p:spPr>
      </p:pic>
      <p:pic>
        <p:nvPicPr>
          <p:cNvPr id="40" name="Picture 2" descr="F:\APOLLO\ESCUELAS PROMOTORAS DE DESARROLLO -EPD\FOTOSL GONZALES\VIAL.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43702" y="5429264"/>
            <a:ext cx="1809730" cy="1357298"/>
          </a:xfrm>
          <a:prstGeom prst="rect">
            <a:avLst/>
          </a:prstGeom>
          <a:noFill/>
        </p:spPr>
      </p:pic>
      <p:sp>
        <p:nvSpPr>
          <p:cNvPr id="41" name="40 CuadroTexto"/>
          <p:cNvSpPr txBox="1"/>
          <p:nvPr/>
        </p:nvSpPr>
        <p:spPr>
          <a:xfrm>
            <a:off x="6643702" y="5386344"/>
            <a:ext cx="1643074" cy="400110"/>
          </a:xfrm>
          <a:prstGeom prst="rect">
            <a:avLst/>
          </a:prstGeom>
          <a:noFill/>
        </p:spPr>
        <p:txBody>
          <a:bodyPr wrap="square" rtlCol="0">
            <a:spAutoFit/>
          </a:bodyPr>
          <a:lstStyle/>
          <a:p>
            <a:pPr algn="ctr"/>
            <a:r>
              <a:rPr lang="es-PE" sz="1000" b="1" dirty="0" smtClean="0">
                <a:latin typeface="+mj-lt"/>
              </a:rPr>
              <a:t>Escuelas Promotoras de Desarrollo</a:t>
            </a:r>
            <a:endParaRPr lang="es-PE" sz="1000" b="1" dirty="0">
              <a:latin typeface="+mj-lt"/>
            </a:endParaRPr>
          </a:p>
        </p:txBody>
      </p:sp>
      <p:pic>
        <p:nvPicPr>
          <p:cNvPr id="42" name="Picture 2" descr="C:\Users\npisfil\Desktop\MEMORIA 30 AÑOS  Y FOTOS\18.Observatorio Municipal Temático\jpg\_MG_5184.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72264" y="1678769"/>
            <a:ext cx="1857388" cy="1393041"/>
          </a:xfrm>
          <a:prstGeom prst="rect">
            <a:avLst/>
          </a:prstGeom>
          <a:noFill/>
        </p:spPr>
      </p:pic>
      <p:sp>
        <p:nvSpPr>
          <p:cNvPr id="43" name="42 CuadroTexto"/>
          <p:cNvSpPr txBox="1"/>
          <p:nvPr/>
        </p:nvSpPr>
        <p:spPr>
          <a:xfrm>
            <a:off x="6786578" y="1714488"/>
            <a:ext cx="1428760" cy="400110"/>
          </a:xfrm>
          <a:prstGeom prst="rect">
            <a:avLst/>
          </a:prstGeom>
          <a:noFill/>
        </p:spPr>
        <p:txBody>
          <a:bodyPr wrap="square" rtlCol="0">
            <a:spAutoFit/>
          </a:bodyPr>
          <a:lstStyle/>
          <a:p>
            <a:pPr algn="ctr"/>
            <a:r>
              <a:rPr lang="es-PE" sz="1000" b="1" dirty="0" smtClean="0">
                <a:solidFill>
                  <a:schemeClr val="bg1"/>
                </a:solidFill>
              </a:rPr>
              <a:t>Central de Emergencia y Video Vigilancia</a:t>
            </a:r>
            <a:endParaRPr lang="es-PE" sz="1000" b="1" dirty="0">
              <a:solidFill>
                <a:schemeClr val="bg1"/>
              </a:solidFill>
            </a:endParaRPr>
          </a:p>
        </p:txBody>
      </p:sp>
      <p:sp>
        <p:nvSpPr>
          <p:cNvPr id="44" name="43 CuadroTexto"/>
          <p:cNvSpPr txBox="1"/>
          <p:nvPr/>
        </p:nvSpPr>
        <p:spPr>
          <a:xfrm>
            <a:off x="1142976" y="2786058"/>
            <a:ext cx="1500198" cy="276999"/>
          </a:xfrm>
          <a:prstGeom prst="rect">
            <a:avLst/>
          </a:prstGeom>
          <a:noFill/>
        </p:spPr>
        <p:txBody>
          <a:bodyPr wrap="square" rtlCol="0">
            <a:spAutoFit/>
          </a:bodyPr>
          <a:lstStyle/>
          <a:p>
            <a:r>
              <a:rPr lang="es-PE" sz="1200" b="1" dirty="0" smtClean="0"/>
              <a:t>San Borja en Bici</a:t>
            </a:r>
            <a:endParaRPr lang="es-PE" sz="1200" b="1" dirty="0"/>
          </a:p>
        </p:txBody>
      </p:sp>
      <p:sp>
        <p:nvSpPr>
          <p:cNvPr id="45" name="44 CuadroTexto"/>
          <p:cNvSpPr txBox="1"/>
          <p:nvPr/>
        </p:nvSpPr>
        <p:spPr>
          <a:xfrm>
            <a:off x="4929190" y="5429264"/>
            <a:ext cx="1571636" cy="253916"/>
          </a:xfrm>
          <a:prstGeom prst="rect">
            <a:avLst/>
          </a:prstGeom>
          <a:noFill/>
        </p:spPr>
        <p:txBody>
          <a:bodyPr wrap="square" rtlCol="0">
            <a:spAutoFit/>
          </a:bodyPr>
          <a:lstStyle/>
          <a:p>
            <a:r>
              <a:rPr lang="es-PE" sz="1050" b="1" dirty="0" smtClean="0">
                <a:solidFill>
                  <a:schemeClr val="bg1"/>
                </a:solidFill>
              </a:rPr>
              <a:t>Academias Deportivas</a:t>
            </a:r>
            <a:endParaRPr lang="es-PE" sz="1050" b="1" dirty="0">
              <a:solidFill>
                <a:schemeClr val="bg1"/>
              </a:solidFill>
            </a:endParaRPr>
          </a:p>
        </p:txBody>
      </p:sp>
      <p:sp>
        <p:nvSpPr>
          <p:cNvPr id="46" name="45 CuadroTexto"/>
          <p:cNvSpPr txBox="1"/>
          <p:nvPr/>
        </p:nvSpPr>
        <p:spPr>
          <a:xfrm>
            <a:off x="4786314" y="4603844"/>
            <a:ext cx="1643074" cy="253916"/>
          </a:xfrm>
          <a:prstGeom prst="rect">
            <a:avLst/>
          </a:prstGeom>
          <a:noFill/>
        </p:spPr>
        <p:txBody>
          <a:bodyPr wrap="square" rtlCol="0">
            <a:spAutoFit/>
          </a:bodyPr>
          <a:lstStyle/>
          <a:p>
            <a:r>
              <a:rPr lang="es-PE" sz="1050" b="1" dirty="0" smtClean="0">
                <a:solidFill>
                  <a:schemeClr val="bg1"/>
                </a:solidFill>
              </a:rPr>
              <a:t>Programa Adulto Mayor</a:t>
            </a:r>
            <a:endParaRPr lang="es-PE" sz="1050" b="1" dirty="0">
              <a:solidFill>
                <a:schemeClr val="bg1"/>
              </a:solidFill>
            </a:endParaRPr>
          </a:p>
        </p:txBody>
      </p:sp>
      <p:pic>
        <p:nvPicPr>
          <p:cNvPr id="47" name="Picture 2" descr="C:\Users\npisfil\Desktop\Fotos Sa,Sa,SA y Esxuela de Campeones\_MG_9398.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786050" y="5429263"/>
            <a:ext cx="1785950" cy="1297609"/>
          </a:xfrm>
          <a:prstGeom prst="rect">
            <a:avLst/>
          </a:prstGeom>
          <a:noFill/>
          <a:ln>
            <a:noFill/>
          </a:ln>
        </p:spPr>
      </p:pic>
      <p:sp>
        <p:nvSpPr>
          <p:cNvPr id="48" name="47 CuadroTexto"/>
          <p:cNvSpPr txBox="1"/>
          <p:nvPr/>
        </p:nvSpPr>
        <p:spPr>
          <a:xfrm>
            <a:off x="2928926" y="5429264"/>
            <a:ext cx="1928826" cy="253916"/>
          </a:xfrm>
          <a:prstGeom prst="rect">
            <a:avLst/>
          </a:prstGeom>
          <a:noFill/>
        </p:spPr>
        <p:txBody>
          <a:bodyPr wrap="square" rtlCol="0">
            <a:spAutoFit/>
          </a:bodyPr>
          <a:lstStyle/>
          <a:p>
            <a:r>
              <a:rPr lang="es-PE" sz="1050" b="1" dirty="0" smtClean="0">
                <a:solidFill>
                  <a:schemeClr val="bg1"/>
                </a:solidFill>
              </a:rPr>
              <a:t>Talleres, Cursos y Cultura</a:t>
            </a:r>
            <a:endParaRPr lang="es-PE" sz="1050" b="1" dirty="0">
              <a:solidFill>
                <a:schemeClr val="bg1"/>
              </a:solidFill>
            </a:endParaRPr>
          </a:p>
        </p:txBody>
      </p:sp>
      <p:pic>
        <p:nvPicPr>
          <p:cNvPr id="49" name="48 Imagen"/>
          <p:cNvPicPr/>
          <p:nvPr/>
        </p:nvPicPr>
        <p:blipFill>
          <a:blip r:embed="rId11" cstate="email">
            <a:extLst>
              <a:ext uri="{28A0092B-C50C-407E-A947-70E740481C1C}">
                <a14:useLocalDpi xmlns:a14="http://schemas.microsoft.com/office/drawing/2010/main"/>
              </a:ext>
            </a:extLst>
          </a:blip>
          <a:srcRect/>
          <a:stretch>
            <a:fillRect/>
          </a:stretch>
        </p:blipFill>
        <p:spPr bwMode="auto">
          <a:xfrm>
            <a:off x="2786050" y="1714488"/>
            <a:ext cx="1714512" cy="1357322"/>
          </a:xfrm>
          <a:prstGeom prst="rect">
            <a:avLst/>
          </a:prstGeom>
          <a:noFill/>
          <a:ln w="9525">
            <a:noFill/>
            <a:miter lim="800000"/>
            <a:headEnd/>
            <a:tailEnd/>
          </a:ln>
          <a:effectLst/>
        </p:spPr>
      </p:pic>
      <p:sp>
        <p:nvSpPr>
          <p:cNvPr id="50" name="49 CuadroTexto"/>
          <p:cNvSpPr txBox="1"/>
          <p:nvPr/>
        </p:nvSpPr>
        <p:spPr>
          <a:xfrm>
            <a:off x="2857488" y="2786058"/>
            <a:ext cx="2071702" cy="261610"/>
          </a:xfrm>
          <a:prstGeom prst="rect">
            <a:avLst/>
          </a:prstGeom>
          <a:noFill/>
        </p:spPr>
        <p:txBody>
          <a:bodyPr wrap="square" rtlCol="0">
            <a:spAutoFit/>
          </a:bodyPr>
          <a:lstStyle/>
          <a:p>
            <a:r>
              <a:rPr lang="es-PE" sz="1100" b="1" dirty="0" smtClean="0">
                <a:solidFill>
                  <a:schemeClr val="bg1"/>
                </a:solidFill>
              </a:rPr>
              <a:t>Taxi Municipal Especial</a:t>
            </a:r>
            <a:endParaRPr lang="es-PE" sz="1100" b="1" dirty="0">
              <a:solidFill>
                <a:schemeClr val="bg1"/>
              </a:solidFill>
            </a:endParaRPr>
          </a:p>
        </p:txBody>
      </p:sp>
      <p:sp>
        <p:nvSpPr>
          <p:cNvPr id="51" name="50 CuadroTexto"/>
          <p:cNvSpPr txBox="1"/>
          <p:nvPr/>
        </p:nvSpPr>
        <p:spPr>
          <a:xfrm>
            <a:off x="4786314" y="2727750"/>
            <a:ext cx="1571636" cy="415498"/>
          </a:xfrm>
          <a:prstGeom prst="rect">
            <a:avLst/>
          </a:prstGeom>
          <a:noFill/>
        </p:spPr>
        <p:txBody>
          <a:bodyPr wrap="square" rtlCol="0">
            <a:spAutoFit/>
          </a:bodyPr>
          <a:lstStyle/>
          <a:p>
            <a:pPr algn="ctr"/>
            <a:r>
              <a:rPr lang="es-PE" sz="1050" b="1" dirty="0" smtClean="0">
                <a:solidFill>
                  <a:schemeClr val="bg1"/>
                </a:solidFill>
              </a:rPr>
              <a:t>Preventorio para Niños, Adolescentes y Familia</a:t>
            </a:r>
            <a:endParaRPr lang="es-PE" sz="1050" b="1" dirty="0">
              <a:solidFill>
                <a:schemeClr val="bg1"/>
              </a:solidFill>
            </a:endParaRPr>
          </a:p>
        </p:txBody>
      </p:sp>
      <p:pic>
        <p:nvPicPr>
          <p:cNvPr id="52" name="Picture 2" descr="C:\Users\npisfil\AppData\Local\Microsoft\Windows\Temporary Internet Files\Content.Outlook\ZKFQYGOF\fondo33.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pic>
        <p:nvPicPr>
          <p:cNvPr id="3078" name="Picture 6" descr="C:\Users\npisfil\Desktop\MEMORIA 30 AÑOS  Y FOTOS\6.Anillos Ecológicos\jpg\_MG_6733.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85787" y="3571876"/>
            <a:ext cx="1857388" cy="1357322"/>
          </a:xfrm>
          <a:prstGeom prst="rect">
            <a:avLst/>
          </a:prstGeom>
          <a:noFill/>
        </p:spPr>
      </p:pic>
      <p:sp>
        <p:nvSpPr>
          <p:cNvPr id="53" name="52 CuadroTexto"/>
          <p:cNvSpPr txBox="1"/>
          <p:nvPr/>
        </p:nvSpPr>
        <p:spPr>
          <a:xfrm>
            <a:off x="1214414" y="4643446"/>
            <a:ext cx="1357322" cy="253916"/>
          </a:xfrm>
          <a:prstGeom prst="rect">
            <a:avLst/>
          </a:prstGeom>
          <a:noFill/>
        </p:spPr>
        <p:txBody>
          <a:bodyPr wrap="square" rtlCol="0">
            <a:spAutoFit/>
          </a:bodyPr>
          <a:lstStyle/>
          <a:p>
            <a:r>
              <a:rPr lang="es-PE" sz="1050" b="1" dirty="0" smtClean="0">
                <a:solidFill>
                  <a:schemeClr val="bg1"/>
                </a:solidFill>
              </a:rPr>
              <a:t>Inventario Forestal</a:t>
            </a:r>
            <a:endParaRPr lang="es-PE" sz="1050" b="1" dirty="0">
              <a:solidFill>
                <a:schemeClr val="bg1"/>
              </a:solidFill>
            </a:endParaRPr>
          </a:p>
        </p:txBody>
      </p:sp>
      <p:pic>
        <p:nvPicPr>
          <p:cNvPr id="3079" name="Picture 7" descr="G:\APOLLO\PROMAPED-161009\IMG_1353.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714612" y="3500438"/>
            <a:ext cx="1928826" cy="1446620"/>
          </a:xfrm>
          <a:prstGeom prst="rect">
            <a:avLst/>
          </a:prstGeom>
          <a:noFill/>
        </p:spPr>
      </p:pic>
      <p:sp>
        <p:nvSpPr>
          <p:cNvPr id="54" name="53 CuadroTexto"/>
          <p:cNvSpPr txBox="1"/>
          <p:nvPr/>
        </p:nvSpPr>
        <p:spPr>
          <a:xfrm>
            <a:off x="2643174" y="3571876"/>
            <a:ext cx="2143140" cy="415498"/>
          </a:xfrm>
          <a:prstGeom prst="rect">
            <a:avLst/>
          </a:prstGeom>
          <a:noFill/>
        </p:spPr>
        <p:txBody>
          <a:bodyPr wrap="square" rtlCol="0">
            <a:spAutoFit/>
          </a:bodyPr>
          <a:lstStyle/>
          <a:p>
            <a:pPr algn="ctr"/>
            <a:r>
              <a:rPr lang="es-PE" sz="1050" b="1" dirty="0" smtClean="0">
                <a:solidFill>
                  <a:schemeClr val="bg1"/>
                </a:solidFill>
              </a:rPr>
              <a:t>Oficina Municipal de atención</a:t>
            </a:r>
          </a:p>
          <a:p>
            <a:pPr algn="ctr"/>
            <a:r>
              <a:rPr lang="es-PE" sz="1050" b="1" dirty="0" smtClean="0">
                <a:solidFill>
                  <a:schemeClr val="bg1"/>
                </a:solidFill>
              </a:rPr>
              <a:t> para Personas con Discapacidad</a:t>
            </a:r>
            <a:endParaRPr lang="es-PE" sz="1050" b="1" dirty="0">
              <a:solidFill>
                <a:schemeClr val="bg1"/>
              </a:solidFill>
            </a:endParaRPr>
          </a:p>
        </p:txBody>
      </p:sp>
      <p:sp>
        <p:nvSpPr>
          <p:cNvPr id="55" name="54 Rectángulo redondeado"/>
          <p:cNvSpPr/>
          <p:nvPr/>
        </p:nvSpPr>
        <p:spPr>
          <a:xfrm>
            <a:off x="1428728" y="428604"/>
            <a:ext cx="7215238"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56" name="55 CuadroTexto"/>
          <p:cNvSpPr txBox="1"/>
          <p:nvPr/>
        </p:nvSpPr>
        <p:spPr>
          <a:xfrm>
            <a:off x="1643042" y="457122"/>
            <a:ext cx="6806672" cy="400110"/>
          </a:xfrm>
          <a:prstGeom prst="rect">
            <a:avLst/>
          </a:prstGeom>
          <a:noFill/>
        </p:spPr>
        <p:txBody>
          <a:bodyPr wrap="square" rtlCol="0">
            <a:spAutoFit/>
          </a:bodyPr>
          <a:lstStyle/>
          <a:p>
            <a:r>
              <a:rPr lang="es-PE" sz="2000" dirty="0" smtClean="0">
                <a:latin typeface="+mj-lt"/>
                <a:cs typeface="Andalus" pitchFamily="18" charset="-78"/>
              </a:rPr>
              <a:t>Construyendo una Ciudad Sostenible, Equitativa e Inteligente…</a:t>
            </a:r>
          </a:p>
        </p:txBody>
      </p:sp>
      <p:pic>
        <p:nvPicPr>
          <p:cNvPr id="12289" name="Picture 1" descr="F:\Operativos de tránsito2.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572264" y="3571876"/>
            <a:ext cx="1857388" cy="1357322"/>
          </a:xfrm>
          <a:prstGeom prst="rect">
            <a:avLst/>
          </a:prstGeom>
          <a:noFill/>
        </p:spPr>
      </p:pic>
      <p:sp>
        <p:nvSpPr>
          <p:cNvPr id="57" name="56 CuadroTexto"/>
          <p:cNvSpPr txBox="1"/>
          <p:nvPr/>
        </p:nvSpPr>
        <p:spPr>
          <a:xfrm>
            <a:off x="6715140" y="3500438"/>
            <a:ext cx="1643074" cy="415498"/>
          </a:xfrm>
          <a:prstGeom prst="rect">
            <a:avLst/>
          </a:prstGeom>
          <a:noFill/>
        </p:spPr>
        <p:txBody>
          <a:bodyPr wrap="square" rtlCol="0">
            <a:spAutoFit/>
          </a:bodyPr>
          <a:lstStyle/>
          <a:p>
            <a:pPr algn="ctr"/>
            <a:r>
              <a:rPr lang="es-PE" sz="1050" b="1" dirty="0" smtClean="0"/>
              <a:t>Operativos de control de tránsito</a:t>
            </a:r>
            <a:endParaRPr lang="es-PE" sz="1050" b="1" dirty="0"/>
          </a:p>
        </p:txBody>
      </p:sp>
      <p:pic>
        <p:nvPicPr>
          <p:cNvPr id="12290" name="Picture 2" descr="F:\DCIM\101MSDCF\DSC08794.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57224" y="5429264"/>
            <a:ext cx="1774959" cy="1285883"/>
          </a:xfrm>
          <a:prstGeom prst="rect">
            <a:avLst/>
          </a:prstGeom>
          <a:noFill/>
        </p:spPr>
      </p:pic>
      <p:sp>
        <p:nvSpPr>
          <p:cNvPr id="58" name="57 CuadroTexto"/>
          <p:cNvSpPr txBox="1"/>
          <p:nvPr/>
        </p:nvSpPr>
        <p:spPr>
          <a:xfrm>
            <a:off x="1285852" y="5429264"/>
            <a:ext cx="1928826" cy="253916"/>
          </a:xfrm>
          <a:prstGeom prst="rect">
            <a:avLst/>
          </a:prstGeom>
          <a:noFill/>
        </p:spPr>
        <p:txBody>
          <a:bodyPr wrap="square" rtlCol="0">
            <a:spAutoFit/>
          </a:bodyPr>
          <a:lstStyle/>
          <a:p>
            <a:r>
              <a:rPr lang="es-PE" sz="1050" b="1" dirty="0" smtClean="0">
                <a:solidFill>
                  <a:schemeClr val="bg1"/>
                </a:solidFill>
              </a:rPr>
              <a:t>Segregación en fuente</a:t>
            </a:r>
            <a:endParaRPr lang="es-PE" sz="105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Picture 2" descr="http://www.brandsoftheworld.com/sites/default/files/styles/logo-thumbnail/public/082012/untitled-1_4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14264"/>
            <a:ext cx="1500223" cy="1500224"/>
          </a:xfrm>
          <a:prstGeom prst="rect">
            <a:avLst/>
          </a:prstGeom>
          <a:noFill/>
        </p:spPr>
      </p:pic>
      <p:sp>
        <p:nvSpPr>
          <p:cNvPr id="14" name="13 Rectángulo redondeado"/>
          <p:cNvSpPr/>
          <p:nvPr/>
        </p:nvSpPr>
        <p:spPr>
          <a:xfrm>
            <a:off x="2786050" y="428604"/>
            <a:ext cx="3643338"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5" name="14 CuadroTexto"/>
          <p:cNvSpPr txBox="1"/>
          <p:nvPr/>
        </p:nvSpPr>
        <p:spPr>
          <a:xfrm>
            <a:off x="3357554" y="500042"/>
            <a:ext cx="5357850" cy="369332"/>
          </a:xfrm>
          <a:prstGeom prst="rect">
            <a:avLst/>
          </a:prstGeom>
          <a:noFill/>
        </p:spPr>
        <p:txBody>
          <a:bodyPr wrap="square" rtlCol="0">
            <a:spAutoFit/>
          </a:bodyPr>
          <a:lstStyle/>
          <a:p>
            <a:r>
              <a:rPr lang="es-PE" dirty="0" smtClean="0"/>
              <a:t>Video del Observatorio </a:t>
            </a:r>
            <a:endParaRPr lang="es-PE" dirty="0"/>
          </a:p>
        </p:txBody>
      </p:sp>
      <p:pic>
        <p:nvPicPr>
          <p:cNvPr id="8" name="observatorio Municipal Temático.mp4">
            <a:hlinkClick r:id="" action="ppaction://media"/>
          </p:cNvPr>
          <p:cNvPicPr>
            <a:picLocks noRot="1" noChangeAspect="1"/>
          </p:cNvPicPr>
          <p:nvPr>
            <a:videoFile r:link="rId1"/>
          </p:nvPr>
        </p:nvPicPr>
        <p:blipFill>
          <a:blip r:embed="rId5"/>
          <a:stretch>
            <a:fillRect/>
          </a:stretch>
        </p:blipFill>
        <p:spPr>
          <a:xfrm>
            <a:off x="714348" y="1785926"/>
            <a:ext cx="7747054" cy="435771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7224" y="1142984"/>
            <a:ext cx="7500990" cy="52638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6 Rectángulo redondeado"/>
          <p:cNvSpPr/>
          <p:nvPr/>
        </p:nvSpPr>
        <p:spPr>
          <a:xfrm>
            <a:off x="2285984" y="357166"/>
            <a:ext cx="4143404"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7 CuadroTexto"/>
          <p:cNvSpPr txBox="1"/>
          <p:nvPr/>
        </p:nvSpPr>
        <p:spPr>
          <a:xfrm>
            <a:off x="2285984" y="428604"/>
            <a:ext cx="6572296" cy="523220"/>
          </a:xfrm>
          <a:prstGeom prst="rect">
            <a:avLst/>
          </a:prstGeom>
          <a:noFill/>
        </p:spPr>
        <p:txBody>
          <a:bodyPr wrap="square" rtlCol="0">
            <a:spAutoFit/>
          </a:bodyPr>
          <a:lstStyle/>
          <a:p>
            <a:r>
              <a:rPr lang="es-PE" sz="2800" dirty="0" smtClean="0"/>
              <a:t>Plataforma Virtual del OMT</a:t>
            </a:r>
            <a:endParaRPr lang="es-PE" sz="2800" dirty="0"/>
          </a:p>
        </p:txBody>
      </p:sp>
      <p:pic>
        <p:nvPicPr>
          <p:cNvPr id="11" name="Picture 2" descr="http://www.brandsoftheworld.com/sites/default/files/styles/logo-thumbnail/public/082012/untitled-1_4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 y="214265"/>
            <a:ext cx="928718" cy="92871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Picture 2" descr="http://www.brandsoftheworld.com/sites/default/files/styles/logo-thumbnail/public/082012/untitled-1_4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4264"/>
            <a:ext cx="1500223" cy="1500224"/>
          </a:xfrm>
          <a:prstGeom prst="rect">
            <a:avLst/>
          </a:prstGeom>
          <a:noFill/>
        </p:spPr>
      </p:pic>
      <p:pic>
        <p:nvPicPr>
          <p:cNvPr id="6146" name="Picture 2" descr="F:\reportes\sanborjaenbici.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65446" y="357166"/>
            <a:ext cx="5278454" cy="6196446"/>
          </a:xfrm>
          <a:prstGeom prst="rect">
            <a:avLst/>
          </a:prstGeom>
          <a:noFill/>
        </p:spPr>
      </p:pic>
      <p:sp>
        <p:nvSpPr>
          <p:cNvPr id="11" name="10 Rectángulo redondeado"/>
          <p:cNvSpPr/>
          <p:nvPr/>
        </p:nvSpPr>
        <p:spPr>
          <a:xfrm>
            <a:off x="428596" y="2571744"/>
            <a:ext cx="2071702" cy="1714512"/>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solidFill>
                  <a:schemeClr val="tx1"/>
                </a:solidFill>
              </a:rPr>
              <a:t>Reporte Integral de San Borja en Bici</a:t>
            </a:r>
            <a:endParaRPr lang="es-PE" sz="2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reportes\sanborjaenbici2.jpg"/>
          <p:cNvPicPr>
            <a:picLocks noChangeAspect="1" noChangeArrowheads="1"/>
          </p:cNvPicPr>
          <p:nvPr/>
        </p:nvPicPr>
        <p:blipFill>
          <a:blip r:embed="rId2"/>
          <a:srcRect/>
          <a:stretch>
            <a:fillRect/>
          </a:stretch>
        </p:blipFill>
        <p:spPr bwMode="auto">
          <a:xfrm>
            <a:off x="2983431" y="357166"/>
            <a:ext cx="4946155" cy="6209003"/>
          </a:xfrm>
          <a:prstGeom prst="rect">
            <a:avLst/>
          </a:prstGeom>
          <a:noFill/>
        </p:spPr>
      </p:pic>
      <p:sp>
        <p:nvSpPr>
          <p:cNvPr id="5" name="4 Rectángulo redondeado"/>
          <p:cNvSpPr/>
          <p:nvPr/>
        </p:nvSpPr>
        <p:spPr>
          <a:xfrm>
            <a:off x="500034" y="2357430"/>
            <a:ext cx="2071702" cy="1714512"/>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solidFill>
                  <a:schemeClr val="tx1"/>
                </a:solidFill>
              </a:rPr>
              <a:t>Reporte Integral de San Borja en Bici</a:t>
            </a:r>
            <a:endParaRPr lang="es-PE" sz="2400" dirty="0">
              <a:solidFill>
                <a:schemeClr val="tx1"/>
              </a:solidFill>
            </a:endParaRPr>
          </a:p>
        </p:txBody>
      </p:sp>
      <p:sp>
        <p:nvSpPr>
          <p:cNvPr id="6" name="5 Forma libre"/>
          <p:cNvSpPr/>
          <p:nvPr/>
        </p:nvSpPr>
        <p:spPr>
          <a:xfrm>
            <a:off x="0" y="6152705"/>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Picture 2" descr="C:\Users\npisfil\AppData\Local\Microsoft\Windows\Temporary Internet Files\Content.Outlook\ZKFQYGOF\fondo3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pic>
        <p:nvPicPr>
          <p:cNvPr id="8" name="Picture 2" descr="http://www.brandsoftheworld.com/sites/default/files/styles/logo-thumbnail/public/082012/untitled-1_4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14264"/>
            <a:ext cx="1500223" cy="15002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Picture 2" descr="http://www.brandsoftheworld.com/sites/default/files/styles/logo-thumbnail/public/082012/untitled-1_4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4264"/>
            <a:ext cx="1500223" cy="1500224"/>
          </a:xfrm>
          <a:prstGeom prst="rect">
            <a:avLst/>
          </a:prstGeom>
          <a:noFill/>
        </p:spPr>
      </p:pic>
      <p:pic>
        <p:nvPicPr>
          <p:cNvPr id="7170" name="Picture 2" descr="F:\reportes\tam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86050" y="642918"/>
            <a:ext cx="5037534" cy="5824236"/>
          </a:xfrm>
          <a:prstGeom prst="rect">
            <a:avLst/>
          </a:prstGeom>
          <a:noFill/>
        </p:spPr>
      </p:pic>
      <p:sp>
        <p:nvSpPr>
          <p:cNvPr id="8" name="7 Rectángulo redondeado"/>
          <p:cNvSpPr/>
          <p:nvPr/>
        </p:nvSpPr>
        <p:spPr>
          <a:xfrm>
            <a:off x="500034" y="2357430"/>
            <a:ext cx="2357454" cy="1714512"/>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smtClean="0">
              <a:solidFill>
                <a:schemeClr val="tx1"/>
              </a:solidFill>
            </a:endParaRPr>
          </a:p>
          <a:p>
            <a:pPr algn="ctr"/>
            <a:r>
              <a:rPr lang="es-PE" dirty="0" smtClean="0">
                <a:solidFill>
                  <a:schemeClr val="tx1"/>
                </a:solidFill>
              </a:rPr>
              <a:t>Reporte –TAME</a:t>
            </a:r>
          </a:p>
          <a:p>
            <a:pPr algn="ctr"/>
            <a:r>
              <a:rPr lang="es-PE" dirty="0" smtClean="0">
                <a:solidFill>
                  <a:schemeClr val="tx1"/>
                </a:solidFill>
              </a:rPr>
              <a:t>Taxi Municipal  Especial para Personas con Discapacidad motora</a:t>
            </a:r>
          </a:p>
          <a:p>
            <a:pPr algn="ctr"/>
            <a:endParaRPr lang="es-PE" sz="24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Picture 2" descr="http://www.brandsoftheworld.com/sites/default/files/styles/logo-thumbnail/public/082012/untitled-1_4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4264"/>
            <a:ext cx="1500223" cy="1500224"/>
          </a:xfrm>
          <a:prstGeom prst="rect">
            <a:avLst/>
          </a:prstGeom>
          <a:noFill/>
        </p:spPr>
      </p:pic>
      <p:pic>
        <p:nvPicPr>
          <p:cNvPr id="8194" name="Picture 2" descr="F:\reportes\accidentesdetransit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86050" y="500042"/>
            <a:ext cx="4609904" cy="5895899"/>
          </a:xfrm>
          <a:prstGeom prst="rect">
            <a:avLst/>
          </a:prstGeom>
          <a:noFill/>
        </p:spPr>
      </p:pic>
      <p:sp>
        <p:nvSpPr>
          <p:cNvPr id="9" name="8 Rectángulo redondeado"/>
          <p:cNvSpPr/>
          <p:nvPr/>
        </p:nvSpPr>
        <p:spPr>
          <a:xfrm>
            <a:off x="571472" y="2500306"/>
            <a:ext cx="2071702" cy="1500198"/>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solidFill>
                  <a:schemeClr val="tx1"/>
                </a:solidFill>
              </a:rPr>
              <a:t>Reporte</a:t>
            </a:r>
          </a:p>
          <a:p>
            <a:pPr algn="ctr"/>
            <a:r>
              <a:rPr lang="es-PE" dirty="0" smtClean="0">
                <a:solidFill>
                  <a:schemeClr val="tx1"/>
                </a:solidFill>
              </a:rPr>
              <a:t>Accidentes de Transito por hora y día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Picture 2" descr="http://www.brandsoftheworld.com/sites/default/files/styles/logo-thumbnail/public/082012/untitled-1_4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4264"/>
            <a:ext cx="1500223" cy="1500224"/>
          </a:xfrm>
          <a:prstGeom prst="rect">
            <a:avLst/>
          </a:prstGeom>
          <a:noFill/>
        </p:spPr>
      </p:pic>
      <p:pic>
        <p:nvPicPr>
          <p:cNvPr id="10242" name="Picture 2" descr="F:\reportes\inventariodearbol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0364" y="428604"/>
            <a:ext cx="4968045" cy="6030442"/>
          </a:xfrm>
          <a:prstGeom prst="rect">
            <a:avLst/>
          </a:prstGeom>
          <a:noFill/>
        </p:spPr>
      </p:pic>
      <p:sp>
        <p:nvSpPr>
          <p:cNvPr id="9" name="8 Rectángulo redondeado"/>
          <p:cNvSpPr/>
          <p:nvPr/>
        </p:nvSpPr>
        <p:spPr>
          <a:xfrm>
            <a:off x="857224" y="2500306"/>
            <a:ext cx="2071702" cy="1714512"/>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solidFill>
                  <a:schemeClr val="tx1"/>
                </a:solidFill>
              </a:rPr>
              <a:t>Reporte Inventario de Arboles por Sectores</a:t>
            </a:r>
            <a:endParaRPr lang="es-PE" sz="24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630" y="548680"/>
            <a:ext cx="8321834" cy="57606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a:effectLst/>
        </p:spPr>
      </p:pic>
      <p:sp>
        <p:nvSpPr>
          <p:cNvPr id="5" name="4 CuadroTexto"/>
          <p:cNvSpPr txBox="1"/>
          <p:nvPr/>
        </p:nvSpPr>
        <p:spPr>
          <a:xfrm>
            <a:off x="3714744" y="4445509"/>
            <a:ext cx="3357586" cy="769441"/>
          </a:xfrm>
          <a:prstGeom prst="rect">
            <a:avLst/>
          </a:prstGeom>
          <a:noFill/>
        </p:spPr>
        <p:txBody>
          <a:bodyPr wrap="square" rtlCol="0">
            <a:spAutoFit/>
          </a:bodyPr>
          <a:lstStyle/>
          <a:p>
            <a:r>
              <a:rPr lang="es-PE" sz="4400" dirty="0" smtClean="0">
                <a:solidFill>
                  <a:schemeClr val="bg1"/>
                </a:solidFill>
              </a:rPr>
              <a:t>Gracias</a:t>
            </a:r>
            <a:endParaRPr lang="es-PE" sz="4400" dirty="0">
              <a:solidFill>
                <a:schemeClr val="bg1"/>
              </a:solidFill>
            </a:endParaRPr>
          </a:p>
        </p:txBody>
      </p:sp>
    </p:spTree>
    <p:extLst>
      <p:ext uri="{BB962C8B-B14F-4D97-AF65-F5344CB8AC3E}">
        <p14:creationId xmlns:p14="http://schemas.microsoft.com/office/powerpoint/2010/main" val="3772342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redondeado"/>
          <p:cNvSpPr/>
          <p:nvPr/>
        </p:nvSpPr>
        <p:spPr>
          <a:xfrm>
            <a:off x="283779" y="272843"/>
            <a:ext cx="8466084" cy="6294070"/>
          </a:xfrm>
          <a:prstGeom prst="roundRect">
            <a:avLst>
              <a:gd name="adj" fmla="val 6019"/>
            </a:avLst>
          </a:prstGeom>
          <a:solidFill>
            <a:schemeClr val="bg1"/>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33 Rectángulo"/>
          <p:cNvSpPr/>
          <p:nvPr/>
        </p:nvSpPr>
        <p:spPr>
          <a:xfrm>
            <a:off x="1697207" y="272842"/>
            <a:ext cx="5289397" cy="707886"/>
          </a:xfrm>
          <a:prstGeom prst="rect">
            <a:avLst/>
          </a:prstGeom>
        </p:spPr>
        <p:txBody>
          <a:bodyPr wrap="square">
            <a:spAutoFit/>
          </a:bodyPr>
          <a:lstStyle/>
          <a:p>
            <a:pPr algn="ctr"/>
            <a:r>
              <a:rPr lang="es-PE" sz="4000" b="1" dirty="0" smtClean="0">
                <a:solidFill>
                  <a:schemeClr val="accent3">
                    <a:lumMod val="50000"/>
                  </a:schemeClr>
                </a:solidFill>
              </a:rPr>
              <a:t>Algunas Cifras </a:t>
            </a:r>
            <a:endParaRPr lang="es-PE" sz="4000" b="1" dirty="0">
              <a:solidFill>
                <a:schemeClr val="accent3">
                  <a:lumMod val="50000"/>
                </a:schemeClr>
              </a:solidFill>
            </a:endParaRPr>
          </a:p>
        </p:txBody>
      </p:sp>
      <p:sp>
        <p:nvSpPr>
          <p:cNvPr id="21" name="20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3" name="4 Grupo"/>
          <p:cNvGrpSpPr/>
          <p:nvPr/>
        </p:nvGrpSpPr>
        <p:grpSpPr>
          <a:xfrm>
            <a:off x="395537" y="928984"/>
            <a:ext cx="2608163" cy="5469761"/>
            <a:chOff x="470570" y="928983"/>
            <a:chExt cx="2516335" cy="5469761"/>
          </a:xfrm>
        </p:grpSpPr>
        <p:grpSp>
          <p:nvGrpSpPr>
            <p:cNvPr id="4" name="15 Grupo"/>
            <p:cNvGrpSpPr/>
            <p:nvPr/>
          </p:nvGrpSpPr>
          <p:grpSpPr>
            <a:xfrm>
              <a:off x="470571" y="928983"/>
              <a:ext cx="2516334" cy="2788049"/>
              <a:chOff x="0" y="2564904"/>
              <a:chExt cx="2987824" cy="3284984"/>
            </a:xfrm>
          </p:grpSpPr>
          <p:pic>
            <p:nvPicPr>
              <p:cNvPr id="17" name="Picture 2" descr="http://www.senasa.gob.pe/RepositorioAPS/0/1/JER/MAP_CAR/mapa%20peru%20copi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64904"/>
                <a:ext cx="2987824" cy="3284984"/>
              </a:xfrm>
              <a:prstGeom prst="roundRect">
                <a:avLst/>
              </a:prstGeom>
              <a:noFill/>
            </p:spPr>
          </p:pic>
          <p:sp>
            <p:nvSpPr>
              <p:cNvPr id="18" name="17 Forma libre"/>
              <p:cNvSpPr/>
              <p:nvPr/>
            </p:nvSpPr>
            <p:spPr bwMode="auto">
              <a:xfrm>
                <a:off x="899592" y="4509120"/>
                <a:ext cx="426566" cy="499319"/>
              </a:xfrm>
              <a:prstGeom prst="roundRect">
                <a:avLst/>
              </a:prstGeom>
              <a:solidFill>
                <a:srgbClr val="FF0000">
                  <a:alpha val="65000"/>
                </a:srgbClr>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noProof="0" smtClean="0">
                  <a:ln>
                    <a:noFill/>
                  </a:ln>
                  <a:solidFill>
                    <a:srgbClr val="000000"/>
                  </a:solidFill>
                  <a:effectLst/>
                  <a:uLnTx/>
                  <a:uFillTx/>
                  <a:latin typeface="Arial" charset="0"/>
                </a:endParaRPr>
              </a:p>
            </p:txBody>
          </p:sp>
        </p:grpSp>
        <p:sp>
          <p:nvSpPr>
            <p:cNvPr id="23" name="22 Rectángulo redondeado"/>
            <p:cNvSpPr/>
            <p:nvPr/>
          </p:nvSpPr>
          <p:spPr>
            <a:xfrm>
              <a:off x="470570" y="3746806"/>
              <a:ext cx="2516335" cy="26519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27 CuadroTexto"/>
            <p:cNvSpPr txBox="1"/>
            <p:nvPr/>
          </p:nvSpPr>
          <p:spPr>
            <a:xfrm>
              <a:off x="470570" y="4221088"/>
              <a:ext cx="2453270" cy="954107"/>
            </a:xfrm>
            <a:prstGeom prst="rect">
              <a:avLst/>
            </a:prstGeom>
            <a:noFill/>
          </p:spPr>
          <p:txBody>
            <a:bodyPr wrap="square" rtlCol="0">
              <a:spAutoFit/>
            </a:bodyPr>
            <a:lstStyle/>
            <a:p>
              <a:pPr algn="ctr"/>
              <a:r>
                <a:rPr lang="es-PE" sz="2400" b="1" dirty="0" smtClean="0">
                  <a:solidFill>
                    <a:schemeClr val="bg1"/>
                  </a:solidFill>
                </a:rPr>
                <a:t>País Milenario</a:t>
              </a:r>
            </a:p>
            <a:p>
              <a:pPr algn="ctr"/>
              <a:r>
                <a:rPr lang="es-PE" sz="3200" b="1" dirty="0" smtClean="0">
                  <a:solidFill>
                    <a:schemeClr val="bg1"/>
                  </a:solidFill>
                  <a:effectLst>
                    <a:outerShdw blurRad="38100" dist="38100" dir="2700000" algn="tl">
                      <a:srgbClr val="000000">
                        <a:alpha val="43137"/>
                      </a:srgbClr>
                    </a:outerShdw>
                  </a:effectLst>
                </a:rPr>
                <a:t>30</a:t>
              </a:r>
              <a:r>
                <a:rPr lang="es-PE" sz="2400" b="1" dirty="0" smtClean="0">
                  <a:solidFill>
                    <a:schemeClr val="bg1"/>
                  </a:solidFill>
                </a:rPr>
                <a:t> </a:t>
              </a:r>
              <a:r>
                <a:rPr lang="es-PE" sz="2000" b="1" dirty="0" smtClean="0">
                  <a:solidFill>
                    <a:schemeClr val="bg1"/>
                  </a:solidFill>
                </a:rPr>
                <a:t>Millones de Hab. </a:t>
              </a:r>
              <a:endParaRPr lang="es-PE" sz="2000" b="1" dirty="0">
                <a:solidFill>
                  <a:schemeClr val="bg1"/>
                </a:solidFill>
              </a:endParaRPr>
            </a:p>
          </p:txBody>
        </p:sp>
        <p:sp>
          <p:nvSpPr>
            <p:cNvPr id="33" name="32 CuadroTexto"/>
            <p:cNvSpPr txBox="1"/>
            <p:nvPr/>
          </p:nvSpPr>
          <p:spPr>
            <a:xfrm>
              <a:off x="565170" y="5013176"/>
              <a:ext cx="2300310" cy="1323439"/>
            </a:xfrm>
            <a:prstGeom prst="rect">
              <a:avLst/>
            </a:prstGeom>
            <a:noFill/>
          </p:spPr>
          <p:txBody>
            <a:bodyPr wrap="square" rtlCol="0">
              <a:spAutoFit/>
            </a:bodyPr>
            <a:lstStyle>
              <a:defPPr>
                <a:defRPr lang="es-PE"/>
              </a:defPPr>
              <a:lvl1pPr algn="ctr">
                <a:defRPr sz="2600" b="1">
                  <a:solidFill>
                    <a:schemeClr val="bg1"/>
                  </a:solidFill>
                </a:defRPr>
              </a:lvl1pPr>
            </a:lstStyle>
            <a:p>
              <a:r>
                <a:rPr lang="es-PE" sz="2800" dirty="0" smtClean="0">
                  <a:effectLst>
                    <a:outerShdw blurRad="38100" dist="38100" dir="2700000" algn="tl">
                      <a:srgbClr val="000000">
                        <a:alpha val="43137"/>
                      </a:srgbClr>
                    </a:outerShdw>
                  </a:effectLst>
                </a:rPr>
                <a:t>1.28</a:t>
              </a:r>
              <a:r>
                <a:rPr lang="es-PE" sz="2400" dirty="0" smtClean="0"/>
                <a:t> </a:t>
              </a:r>
              <a:r>
                <a:rPr lang="es-PE" sz="1800" dirty="0" smtClean="0"/>
                <a:t>Millones Km2</a:t>
              </a:r>
            </a:p>
            <a:p>
              <a:r>
                <a:rPr lang="es-PE" sz="3200" dirty="0" smtClean="0">
                  <a:effectLst>
                    <a:outerShdw blurRad="38100" dist="38100" dir="2700000" algn="tl">
                      <a:srgbClr val="000000">
                        <a:alpha val="43137"/>
                      </a:srgbClr>
                    </a:outerShdw>
                  </a:effectLst>
                </a:rPr>
                <a:t>3</a:t>
              </a:r>
              <a:r>
                <a:rPr lang="es-PE" sz="2400" dirty="0" smtClean="0"/>
                <a:t> Regiones, </a:t>
              </a:r>
              <a:r>
                <a:rPr lang="es-PE" sz="3200" dirty="0" smtClean="0">
                  <a:effectLst>
                    <a:outerShdw blurRad="38100" dist="38100" dir="2700000" algn="tl">
                      <a:srgbClr val="000000">
                        <a:alpha val="43137"/>
                      </a:srgbClr>
                    </a:outerShdw>
                  </a:effectLst>
                </a:rPr>
                <a:t>84</a:t>
              </a:r>
              <a:r>
                <a:rPr lang="es-PE" sz="2400" dirty="0" smtClean="0"/>
                <a:t> </a:t>
              </a:r>
              <a:r>
                <a:rPr lang="es-PE" sz="2000" dirty="0" smtClean="0"/>
                <a:t>Microclimas</a:t>
              </a:r>
              <a:endParaRPr lang="es-PE" sz="2000" dirty="0"/>
            </a:p>
          </p:txBody>
        </p:sp>
        <p:sp>
          <p:nvSpPr>
            <p:cNvPr id="24" name="23 CuadroTexto"/>
            <p:cNvSpPr txBox="1"/>
            <p:nvPr/>
          </p:nvSpPr>
          <p:spPr>
            <a:xfrm>
              <a:off x="539553" y="3861048"/>
              <a:ext cx="2300310" cy="461665"/>
            </a:xfrm>
            <a:prstGeom prst="rect">
              <a:avLst/>
            </a:prstGeom>
            <a:noFill/>
          </p:spPr>
          <p:txBody>
            <a:bodyPr wrap="square" rtlCol="0">
              <a:spAutoFit/>
            </a:bodyPr>
            <a:lstStyle/>
            <a:p>
              <a:pPr algn="ctr"/>
              <a:r>
                <a:rPr lang="es-PE" sz="2400" b="1" dirty="0" smtClean="0">
                  <a:solidFill>
                    <a:schemeClr val="bg1"/>
                  </a:solidFill>
                </a:rPr>
                <a:t>Perú </a:t>
              </a:r>
              <a:endParaRPr lang="es-PE" sz="2400" b="1" dirty="0">
                <a:solidFill>
                  <a:schemeClr val="bg1"/>
                </a:solidFill>
              </a:endParaRPr>
            </a:p>
          </p:txBody>
        </p:sp>
      </p:grpSp>
      <p:grpSp>
        <p:nvGrpSpPr>
          <p:cNvPr id="5" name="5 Grupo"/>
          <p:cNvGrpSpPr/>
          <p:nvPr/>
        </p:nvGrpSpPr>
        <p:grpSpPr>
          <a:xfrm>
            <a:off x="3059834" y="924546"/>
            <a:ext cx="2822743" cy="5528791"/>
            <a:chOff x="3150523" y="924545"/>
            <a:chExt cx="2629847" cy="5528791"/>
          </a:xfrm>
        </p:grpSpPr>
        <p:pic>
          <p:nvPicPr>
            <p:cNvPr id="2" name="Picture 6" descr="Mapa San Borja"/>
            <p:cNvPicPr>
              <a:picLocks noChangeAspect="1" noChangeArrowheads="1"/>
            </p:cNvPicPr>
            <p:nvPr/>
          </p:nvPicPr>
          <p:blipFill>
            <a:blip r:embed="rId3" cstate="email">
              <a:lum bright="12000" contrast="-18000"/>
              <a:extLst>
                <a:ext uri="{28A0092B-C50C-407E-A947-70E740481C1C}">
                  <a14:useLocalDpi xmlns:a14="http://schemas.microsoft.com/office/drawing/2010/main"/>
                </a:ext>
              </a:extLst>
            </a:blip>
            <a:srcRect/>
            <a:stretch>
              <a:fillRect/>
            </a:stretch>
          </p:blipFill>
          <p:spPr bwMode="auto">
            <a:xfrm>
              <a:off x="3201235" y="924545"/>
              <a:ext cx="2579135" cy="2786764"/>
            </a:xfrm>
            <a:prstGeom prst="roundRect">
              <a:avLst/>
            </a:prstGeom>
            <a:noFill/>
            <a:ln w="9525">
              <a:solidFill>
                <a:schemeClr val="bg2">
                  <a:lumMod val="75000"/>
                </a:schemeClr>
              </a:solidFill>
              <a:miter lim="800000"/>
              <a:headEnd/>
              <a:tailEnd/>
            </a:ln>
          </p:spPr>
        </p:pic>
        <p:sp>
          <p:nvSpPr>
            <p:cNvPr id="26" name="25 Rectángulo redondeado"/>
            <p:cNvSpPr/>
            <p:nvPr/>
          </p:nvSpPr>
          <p:spPr>
            <a:xfrm>
              <a:off x="3211582" y="3758084"/>
              <a:ext cx="2561046" cy="2627643"/>
            </a:xfrm>
            <a:prstGeom prst="roundRect">
              <a:avLst/>
            </a:prstGeom>
            <a:noFill/>
            <a:ln w="9525">
              <a:solidFill>
                <a:schemeClr val="bg2">
                  <a:lumMod val="75000"/>
                </a:schemeClr>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30 CuadroTexto"/>
            <p:cNvSpPr txBox="1"/>
            <p:nvPr/>
          </p:nvSpPr>
          <p:spPr>
            <a:xfrm>
              <a:off x="3150523" y="3991123"/>
              <a:ext cx="2579135" cy="2462213"/>
            </a:xfrm>
            <a:prstGeom prst="rect">
              <a:avLst/>
            </a:prstGeom>
            <a:noFill/>
          </p:spPr>
          <p:txBody>
            <a:bodyPr wrap="square" rtlCol="0">
              <a:spAutoFit/>
            </a:bodyPr>
            <a:lstStyle/>
            <a:p>
              <a:pPr algn="ctr"/>
              <a:r>
                <a:rPr lang="es-PE" sz="2800" b="1" dirty="0" smtClean="0">
                  <a:solidFill>
                    <a:srgbClr val="C00000"/>
                  </a:solidFill>
                  <a:effectLst>
                    <a:outerShdw blurRad="38100" dist="38100" dir="2700000" algn="tl">
                      <a:srgbClr val="000000">
                        <a:alpha val="43137"/>
                      </a:srgbClr>
                    </a:outerShdw>
                  </a:effectLst>
                </a:rPr>
                <a:t>450</a:t>
              </a:r>
              <a:r>
                <a:rPr lang="es-PE" sz="2400" b="1" dirty="0" smtClean="0">
                  <a:solidFill>
                    <a:srgbClr val="C00000"/>
                  </a:solidFill>
                </a:rPr>
                <a:t> años</a:t>
              </a:r>
            </a:p>
            <a:p>
              <a:pPr algn="ctr"/>
              <a:r>
                <a:rPr lang="es-PE" sz="2400" b="1" dirty="0" smtClean="0">
                  <a:solidFill>
                    <a:srgbClr val="C00000"/>
                  </a:solidFill>
                </a:rPr>
                <a:t>   </a:t>
              </a:r>
              <a:r>
                <a:rPr lang="es-PE" sz="3000" b="1" dirty="0" smtClean="0">
                  <a:solidFill>
                    <a:srgbClr val="C00000"/>
                  </a:solidFill>
                  <a:effectLst>
                    <a:outerShdw blurRad="38100" dist="38100" dir="2700000" algn="tl">
                      <a:srgbClr val="000000">
                        <a:alpha val="43137"/>
                      </a:srgbClr>
                    </a:outerShdw>
                  </a:effectLst>
                </a:rPr>
                <a:t>8.5</a:t>
              </a:r>
              <a:r>
                <a:rPr lang="es-PE" sz="2400" b="1" dirty="0" smtClean="0">
                  <a:solidFill>
                    <a:srgbClr val="C00000"/>
                  </a:solidFill>
                </a:rPr>
                <a:t> </a:t>
              </a:r>
              <a:r>
                <a:rPr lang="es-PE" sz="2000" b="1" dirty="0" smtClean="0">
                  <a:solidFill>
                    <a:srgbClr val="C00000"/>
                  </a:solidFill>
                </a:rPr>
                <a:t>Millones de Hab. </a:t>
              </a:r>
              <a:r>
                <a:rPr lang="es-PE" sz="3200" b="1" dirty="0" smtClean="0">
                  <a:solidFill>
                    <a:srgbClr val="C00000"/>
                  </a:solidFill>
                  <a:effectLst>
                    <a:outerShdw blurRad="38100" dist="38100" dir="2700000" algn="tl">
                      <a:srgbClr val="000000">
                        <a:alpha val="43137"/>
                      </a:srgbClr>
                    </a:outerShdw>
                  </a:effectLst>
                </a:rPr>
                <a:t>43</a:t>
              </a:r>
              <a:r>
                <a:rPr lang="es-PE" sz="2000" b="1" dirty="0" smtClean="0">
                  <a:solidFill>
                    <a:srgbClr val="C00000"/>
                  </a:solidFill>
                </a:rPr>
                <a:t> Distritos, </a:t>
              </a:r>
            </a:p>
            <a:p>
              <a:pPr algn="ctr"/>
              <a:r>
                <a:rPr lang="es-PE" sz="2000" b="1" dirty="0" smtClean="0">
                  <a:solidFill>
                    <a:srgbClr val="C00000"/>
                  </a:solidFill>
                </a:rPr>
                <a:t> </a:t>
              </a:r>
              <a:r>
                <a:rPr lang="es-PE" sz="3200" b="1" dirty="0" smtClean="0">
                  <a:solidFill>
                    <a:srgbClr val="C00000"/>
                  </a:solidFill>
                  <a:effectLst>
                    <a:outerShdw blurRad="38100" dist="38100" dir="2700000" algn="tl">
                      <a:srgbClr val="000000">
                        <a:alpha val="43137"/>
                      </a:srgbClr>
                    </a:outerShdw>
                  </a:effectLst>
                </a:rPr>
                <a:t>2,800</a:t>
              </a:r>
              <a:r>
                <a:rPr lang="es-PE" sz="2000" b="1" dirty="0" smtClean="0">
                  <a:solidFill>
                    <a:srgbClr val="C00000"/>
                  </a:solidFill>
                </a:rPr>
                <a:t> km2 </a:t>
              </a:r>
            </a:p>
            <a:p>
              <a:pPr algn="ctr"/>
              <a:r>
                <a:rPr lang="es-PE" sz="3200" b="1" dirty="0" smtClean="0">
                  <a:solidFill>
                    <a:srgbClr val="C00000"/>
                  </a:solidFill>
                  <a:effectLst>
                    <a:outerShdw blurRad="38100" dist="38100" dir="2700000" algn="tl">
                      <a:srgbClr val="000000">
                        <a:alpha val="43137"/>
                      </a:srgbClr>
                    </a:outerShdw>
                  </a:effectLst>
                </a:rPr>
                <a:t>9</a:t>
              </a:r>
              <a:r>
                <a:rPr lang="es-PE" sz="2400" b="1" dirty="0" smtClean="0">
                  <a:solidFill>
                    <a:srgbClr val="C00000"/>
                  </a:solidFill>
                </a:rPr>
                <a:t> </a:t>
              </a:r>
              <a:r>
                <a:rPr lang="es-PE" sz="2000" b="1" dirty="0" smtClean="0">
                  <a:solidFill>
                    <a:srgbClr val="C00000"/>
                  </a:solidFill>
                </a:rPr>
                <a:t>mm de lluvia anual</a:t>
              </a:r>
            </a:p>
          </p:txBody>
        </p:sp>
        <p:sp>
          <p:nvSpPr>
            <p:cNvPr id="25" name="24 CuadroTexto"/>
            <p:cNvSpPr txBox="1"/>
            <p:nvPr/>
          </p:nvSpPr>
          <p:spPr>
            <a:xfrm>
              <a:off x="3347864" y="3687415"/>
              <a:ext cx="2300310" cy="461665"/>
            </a:xfrm>
            <a:prstGeom prst="rect">
              <a:avLst/>
            </a:prstGeom>
            <a:noFill/>
          </p:spPr>
          <p:txBody>
            <a:bodyPr wrap="square" rtlCol="0">
              <a:spAutoFit/>
            </a:bodyPr>
            <a:lstStyle/>
            <a:p>
              <a:pPr algn="ctr"/>
              <a:r>
                <a:rPr lang="es-PE" sz="2400" b="1" dirty="0" smtClean="0">
                  <a:solidFill>
                    <a:srgbClr val="C00000"/>
                  </a:solidFill>
                </a:rPr>
                <a:t>Lima </a:t>
              </a:r>
              <a:endParaRPr lang="es-PE" sz="2400" b="1" dirty="0">
                <a:solidFill>
                  <a:srgbClr val="C00000"/>
                </a:solidFill>
              </a:endParaRPr>
            </a:p>
          </p:txBody>
        </p:sp>
      </p:grpSp>
      <p:grpSp>
        <p:nvGrpSpPr>
          <p:cNvPr id="6" name="6 Grupo"/>
          <p:cNvGrpSpPr/>
          <p:nvPr/>
        </p:nvGrpSpPr>
        <p:grpSpPr>
          <a:xfrm>
            <a:off x="5936776" y="903025"/>
            <a:ext cx="2729552" cy="5493014"/>
            <a:chOff x="5991690" y="903024"/>
            <a:chExt cx="2590589" cy="5493014"/>
          </a:xfrm>
        </p:grpSpPr>
        <p:sp>
          <p:nvSpPr>
            <p:cNvPr id="27" name="26 Rectángulo redondeado"/>
            <p:cNvSpPr/>
            <p:nvPr/>
          </p:nvSpPr>
          <p:spPr>
            <a:xfrm>
              <a:off x="5991690" y="3753059"/>
              <a:ext cx="2590589" cy="264297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7038" y="903024"/>
              <a:ext cx="2518580" cy="281641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6007037" y="3933056"/>
              <a:ext cx="2525402" cy="2431435"/>
            </a:xfrm>
            <a:prstGeom prst="rect">
              <a:avLst/>
            </a:prstGeom>
            <a:noFill/>
          </p:spPr>
          <p:txBody>
            <a:bodyPr wrap="square" rtlCol="0">
              <a:spAutoFit/>
            </a:bodyPr>
            <a:lstStyle/>
            <a:p>
              <a:pPr algn="ctr"/>
              <a:r>
                <a:rPr lang="es-PE" sz="2000" b="1" dirty="0" smtClean="0">
                  <a:solidFill>
                    <a:schemeClr val="bg1"/>
                  </a:solidFill>
                  <a:effectLst>
                    <a:outerShdw blurRad="38100" dist="38100" dir="2700000" algn="tl">
                      <a:srgbClr val="000000">
                        <a:alpha val="43137"/>
                      </a:srgbClr>
                    </a:outerShdw>
                  </a:effectLst>
                </a:rPr>
                <a:t>Al centro este de Lima</a:t>
              </a:r>
              <a:r>
                <a:rPr lang="es-PE" sz="2400" b="1" dirty="0" smtClean="0">
                  <a:solidFill>
                    <a:schemeClr val="bg1"/>
                  </a:solidFill>
                  <a:effectLst>
                    <a:outerShdw blurRad="38100" dist="38100" dir="2700000" algn="tl">
                      <a:srgbClr val="000000">
                        <a:alpha val="43137"/>
                      </a:srgbClr>
                    </a:outerShdw>
                  </a:effectLst>
                </a:rPr>
                <a:t>.</a:t>
              </a:r>
              <a:r>
                <a:rPr lang="es-PE" sz="3200" b="1" dirty="0" smtClean="0">
                  <a:solidFill>
                    <a:schemeClr val="bg1"/>
                  </a:solidFill>
                  <a:effectLst>
                    <a:outerShdw blurRad="38100" dist="38100" dir="2700000" algn="tl">
                      <a:srgbClr val="000000">
                        <a:alpha val="43137"/>
                      </a:srgbClr>
                    </a:outerShdw>
                  </a:effectLst>
                </a:rPr>
                <a:t> 30</a:t>
              </a:r>
              <a:r>
                <a:rPr lang="es-PE" sz="3200" b="1" dirty="0" smtClean="0">
                  <a:solidFill>
                    <a:schemeClr val="bg1"/>
                  </a:solidFill>
                </a:rPr>
                <a:t> </a:t>
              </a:r>
              <a:r>
                <a:rPr lang="es-PE" sz="2000" b="1" dirty="0" smtClean="0">
                  <a:solidFill>
                    <a:schemeClr val="bg1"/>
                  </a:solidFill>
                </a:rPr>
                <a:t>años,    </a:t>
              </a:r>
            </a:p>
            <a:p>
              <a:pPr algn="ctr"/>
              <a:r>
                <a:rPr lang="es-PE" sz="2000" b="1" dirty="0" smtClean="0">
                  <a:solidFill>
                    <a:schemeClr val="bg1"/>
                  </a:solidFill>
                </a:rPr>
                <a:t> </a:t>
              </a:r>
              <a:r>
                <a:rPr lang="es-PE" sz="3200" b="1" dirty="0" smtClean="0">
                  <a:solidFill>
                    <a:schemeClr val="bg1"/>
                  </a:solidFill>
                  <a:effectLst>
                    <a:outerShdw blurRad="38100" dist="38100" dir="2700000" algn="tl">
                      <a:srgbClr val="000000">
                        <a:alpha val="43137"/>
                      </a:srgbClr>
                    </a:outerShdw>
                  </a:effectLst>
                </a:rPr>
                <a:t>110</a:t>
              </a:r>
              <a:r>
                <a:rPr lang="es-PE" sz="2400" b="1" dirty="0" smtClean="0">
                  <a:solidFill>
                    <a:schemeClr val="bg1"/>
                  </a:solidFill>
                </a:rPr>
                <a:t> </a:t>
              </a:r>
              <a:r>
                <a:rPr lang="es-PE" sz="2000" b="1" dirty="0" smtClean="0">
                  <a:solidFill>
                    <a:schemeClr val="bg1"/>
                  </a:solidFill>
                </a:rPr>
                <a:t>Mil Hab.</a:t>
              </a:r>
            </a:p>
            <a:p>
              <a:pPr algn="ctr"/>
              <a:r>
                <a:rPr lang="es-PE" sz="3200" b="1" dirty="0" smtClean="0">
                  <a:solidFill>
                    <a:schemeClr val="bg1"/>
                  </a:solidFill>
                </a:rPr>
                <a:t>9.96</a:t>
              </a:r>
              <a:r>
                <a:rPr lang="es-PE" sz="2400" b="1" dirty="0" smtClean="0">
                  <a:solidFill>
                    <a:schemeClr val="bg1"/>
                  </a:solidFill>
                </a:rPr>
                <a:t> </a:t>
              </a:r>
              <a:r>
                <a:rPr lang="es-PE" sz="2000" b="1" dirty="0" smtClean="0">
                  <a:solidFill>
                    <a:schemeClr val="bg1"/>
                  </a:solidFill>
                </a:rPr>
                <a:t>Km2</a:t>
              </a:r>
            </a:p>
            <a:p>
              <a:pPr algn="ctr"/>
              <a:endParaRPr lang="es-PE" sz="2400" b="1" dirty="0">
                <a:solidFill>
                  <a:schemeClr val="bg1"/>
                </a:solidFill>
              </a:endParaRPr>
            </a:p>
          </p:txBody>
        </p:sp>
        <p:sp>
          <p:nvSpPr>
            <p:cNvPr id="30" name="29 CuadroTexto"/>
            <p:cNvSpPr txBox="1"/>
            <p:nvPr/>
          </p:nvSpPr>
          <p:spPr>
            <a:xfrm>
              <a:off x="6160122" y="3717032"/>
              <a:ext cx="2300311" cy="461665"/>
            </a:xfrm>
            <a:prstGeom prst="rect">
              <a:avLst/>
            </a:prstGeom>
            <a:noFill/>
          </p:spPr>
          <p:txBody>
            <a:bodyPr wrap="square" rtlCol="0">
              <a:spAutoFit/>
            </a:bodyPr>
            <a:lstStyle/>
            <a:p>
              <a:pPr algn="ctr"/>
              <a:r>
                <a:rPr lang="es-PE" sz="2400" b="1" dirty="0" smtClean="0">
                  <a:solidFill>
                    <a:schemeClr val="bg1"/>
                  </a:solidFill>
                </a:rPr>
                <a:t>San Borja  </a:t>
              </a:r>
              <a:endParaRPr lang="es-PE" sz="2400" b="1" dirty="0">
                <a:solidFill>
                  <a:schemeClr val="bg1"/>
                </a:solidFill>
              </a:endParaRPr>
            </a:p>
          </p:txBody>
        </p:sp>
      </p:grpSp>
      <p:pic>
        <p:nvPicPr>
          <p:cNvPr id="2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37643" y="5733256"/>
            <a:ext cx="1210823" cy="936104"/>
          </a:xfrm>
          <a:prstGeom prst="rect">
            <a:avLst/>
          </a:prstGeom>
          <a:noFill/>
          <a:ln>
            <a:noFill/>
          </a:ln>
          <a:effectLst>
            <a:glow rad="50800">
              <a:schemeClr val="bg1">
                <a:alpha val="90000"/>
              </a:schemeClr>
            </a:glow>
            <a:outerShdw blurRad="76200" dir="13500000" sy="23000" kx="1200000" algn="br"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descr="C:\Users\npisfil\AppData\Local\Microsoft\Windows\Temporary Internet Files\Content.Outlook\ZKFQYGOF\fondo3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spTree>
    <p:extLst>
      <p:ext uri="{BB962C8B-B14F-4D97-AF65-F5344CB8AC3E}">
        <p14:creationId xmlns:p14="http://schemas.microsoft.com/office/powerpoint/2010/main" val="406461360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1" descr="C:\Users\npisfil\Desktop\SAN BORJA CHICAS JUEVES\_MG_9197.jpg"/>
          <p:cNvPicPr>
            <a:picLocks noChangeAspect="1" noChangeArrowheads="1"/>
          </p:cNvPicPr>
          <p:nvPr/>
        </p:nvPicPr>
        <p:blipFill>
          <a:blip r:embed="rId2"/>
          <a:srcRect/>
          <a:stretch>
            <a:fillRect/>
          </a:stretch>
        </p:blipFill>
        <p:spPr bwMode="auto">
          <a:xfrm>
            <a:off x="0" y="142852"/>
            <a:ext cx="9144000" cy="6715148"/>
          </a:xfrm>
          <a:prstGeom prst="rect">
            <a:avLst/>
          </a:prstGeom>
          <a:noFill/>
        </p:spPr>
      </p:pic>
      <p:sp>
        <p:nvSpPr>
          <p:cNvPr id="5" name="4 Rectángulo"/>
          <p:cNvSpPr/>
          <p:nvPr/>
        </p:nvSpPr>
        <p:spPr>
          <a:xfrm>
            <a:off x="214282" y="1863858"/>
            <a:ext cx="8643998" cy="707886"/>
          </a:xfrm>
          <a:prstGeom prst="rect">
            <a:avLst/>
          </a:prstGeom>
        </p:spPr>
        <p:txBody>
          <a:bodyPr wrap="square">
            <a:spAutoFit/>
          </a:bodyPr>
          <a:lstStyle/>
          <a:p>
            <a:pPr algn="ctr">
              <a:spcBef>
                <a:spcPct val="50000"/>
              </a:spcBef>
              <a:defRPr/>
            </a:pPr>
            <a:r>
              <a:rPr lang="es-PE" sz="2000" i="1" dirty="0">
                <a:solidFill>
                  <a:schemeClr val="bg1"/>
                </a:solidFill>
                <a:latin typeface="Calibri" pitchFamily="34" charset="0"/>
              </a:rPr>
              <a:t>San Borja, una ciudad modelo, segura, saludable y sostenible, que garantiza la calidad de vida de sus vecinos, haciendo de su ciudad un mejor lugar para vivir</a:t>
            </a:r>
            <a:endParaRPr lang="es-ES" sz="2000" i="1" dirty="0">
              <a:solidFill>
                <a:schemeClr val="bg1"/>
              </a:solidFill>
              <a:latin typeface="Calibri" pitchFamily="34" charset="0"/>
            </a:endParaRPr>
          </a:p>
        </p:txBody>
      </p:sp>
      <p:pic>
        <p:nvPicPr>
          <p:cNvPr id="8" name="Picture 2" descr="C:\Users\npisfil\AppData\Local\Microsoft\Windows\Temporary Internet Files\Content.Outlook\ZKFQYGOF\fondo3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sp>
        <p:nvSpPr>
          <p:cNvPr id="7" name="6 CuadroTexto"/>
          <p:cNvSpPr txBox="1"/>
          <p:nvPr/>
        </p:nvSpPr>
        <p:spPr>
          <a:xfrm>
            <a:off x="3428992" y="357166"/>
            <a:ext cx="2143140" cy="830997"/>
          </a:xfrm>
          <a:prstGeom prst="rect">
            <a:avLst/>
          </a:prstGeom>
          <a:noFill/>
        </p:spPr>
        <p:txBody>
          <a:bodyPr wrap="square" rtlCol="0">
            <a:spAutoFit/>
          </a:bodyPr>
          <a:lstStyle/>
          <a:p>
            <a:r>
              <a:rPr lang="es-PE" sz="4800" dirty="0" smtClean="0">
                <a:solidFill>
                  <a:srgbClr val="336600"/>
                </a:solidFill>
                <a:effectLst>
                  <a:outerShdw blurRad="38100" dist="38100" dir="2700000" algn="tl">
                    <a:srgbClr val="000000">
                      <a:alpha val="43137"/>
                    </a:srgbClr>
                  </a:outerShdw>
                </a:effectLst>
                <a:latin typeface="Calibri" pitchFamily="34" charset="0"/>
                <a:cs typeface="Calibri" pitchFamily="34" charset="0"/>
              </a:rPr>
              <a:t> </a:t>
            </a:r>
            <a:r>
              <a:rPr lang="es-PE" sz="48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VISIÓN</a:t>
            </a:r>
            <a:endParaRPr lang="es-PE" sz="48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randsoftheworld.com/sites/default/files/styles/logo-thumbnail/public/082012/untitled-1_4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500223" cy="1500224"/>
          </a:xfrm>
          <a:prstGeom prst="rect">
            <a:avLst/>
          </a:prstGeom>
          <a:noFill/>
        </p:spPr>
      </p:pic>
      <p:sp>
        <p:nvSpPr>
          <p:cNvPr id="6" name="5 CuadroTexto"/>
          <p:cNvSpPr txBox="1"/>
          <p:nvPr/>
        </p:nvSpPr>
        <p:spPr>
          <a:xfrm>
            <a:off x="2857488" y="1142984"/>
            <a:ext cx="5572164" cy="2462213"/>
          </a:xfrm>
          <a:prstGeom prst="rect">
            <a:avLst/>
          </a:prstGeom>
          <a:noFill/>
        </p:spPr>
        <p:txBody>
          <a:bodyPr wrap="square" rtlCol="0">
            <a:spAutoFit/>
          </a:bodyPr>
          <a:lstStyle/>
          <a:p>
            <a:pPr algn="just"/>
            <a:r>
              <a:rPr lang="es-PE" sz="1400" dirty="0" smtClean="0"/>
              <a:t>En el año 2010 iniciamos la implementación del Observatorio del Delito, central de video vigilancia  de la ciudad para  mejorar el servicio municipal de seguridad ciudadana.</a:t>
            </a:r>
          </a:p>
          <a:p>
            <a:pPr algn="just"/>
            <a:endParaRPr lang="es-PE" sz="1400" dirty="0" smtClean="0"/>
          </a:p>
          <a:p>
            <a:pPr algn="just"/>
            <a:r>
              <a:rPr lang="es-PE" sz="1400" dirty="0" smtClean="0"/>
              <a:t>A partir del 2011 la actual gestión municipal,  priorizó como </a:t>
            </a:r>
            <a:r>
              <a:rPr lang="es-PE" sz="1400" b="1" dirty="0" smtClean="0"/>
              <a:t>Proyecto Estratégico Institucional el “Observatorio Municipal Temático-OMT”  </a:t>
            </a:r>
            <a:r>
              <a:rPr lang="es-PE" sz="1400" dirty="0" smtClean="0"/>
              <a:t>que consiste en el desarrollo de sistemas inteligentes de alta tecnología, propios e integrados  cuyo registro de datos permitirían a las autoridades y funcionarios locales la toma de decisiones informadas para la ejecución de proyectos, acciones y servicios públicos de alta calidad orientados a los  vecinos de San Borja.</a:t>
            </a:r>
            <a:endParaRPr lang="es-PE" sz="1400" dirty="0"/>
          </a:p>
        </p:txBody>
      </p:sp>
      <p:sp>
        <p:nvSpPr>
          <p:cNvPr id="8" name="7 Rectángulo"/>
          <p:cNvSpPr/>
          <p:nvPr/>
        </p:nvSpPr>
        <p:spPr>
          <a:xfrm>
            <a:off x="2857488" y="4330021"/>
            <a:ext cx="5572164" cy="1815882"/>
          </a:xfrm>
          <a:prstGeom prst="rect">
            <a:avLst/>
          </a:prstGeom>
        </p:spPr>
        <p:txBody>
          <a:bodyPr wrap="square">
            <a:spAutoFit/>
          </a:bodyPr>
          <a:lstStyle/>
          <a:p>
            <a:pPr algn="just"/>
            <a:r>
              <a:rPr lang="es-PE" sz="1400" dirty="0" smtClean="0"/>
              <a:t>Somos una ciudad que trabaja en la </a:t>
            </a:r>
            <a:r>
              <a:rPr lang="es-PE" sz="1400" b="1" dirty="0" smtClean="0"/>
              <a:t>promoción de la seguridad integral </a:t>
            </a:r>
            <a:r>
              <a:rPr lang="es-PE" sz="1400" dirty="0" smtClean="0"/>
              <a:t>y en la prevención de las lesiones, la violencia, el suicidio y las consecuencias de los desastres naturales (lesiones en seres humanos), mediante la protección a todos los grupos de edad, sexo, áreas,  formando parte de una </a:t>
            </a:r>
            <a:r>
              <a:rPr lang="es-PE" sz="1400" b="1" dirty="0" smtClean="0"/>
              <a:t>Red Internacional de 334 comunidades  </a:t>
            </a:r>
            <a:r>
              <a:rPr lang="es-PE" sz="1400" dirty="0" smtClean="0"/>
              <a:t>que han logrado la </a:t>
            </a:r>
            <a:r>
              <a:rPr lang="es-PE" sz="1400" b="1" dirty="0" smtClean="0"/>
              <a:t>Certificación Internacional de Comunidad Segura </a:t>
            </a:r>
            <a:r>
              <a:rPr lang="es-PE" sz="1400" dirty="0" smtClean="0"/>
              <a:t>que es otorgada por el Instituto </a:t>
            </a:r>
            <a:r>
              <a:rPr lang="es-PE" sz="1400" dirty="0" err="1" smtClean="0"/>
              <a:t>Karolinska</a:t>
            </a:r>
            <a:r>
              <a:rPr lang="es-PE" sz="1400" dirty="0" smtClean="0"/>
              <a:t> de Suecia, Centro Colaborador </a:t>
            </a:r>
            <a:r>
              <a:rPr lang="es-ES" sz="1400" dirty="0" smtClean="0"/>
              <a:t>y Certificador de la OMS para la Promoción de Comunidades Seguras en el Mundo.</a:t>
            </a:r>
            <a:endParaRPr lang="es-PE" sz="1400" dirty="0"/>
          </a:p>
        </p:txBody>
      </p:sp>
      <p:pic>
        <p:nvPicPr>
          <p:cNvPr id="9" name="Picture 2" descr="http://www.global.tdk.com/ir/ir_library/annual/2012/html/strategy/img/index_flow._0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910" y="1428736"/>
            <a:ext cx="1928826" cy="1794965"/>
          </a:xfrm>
          <a:prstGeom prst="rect">
            <a:avLst/>
          </a:prstGeom>
          <a:noFill/>
        </p:spPr>
      </p:pic>
      <p:pic>
        <p:nvPicPr>
          <p:cNvPr id="14" name="Picture 2" descr="C:\Users\npisfil\AppData\Local\Microsoft\Windows\Temporary Internet Files\Content.Outlook\ZKFQYGOF\fondo3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pic>
        <p:nvPicPr>
          <p:cNvPr id="2050" name="Picture 2" descr="logo comunidad segura transparente ACENTUAD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2910" y="4500570"/>
            <a:ext cx="1928826" cy="1116784"/>
          </a:xfrm>
          <a:prstGeom prst="rect">
            <a:avLst/>
          </a:prstGeom>
          <a:noFill/>
          <a:ln w="9525">
            <a:noFill/>
            <a:miter lim="800000"/>
            <a:headEnd/>
            <a:tailEnd/>
          </a:ln>
        </p:spPr>
      </p:pic>
      <p:sp>
        <p:nvSpPr>
          <p:cNvPr id="15" name="1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Rectángulo redondeado"/>
          <p:cNvSpPr/>
          <p:nvPr/>
        </p:nvSpPr>
        <p:spPr>
          <a:xfrm>
            <a:off x="2928926" y="571480"/>
            <a:ext cx="3857652"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2" name="11 CuadroTexto"/>
          <p:cNvSpPr txBox="1"/>
          <p:nvPr/>
        </p:nvSpPr>
        <p:spPr>
          <a:xfrm>
            <a:off x="3286116" y="642918"/>
            <a:ext cx="3219151" cy="400110"/>
          </a:xfrm>
          <a:prstGeom prst="rect">
            <a:avLst/>
          </a:prstGeom>
          <a:noFill/>
        </p:spPr>
        <p:txBody>
          <a:bodyPr wrap="none" rtlCol="0">
            <a:spAutoFit/>
          </a:bodyPr>
          <a:lstStyle/>
          <a:p>
            <a:r>
              <a:rPr lang="es-PE" sz="2000" dirty="0" smtClean="0">
                <a:latin typeface="Andalus" pitchFamily="18" charset="-78"/>
                <a:cs typeface="Andalus" pitchFamily="18" charset="-78"/>
              </a:rPr>
              <a:t>San Borja, Ciudad Inteligente</a:t>
            </a:r>
          </a:p>
        </p:txBody>
      </p:sp>
      <p:sp>
        <p:nvSpPr>
          <p:cNvPr id="13" name="12 Rectángulo redondeado"/>
          <p:cNvSpPr/>
          <p:nvPr/>
        </p:nvSpPr>
        <p:spPr>
          <a:xfrm>
            <a:off x="2928926" y="3714752"/>
            <a:ext cx="3857652"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6" name="15 CuadroTexto"/>
          <p:cNvSpPr txBox="1"/>
          <p:nvPr/>
        </p:nvSpPr>
        <p:spPr>
          <a:xfrm>
            <a:off x="3276169" y="3786190"/>
            <a:ext cx="3296095" cy="400110"/>
          </a:xfrm>
          <a:prstGeom prst="rect">
            <a:avLst/>
          </a:prstGeom>
          <a:noFill/>
        </p:spPr>
        <p:txBody>
          <a:bodyPr wrap="none" rtlCol="0">
            <a:spAutoFit/>
          </a:bodyPr>
          <a:lstStyle/>
          <a:p>
            <a:r>
              <a:rPr lang="es-PE" sz="2000" dirty="0" smtClean="0">
                <a:latin typeface="Andalus" pitchFamily="18" charset="-78"/>
                <a:cs typeface="Andalus" pitchFamily="18" charset="-78"/>
              </a:rPr>
              <a:t>San Borja, Comunidad Segura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1500167" y="3783647"/>
            <a:ext cx="6072231" cy="2431435"/>
          </a:xfrm>
          <a:prstGeom prst="rect">
            <a:avLst/>
          </a:prstGeom>
          <a:solidFill>
            <a:schemeClr val="tx2">
              <a:lumMod val="40000"/>
              <a:lumOff val="60000"/>
              <a:alpha val="40000"/>
            </a:schemeClr>
          </a:solidFill>
          <a:ln w="12700">
            <a:solidFill>
              <a:schemeClr val="bg1">
                <a:lumMod val="75000"/>
              </a:schemeClr>
            </a:solidFill>
          </a:ln>
        </p:spPr>
        <p:txBody>
          <a:bodyPr wrap="square">
            <a:spAutoFit/>
          </a:bodyPr>
          <a:lstStyle/>
          <a:p>
            <a:pPr algn="ctr">
              <a:spcBef>
                <a:spcPct val="0"/>
              </a:spcBef>
              <a:defRPr/>
            </a:pPr>
            <a:r>
              <a:rPr lang="es-PE" sz="2400" b="1" dirty="0" smtClean="0">
                <a:solidFill>
                  <a:schemeClr val="tx2">
                    <a:lumMod val="50000"/>
                  </a:schemeClr>
                </a:solidFill>
                <a:latin typeface="Calibri" pitchFamily="34" charset="0"/>
              </a:rPr>
              <a:t>CAPAS TEMÁTICAS (6) </a:t>
            </a:r>
            <a:endParaRPr lang="es-PE" sz="2400" b="1" dirty="0" smtClean="0">
              <a:solidFill>
                <a:schemeClr val="tx2">
                  <a:lumMod val="50000"/>
                </a:schemeClr>
              </a:solidFill>
              <a:latin typeface="Calibri" pitchFamily="34" charset="0"/>
              <a:cs typeface="Calibri" pitchFamily="34" charset="0"/>
            </a:endParaRPr>
          </a:p>
          <a:p>
            <a:pPr>
              <a:spcBef>
                <a:spcPct val="0"/>
              </a:spcBef>
              <a:buFont typeface="Wingdings" pitchFamily="2" charset="2"/>
              <a:buChar char="ü"/>
              <a:defRPr/>
            </a:pPr>
            <a:r>
              <a:rPr lang="es-PE" sz="2400" b="1" dirty="0" smtClean="0">
                <a:solidFill>
                  <a:schemeClr val="tx2">
                    <a:lumMod val="50000"/>
                  </a:schemeClr>
                </a:solidFill>
                <a:latin typeface="Calibri" pitchFamily="34" charset="0"/>
                <a:cs typeface="Calibri" pitchFamily="34" charset="0"/>
              </a:rPr>
              <a:t>  </a:t>
            </a:r>
            <a:r>
              <a:rPr lang="es-PE" sz="2000" dirty="0" smtClean="0">
                <a:solidFill>
                  <a:schemeClr val="tx2">
                    <a:lumMod val="75000"/>
                  </a:schemeClr>
                </a:solidFill>
                <a:latin typeface="Calibri" pitchFamily="34" charset="0"/>
                <a:cs typeface="Calibri" pitchFamily="34" charset="0"/>
              </a:rPr>
              <a:t>Seguridad   Ciudadana y  Convivencia Social</a:t>
            </a:r>
          </a:p>
          <a:p>
            <a:pPr>
              <a:spcBef>
                <a:spcPct val="0"/>
              </a:spcBef>
              <a:buFont typeface="Wingdings" pitchFamily="2" charset="2"/>
              <a:buChar char="ü"/>
              <a:defRPr/>
            </a:pPr>
            <a:r>
              <a:rPr lang="es-PE" sz="2400" dirty="0" smtClean="0">
                <a:solidFill>
                  <a:schemeClr val="tx2">
                    <a:lumMod val="50000"/>
                  </a:schemeClr>
                </a:solidFill>
                <a:latin typeface="Calibri" pitchFamily="34" charset="0"/>
                <a:cs typeface="Calibri" pitchFamily="34" charset="0"/>
              </a:rPr>
              <a:t>  </a:t>
            </a:r>
            <a:r>
              <a:rPr lang="es-PE" sz="2000" dirty="0" smtClean="0">
                <a:solidFill>
                  <a:schemeClr val="tx2">
                    <a:lumMod val="50000"/>
                  </a:schemeClr>
                </a:solidFill>
                <a:latin typeface="Calibri" pitchFamily="34" charset="0"/>
                <a:cs typeface="Calibri" pitchFamily="34" charset="0"/>
              </a:rPr>
              <a:t>Desarrollo Social</a:t>
            </a:r>
          </a:p>
          <a:p>
            <a:pPr>
              <a:spcBef>
                <a:spcPct val="0"/>
              </a:spcBef>
              <a:buFont typeface="Wingdings" pitchFamily="2" charset="2"/>
              <a:buChar char="ü"/>
              <a:defRPr/>
            </a:pPr>
            <a:r>
              <a:rPr lang="es-PE" sz="2000" dirty="0" smtClean="0">
                <a:solidFill>
                  <a:schemeClr val="tx2">
                    <a:lumMod val="50000"/>
                  </a:schemeClr>
                </a:solidFill>
                <a:latin typeface="Calibri" pitchFamily="34" charset="0"/>
                <a:cs typeface="Calibri" pitchFamily="34" charset="0"/>
              </a:rPr>
              <a:t>   Desarrollo Sostenible</a:t>
            </a:r>
          </a:p>
          <a:p>
            <a:pPr>
              <a:spcBef>
                <a:spcPct val="0"/>
              </a:spcBef>
              <a:buFont typeface="Wingdings" pitchFamily="2" charset="2"/>
              <a:buChar char="ü"/>
              <a:defRPr/>
            </a:pPr>
            <a:r>
              <a:rPr lang="es-PE" sz="2000" dirty="0" smtClean="0">
                <a:solidFill>
                  <a:schemeClr val="tx2">
                    <a:lumMod val="50000"/>
                  </a:schemeClr>
                </a:solidFill>
                <a:latin typeface="Calibri" pitchFamily="34" charset="0"/>
                <a:cs typeface="Calibri" pitchFamily="34" charset="0"/>
              </a:rPr>
              <a:t>   Desarrollo Urbano</a:t>
            </a:r>
          </a:p>
          <a:p>
            <a:pPr>
              <a:spcBef>
                <a:spcPct val="0"/>
              </a:spcBef>
              <a:buFont typeface="Wingdings" pitchFamily="2" charset="2"/>
              <a:buChar char="ü"/>
              <a:defRPr/>
            </a:pPr>
            <a:r>
              <a:rPr lang="es-PE" sz="2000" dirty="0" smtClean="0">
                <a:solidFill>
                  <a:schemeClr val="tx2">
                    <a:lumMod val="50000"/>
                  </a:schemeClr>
                </a:solidFill>
                <a:latin typeface="Calibri" pitchFamily="34" charset="0"/>
                <a:cs typeface="Calibri" pitchFamily="34" charset="0"/>
              </a:rPr>
              <a:t>   Desarrollo Económico</a:t>
            </a:r>
          </a:p>
          <a:p>
            <a:pPr>
              <a:spcBef>
                <a:spcPct val="0"/>
              </a:spcBef>
              <a:buFont typeface="Wingdings" pitchFamily="2" charset="2"/>
              <a:buChar char="ü"/>
              <a:defRPr/>
            </a:pPr>
            <a:r>
              <a:rPr lang="es-PE" sz="2000" dirty="0" smtClean="0">
                <a:solidFill>
                  <a:schemeClr val="tx2">
                    <a:lumMod val="50000"/>
                  </a:schemeClr>
                </a:solidFill>
                <a:latin typeface="Calibri" pitchFamily="34" charset="0"/>
                <a:cs typeface="Calibri" pitchFamily="34" charset="0"/>
              </a:rPr>
              <a:t>   Análisis Tributario</a:t>
            </a:r>
            <a:endParaRPr lang="es-PE" sz="2000" dirty="0">
              <a:solidFill>
                <a:schemeClr val="tx2">
                  <a:lumMod val="50000"/>
                </a:schemeClr>
              </a:solidFill>
              <a:latin typeface="Calibri" pitchFamily="34" charset="0"/>
              <a:cs typeface="Calibri" pitchFamily="34" charset="0"/>
            </a:endParaRPr>
          </a:p>
        </p:txBody>
      </p:sp>
      <p:sp>
        <p:nvSpPr>
          <p:cNvPr id="7" name="6 Rectángulo redondeado"/>
          <p:cNvSpPr/>
          <p:nvPr/>
        </p:nvSpPr>
        <p:spPr>
          <a:xfrm>
            <a:off x="928662" y="428604"/>
            <a:ext cx="7215238" cy="1071570"/>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Observatorio Municipal Temático - OMT</a:t>
            </a:r>
          </a:p>
        </p:txBody>
      </p:sp>
      <p:pic>
        <p:nvPicPr>
          <p:cNvPr id="9" name="Picture 2" descr="C:\Users\npisfil\AppData\Local\Microsoft\Windows\Temporary Internet Files\Content.Outlook\ZKFQYGOF\fondo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sp>
        <p:nvSpPr>
          <p:cNvPr id="11" name="10 Rectángulo"/>
          <p:cNvSpPr/>
          <p:nvPr/>
        </p:nvSpPr>
        <p:spPr>
          <a:xfrm>
            <a:off x="1214414" y="1857364"/>
            <a:ext cx="6572296" cy="150019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smtClean="0">
                <a:solidFill>
                  <a:schemeClr val="tx2">
                    <a:lumMod val="50000"/>
                  </a:schemeClr>
                </a:solidFill>
                <a:latin typeface="Calibri" pitchFamily="34" charset="0"/>
                <a:cs typeface="Calibri" pitchFamily="34" charset="0"/>
              </a:rPr>
              <a:t>OBJETIVO GENERAL </a:t>
            </a:r>
          </a:p>
          <a:p>
            <a:pPr algn="just"/>
            <a:r>
              <a:rPr lang="es-PE" dirty="0" smtClean="0">
                <a:solidFill>
                  <a:schemeClr val="tx2">
                    <a:lumMod val="50000"/>
                  </a:schemeClr>
                </a:solidFill>
                <a:latin typeface="Calibri" pitchFamily="34" charset="0"/>
                <a:cs typeface="Calibri" pitchFamily="34" charset="0"/>
              </a:rPr>
              <a:t>Documentar, Sistematizar y Analizar las intervenciones locales, para la toma de decisiones informadas, lo que permitirá mejorar la calidad, cobertura e impacto de los servicios, proyectos y actividades ejecutadas por la municipalidad.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Picture 2" descr="C:\Users\npisfil\AppData\Local\Microsoft\Windows\Temporary Internet Files\Content.Outlook\ZKFQYGOF\fondo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pic>
        <p:nvPicPr>
          <p:cNvPr id="4" name="Picture 2" descr="http://www.brandsoftheworld.com/sites/default/files/styles/logo-thumbnail/public/082012/untitled-1_4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4290"/>
            <a:ext cx="1500166" cy="1344977"/>
          </a:xfrm>
          <a:prstGeom prst="rect">
            <a:avLst/>
          </a:prstGeom>
          <a:noFill/>
        </p:spPr>
      </p:pic>
      <p:sp>
        <p:nvSpPr>
          <p:cNvPr id="5" name="4 Rectángulo redondeado"/>
          <p:cNvSpPr/>
          <p:nvPr/>
        </p:nvSpPr>
        <p:spPr>
          <a:xfrm>
            <a:off x="2500298" y="642918"/>
            <a:ext cx="4286280"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7889" name="Rectangle 1"/>
          <p:cNvSpPr>
            <a:spLocks noChangeArrowheads="1"/>
          </p:cNvSpPr>
          <p:nvPr/>
        </p:nvSpPr>
        <p:spPr bwMode="auto">
          <a:xfrm>
            <a:off x="1000100" y="1428736"/>
            <a:ext cx="721523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685800" algn="l"/>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Mejora del sistema de la Central Telefónica para la emisión de reportes estadísticos comparativos.</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s-MX" sz="16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Georeferencia</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de incidencias por tipo y sector.</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Información geográfica de cobertura de patrullajes por tipo (tácticos, a pie, en vehículos).</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Comparación geográfica y estadística de incidencias delictivas vs estrategias realizadas. </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Sistema de registro de Accidentes de Tránsito con reportes estadísticos por tipo de accidentes, ubicación del accidente, otros.</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2643174" y="714356"/>
            <a:ext cx="4097917" cy="369332"/>
          </a:xfrm>
          <a:prstGeom prst="rect">
            <a:avLst/>
          </a:prstGeom>
        </p:spPr>
        <p:txBody>
          <a:bodyPr wrap="none">
            <a:spAutoFit/>
          </a:bodyPr>
          <a:lstStyle/>
          <a:p>
            <a:pPr lvl="0" fontAlgn="base">
              <a:spcBef>
                <a:spcPct val="0"/>
              </a:spcBef>
              <a:spcAft>
                <a:spcPct val="0"/>
              </a:spcAft>
              <a:tabLst>
                <a:tab pos="685800" algn="l"/>
              </a:tabLst>
            </a:pPr>
            <a:r>
              <a:rPr lang="es-MX" dirty="0" smtClean="0">
                <a:ea typeface="Calibri" pitchFamily="34" charset="0"/>
                <a:cs typeface="Arial" pitchFamily="34" charset="0"/>
              </a:rPr>
              <a:t>Seguridad Ciudadana y Convivencia Social</a:t>
            </a:r>
            <a:endParaRPr lang="es-PE" dirty="0" smtClean="0">
              <a:cs typeface="Arial" pitchFamily="34" charset="0"/>
            </a:endParaRPr>
          </a:p>
        </p:txBody>
      </p:sp>
      <p:sp>
        <p:nvSpPr>
          <p:cNvPr id="8" name="7 Rectángulo redondeado"/>
          <p:cNvSpPr/>
          <p:nvPr/>
        </p:nvSpPr>
        <p:spPr>
          <a:xfrm>
            <a:off x="3286116" y="3857628"/>
            <a:ext cx="2214578"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9" name="8 Rectángulo"/>
          <p:cNvSpPr/>
          <p:nvPr/>
        </p:nvSpPr>
        <p:spPr>
          <a:xfrm>
            <a:off x="3357554" y="3929066"/>
            <a:ext cx="1902572" cy="369332"/>
          </a:xfrm>
          <a:prstGeom prst="rect">
            <a:avLst/>
          </a:prstGeom>
        </p:spPr>
        <p:txBody>
          <a:bodyPr wrap="none">
            <a:spAutoFit/>
          </a:bodyPr>
          <a:lstStyle/>
          <a:p>
            <a:pPr lvl="0" fontAlgn="base">
              <a:spcBef>
                <a:spcPct val="0"/>
              </a:spcBef>
              <a:spcAft>
                <a:spcPct val="0"/>
              </a:spcAft>
              <a:tabLst>
                <a:tab pos="685800" algn="l"/>
              </a:tabLst>
            </a:pPr>
            <a:r>
              <a:rPr lang="es-MX" dirty="0" smtClean="0">
                <a:ea typeface="Calibri" pitchFamily="34" charset="0"/>
                <a:cs typeface="Arial" pitchFamily="34" charset="0"/>
              </a:rPr>
              <a:t>   Desarrollo Social</a:t>
            </a:r>
            <a:endParaRPr lang="es-PE" dirty="0" smtClean="0">
              <a:cs typeface="Arial" pitchFamily="34" charset="0"/>
            </a:endParaRPr>
          </a:p>
        </p:txBody>
      </p:sp>
      <p:sp>
        <p:nvSpPr>
          <p:cNvPr id="37890" name="Rectangle 2"/>
          <p:cNvSpPr>
            <a:spLocks noChangeArrowheads="1"/>
          </p:cNvSpPr>
          <p:nvPr/>
        </p:nvSpPr>
        <p:spPr bwMode="auto">
          <a:xfrm>
            <a:off x="1000100" y="4518898"/>
            <a:ext cx="7786742"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Base y registro de datos informatizados integrados de los programas OMAPED, Adulto Mayor, Juntas Vecinales y Talleres de Cultura.</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Reportes informatizados por etapa de vida, sexo, sectores entre otros.</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Georeferencia</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de ciudadanos por etapa de vida, sexo, sectores entre otros.</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El Sistema de Comunicación Interna – Eventos. Permite la organización de una agenda municipal común de actividades o eventos  visualizando las metas alcanzadas y fuentes de verificación. Ubica de manera </a:t>
            </a:r>
            <a:r>
              <a:rPr kumimoji="0" lang="es-MX" sz="16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georeferencial</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las actividades orientadas a la comunidad para medir la incidencia en los sectores y sub sectores.</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Picture 2" descr="C:\Users\npisfil\AppData\Local\Microsoft\Windows\Temporary Internet Files\Content.Outlook\ZKFQYGOF\fondo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pic>
        <p:nvPicPr>
          <p:cNvPr id="4" name="Picture 2" descr="http://www.brandsoftheworld.com/sites/default/files/styles/logo-thumbnail/public/082012/untitled-1_4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4290"/>
            <a:ext cx="1500166" cy="1344977"/>
          </a:xfrm>
          <a:prstGeom prst="rect">
            <a:avLst/>
          </a:prstGeom>
          <a:noFill/>
        </p:spPr>
      </p:pic>
      <p:sp>
        <p:nvSpPr>
          <p:cNvPr id="35841" name="Rectangle 1"/>
          <p:cNvSpPr>
            <a:spLocks noChangeArrowheads="1"/>
          </p:cNvSpPr>
          <p:nvPr/>
        </p:nvSpPr>
        <p:spPr bwMode="auto">
          <a:xfrm>
            <a:off x="857224" y="1857364"/>
            <a:ext cx="750099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s-MX" b="1" i="0" u="none" strike="noStrike" cap="none" normalizeH="0" baseline="0" dirty="0" smtClean="0">
                <a:ln>
                  <a:noFill/>
                </a:ln>
                <a:solidFill>
                  <a:schemeClr val="tx1"/>
                </a:solidFill>
                <a:effectLst/>
                <a:latin typeface="+mj-lt"/>
                <a:ea typeface="Calibri" pitchFamily="34" charset="0"/>
                <a:cs typeface="Arial" pitchFamily="34" charset="0"/>
              </a:rPr>
              <a:t>Sistema San Borja en Bici,</a:t>
            </a:r>
            <a:r>
              <a:rPr kumimoji="0" lang="es-MX" b="0" i="0" u="none" strike="noStrike" cap="none" normalizeH="0" baseline="0" dirty="0" smtClean="0">
                <a:ln>
                  <a:noFill/>
                </a:ln>
                <a:solidFill>
                  <a:schemeClr val="tx1"/>
                </a:solidFill>
                <a:effectLst/>
                <a:latin typeface="+mj-lt"/>
                <a:ea typeface="Calibri" pitchFamily="34" charset="0"/>
                <a:cs typeface="Arial" pitchFamily="34" charset="0"/>
              </a:rPr>
              <a:t> cuenta con registro de inscripción de vecinos a través de la página web institucional cuyo objetivo posterior es la verificación física de sus datos, para convertirse en usuario y pueda utilizar el servicio gratuito de bicicleta pública dentro de nuestra jurisdicción.  También se cuenta con reportes en detalle de número de inscritos, usuarios, estaciones y beneficios ambientales, económicos,  y sociales (por ejemplo el CO2 dejado de emitir por el uso de las bicicletas, ahorro de gasto en gasolina o  transporte público, salud de la comunidad, </a:t>
            </a:r>
            <a:r>
              <a:rPr kumimoji="0" lang="es-MX" b="0" i="0" u="none" strike="noStrike" cap="none" normalizeH="0" baseline="0" dirty="0" err="1" smtClean="0">
                <a:ln>
                  <a:noFill/>
                </a:ln>
                <a:solidFill>
                  <a:schemeClr val="tx1"/>
                </a:solidFill>
                <a:effectLst/>
                <a:latin typeface="+mj-lt"/>
                <a:ea typeface="Calibri" pitchFamily="34" charset="0"/>
                <a:cs typeface="Arial" pitchFamily="34" charset="0"/>
              </a:rPr>
              <a:t>etc</a:t>
            </a:r>
            <a:r>
              <a:rPr kumimoji="0" lang="es-MX" b="0" i="0" u="none" strike="noStrike" cap="none" normalizeH="0" baseline="0" dirty="0" smtClean="0">
                <a:ln>
                  <a:noFill/>
                </a:ln>
                <a:solidFill>
                  <a:schemeClr val="tx1"/>
                </a:solidFill>
                <a:effectLst/>
                <a:latin typeface="+mj-lt"/>
                <a:ea typeface="Calibri" pitchFamily="34" charset="0"/>
                <a:cs typeface="Arial" pitchFamily="34" charset="0"/>
              </a:rPr>
              <a:t>…).</a:t>
            </a:r>
            <a:endParaRPr kumimoji="0" lang="es-PE"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s-MX" b="1" i="0" u="none" strike="noStrike" cap="none" normalizeH="0" baseline="0" dirty="0" smtClean="0">
                <a:ln>
                  <a:noFill/>
                </a:ln>
                <a:solidFill>
                  <a:schemeClr val="tx1"/>
                </a:solidFill>
                <a:effectLst/>
                <a:latin typeface="+mj-lt"/>
                <a:ea typeface="Calibri" pitchFamily="34" charset="0"/>
                <a:cs typeface="Arial" pitchFamily="34" charset="0"/>
              </a:rPr>
              <a:t>Sistema Informático de Gestión Ambiental del Arbolado</a:t>
            </a:r>
            <a:r>
              <a:rPr kumimoji="0" lang="es-MX" b="0" i="0" u="none" strike="noStrike" cap="none" normalizeH="0" baseline="0" dirty="0" smtClean="0">
                <a:ln>
                  <a:noFill/>
                </a:ln>
                <a:solidFill>
                  <a:schemeClr val="tx1"/>
                </a:solidFill>
                <a:effectLst/>
                <a:latin typeface="+mj-lt"/>
                <a:ea typeface="Calibri" pitchFamily="34" charset="0"/>
                <a:cs typeface="Arial" pitchFamily="34" charset="0"/>
              </a:rPr>
              <a:t> con reportes por tipos de árboles, ubicación y estado de árboles, áreas de influencia de eliminación de CO2.</a:t>
            </a:r>
            <a:endParaRPr kumimoji="0" lang="es-PE"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s-MX" b="1" i="0" u="none" strike="noStrike" cap="none" normalizeH="0" baseline="0" dirty="0" smtClean="0">
                <a:ln>
                  <a:noFill/>
                </a:ln>
                <a:solidFill>
                  <a:schemeClr val="tx1"/>
                </a:solidFill>
                <a:effectLst/>
                <a:latin typeface="+mj-lt"/>
                <a:ea typeface="Calibri" pitchFamily="34" charset="0"/>
                <a:cs typeface="Arial" pitchFamily="34" charset="0"/>
              </a:rPr>
              <a:t>Sistema de Segregación de fuentes de Residuos Sólidos</a:t>
            </a:r>
            <a:r>
              <a:rPr kumimoji="0" lang="es-MX" b="0" i="0" u="none" strike="noStrike" cap="none" normalizeH="0" baseline="0" dirty="0" smtClean="0">
                <a:ln>
                  <a:noFill/>
                </a:ln>
                <a:solidFill>
                  <a:schemeClr val="tx1"/>
                </a:solidFill>
                <a:effectLst/>
                <a:latin typeface="+mj-lt"/>
                <a:ea typeface="Calibri" pitchFamily="34" charset="0"/>
                <a:cs typeface="Arial" pitchFamily="34" charset="0"/>
              </a:rPr>
              <a:t> con reportes de tipos de residuos, inscritos y beneficios colaterales.</a:t>
            </a:r>
            <a:endParaRPr kumimoji="0" lang="es-PE"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redondeado"/>
          <p:cNvSpPr/>
          <p:nvPr/>
        </p:nvSpPr>
        <p:spPr>
          <a:xfrm>
            <a:off x="3071802" y="857232"/>
            <a:ext cx="2500330"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7 Rectángulo"/>
          <p:cNvSpPr/>
          <p:nvPr/>
        </p:nvSpPr>
        <p:spPr>
          <a:xfrm>
            <a:off x="3214678" y="928670"/>
            <a:ext cx="2234138" cy="369332"/>
          </a:xfrm>
          <a:prstGeom prst="rect">
            <a:avLst/>
          </a:prstGeom>
        </p:spPr>
        <p:txBody>
          <a:bodyPr wrap="none">
            <a:spAutoFit/>
          </a:bodyPr>
          <a:lstStyle/>
          <a:p>
            <a:pPr lvl="0" fontAlgn="base">
              <a:spcBef>
                <a:spcPct val="0"/>
              </a:spcBef>
              <a:spcAft>
                <a:spcPct val="0"/>
              </a:spcAft>
              <a:tabLst>
                <a:tab pos="685800" algn="l"/>
              </a:tabLst>
            </a:pPr>
            <a:r>
              <a:rPr lang="es-MX" dirty="0" smtClean="0">
                <a:ea typeface="Calibri" pitchFamily="34" charset="0"/>
                <a:cs typeface="Arial" pitchFamily="34" charset="0"/>
              </a:rPr>
              <a:t>Desarrollo Sostenible</a:t>
            </a:r>
            <a:endParaRPr lang="es-PE" dirty="0" smtClean="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Picture 2" descr="C:\Users\npisfil\AppData\Local\Microsoft\Windows\Temporary Internet Files\Content.Outlook\ZKFQYGOF\fondo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pic>
        <p:nvPicPr>
          <p:cNvPr id="4" name="Picture 2" descr="http://www.brandsoftheworld.com/sites/default/files/styles/logo-thumbnail/public/082012/untitled-1_4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4290"/>
            <a:ext cx="1500166" cy="1344977"/>
          </a:xfrm>
          <a:prstGeom prst="rect">
            <a:avLst/>
          </a:prstGeom>
          <a:noFill/>
        </p:spPr>
      </p:pic>
      <p:sp>
        <p:nvSpPr>
          <p:cNvPr id="5" name="4 Rectángulo redondeado"/>
          <p:cNvSpPr/>
          <p:nvPr/>
        </p:nvSpPr>
        <p:spPr>
          <a:xfrm>
            <a:off x="3143240" y="714356"/>
            <a:ext cx="2500330"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6" name="5 Rectángulo"/>
          <p:cNvSpPr/>
          <p:nvPr/>
        </p:nvSpPr>
        <p:spPr>
          <a:xfrm>
            <a:off x="3286116" y="785794"/>
            <a:ext cx="2064476" cy="369332"/>
          </a:xfrm>
          <a:prstGeom prst="rect">
            <a:avLst/>
          </a:prstGeom>
        </p:spPr>
        <p:txBody>
          <a:bodyPr wrap="none">
            <a:spAutoFit/>
          </a:bodyPr>
          <a:lstStyle/>
          <a:p>
            <a:pPr lvl="0" fontAlgn="base">
              <a:spcBef>
                <a:spcPct val="0"/>
              </a:spcBef>
              <a:spcAft>
                <a:spcPct val="0"/>
              </a:spcAft>
              <a:tabLst>
                <a:tab pos="685800" algn="l"/>
              </a:tabLst>
            </a:pPr>
            <a:r>
              <a:rPr lang="es-MX" dirty="0" smtClean="0">
                <a:ea typeface="Calibri" pitchFamily="34" charset="0"/>
                <a:cs typeface="Arial" pitchFamily="34" charset="0"/>
              </a:rPr>
              <a:t>   Desarrollo Urbano</a:t>
            </a:r>
            <a:endParaRPr lang="es-PE" dirty="0" smtClean="0">
              <a:cs typeface="Arial" pitchFamily="34" charset="0"/>
            </a:endParaRPr>
          </a:p>
        </p:txBody>
      </p:sp>
      <p:sp>
        <p:nvSpPr>
          <p:cNvPr id="36865" name="Rectangle 1"/>
          <p:cNvSpPr>
            <a:spLocks noChangeArrowheads="1"/>
          </p:cNvSpPr>
          <p:nvPr/>
        </p:nvSpPr>
        <p:spPr bwMode="auto">
          <a:xfrm>
            <a:off x="1143008" y="1428736"/>
            <a:ext cx="671514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Para Desarrollo Urbano se podrá analizar el crecimiento constructivo por sectores del distrito, la proyección de la demanda de servicios públicos y otros.</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6" name="Rectangle 2"/>
          <p:cNvSpPr>
            <a:spLocks noChangeArrowheads="1"/>
          </p:cNvSpPr>
          <p:nvPr/>
        </p:nvSpPr>
        <p:spPr bwMode="auto">
          <a:xfrm>
            <a:off x="1142976" y="2928934"/>
            <a:ext cx="6643734"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En el caso de Desarrollo Económico el análisis se dirige al crecimiento comercial por giros y ubicación geográfica, la supervisión y fiscalización, medición de áreas de influencia de estos comercios para prever impacto en la seguridad y tranquilidad de los ciudadanos de estas zonas y otros. </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redondeado"/>
          <p:cNvSpPr/>
          <p:nvPr/>
        </p:nvSpPr>
        <p:spPr>
          <a:xfrm>
            <a:off x="3143240" y="2214554"/>
            <a:ext cx="2500330"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1" name="10 Rectángulo"/>
          <p:cNvSpPr/>
          <p:nvPr/>
        </p:nvSpPr>
        <p:spPr>
          <a:xfrm>
            <a:off x="3273289" y="2285992"/>
            <a:ext cx="2227405" cy="369332"/>
          </a:xfrm>
          <a:prstGeom prst="rect">
            <a:avLst/>
          </a:prstGeom>
        </p:spPr>
        <p:txBody>
          <a:bodyPr wrap="none">
            <a:spAutoFit/>
          </a:bodyPr>
          <a:lstStyle/>
          <a:p>
            <a:pPr lvl="0" fontAlgn="base">
              <a:spcBef>
                <a:spcPct val="0"/>
              </a:spcBef>
              <a:spcAft>
                <a:spcPct val="0"/>
              </a:spcAft>
            </a:pPr>
            <a:r>
              <a:rPr lang="es-MX" dirty="0" smtClean="0">
                <a:latin typeface="Calibri" pitchFamily="34" charset="0"/>
                <a:ea typeface="Calibri" pitchFamily="34" charset="0"/>
                <a:cs typeface="Arial" pitchFamily="34" charset="0"/>
              </a:rPr>
              <a:t>Desarrollo Económico</a:t>
            </a:r>
            <a:endParaRPr lang="es-PE" sz="800" dirty="0" smtClean="0">
              <a:latin typeface="Arial" pitchFamily="34" charset="0"/>
              <a:cs typeface="Arial" pitchFamily="34" charset="0"/>
            </a:endParaRPr>
          </a:p>
        </p:txBody>
      </p:sp>
      <p:sp>
        <p:nvSpPr>
          <p:cNvPr id="12" name="11 Rectángulo redondeado"/>
          <p:cNvSpPr/>
          <p:nvPr/>
        </p:nvSpPr>
        <p:spPr>
          <a:xfrm>
            <a:off x="3143240" y="4143380"/>
            <a:ext cx="2500330"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3" name="12 Rectángulo"/>
          <p:cNvSpPr/>
          <p:nvPr/>
        </p:nvSpPr>
        <p:spPr>
          <a:xfrm>
            <a:off x="3214678" y="4214818"/>
            <a:ext cx="2120004" cy="369332"/>
          </a:xfrm>
          <a:prstGeom prst="rect">
            <a:avLst/>
          </a:prstGeom>
        </p:spPr>
        <p:txBody>
          <a:bodyPr wrap="none">
            <a:spAutoFit/>
          </a:bodyPr>
          <a:lstStyle/>
          <a:p>
            <a:pPr lvl="0" fontAlgn="base">
              <a:spcBef>
                <a:spcPct val="0"/>
              </a:spcBef>
              <a:spcAft>
                <a:spcPct val="0"/>
              </a:spcAft>
            </a:pPr>
            <a:r>
              <a:rPr lang="es-MX" dirty="0" smtClean="0">
                <a:latin typeface="Calibri" pitchFamily="34" charset="0"/>
                <a:ea typeface="Calibri" pitchFamily="34" charset="0"/>
                <a:cs typeface="Arial" pitchFamily="34" charset="0"/>
              </a:rPr>
              <a:t>     Análisis Tributario</a:t>
            </a:r>
            <a:endParaRPr lang="es-PE" sz="800" dirty="0" smtClean="0">
              <a:latin typeface="Arial" pitchFamily="34" charset="0"/>
              <a:cs typeface="Arial" pitchFamily="34" charset="0"/>
            </a:endParaRPr>
          </a:p>
        </p:txBody>
      </p:sp>
      <p:sp>
        <p:nvSpPr>
          <p:cNvPr id="36867" name="Rectangle 3"/>
          <p:cNvSpPr>
            <a:spLocks noChangeArrowheads="1"/>
          </p:cNvSpPr>
          <p:nvPr/>
        </p:nvSpPr>
        <p:spPr bwMode="auto">
          <a:xfrm>
            <a:off x="1214414" y="4857760"/>
            <a:ext cx="65722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En lo que respecta al Análisis Tributario, se generan cuadros de morosidad y cumplimiento por sectores y sub-sectores con la finalidad de dirigir los servicios y obras hacia aquellas zonas de mayor contribución, de esta forma también se puede medir el efecto de la prestación de mayores servicios en el incremento de la puntualidad de los ciudadanos beneficiados y otros análisis relacionados a esta información.</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redondeado"/>
          <p:cNvSpPr/>
          <p:nvPr/>
        </p:nvSpPr>
        <p:spPr>
          <a:xfrm>
            <a:off x="1857356" y="428605"/>
            <a:ext cx="7143800" cy="1214446"/>
          </a:xfrm>
          <a:prstGeom prst="roundRect">
            <a:avLst/>
          </a:prstGeom>
          <a:solidFill>
            <a:srgbClr val="FF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1600" b="1" dirty="0" smtClean="0">
                <a:solidFill>
                  <a:schemeClr val="tx1">
                    <a:lumMod val="65000"/>
                    <a:lumOff val="35000"/>
                  </a:schemeClr>
                </a:solidFill>
              </a:rPr>
              <a:t>EL OBSERVATORIO MUNICIPAL TEMÁTICO</a:t>
            </a:r>
            <a:r>
              <a:rPr lang="es-MX" sz="1600" dirty="0" smtClean="0">
                <a:solidFill>
                  <a:schemeClr val="tx1">
                    <a:lumMod val="65000"/>
                    <a:lumOff val="35000"/>
                  </a:schemeClr>
                </a:solidFill>
              </a:rPr>
              <a:t>, </a:t>
            </a:r>
            <a:r>
              <a:rPr lang="es-ES" sz="1600" dirty="0" smtClean="0">
                <a:latin typeface="+mj-lt"/>
              </a:rPr>
              <a:t>es la plataforma web integradora de los sistemas informáticos que tienen los programas y áreas de la Municipalidad de San Borja para registrar sus acciones y servicios a la comunidad. </a:t>
            </a:r>
            <a:endParaRPr lang="es-MX" sz="1600" dirty="0">
              <a:solidFill>
                <a:schemeClr val="tx1">
                  <a:lumMod val="65000"/>
                  <a:lumOff val="35000"/>
                </a:schemeClr>
              </a:solidFill>
              <a:latin typeface="+mj-lt"/>
            </a:endParaRPr>
          </a:p>
        </p:txBody>
      </p:sp>
      <p:pic>
        <p:nvPicPr>
          <p:cNvPr id="12" name="Picture 2" descr="http://www.brandsoftheworld.com/sites/default/files/styles/logo-thumbnail/public/082012/untitled-1_4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4290"/>
            <a:ext cx="1500166" cy="1344977"/>
          </a:xfrm>
          <a:prstGeom prst="rect">
            <a:avLst/>
          </a:prstGeom>
          <a:noFill/>
        </p:spPr>
      </p:pic>
      <p:sp>
        <p:nvSpPr>
          <p:cNvPr id="14" name="13 Rectángulo redondeado"/>
          <p:cNvSpPr/>
          <p:nvPr/>
        </p:nvSpPr>
        <p:spPr>
          <a:xfrm>
            <a:off x="500034" y="1857365"/>
            <a:ext cx="8501122" cy="928694"/>
          </a:xfrm>
          <a:prstGeom prst="round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2000" dirty="0" smtClean="0">
              <a:solidFill>
                <a:srgbClr val="0070C0"/>
              </a:solidFill>
              <a:latin typeface="Arial Unicode MS" pitchFamily="34" charset="-128"/>
              <a:ea typeface="Arial Unicode MS" pitchFamily="34" charset="-128"/>
              <a:cs typeface="Arial Unicode MS" pitchFamily="34" charset="-128"/>
            </a:endParaRPr>
          </a:p>
          <a:p>
            <a:pPr algn="just"/>
            <a:r>
              <a:rPr lang="es-MX" sz="1600" b="1" dirty="0" smtClean="0">
                <a:solidFill>
                  <a:schemeClr val="tx1">
                    <a:lumMod val="65000"/>
                    <a:lumOff val="35000"/>
                  </a:schemeClr>
                </a:solidFill>
                <a:latin typeface="+mj-lt"/>
                <a:ea typeface="Arial Unicode MS" pitchFamily="34" charset="-128"/>
                <a:cs typeface="Arial Unicode MS" pitchFamily="34" charset="-128"/>
              </a:rPr>
              <a:t>FUNCIÓN PRINCIPAL </a:t>
            </a:r>
            <a:r>
              <a:rPr lang="es-MX" sz="1600" dirty="0" smtClean="0">
                <a:solidFill>
                  <a:schemeClr val="tx1"/>
                </a:solidFill>
                <a:latin typeface="+mj-lt"/>
                <a:ea typeface="Arial Unicode MS" pitchFamily="34" charset="-128"/>
                <a:cs typeface="Arial Unicode MS" pitchFamily="34" charset="-128"/>
              </a:rPr>
              <a:t>documentar, sistematizar y analizar las intervenciones públicas que promuevan el desarrollo de la Comunidad de San Borja</a:t>
            </a:r>
            <a:r>
              <a:rPr lang="es-MX" sz="1600" dirty="0" smtClean="0">
                <a:solidFill>
                  <a:schemeClr val="tx1"/>
                </a:solidFill>
                <a:latin typeface="+mj-lt"/>
              </a:rPr>
              <a:t> para mejorar la cobertura y medir su impacto.</a:t>
            </a:r>
            <a:endParaRPr lang="es-MX" sz="1600" dirty="0" smtClean="0">
              <a:solidFill>
                <a:schemeClr val="tx1"/>
              </a:solidFill>
              <a:latin typeface="+mj-lt"/>
              <a:ea typeface="Arial Unicode MS" pitchFamily="34" charset="-128"/>
              <a:cs typeface="Arial Unicode MS" pitchFamily="34" charset="-128"/>
            </a:endParaRPr>
          </a:p>
          <a:p>
            <a:pPr algn="just"/>
            <a:r>
              <a:rPr lang="es-MX" sz="2000" dirty="0" smtClean="0">
                <a:solidFill>
                  <a:srgbClr val="0070C0"/>
                </a:solidFill>
                <a:latin typeface="+mj-lt"/>
              </a:rPr>
              <a:t>.</a:t>
            </a:r>
            <a:endParaRPr lang="es-MX" sz="2000" dirty="0">
              <a:solidFill>
                <a:srgbClr val="0070C0"/>
              </a:solidFill>
              <a:latin typeface="+mj-lt"/>
            </a:endParaRPr>
          </a:p>
        </p:txBody>
      </p:sp>
      <p:pic>
        <p:nvPicPr>
          <p:cNvPr id="4099" name="Picture 3" descr="C:\Users\npisfil\Desktop\MEMORIA 30 AÑOS  Y FOTOS\18.Observatorio Municipal Temático\jpg\_MG_519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596" y="3071810"/>
            <a:ext cx="3465646" cy="3041102"/>
          </a:xfrm>
          <a:prstGeom prst="rect">
            <a:avLst/>
          </a:prstGeom>
          <a:noFill/>
        </p:spPr>
      </p:pic>
      <p:sp>
        <p:nvSpPr>
          <p:cNvPr id="16" name="15 Rectángulo redondeado"/>
          <p:cNvSpPr/>
          <p:nvPr/>
        </p:nvSpPr>
        <p:spPr>
          <a:xfrm>
            <a:off x="4214810" y="3000372"/>
            <a:ext cx="4786346" cy="314327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angle 1"/>
          <p:cNvSpPr>
            <a:spLocks noChangeArrowheads="1"/>
          </p:cNvSpPr>
          <p:nvPr/>
        </p:nvSpPr>
        <p:spPr bwMode="auto">
          <a:xfrm>
            <a:off x="4357686" y="3143248"/>
            <a:ext cx="4500594"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lumMod val="65000"/>
                    <a:lumOff val="35000"/>
                  </a:schemeClr>
                </a:solidFill>
                <a:effectLst/>
                <a:latin typeface="+mj-lt"/>
                <a:ea typeface="Calibri" pitchFamily="34" charset="0"/>
                <a:cs typeface="Times New Roman" pitchFamily="18" charset="0"/>
              </a:rPr>
              <a:t>ESPECIFICACIONES TÉCNICAS DEL SISTEMA,</a:t>
            </a:r>
            <a:endParaRPr kumimoji="0" lang="es-PE" b="0" i="0" u="none" strike="noStrike" cap="none" normalizeH="0" baseline="0" dirty="0" smtClean="0">
              <a:ln>
                <a:noFill/>
              </a:ln>
              <a:solidFill>
                <a:schemeClr val="tx1">
                  <a:lumMod val="65000"/>
                  <a:lumOff val="35000"/>
                </a:schemeClr>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effectLst/>
                <a:latin typeface="+mj-lt"/>
                <a:ea typeface="Calibri" pitchFamily="34" charset="0"/>
                <a:cs typeface="Times New Roman" pitchFamily="18" charset="0"/>
              </a:rPr>
              <a:t>todo el desarrollo de los sistemas son  totalmente en </a:t>
            </a:r>
            <a:r>
              <a:rPr kumimoji="0" lang="es-ES" sz="1600" b="1" i="0" u="none" strike="noStrike" cap="none" normalizeH="0" baseline="0" dirty="0" smtClean="0">
                <a:ln>
                  <a:noFill/>
                </a:ln>
                <a:effectLst/>
                <a:latin typeface="+mj-lt"/>
                <a:ea typeface="Calibri" pitchFamily="34" charset="0"/>
                <a:cs typeface="Times New Roman" pitchFamily="18" charset="0"/>
              </a:rPr>
              <a:t>software libre</a:t>
            </a:r>
            <a:r>
              <a:rPr kumimoji="0" lang="es-ES" sz="1600" b="0" i="0" u="none" strike="noStrike" cap="none" normalizeH="0" baseline="0" dirty="0" smtClean="0">
                <a:ln>
                  <a:noFill/>
                </a:ln>
                <a:effectLst/>
                <a:latin typeface="+mj-lt"/>
                <a:ea typeface="Calibri" pitchFamily="34" charset="0"/>
                <a:cs typeface="Times New Roman" pitchFamily="18" charset="0"/>
              </a:rPr>
              <a:t>, utilizando como sistema operativo Linux, map server como herramienta de sistemas para georeferencia y PHP como desarrollador de aplicaciones, lo que genera una </a:t>
            </a:r>
            <a:r>
              <a:rPr kumimoji="0" lang="es-ES" sz="1600" b="1" i="0" u="none" strike="noStrike" cap="none" normalizeH="0" baseline="0" dirty="0" smtClean="0">
                <a:ln>
                  <a:noFill/>
                </a:ln>
                <a:effectLst/>
                <a:latin typeface="+mj-lt"/>
                <a:ea typeface="Calibri" pitchFamily="34" charset="0"/>
                <a:cs typeface="Times New Roman" pitchFamily="18" charset="0"/>
              </a:rPr>
              <a:t>experiencia única y de baja inversión para las municipalidades que podrá ser replicable.</a:t>
            </a:r>
            <a:r>
              <a:rPr kumimoji="0" lang="es-ES" sz="1600" b="0" i="0" u="none" strike="noStrike" cap="none" normalizeH="0" baseline="0" dirty="0" smtClean="0">
                <a:ln>
                  <a:noFill/>
                </a:ln>
                <a:effectLst/>
                <a:latin typeface="+mj-lt"/>
                <a:ea typeface="Calibri" pitchFamily="34" charset="0"/>
                <a:cs typeface="Times New Roman" pitchFamily="18" charset="0"/>
              </a:rPr>
              <a:t> El uso de una plataforma web permite que pueda ser vista desde cualquier lugar del mundo a través de cualquier navegador de internet. </a:t>
            </a:r>
            <a:endParaRPr kumimoji="0" lang="es-ES" sz="1600" b="0" i="0" u="none" strike="noStrike" cap="none" normalizeH="0" baseline="0" dirty="0" smtClean="0">
              <a:ln>
                <a:noFill/>
              </a:ln>
              <a:effectLst/>
              <a:latin typeface="+mj-lt"/>
              <a:cs typeface="Arial" pitchFamily="34" charset="0"/>
            </a:endParaRPr>
          </a:p>
        </p:txBody>
      </p:sp>
      <p:sp>
        <p:nvSpPr>
          <p:cNvPr id="18" name="17 CuadroTexto"/>
          <p:cNvSpPr txBox="1"/>
          <p:nvPr/>
        </p:nvSpPr>
        <p:spPr>
          <a:xfrm>
            <a:off x="785786" y="6215082"/>
            <a:ext cx="2643206" cy="369332"/>
          </a:xfrm>
          <a:prstGeom prst="rect">
            <a:avLst/>
          </a:prstGeom>
          <a:noFill/>
        </p:spPr>
        <p:txBody>
          <a:bodyPr wrap="square" rtlCol="0">
            <a:spAutoFit/>
          </a:bodyPr>
          <a:lstStyle/>
          <a:p>
            <a:r>
              <a:rPr lang="es-PE" dirty="0" smtClean="0"/>
              <a:t>Registro de datos en línea</a:t>
            </a:r>
            <a:endParaRPr lang="es-PE" dirty="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Tema de Offic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1416</Words>
  <Application>Microsoft Office PowerPoint</Application>
  <PresentationFormat>On-screen Show (4:3)</PresentationFormat>
  <Paragraphs>131</Paragraphs>
  <Slides>18</Slides>
  <Notes>4</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Alexis</dc:creator>
  <cp:lastModifiedBy>John Lee</cp:lastModifiedBy>
  <cp:revision>85</cp:revision>
  <dcterms:created xsi:type="dcterms:W3CDTF">2014-06-04T22:13:49Z</dcterms:created>
  <dcterms:modified xsi:type="dcterms:W3CDTF">2014-06-18T14:10:21Z</dcterms:modified>
</cp:coreProperties>
</file>