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73" r:id="rId6"/>
    <p:sldId id="260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Hoja1!$E$6:$E$7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Hoja1!$F$6:$F$7</c:f>
              <c:numCache>
                <c:formatCode>0%</c:formatCode>
                <c:ptCount val="2"/>
                <c:pt idx="0">
                  <c:v>0.49380019722210566</c:v>
                </c:pt>
                <c:pt idx="1">
                  <c:v>0.50891460702446389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06496062992113"/>
          <c:y val="0.43802019539224263"/>
          <c:w val="0.18693503937007874"/>
          <c:h val="0.2256955380577427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FE09A-3921-9C4D-960E-44B20541E07F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71ED441-D103-0840-99A2-1930FCCEEFFD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B0F8BDF4-4873-6B43-9C56-03E76D3632C3}" type="parTrans" cxnId="{BD1D2A0D-A9D4-D145-B3C9-C619CEE43995}">
      <dgm:prSet/>
      <dgm:spPr/>
      <dgm:t>
        <a:bodyPr/>
        <a:lstStyle/>
        <a:p>
          <a:endParaRPr lang="es-ES"/>
        </a:p>
      </dgm:t>
    </dgm:pt>
    <dgm:pt modelId="{FBCB415D-9B89-194B-8C7F-C7140EABE7AB}" type="sibTrans" cxnId="{BD1D2A0D-A9D4-D145-B3C9-C619CEE43995}">
      <dgm:prSet/>
      <dgm:spPr/>
      <dgm:t>
        <a:bodyPr/>
        <a:lstStyle/>
        <a:p>
          <a:endParaRPr lang="es-ES"/>
        </a:p>
      </dgm:t>
    </dgm:pt>
    <dgm:pt modelId="{A7B61EED-69CD-7146-AD1B-4994187A98EF}">
      <dgm:prSet phldrT="[Texto]" custT="1"/>
      <dgm:spPr/>
      <dgm:t>
        <a:bodyPr/>
        <a:lstStyle/>
        <a:p>
          <a:pPr algn="just"/>
          <a:r>
            <a:rPr lang="es-CO" sz="2200" b="1" dirty="0" smtClean="0">
              <a:solidFill>
                <a:srgbClr val="002060"/>
              </a:solidFill>
            </a:rPr>
            <a:t>ENFOQUE DE DERECHOS</a:t>
          </a:r>
          <a:endParaRPr lang="es-ES" sz="2200" b="1" dirty="0">
            <a:solidFill>
              <a:srgbClr val="002060"/>
            </a:solidFill>
          </a:endParaRPr>
        </a:p>
      </dgm:t>
    </dgm:pt>
    <dgm:pt modelId="{3460538B-D3C6-0E49-9B2E-747FD6785B76}" type="parTrans" cxnId="{8B5650DF-6751-CB48-9F55-D0AAC0DA24B0}">
      <dgm:prSet/>
      <dgm:spPr/>
      <dgm:t>
        <a:bodyPr/>
        <a:lstStyle/>
        <a:p>
          <a:endParaRPr lang="es-ES"/>
        </a:p>
      </dgm:t>
    </dgm:pt>
    <dgm:pt modelId="{5A912413-F17E-134B-A849-658733E9D7C4}" type="sibTrans" cxnId="{8B5650DF-6751-CB48-9F55-D0AAC0DA24B0}">
      <dgm:prSet/>
      <dgm:spPr/>
      <dgm:t>
        <a:bodyPr/>
        <a:lstStyle/>
        <a:p>
          <a:endParaRPr lang="es-ES"/>
        </a:p>
      </dgm:t>
    </dgm:pt>
    <dgm:pt modelId="{462229DB-A565-E646-859A-B81B87D68F5D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C27AA127-4090-D64D-ACFB-FD65132168FB}" type="parTrans" cxnId="{2337A95A-713F-E74B-9DE5-B9AC75FE4B41}">
      <dgm:prSet/>
      <dgm:spPr/>
      <dgm:t>
        <a:bodyPr/>
        <a:lstStyle/>
        <a:p>
          <a:endParaRPr lang="es-ES"/>
        </a:p>
      </dgm:t>
    </dgm:pt>
    <dgm:pt modelId="{0BB3FF05-D72E-0447-A686-F44BA24E5E0E}" type="sibTrans" cxnId="{2337A95A-713F-E74B-9DE5-B9AC75FE4B41}">
      <dgm:prSet/>
      <dgm:spPr/>
      <dgm:t>
        <a:bodyPr/>
        <a:lstStyle/>
        <a:p>
          <a:endParaRPr lang="es-ES"/>
        </a:p>
      </dgm:t>
    </dgm:pt>
    <dgm:pt modelId="{6E61E140-E53B-9E42-9220-D8E027744EAB}">
      <dgm:prSet phldrT="[Texto]" custT="1"/>
      <dgm:spPr/>
      <dgm:t>
        <a:bodyPr/>
        <a:lstStyle/>
        <a:p>
          <a:pPr algn="l"/>
          <a:r>
            <a:rPr lang="es-CO" sz="2200" b="1" dirty="0" smtClean="0">
              <a:solidFill>
                <a:srgbClr val="002060"/>
              </a:solidFill>
            </a:rPr>
            <a:t>ENFOQUE TERRITORIAL - DIVERSIDAD DE LA POBLACION</a:t>
          </a:r>
          <a:endParaRPr lang="es-ES" sz="2200" b="1" dirty="0">
            <a:solidFill>
              <a:srgbClr val="002060"/>
            </a:solidFill>
          </a:endParaRPr>
        </a:p>
      </dgm:t>
    </dgm:pt>
    <dgm:pt modelId="{630A9E9A-BEC9-FB4D-AD81-130A8A3313FF}" type="parTrans" cxnId="{BAA4096F-DD8B-DB4A-BD5B-EE082A28EFA0}">
      <dgm:prSet/>
      <dgm:spPr/>
      <dgm:t>
        <a:bodyPr/>
        <a:lstStyle/>
        <a:p>
          <a:endParaRPr lang="es-ES"/>
        </a:p>
      </dgm:t>
    </dgm:pt>
    <dgm:pt modelId="{A872152F-29FB-C442-BAC1-1F6033780DAE}" type="sibTrans" cxnId="{BAA4096F-DD8B-DB4A-BD5B-EE082A28EFA0}">
      <dgm:prSet/>
      <dgm:spPr/>
      <dgm:t>
        <a:bodyPr/>
        <a:lstStyle/>
        <a:p>
          <a:endParaRPr lang="es-ES"/>
        </a:p>
      </dgm:t>
    </dgm:pt>
    <dgm:pt modelId="{36B0EC63-AE20-1648-9DEB-C85C8C92F834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BB2F755B-4010-414D-B7C1-1BE9D796A064}" type="parTrans" cxnId="{D12D975D-8BF7-544A-AAF8-29D6F2E92934}">
      <dgm:prSet/>
      <dgm:spPr/>
      <dgm:t>
        <a:bodyPr/>
        <a:lstStyle/>
        <a:p>
          <a:endParaRPr lang="es-ES"/>
        </a:p>
      </dgm:t>
    </dgm:pt>
    <dgm:pt modelId="{E7EA75D6-0BC0-A947-A627-D1EAAEC8E670}" type="sibTrans" cxnId="{D12D975D-8BF7-544A-AAF8-29D6F2E92934}">
      <dgm:prSet/>
      <dgm:spPr/>
      <dgm:t>
        <a:bodyPr/>
        <a:lstStyle/>
        <a:p>
          <a:endParaRPr lang="es-ES"/>
        </a:p>
      </dgm:t>
    </dgm:pt>
    <dgm:pt modelId="{3529FD52-64D4-6441-B4F6-2B5228080EBE}">
      <dgm:prSet phldrT="[Texto]" custT="1"/>
      <dgm:spPr/>
      <dgm:t>
        <a:bodyPr/>
        <a:lstStyle/>
        <a:p>
          <a:r>
            <a:rPr lang="es-CO" sz="2200" b="1" dirty="0" smtClean="0">
              <a:solidFill>
                <a:srgbClr val="002060"/>
              </a:solidFill>
            </a:rPr>
            <a:t>ENFOQUE DE GÉNERO - ANALISIS DE GÉNERO.</a:t>
          </a:r>
          <a:endParaRPr lang="es-ES" sz="2200" b="1" dirty="0">
            <a:solidFill>
              <a:srgbClr val="002060"/>
            </a:solidFill>
          </a:endParaRPr>
        </a:p>
      </dgm:t>
    </dgm:pt>
    <dgm:pt modelId="{EB059D9F-620A-CB4D-8201-7ED65A62EA5D}" type="parTrans" cxnId="{A9C87659-A140-AF4F-9ED8-05A71F1ACEDD}">
      <dgm:prSet/>
      <dgm:spPr/>
      <dgm:t>
        <a:bodyPr/>
        <a:lstStyle/>
        <a:p>
          <a:endParaRPr lang="es-ES"/>
        </a:p>
      </dgm:t>
    </dgm:pt>
    <dgm:pt modelId="{B021B585-42AC-1F4A-82FB-E9E30D843896}" type="sibTrans" cxnId="{A9C87659-A140-AF4F-9ED8-05A71F1ACEDD}">
      <dgm:prSet/>
      <dgm:spPr/>
      <dgm:t>
        <a:bodyPr/>
        <a:lstStyle/>
        <a:p>
          <a:endParaRPr lang="es-ES"/>
        </a:p>
      </dgm:t>
    </dgm:pt>
    <dgm:pt modelId="{D9684798-4EAF-0D4E-A15F-03D8FA1D9C6C}" type="pres">
      <dgm:prSet presAssocID="{51CFE09A-3921-9C4D-960E-44B20541E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FB29EA-8EF7-174E-B302-60786976B018}" type="pres">
      <dgm:prSet presAssocID="{871ED441-D103-0840-99A2-1930FCCEEFFD}" presName="composite" presStyleCnt="0"/>
      <dgm:spPr/>
      <dgm:t>
        <a:bodyPr/>
        <a:lstStyle/>
        <a:p>
          <a:endParaRPr lang="es-ES"/>
        </a:p>
      </dgm:t>
    </dgm:pt>
    <dgm:pt modelId="{B0DEEE5B-699F-3243-8E26-F87542BB496F}" type="pres">
      <dgm:prSet presAssocID="{871ED441-D103-0840-99A2-1930FCCEEF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187A4-6C98-B747-9328-1CDF8A968463}" type="pres">
      <dgm:prSet presAssocID="{871ED441-D103-0840-99A2-1930FCCEEFFD}" presName="descendantText" presStyleLbl="alignAcc1" presStyleIdx="0" presStyleCnt="3" custLinFactNeighborX="0" custLinFactNeighborY="10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F47FC-A9DF-3D40-841E-D28F7FCE7E41}" type="pres">
      <dgm:prSet presAssocID="{FBCB415D-9B89-194B-8C7F-C7140EABE7AB}" presName="sp" presStyleCnt="0"/>
      <dgm:spPr/>
      <dgm:t>
        <a:bodyPr/>
        <a:lstStyle/>
        <a:p>
          <a:endParaRPr lang="es-ES"/>
        </a:p>
      </dgm:t>
    </dgm:pt>
    <dgm:pt modelId="{F569D780-FE75-9242-BF5B-89AA938AF753}" type="pres">
      <dgm:prSet presAssocID="{462229DB-A565-E646-859A-B81B87D68F5D}" presName="composite" presStyleCnt="0"/>
      <dgm:spPr/>
      <dgm:t>
        <a:bodyPr/>
        <a:lstStyle/>
        <a:p>
          <a:endParaRPr lang="es-ES"/>
        </a:p>
      </dgm:t>
    </dgm:pt>
    <dgm:pt modelId="{180AA8E6-5ACA-5347-9CBB-8ED231341462}" type="pres">
      <dgm:prSet presAssocID="{462229DB-A565-E646-859A-B81B87D68F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D8FFD-D2F6-8A46-A5D0-030CA6F7FB01}" type="pres">
      <dgm:prSet presAssocID="{462229DB-A565-E646-859A-B81B87D68F5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C882A7-73EA-8A42-832B-48F31FA964D3}" type="pres">
      <dgm:prSet presAssocID="{0BB3FF05-D72E-0447-A686-F44BA24E5E0E}" presName="sp" presStyleCnt="0"/>
      <dgm:spPr/>
      <dgm:t>
        <a:bodyPr/>
        <a:lstStyle/>
        <a:p>
          <a:endParaRPr lang="es-ES"/>
        </a:p>
      </dgm:t>
    </dgm:pt>
    <dgm:pt modelId="{BD44F1BF-5A81-CE49-9331-2A5736ED70CD}" type="pres">
      <dgm:prSet presAssocID="{36B0EC63-AE20-1648-9DEB-C85C8C92F834}" presName="composite" presStyleCnt="0"/>
      <dgm:spPr/>
      <dgm:t>
        <a:bodyPr/>
        <a:lstStyle/>
        <a:p>
          <a:endParaRPr lang="es-ES"/>
        </a:p>
      </dgm:t>
    </dgm:pt>
    <dgm:pt modelId="{9F5039DF-665C-8349-980A-A3D1EDEAE0E6}" type="pres">
      <dgm:prSet presAssocID="{36B0EC63-AE20-1648-9DEB-C85C8C92F8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9B6363-34B0-7B45-B064-A0A3DA12FB4E}" type="pres">
      <dgm:prSet presAssocID="{36B0EC63-AE20-1648-9DEB-C85C8C92F834}" presName="descendantText" presStyleLbl="alignAcc1" presStyleIdx="2" presStyleCnt="3" custScaleY="114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756A05-36A6-724B-9C67-10986429202D}" type="presOf" srcId="{462229DB-A565-E646-859A-B81B87D68F5D}" destId="{180AA8E6-5ACA-5347-9CBB-8ED231341462}" srcOrd="0" destOrd="0" presId="urn:microsoft.com/office/officeart/2005/8/layout/chevron2"/>
    <dgm:cxn modelId="{D12D975D-8BF7-544A-AAF8-29D6F2E92934}" srcId="{51CFE09A-3921-9C4D-960E-44B20541E07F}" destId="{36B0EC63-AE20-1648-9DEB-C85C8C92F834}" srcOrd="2" destOrd="0" parTransId="{BB2F755B-4010-414D-B7C1-1BE9D796A064}" sibTransId="{E7EA75D6-0BC0-A947-A627-D1EAAEC8E670}"/>
    <dgm:cxn modelId="{8B5650DF-6751-CB48-9F55-D0AAC0DA24B0}" srcId="{871ED441-D103-0840-99A2-1930FCCEEFFD}" destId="{A7B61EED-69CD-7146-AD1B-4994187A98EF}" srcOrd="0" destOrd="0" parTransId="{3460538B-D3C6-0E49-9B2E-747FD6785B76}" sibTransId="{5A912413-F17E-134B-A849-658733E9D7C4}"/>
    <dgm:cxn modelId="{C7A700DD-4C52-5046-A8D0-AA15241A9FB1}" type="presOf" srcId="{6E61E140-E53B-9E42-9220-D8E027744EAB}" destId="{5FBD8FFD-D2F6-8A46-A5D0-030CA6F7FB01}" srcOrd="0" destOrd="0" presId="urn:microsoft.com/office/officeart/2005/8/layout/chevron2"/>
    <dgm:cxn modelId="{9C828DEE-510C-3340-99F0-1129FB68AEC0}" type="presOf" srcId="{871ED441-D103-0840-99A2-1930FCCEEFFD}" destId="{B0DEEE5B-699F-3243-8E26-F87542BB496F}" srcOrd="0" destOrd="0" presId="urn:microsoft.com/office/officeart/2005/8/layout/chevron2"/>
    <dgm:cxn modelId="{2337A95A-713F-E74B-9DE5-B9AC75FE4B41}" srcId="{51CFE09A-3921-9C4D-960E-44B20541E07F}" destId="{462229DB-A565-E646-859A-B81B87D68F5D}" srcOrd="1" destOrd="0" parTransId="{C27AA127-4090-D64D-ACFB-FD65132168FB}" sibTransId="{0BB3FF05-D72E-0447-A686-F44BA24E5E0E}"/>
    <dgm:cxn modelId="{F4E652E5-36ED-F144-A007-B1FB739CF460}" type="presOf" srcId="{36B0EC63-AE20-1648-9DEB-C85C8C92F834}" destId="{9F5039DF-665C-8349-980A-A3D1EDEAE0E6}" srcOrd="0" destOrd="0" presId="urn:microsoft.com/office/officeart/2005/8/layout/chevron2"/>
    <dgm:cxn modelId="{A9C87659-A140-AF4F-9ED8-05A71F1ACEDD}" srcId="{36B0EC63-AE20-1648-9DEB-C85C8C92F834}" destId="{3529FD52-64D4-6441-B4F6-2B5228080EBE}" srcOrd="0" destOrd="0" parTransId="{EB059D9F-620A-CB4D-8201-7ED65A62EA5D}" sibTransId="{B021B585-42AC-1F4A-82FB-E9E30D843896}"/>
    <dgm:cxn modelId="{705D6684-9F38-594A-9035-8A89C364BFFA}" type="presOf" srcId="{51CFE09A-3921-9C4D-960E-44B20541E07F}" destId="{D9684798-4EAF-0D4E-A15F-03D8FA1D9C6C}" srcOrd="0" destOrd="0" presId="urn:microsoft.com/office/officeart/2005/8/layout/chevron2"/>
    <dgm:cxn modelId="{444A9472-E05E-2942-AD29-0FD04B8D7A84}" type="presOf" srcId="{3529FD52-64D4-6441-B4F6-2B5228080EBE}" destId="{439B6363-34B0-7B45-B064-A0A3DA12FB4E}" srcOrd="0" destOrd="0" presId="urn:microsoft.com/office/officeart/2005/8/layout/chevron2"/>
    <dgm:cxn modelId="{BD1D2A0D-A9D4-D145-B3C9-C619CEE43995}" srcId="{51CFE09A-3921-9C4D-960E-44B20541E07F}" destId="{871ED441-D103-0840-99A2-1930FCCEEFFD}" srcOrd="0" destOrd="0" parTransId="{B0F8BDF4-4873-6B43-9C56-03E76D3632C3}" sibTransId="{FBCB415D-9B89-194B-8C7F-C7140EABE7AB}"/>
    <dgm:cxn modelId="{324B971F-D5E2-B543-9197-70A88F58D680}" type="presOf" srcId="{A7B61EED-69CD-7146-AD1B-4994187A98EF}" destId="{7B0187A4-6C98-B747-9328-1CDF8A968463}" srcOrd="0" destOrd="0" presId="urn:microsoft.com/office/officeart/2005/8/layout/chevron2"/>
    <dgm:cxn modelId="{BAA4096F-DD8B-DB4A-BD5B-EE082A28EFA0}" srcId="{462229DB-A565-E646-859A-B81B87D68F5D}" destId="{6E61E140-E53B-9E42-9220-D8E027744EAB}" srcOrd="0" destOrd="0" parTransId="{630A9E9A-BEC9-FB4D-AD81-130A8A3313FF}" sibTransId="{A872152F-29FB-C442-BAC1-1F6033780DAE}"/>
    <dgm:cxn modelId="{1F411A96-1205-7742-A846-AE3E00803332}" type="presParOf" srcId="{D9684798-4EAF-0D4E-A15F-03D8FA1D9C6C}" destId="{90FB29EA-8EF7-174E-B302-60786976B018}" srcOrd="0" destOrd="0" presId="urn:microsoft.com/office/officeart/2005/8/layout/chevron2"/>
    <dgm:cxn modelId="{EFA4F28F-D59D-8D41-92A6-5FDCDB8E824E}" type="presParOf" srcId="{90FB29EA-8EF7-174E-B302-60786976B018}" destId="{B0DEEE5B-699F-3243-8E26-F87542BB496F}" srcOrd="0" destOrd="0" presId="urn:microsoft.com/office/officeart/2005/8/layout/chevron2"/>
    <dgm:cxn modelId="{1FC34ED5-46E7-7445-9F31-8B422AA42F8C}" type="presParOf" srcId="{90FB29EA-8EF7-174E-B302-60786976B018}" destId="{7B0187A4-6C98-B747-9328-1CDF8A968463}" srcOrd="1" destOrd="0" presId="urn:microsoft.com/office/officeart/2005/8/layout/chevron2"/>
    <dgm:cxn modelId="{AEBD14A8-96C9-2F43-A9B2-98A26896BD1E}" type="presParOf" srcId="{D9684798-4EAF-0D4E-A15F-03D8FA1D9C6C}" destId="{427F47FC-A9DF-3D40-841E-D28F7FCE7E41}" srcOrd="1" destOrd="0" presId="urn:microsoft.com/office/officeart/2005/8/layout/chevron2"/>
    <dgm:cxn modelId="{E13F4C64-A707-3E4A-AF44-6F978E1C76C1}" type="presParOf" srcId="{D9684798-4EAF-0D4E-A15F-03D8FA1D9C6C}" destId="{F569D780-FE75-9242-BF5B-89AA938AF753}" srcOrd="2" destOrd="0" presId="urn:microsoft.com/office/officeart/2005/8/layout/chevron2"/>
    <dgm:cxn modelId="{EA0A3EF8-6ACB-394E-A895-B7F960AEA516}" type="presParOf" srcId="{F569D780-FE75-9242-BF5B-89AA938AF753}" destId="{180AA8E6-5ACA-5347-9CBB-8ED231341462}" srcOrd="0" destOrd="0" presId="urn:microsoft.com/office/officeart/2005/8/layout/chevron2"/>
    <dgm:cxn modelId="{F7D2953A-8C6E-6C45-86F3-1ED813031F0D}" type="presParOf" srcId="{F569D780-FE75-9242-BF5B-89AA938AF753}" destId="{5FBD8FFD-D2F6-8A46-A5D0-030CA6F7FB01}" srcOrd="1" destOrd="0" presId="urn:microsoft.com/office/officeart/2005/8/layout/chevron2"/>
    <dgm:cxn modelId="{D933587D-5F02-1A47-9EBE-7A13B41B0B27}" type="presParOf" srcId="{D9684798-4EAF-0D4E-A15F-03D8FA1D9C6C}" destId="{84C882A7-73EA-8A42-832B-48F31FA964D3}" srcOrd="3" destOrd="0" presId="urn:microsoft.com/office/officeart/2005/8/layout/chevron2"/>
    <dgm:cxn modelId="{ECF089A3-41CF-C545-B4B9-0EA2677233CE}" type="presParOf" srcId="{D9684798-4EAF-0D4E-A15F-03D8FA1D9C6C}" destId="{BD44F1BF-5A81-CE49-9331-2A5736ED70CD}" srcOrd="4" destOrd="0" presId="urn:microsoft.com/office/officeart/2005/8/layout/chevron2"/>
    <dgm:cxn modelId="{C31F3606-7218-B74E-B208-7B1D52DC4585}" type="presParOf" srcId="{BD44F1BF-5A81-CE49-9331-2A5736ED70CD}" destId="{9F5039DF-665C-8349-980A-A3D1EDEAE0E6}" srcOrd="0" destOrd="0" presId="urn:microsoft.com/office/officeart/2005/8/layout/chevron2"/>
    <dgm:cxn modelId="{A0A9CD64-52F3-BD47-96D4-1E6C991BB604}" type="presParOf" srcId="{BD44F1BF-5A81-CE49-9331-2A5736ED70CD}" destId="{439B6363-34B0-7B45-B064-A0A3DA12FB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FE09A-3921-9C4D-960E-44B20541E07F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71ED441-D103-0840-99A2-1930FCCEEFFD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B0F8BDF4-4873-6B43-9C56-03E76D3632C3}" type="parTrans" cxnId="{BD1D2A0D-A9D4-D145-B3C9-C619CEE43995}">
      <dgm:prSet/>
      <dgm:spPr/>
      <dgm:t>
        <a:bodyPr/>
        <a:lstStyle/>
        <a:p>
          <a:endParaRPr lang="es-ES"/>
        </a:p>
      </dgm:t>
    </dgm:pt>
    <dgm:pt modelId="{FBCB415D-9B89-194B-8C7F-C7140EABE7AB}" type="sibTrans" cxnId="{BD1D2A0D-A9D4-D145-B3C9-C619CEE43995}">
      <dgm:prSet/>
      <dgm:spPr/>
      <dgm:t>
        <a:bodyPr/>
        <a:lstStyle/>
        <a:p>
          <a:endParaRPr lang="es-ES"/>
        </a:p>
      </dgm:t>
    </dgm:pt>
    <dgm:pt modelId="{A7B61EED-69CD-7146-AD1B-4994187A98EF}">
      <dgm:prSet phldrT="[Texto]" custT="1"/>
      <dgm:spPr/>
      <dgm:t>
        <a:bodyPr/>
        <a:lstStyle/>
        <a:p>
          <a:pPr algn="just"/>
          <a:r>
            <a:rPr lang="es-ES" sz="2200" b="1" dirty="0" smtClean="0">
              <a:solidFill>
                <a:srgbClr val="002060"/>
              </a:solidFill>
            </a:rPr>
            <a:t>NORMATIVIDAD JURÍDICA: NACIONAL E INTERNACIONAL.</a:t>
          </a:r>
          <a:endParaRPr lang="es-ES" sz="2200" b="1" dirty="0">
            <a:solidFill>
              <a:srgbClr val="002060"/>
            </a:solidFill>
          </a:endParaRPr>
        </a:p>
      </dgm:t>
    </dgm:pt>
    <dgm:pt modelId="{3460538B-D3C6-0E49-9B2E-747FD6785B76}" type="parTrans" cxnId="{8B5650DF-6751-CB48-9F55-D0AAC0DA24B0}">
      <dgm:prSet/>
      <dgm:spPr/>
      <dgm:t>
        <a:bodyPr/>
        <a:lstStyle/>
        <a:p>
          <a:endParaRPr lang="es-ES"/>
        </a:p>
      </dgm:t>
    </dgm:pt>
    <dgm:pt modelId="{5A912413-F17E-134B-A849-658733E9D7C4}" type="sibTrans" cxnId="{8B5650DF-6751-CB48-9F55-D0AAC0DA24B0}">
      <dgm:prSet/>
      <dgm:spPr/>
      <dgm:t>
        <a:bodyPr/>
        <a:lstStyle/>
        <a:p>
          <a:endParaRPr lang="es-ES"/>
        </a:p>
      </dgm:t>
    </dgm:pt>
    <dgm:pt modelId="{462229DB-A565-E646-859A-B81B87D68F5D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C27AA127-4090-D64D-ACFB-FD65132168FB}" type="parTrans" cxnId="{2337A95A-713F-E74B-9DE5-B9AC75FE4B41}">
      <dgm:prSet/>
      <dgm:spPr/>
      <dgm:t>
        <a:bodyPr/>
        <a:lstStyle/>
        <a:p>
          <a:endParaRPr lang="es-ES"/>
        </a:p>
      </dgm:t>
    </dgm:pt>
    <dgm:pt modelId="{0BB3FF05-D72E-0447-A686-F44BA24E5E0E}" type="sibTrans" cxnId="{2337A95A-713F-E74B-9DE5-B9AC75FE4B41}">
      <dgm:prSet/>
      <dgm:spPr/>
      <dgm:t>
        <a:bodyPr/>
        <a:lstStyle/>
        <a:p>
          <a:endParaRPr lang="es-ES"/>
        </a:p>
      </dgm:t>
    </dgm:pt>
    <dgm:pt modelId="{6E61E140-E53B-9E42-9220-D8E027744EAB}">
      <dgm:prSet phldrT="[Texto]" custT="1"/>
      <dgm:spPr/>
      <dgm:t>
        <a:bodyPr/>
        <a:lstStyle/>
        <a:p>
          <a:pPr algn="l"/>
          <a:r>
            <a:rPr lang="es-ES" sz="2200" b="1" dirty="0" smtClean="0">
              <a:solidFill>
                <a:srgbClr val="002060"/>
              </a:solidFill>
            </a:rPr>
            <a:t>MECANISMOS DE GÉNERO ESTABLECIDOS.</a:t>
          </a:r>
          <a:endParaRPr lang="es-ES" sz="2200" b="1" dirty="0">
            <a:solidFill>
              <a:srgbClr val="002060"/>
            </a:solidFill>
          </a:endParaRPr>
        </a:p>
      </dgm:t>
    </dgm:pt>
    <dgm:pt modelId="{630A9E9A-BEC9-FB4D-AD81-130A8A3313FF}" type="parTrans" cxnId="{BAA4096F-DD8B-DB4A-BD5B-EE082A28EFA0}">
      <dgm:prSet/>
      <dgm:spPr/>
      <dgm:t>
        <a:bodyPr/>
        <a:lstStyle/>
        <a:p>
          <a:endParaRPr lang="es-ES"/>
        </a:p>
      </dgm:t>
    </dgm:pt>
    <dgm:pt modelId="{A872152F-29FB-C442-BAC1-1F6033780DAE}" type="sibTrans" cxnId="{BAA4096F-DD8B-DB4A-BD5B-EE082A28EFA0}">
      <dgm:prSet/>
      <dgm:spPr/>
      <dgm:t>
        <a:bodyPr/>
        <a:lstStyle/>
        <a:p>
          <a:endParaRPr lang="es-ES"/>
        </a:p>
      </dgm:t>
    </dgm:pt>
    <dgm:pt modelId="{36B0EC63-AE20-1648-9DEB-C85C8C92F834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BB2F755B-4010-414D-B7C1-1BE9D796A064}" type="parTrans" cxnId="{D12D975D-8BF7-544A-AAF8-29D6F2E92934}">
      <dgm:prSet/>
      <dgm:spPr/>
      <dgm:t>
        <a:bodyPr/>
        <a:lstStyle/>
        <a:p>
          <a:endParaRPr lang="es-ES"/>
        </a:p>
      </dgm:t>
    </dgm:pt>
    <dgm:pt modelId="{E7EA75D6-0BC0-A947-A627-D1EAAEC8E670}" type="sibTrans" cxnId="{D12D975D-8BF7-544A-AAF8-29D6F2E92934}">
      <dgm:prSet/>
      <dgm:spPr/>
      <dgm:t>
        <a:bodyPr/>
        <a:lstStyle/>
        <a:p>
          <a:endParaRPr lang="es-ES"/>
        </a:p>
      </dgm:t>
    </dgm:pt>
    <dgm:pt modelId="{3529FD52-64D4-6441-B4F6-2B5228080EBE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002060"/>
              </a:solidFill>
            </a:rPr>
            <a:t>OFERTA DEL ESTADO.</a:t>
          </a:r>
          <a:endParaRPr lang="es-ES" sz="2400" b="1" dirty="0">
            <a:solidFill>
              <a:srgbClr val="002060"/>
            </a:solidFill>
          </a:endParaRPr>
        </a:p>
      </dgm:t>
    </dgm:pt>
    <dgm:pt modelId="{B021B585-42AC-1F4A-82FB-E9E30D843896}" type="sibTrans" cxnId="{A9C87659-A140-AF4F-9ED8-05A71F1ACEDD}">
      <dgm:prSet/>
      <dgm:spPr/>
      <dgm:t>
        <a:bodyPr/>
        <a:lstStyle/>
        <a:p>
          <a:endParaRPr lang="es-ES"/>
        </a:p>
      </dgm:t>
    </dgm:pt>
    <dgm:pt modelId="{EB059D9F-620A-CB4D-8201-7ED65A62EA5D}" type="parTrans" cxnId="{A9C87659-A140-AF4F-9ED8-05A71F1ACEDD}">
      <dgm:prSet/>
      <dgm:spPr/>
      <dgm:t>
        <a:bodyPr/>
        <a:lstStyle/>
        <a:p>
          <a:endParaRPr lang="es-ES"/>
        </a:p>
      </dgm:t>
    </dgm:pt>
    <dgm:pt modelId="{D9684798-4EAF-0D4E-A15F-03D8FA1D9C6C}" type="pres">
      <dgm:prSet presAssocID="{51CFE09A-3921-9C4D-960E-44B20541E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FB29EA-8EF7-174E-B302-60786976B018}" type="pres">
      <dgm:prSet presAssocID="{871ED441-D103-0840-99A2-1930FCCEEFFD}" presName="composite" presStyleCnt="0"/>
      <dgm:spPr/>
      <dgm:t>
        <a:bodyPr/>
        <a:lstStyle/>
        <a:p>
          <a:endParaRPr lang="es-ES"/>
        </a:p>
      </dgm:t>
    </dgm:pt>
    <dgm:pt modelId="{B0DEEE5B-699F-3243-8E26-F87542BB496F}" type="pres">
      <dgm:prSet presAssocID="{871ED441-D103-0840-99A2-1930FCCEEF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187A4-6C98-B747-9328-1CDF8A968463}" type="pres">
      <dgm:prSet presAssocID="{871ED441-D103-0840-99A2-1930FCCEEFFD}" presName="descendantText" presStyleLbl="alignAcc1" presStyleIdx="0" presStyleCnt="3" custLinFactNeighborX="0" custLinFactNeighborY="10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F47FC-A9DF-3D40-841E-D28F7FCE7E41}" type="pres">
      <dgm:prSet presAssocID="{FBCB415D-9B89-194B-8C7F-C7140EABE7AB}" presName="sp" presStyleCnt="0"/>
      <dgm:spPr/>
      <dgm:t>
        <a:bodyPr/>
        <a:lstStyle/>
        <a:p>
          <a:endParaRPr lang="es-ES"/>
        </a:p>
      </dgm:t>
    </dgm:pt>
    <dgm:pt modelId="{F569D780-FE75-9242-BF5B-89AA938AF753}" type="pres">
      <dgm:prSet presAssocID="{462229DB-A565-E646-859A-B81B87D68F5D}" presName="composite" presStyleCnt="0"/>
      <dgm:spPr/>
      <dgm:t>
        <a:bodyPr/>
        <a:lstStyle/>
        <a:p>
          <a:endParaRPr lang="es-ES"/>
        </a:p>
      </dgm:t>
    </dgm:pt>
    <dgm:pt modelId="{180AA8E6-5ACA-5347-9CBB-8ED231341462}" type="pres">
      <dgm:prSet presAssocID="{462229DB-A565-E646-859A-B81B87D68F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D8FFD-D2F6-8A46-A5D0-030CA6F7FB01}" type="pres">
      <dgm:prSet presAssocID="{462229DB-A565-E646-859A-B81B87D68F5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C882A7-73EA-8A42-832B-48F31FA964D3}" type="pres">
      <dgm:prSet presAssocID="{0BB3FF05-D72E-0447-A686-F44BA24E5E0E}" presName="sp" presStyleCnt="0"/>
      <dgm:spPr/>
      <dgm:t>
        <a:bodyPr/>
        <a:lstStyle/>
        <a:p>
          <a:endParaRPr lang="es-ES"/>
        </a:p>
      </dgm:t>
    </dgm:pt>
    <dgm:pt modelId="{BD44F1BF-5A81-CE49-9331-2A5736ED70CD}" type="pres">
      <dgm:prSet presAssocID="{36B0EC63-AE20-1648-9DEB-C85C8C92F834}" presName="composite" presStyleCnt="0"/>
      <dgm:spPr/>
      <dgm:t>
        <a:bodyPr/>
        <a:lstStyle/>
        <a:p>
          <a:endParaRPr lang="es-ES"/>
        </a:p>
      </dgm:t>
    </dgm:pt>
    <dgm:pt modelId="{9F5039DF-665C-8349-980A-A3D1EDEAE0E6}" type="pres">
      <dgm:prSet presAssocID="{36B0EC63-AE20-1648-9DEB-C85C8C92F8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9B6363-34B0-7B45-B064-A0A3DA12FB4E}" type="pres">
      <dgm:prSet presAssocID="{36B0EC63-AE20-1648-9DEB-C85C8C92F834}" presName="descendantText" presStyleLbl="alignAcc1" presStyleIdx="2" presStyleCnt="3" custScaleY="114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44DFF6-25AE-43DC-8B36-F52A9AC7FABA}" type="presOf" srcId="{36B0EC63-AE20-1648-9DEB-C85C8C92F834}" destId="{9F5039DF-665C-8349-980A-A3D1EDEAE0E6}" srcOrd="0" destOrd="0" presId="urn:microsoft.com/office/officeart/2005/8/layout/chevron2"/>
    <dgm:cxn modelId="{DE2BC414-5A52-47B5-AA22-0EEE2887B617}" type="presOf" srcId="{51CFE09A-3921-9C4D-960E-44B20541E07F}" destId="{D9684798-4EAF-0D4E-A15F-03D8FA1D9C6C}" srcOrd="0" destOrd="0" presId="urn:microsoft.com/office/officeart/2005/8/layout/chevron2"/>
    <dgm:cxn modelId="{1B3A75DF-8F8A-41D2-9600-CDC0EA0A9C71}" type="presOf" srcId="{3529FD52-64D4-6441-B4F6-2B5228080EBE}" destId="{439B6363-34B0-7B45-B064-A0A3DA12FB4E}" srcOrd="0" destOrd="0" presId="urn:microsoft.com/office/officeart/2005/8/layout/chevron2"/>
    <dgm:cxn modelId="{926FF40F-18BD-4CB2-A3E2-C4A73E3DB0ED}" type="presOf" srcId="{A7B61EED-69CD-7146-AD1B-4994187A98EF}" destId="{7B0187A4-6C98-B747-9328-1CDF8A968463}" srcOrd="0" destOrd="0" presId="urn:microsoft.com/office/officeart/2005/8/layout/chevron2"/>
    <dgm:cxn modelId="{6EC68C78-438E-433C-8899-56E983A35E44}" type="presOf" srcId="{6E61E140-E53B-9E42-9220-D8E027744EAB}" destId="{5FBD8FFD-D2F6-8A46-A5D0-030CA6F7FB01}" srcOrd="0" destOrd="0" presId="urn:microsoft.com/office/officeart/2005/8/layout/chevron2"/>
    <dgm:cxn modelId="{4427D3B4-81FE-4AEC-99ED-DB1FC4FBFB3F}" type="presOf" srcId="{462229DB-A565-E646-859A-B81B87D68F5D}" destId="{180AA8E6-5ACA-5347-9CBB-8ED231341462}" srcOrd="0" destOrd="0" presId="urn:microsoft.com/office/officeart/2005/8/layout/chevron2"/>
    <dgm:cxn modelId="{BA70F2A3-31BE-4EB7-A5C1-571C78DABE34}" type="presOf" srcId="{871ED441-D103-0840-99A2-1930FCCEEFFD}" destId="{B0DEEE5B-699F-3243-8E26-F87542BB496F}" srcOrd="0" destOrd="0" presId="urn:microsoft.com/office/officeart/2005/8/layout/chevron2"/>
    <dgm:cxn modelId="{D12D975D-8BF7-544A-AAF8-29D6F2E92934}" srcId="{51CFE09A-3921-9C4D-960E-44B20541E07F}" destId="{36B0EC63-AE20-1648-9DEB-C85C8C92F834}" srcOrd="2" destOrd="0" parTransId="{BB2F755B-4010-414D-B7C1-1BE9D796A064}" sibTransId="{E7EA75D6-0BC0-A947-A627-D1EAAEC8E670}"/>
    <dgm:cxn modelId="{8B5650DF-6751-CB48-9F55-D0AAC0DA24B0}" srcId="{871ED441-D103-0840-99A2-1930FCCEEFFD}" destId="{A7B61EED-69CD-7146-AD1B-4994187A98EF}" srcOrd="0" destOrd="0" parTransId="{3460538B-D3C6-0E49-9B2E-747FD6785B76}" sibTransId="{5A912413-F17E-134B-A849-658733E9D7C4}"/>
    <dgm:cxn modelId="{A9C87659-A140-AF4F-9ED8-05A71F1ACEDD}" srcId="{36B0EC63-AE20-1648-9DEB-C85C8C92F834}" destId="{3529FD52-64D4-6441-B4F6-2B5228080EBE}" srcOrd="0" destOrd="0" parTransId="{EB059D9F-620A-CB4D-8201-7ED65A62EA5D}" sibTransId="{B021B585-42AC-1F4A-82FB-E9E30D843896}"/>
    <dgm:cxn modelId="{BAA4096F-DD8B-DB4A-BD5B-EE082A28EFA0}" srcId="{462229DB-A565-E646-859A-B81B87D68F5D}" destId="{6E61E140-E53B-9E42-9220-D8E027744EAB}" srcOrd="0" destOrd="0" parTransId="{630A9E9A-BEC9-FB4D-AD81-130A8A3313FF}" sibTransId="{A872152F-29FB-C442-BAC1-1F6033780DAE}"/>
    <dgm:cxn modelId="{2337A95A-713F-E74B-9DE5-B9AC75FE4B41}" srcId="{51CFE09A-3921-9C4D-960E-44B20541E07F}" destId="{462229DB-A565-E646-859A-B81B87D68F5D}" srcOrd="1" destOrd="0" parTransId="{C27AA127-4090-D64D-ACFB-FD65132168FB}" sibTransId="{0BB3FF05-D72E-0447-A686-F44BA24E5E0E}"/>
    <dgm:cxn modelId="{BD1D2A0D-A9D4-D145-B3C9-C619CEE43995}" srcId="{51CFE09A-3921-9C4D-960E-44B20541E07F}" destId="{871ED441-D103-0840-99A2-1930FCCEEFFD}" srcOrd="0" destOrd="0" parTransId="{B0F8BDF4-4873-6B43-9C56-03E76D3632C3}" sibTransId="{FBCB415D-9B89-194B-8C7F-C7140EABE7AB}"/>
    <dgm:cxn modelId="{96CFA098-448F-4F22-84C7-32CE4DFE6708}" type="presParOf" srcId="{D9684798-4EAF-0D4E-A15F-03D8FA1D9C6C}" destId="{90FB29EA-8EF7-174E-B302-60786976B018}" srcOrd="0" destOrd="0" presId="urn:microsoft.com/office/officeart/2005/8/layout/chevron2"/>
    <dgm:cxn modelId="{7A77DC22-7880-40B8-8DFB-FF95540A8D8D}" type="presParOf" srcId="{90FB29EA-8EF7-174E-B302-60786976B018}" destId="{B0DEEE5B-699F-3243-8E26-F87542BB496F}" srcOrd="0" destOrd="0" presId="urn:microsoft.com/office/officeart/2005/8/layout/chevron2"/>
    <dgm:cxn modelId="{27F5DE07-0A3B-4EFC-9548-7588BD0EB160}" type="presParOf" srcId="{90FB29EA-8EF7-174E-B302-60786976B018}" destId="{7B0187A4-6C98-B747-9328-1CDF8A968463}" srcOrd="1" destOrd="0" presId="urn:microsoft.com/office/officeart/2005/8/layout/chevron2"/>
    <dgm:cxn modelId="{DD31A1D3-ED28-4534-AE54-BEE93515EE69}" type="presParOf" srcId="{D9684798-4EAF-0D4E-A15F-03D8FA1D9C6C}" destId="{427F47FC-A9DF-3D40-841E-D28F7FCE7E41}" srcOrd="1" destOrd="0" presId="urn:microsoft.com/office/officeart/2005/8/layout/chevron2"/>
    <dgm:cxn modelId="{21011DD9-C43F-4CB2-8BC8-839B0F80BCE3}" type="presParOf" srcId="{D9684798-4EAF-0D4E-A15F-03D8FA1D9C6C}" destId="{F569D780-FE75-9242-BF5B-89AA938AF753}" srcOrd="2" destOrd="0" presId="urn:microsoft.com/office/officeart/2005/8/layout/chevron2"/>
    <dgm:cxn modelId="{607F8FCB-687D-4352-B4D4-D254D5079A6A}" type="presParOf" srcId="{F569D780-FE75-9242-BF5B-89AA938AF753}" destId="{180AA8E6-5ACA-5347-9CBB-8ED231341462}" srcOrd="0" destOrd="0" presId="urn:microsoft.com/office/officeart/2005/8/layout/chevron2"/>
    <dgm:cxn modelId="{7E28C04F-F79C-433D-A4E9-6D3965AE3636}" type="presParOf" srcId="{F569D780-FE75-9242-BF5B-89AA938AF753}" destId="{5FBD8FFD-D2F6-8A46-A5D0-030CA6F7FB01}" srcOrd="1" destOrd="0" presId="urn:microsoft.com/office/officeart/2005/8/layout/chevron2"/>
    <dgm:cxn modelId="{803146F7-282E-4C61-8748-9BA5C726565E}" type="presParOf" srcId="{D9684798-4EAF-0D4E-A15F-03D8FA1D9C6C}" destId="{84C882A7-73EA-8A42-832B-48F31FA964D3}" srcOrd="3" destOrd="0" presId="urn:microsoft.com/office/officeart/2005/8/layout/chevron2"/>
    <dgm:cxn modelId="{462BE892-0D93-4489-9158-37EDAE9079F8}" type="presParOf" srcId="{D9684798-4EAF-0D4E-A15F-03D8FA1D9C6C}" destId="{BD44F1BF-5A81-CE49-9331-2A5736ED70CD}" srcOrd="4" destOrd="0" presId="urn:microsoft.com/office/officeart/2005/8/layout/chevron2"/>
    <dgm:cxn modelId="{55B04BE0-A809-471A-ABF5-BDCC6FBB9380}" type="presParOf" srcId="{BD44F1BF-5A81-CE49-9331-2A5736ED70CD}" destId="{9F5039DF-665C-8349-980A-A3D1EDEAE0E6}" srcOrd="0" destOrd="0" presId="urn:microsoft.com/office/officeart/2005/8/layout/chevron2"/>
    <dgm:cxn modelId="{2AAA7507-E110-4B40-9B59-ABFDEDE88E28}" type="presParOf" srcId="{BD44F1BF-5A81-CE49-9331-2A5736ED70CD}" destId="{439B6363-34B0-7B45-B064-A0A3DA12FB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CFE09A-3921-9C4D-960E-44B20541E07F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71ED441-D103-0840-99A2-1930FCCEEFFD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B0F8BDF4-4873-6B43-9C56-03E76D3632C3}" type="parTrans" cxnId="{BD1D2A0D-A9D4-D145-B3C9-C619CEE43995}">
      <dgm:prSet/>
      <dgm:spPr/>
      <dgm:t>
        <a:bodyPr/>
        <a:lstStyle/>
        <a:p>
          <a:endParaRPr lang="es-ES"/>
        </a:p>
      </dgm:t>
    </dgm:pt>
    <dgm:pt modelId="{FBCB415D-9B89-194B-8C7F-C7140EABE7AB}" type="sibTrans" cxnId="{BD1D2A0D-A9D4-D145-B3C9-C619CEE43995}">
      <dgm:prSet/>
      <dgm:spPr/>
      <dgm:t>
        <a:bodyPr/>
        <a:lstStyle/>
        <a:p>
          <a:endParaRPr lang="es-ES"/>
        </a:p>
      </dgm:t>
    </dgm:pt>
    <dgm:pt modelId="{A7B61EED-69CD-7146-AD1B-4994187A98EF}">
      <dgm:prSet phldrT="[Texto]" custT="1"/>
      <dgm:spPr/>
      <dgm:t>
        <a:bodyPr/>
        <a:lstStyle/>
        <a:p>
          <a:pPr algn="just"/>
          <a:r>
            <a:rPr lang="es-CO" sz="2400" dirty="0" smtClean="0"/>
            <a:t>Inclusión de las mujeres en los procesos de gobernabilidad y desarrollo territorial</a:t>
          </a:r>
          <a:r>
            <a:rPr lang="es-ES" sz="2400" b="1" dirty="0" smtClean="0">
              <a:solidFill>
                <a:srgbClr val="002060"/>
              </a:solidFill>
            </a:rPr>
            <a:t>.</a:t>
          </a:r>
          <a:endParaRPr lang="es-ES" sz="2400" b="1" dirty="0">
            <a:solidFill>
              <a:srgbClr val="002060"/>
            </a:solidFill>
          </a:endParaRPr>
        </a:p>
      </dgm:t>
    </dgm:pt>
    <dgm:pt modelId="{3460538B-D3C6-0E49-9B2E-747FD6785B76}" type="parTrans" cxnId="{8B5650DF-6751-CB48-9F55-D0AAC0DA24B0}">
      <dgm:prSet/>
      <dgm:spPr/>
      <dgm:t>
        <a:bodyPr/>
        <a:lstStyle/>
        <a:p>
          <a:endParaRPr lang="es-ES"/>
        </a:p>
      </dgm:t>
    </dgm:pt>
    <dgm:pt modelId="{5A912413-F17E-134B-A849-658733E9D7C4}" type="sibTrans" cxnId="{8B5650DF-6751-CB48-9F55-D0AAC0DA24B0}">
      <dgm:prSet/>
      <dgm:spPr/>
      <dgm:t>
        <a:bodyPr/>
        <a:lstStyle/>
        <a:p>
          <a:endParaRPr lang="es-ES"/>
        </a:p>
      </dgm:t>
    </dgm:pt>
    <dgm:pt modelId="{462229DB-A565-E646-859A-B81B87D68F5D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C27AA127-4090-D64D-ACFB-FD65132168FB}" type="parTrans" cxnId="{2337A95A-713F-E74B-9DE5-B9AC75FE4B41}">
      <dgm:prSet/>
      <dgm:spPr/>
      <dgm:t>
        <a:bodyPr/>
        <a:lstStyle/>
        <a:p>
          <a:endParaRPr lang="es-ES"/>
        </a:p>
      </dgm:t>
    </dgm:pt>
    <dgm:pt modelId="{0BB3FF05-D72E-0447-A686-F44BA24E5E0E}" type="sibTrans" cxnId="{2337A95A-713F-E74B-9DE5-B9AC75FE4B41}">
      <dgm:prSet/>
      <dgm:spPr/>
      <dgm:t>
        <a:bodyPr/>
        <a:lstStyle/>
        <a:p>
          <a:endParaRPr lang="es-ES"/>
        </a:p>
      </dgm:t>
    </dgm:pt>
    <dgm:pt modelId="{6E61E140-E53B-9E42-9220-D8E027744EAB}">
      <dgm:prSet phldrT="[Texto]" custT="1"/>
      <dgm:spPr/>
      <dgm:t>
        <a:bodyPr/>
        <a:lstStyle/>
        <a:p>
          <a:pPr algn="l"/>
          <a:r>
            <a:rPr lang="es-CO" sz="2400" dirty="0" smtClean="0"/>
            <a:t>Diseñar políticas públicas con presupuestos reales de inversión</a:t>
          </a:r>
          <a:endParaRPr lang="es-ES" sz="2400" b="1" dirty="0">
            <a:solidFill>
              <a:srgbClr val="002060"/>
            </a:solidFill>
          </a:endParaRPr>
        </a:p>
      </dgm:t>
    </dgm:pt>
    <dgm:pt modelId="{630A9E9A-BEC9-FB4D-AD81-130A8A3313FF}" type="parTrans" cxnId="{BAA4096F-DD8B-DB4A-BD5B-EE082A28EFA0}">
      <dgm:prSet/>
      <dgm:spPr/>
      <dgm:t>
        <a:bodyPr/>
        <a:lstStyle/>
        <a:p>
          <a:endParaRPr lang="es-ES"/>
        </a:p>
      </dgm:t>
    </dgm:pt>
    <dgm:pt modelId="{A872152F-29FB-C442-BAC1-1F6033780DAE}" type="sibTrans" cxnId="{BAA4096F-DD8B-DB4A-BD5B-EE082A28EFA0}">
      <dgm:prSet/>
      <dgm:spPr/>
      <dgm:t>
        <a:bodyPr/>
        <a:lstStyle/>
        <a:p>
          <a:endParaRPr lang="es-ES"/>
        </a:p>
      </dgm:t>
    </dgm:pt>
    <dgm:pt modelId="{36B0EC63-AE20-1648-9DEB-C85C8C92F834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BB2F755B-4010-414D-B7C1-1BE9D796A064}" type="parTrans" cxnId="{D12D975D-8BF7-544A-AAF8-29D6F2E92934}">
      <dgm:prSet/>
      <dgm:spPr/>
      <dgm:t>
        <a:bodyPr/>
        <a:lstStyle/>
        <a:p>
          <a:endParaRPr lang="es-ES"/>
        </a:p>
      </dgm:t>
    </dgm:pt>
    <dgm:pt modelId="{E7EA75D6-0BC0-A947-A627-D1EAAEC8E670}" type="sibTrans" cxnId="{D12D975D-8BF7-544A-AAF8-29D6F2E92934}">
      <dgm:prSet/>
      <dgm:spPr/>
      <dgm:t>
        <a:bodyPr/>
        <a:lstStyle/>
        <a:p>
          <a:endParaRPr lang="es-ES"/>
        </a:p>
      </dgm:t>
    </dgm:pt>
    <dgm:pt modelId="{3529FD52-64D4-6441-B4F6-2B5228080EBE}">
      <dgm:prSet phldrT="[Texto]" custT="1"/>
      <dgm:spPr/>
      <dgm:t>
        <a:bodyPr/>
        <a:lstStyle/>
        <a:p>
          <a:r>
            <a:rPr lang="es-CO" sz="2400" dirty="0" smtClean="0"/>
            <a:t>Adecuación Institucional y formación de funcionarios</a:t>
          </a:r>
          <a:r>
            <a:rPr lang="es-CO" sz="2400" b="1" dirty="0" smtClean="0">
              <a:solidFill>
                <a:srgbClr val="002060"/>
              </a:solidFill>
            </a:rPr>
            <a:t>.</a:t>
          </a:r>
          <a:endParaRPr lang="es-ES" sz="2400" b="1" dirty="0">
            <a:solidFill>
              <a:srgbClr val="002060"/>
            </a:solidFill>
          </a:endParaRPr>
        </a:p>
      </dgm:t>
    </dgm:pt>
    <dgm:pt modelId="{B021B585-42AC-1F4A-82FB-E9E30D843896}" type="sibTrans" cxnId="{A9C87659-A140-AF4F-9ED8-05A71F1ACEDD}">
      <dgm:prSet/>
      <dgm:spPr/>
      <dgm:t>
        <a:bodyPr/>
        <a:lstStyle/>
        <a:p>
          <a:endParaRPr lang="es-ES"/>
        </a:p>
      </dgm:t>
    </dgm:pt>
    <dgm:pt modelId="{EB059D9F-620A-CB4D-8201-7ED65A62EA5D}" type="parTrans" cxnId="{A9C87659-A140-AF4F-9ED8-05A71F1ACEDD}">
      <dgm:prSet/>
      <dgm:spPr/>
      <dgm:t>
        <a:bodyPr/>
        <a:lstStyle/>
        <a:p>
          <a:endParaRPr lang="es-ES"/>
        </a:p>
      </dgm:t>
    </dgm:pt>
    <dgm:pt modelId="{D9684798-4EAF-0D4E-A15F-03D8FA1D9C6C}" type="pres">
      <dgm:prSet presAssocID="{51CFE09A-3921-9C4D-960E-44B20541E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FB29EA-8EF7-174E-B302-60786976B018}" type="pres">
      <dgm:prSet presAssocID="{871ED441-D103-0840-99A2-1930FCCEEFFD}" presName="composite" presStyleCnt="0"/>
      <dgm:spPr/>
      <dgm:t>
        <a:bodyPr/>
        <a:lstStyle/>
        <a:p>
          <a:endParaRPr lang="es-ES"/>
        </a:p>
      </dgm:t>
    </dgm:pt>
    <dgm:pt modelId="{B0DEEE5B-699F-3243-8E26-F87542BB496F}" type="pres">
      <dgm:prSet presAssocID="{871ED441-D103-0840-99A2-1930FCCEEF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187A4-6C98-B747-9328-1CDF8A968463}" type="pres">
      <dgm:prSet presAssocID="{871ED441-D103-0840-99A2-1930FCCEEFFD}" presName="descendantText" presStyleLbl="alignAcc1" presStyleIdx="0" presStyleCnt="3" custLinFactNeighborX="0" custLinFactNeighborY="10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F47FC-A9DF-3D40-841E-D28F7FCE7E41}" type="pres">
      <dgm:prSet presAssocID="{FBCB415D-9B89-194B-8C7F-C7140EABE7AB}" presName="sp" presStyleCnt="0"/>
      <dgm:spPr/>
      <dgm:t>
        <a:bodyPr/>
        <a:lstStyle/>
        <a:p>
          <a:endParaRPr lang="es-ES"/>
        </a:p>
      </dgm:t>
    </dgm:pt>
    <dgm:pt modelId="{F569D780-FE75-9242-BF5B-89AA938AF753}" type="pres">
      <dgm:prSet presAssocID="{462229DB-A565-E646-859A-B81B87D68F5D}" presName="composite" presStyleCnt="0"/>
      <dgm:spPr/>
      <dgm:t>
        <a:bodyPr/>
        <a:lstStyle/>
        <a:p>
          <a:endParaRPr lang="es-ES"/>
        </a:p>
      </dgm:t>
    </dgm:pt>
    <dgm:pt modelId="{180AA8E6-5ACA-5347-9CBB-8ED231341462}" type="pres">
      <dgm:prSet presAssocID="{462229DB-A565-E646-859A-B81B87D68F5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D8FFD-D2F6-8A46-A5D0-030CA6F7FB01}" type="pres">
      <dgm:prSet presAssocID="{462229DB-A565-E646-859A-B81B87D68F5D}" presName="descendantText" presStyleLbl="alignAcc1" presStyleIdx="1" presStyleCnt="3" custLinFactNeighborX="1320" custLinFactNeighborY="4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C882A7-73EA-8A42-832B-48F31FA964D3}" type="pres">
      <dgm:prSet presAssocID="{0BB3FF05-D72E-0447-A686-F44BA24E5E0E}" presName="sp" presStyleCnt="0"/>
      <dgm:spPr/>
      <dgm:t>
        <a:bodyPr/>
        <a:lstStyle/>
        <a:p>
          <a:endParaRPr lang="es-ES"/>
        </a:p>
      </dgm:t>
    </dgm:pt>
    <dgm:pt modelId="{BD44F1BF-5A81-CE49-9331-2A5736ED70CD}" type="pres">
      <dgm:prSet presAssocID="{36B0EC63-AE20-1648-9DEB-C85C8C92F834}" presName="composite" presStyleCnt="0"/>
      <dgm:spPr/>
      <dgm:t>
        <a:bodyPr/>
        <a:lstStyle/>
        <a:p>
          <a:endParaRPr lang="es-ES"/>
        </a:p>
      </dgm:t>
    </dgm:pt>
    <dgm:pt modelId="{9F5039DF-665C-8349-980A-A3D1EDEAE0E6}" type="pres">
      <dgm:prSet presAssocID="{36B0EC63-AE20-1648-9DEB-C85C8C92F83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9B6363-34B0-7B45-B064-A0A3DA12FB4E}" type="pres">
      <dgm:prSet presAssocID="{36B0EC63-AE20-1648-9DEB-C85C8C92F834}" presName="descendantText" presStyleLbl="alignAcc1" presStyleIdx="2" presStyleCnt="3" custScaleY="1143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249090A-C3A7-40A2-B493-7644D16A5BEE}" type="presOf" srcId="{871ED441-D103-0840-99A2-1930FCCEEFFD}" destId="{B0DEEE5B-699F-3243-8E26-F87542BB496F}" srcOrd="0" destOrd="0" presId="urn:microsoft.com/office/officeart/2005/8/layout/chevron2"/>
    <dgm:cxn modelId="{08CCEE5C-9EF6-46A9-B645-8DB2E8BEA4D0}" type="presOf" srcId="{36B0EC63-AE20-1648-9DEB-C85C8C92F834}" destId="{9F5039DF-665C-8349-980A-A3D1EDEAE0E6}" srcOrd="0" destOrd="0" presId="urn:microsoft.com/office/officeart/2005/8/layout/chevron2"/>
    <dgm:cxn modelId="{D12D975D-8BF7-544A-AAF8-29D6F2E92934}" srcId="{51CFE09A-3921-9C4D-960E-44B20541E07F}" destId="{36B0EC63-AE20-1648-9DEB-C85C8C92F834}" srcOrd="2" destOrd="0" parTransId="{BB2F755B-4010-414D-B7C1-1BE9D796A064}" sibTransId="{E7EA75D6-0BC0-A947-A627-D1EAAEC8E670}"/>
    <dgm:cxn modelId="{8B5650DF-6751-CB48-9F55-D0AAC0DA24B0}" srcId="{871ED441-D103-0840-99A2-1930FCCEEFFD}" destId="{A7B61EED-69CD-7146-AD1B-4994187A98EF}" srcOrd="0" destOrd="0" parTransId="{3460538B-D3C6-0E49-9B2E-747FD6785B76}" sibTransId="{5A912413-F17E-134B-A849-658733E9D7C4}"/>
    <dgm:cxn modelId="{7479C68A-7289-495A-9248-6396DE5A68FC}" type="presOf" srcId="{3529FD52-64D4-6441-B4F6-2B5228080EBE}" destId="{439B6363-34B0-7B45-B064-A0A3DA12FB4E}" srcOrd="0" destOrd="0" presId="urn:microsoft.com/office/officeart/2005/8/layout/chevron2"/>
    <dgm:cxn modelId="{6EFE972F-C811-4CB6-9646-DF0730A6293F}" type="presOf" srcId="{6E61E140-E53B-9E42-9220-D8E027744EAB}" destId="{5FBD8FFD-D2F6-8A46-A5D0-030CA6F7FB01}" srcOrd="0" destOrd="0" presId="urn:microsoft.com/office/officeart/2005/8/layout/chevron2"/>
    <dgm:cxn modelId="{D4EE3597-6EBD-4C1E-BD45-77AFA19B822C}" type="presOf" srcId="{462229DB-A565-E646-859A-B81B87D68F5D}" destId="{180AA8E6-5ACA-5347-9CBB-8ED231341462}" srcOrd="0" destOrd="0" presId="urn:microsoft.com/office/officeart/2005/8/layout/chevron2"/>
    <dgm:cxn modelId="{1BAB8B42-6DC0-4630-95DD-D4D4128936EC}" type="presOf" srcId="{A7B61EED-69CD-7146-AD1B-4994187A98EF}" destId="{7B0187A4-6C98-B747-9328-1CDF8A968463}" srcOrd="0" destOrd="0" presId="urn:microsoft.com/office/officeart/2005/8/layout/chevron2"/>
    <dgm:cxn modelId="{2337A95A-713F-E74B-9DE5-B9AC75FE4B41}" srcId="{51CFE09A-3921-9C4D-960E-44B20541E07F}" destId="{462229DB-A565-E646-859A-B81B87D68F5D}" srcOrd="1" destOrd="0" parTransId="{C27AA127-4090-D64D-ACFB-FD65132168FB}" sibTransId="{0BB3FF05-D72E-0447-A686-F44BA24E5E0E}"/>
    <dgm:cxn modelId="{A9C87659-A140-AF4F-9ED8-05A71F1ACEDD}" srcId="{36B0EC63-AE20-1648-9DEB-C85C8C92F834}" destId="{3529FD52-64D4-6441-B4F6-2B5228080EBE}" srcOrd="0" destOrd="0" parTransId="{EB059D9F-620A-CB4D-8201-7ED65A62EA5D}" sibTransId="{B021B585-42AC-1F4A-82FB-E9E30D843896}"/>
    <dgm:cxn modelId="{391495F0-67CA-4459-9D18-D020E5D8A392}" type="presOf" srcId="{51CFE09A-3921-9C4D-960E-44B20541E07F}" destId="{D9684798-4EAF-0D4E-A15F-03D8FA1D9C6C}" srcOrd="0" destOrd="0" presId="urn:microsoft.com/office/officeart/2005/8/layout/chevron2"/>
    <dgm:cxn modelId="{BD1D2A0D-A9D4-D145-B3C9-C619CEE43995}" srcId="{51CFE09A-3921-9C4D-960E-44B20541E07F}" destId="{871ED441-D103-0840-99A2-1930FCCEEFFD}" srcOrd="0" destOrd="0" parTransId="{B0F8BDF4-4873-6B43-9C56-03E76D3632C3}" sibTransId="{FBCB415D-9B89-194B-8C7F-C7140EABE7AB}"/>
    <dgm:cxn modelId="{BAA4096F-DD8B-DB4A-BD5B-EE082A28EFA0}" srcId="{462229DB-A565-E646-859A-B81B87D68F5D}" destId="{6E61E140-E53B-9E42-9220-D8E027744EAB}" srcOrd="0" destOrd="0" parTransId="{630A9E9A-BEC9-FB4D-AD81-130A8A3313FF}" sibTransId="{A872152F-29FB-C442-BAC1-1F6033780DAE}"/>
    <dgm:cxn modelId="{A716F42C-EE26-4EFE-AB3C-ACAC04644E5D}" type="presParOf" srcId="{D9684798-4EAF-0D4E-A15F-03D8FA1D9C6C}" destId="{90FB29EA-8EF7-174E-B302-60786976B018}" srcOrd="0" destOrd="0" presId="urn:microsoft.com/office/officeart/2005/8/layout/chevron2"/>
    <dgm:cxn modelId="{3C0DAAD1-ECC3-442A-84C1-0116E3FB52BC}" type="presParOf" srcId="{90FB29EA-8EF7-174E-B302-60786976B018}" destId="{B0DEEE5B-699F-3243-8E26-F87542BB496F}" srcOrd="0" destOrd="0" presId="urn:microsoft.com/office/officeart/2005/8/layout/chevron2"/>
    <dgm:cxn modelId="{89DB83CD-729F-45FA-BE10-270C94BE5895}" type="presParOf" srcId="{90FB29EA-8EF7-174E-B302-60786976B018}" destId="{7B0187A4-6C98-B747-9328-1CDF8A968463}" srcOrd="1" destOrd="0" presId="urn:microsoft.com/office/officeart/2005/8/layout/chevron2"/>
    <dgm:cxn modelId="{E32A2A59-A623-45CD-901F-A422230CBE7F}" type="presParOf" srcId="{D9684798-4EAF-0D4E-A15F-03D8FA1D9C6C}" destId="{427F47FC-A9DF-3D40-841E-D28F7FCE7E41}" srcOrd="1" destOrd="0" presId="urn:microsoft.com/office/officeart/2005/8/layout/chevron2"/>
    <dgm:cxn modelId="{41A6B192-2B1D-4BCB-8A4A-0390322BC7AF}" type="presParOf" srcId="{D9684798-4EAF-0D4E-A15F-03D8FA1D9C6C}" destId="{F569D780-FE75-9242-BF5B-89AA938AF753}" srcOrd="2" destOrd="0" presId="urn:microsoft.com/office/officeart/2005/8/layout/chevron2"/>
    <dgm:cxn modelId="{8939076D-E56B-43E4-AE11-7BE7095B52A9}" type="presParOf" srcId="{F569D780-FE75-9242-BF5B-89AA938AF753}" destId="{180AA8E6-5ACA-5347-9CBB-8ED231341462}" srcOrd="0" destOrd="0" presId="urn:microsoft.com/office/officeart/2005/8/layout/chevron2"/>
    <dgm:cxn modelId="{C15DA0A7-C8C6-4CC8-8860-8FE591E3D2F0}" type="presParOf" srcId="{F569D780-FE75-9242-BF5B-89AA938AF753}" destId="{5FBD8FFD-D2F6-8A46-A5D0-030CA6F7FB01}" srcOrd="1" destOrd="0" presId="urn:microsoft.com/office/officeart/2005/8/layout/chevron2"/>
    <dgm:cxn modelId="{88B18635-A25E-464B-A41F-EE5EA8210843}" type="presParOf" srcId="{D9684798-4EAF-0D4E-A15F-03D8FA1D9C6C}" destId="{84C882A7-73EA-8A42-832B-48F31FA964D3}" srcOrd="3" destOrd="0" presId="urn:microsoft.com/office/officeart/2005/8/layout/chevron2"/>
    <dgm:cxn modelId="{17B58CFF-DF40-4E30-A14E-0A43F5C48881}" type="presParOf" srcId="{D9684798-4EAF-0D4E-A15F-03D8FA1D9C6C}" destId="{BD44F1BF-5A81-CE49-9331-2A5736ED70CD}" srcOrd="4" destOrd="0" presId="urn:microsoft.com/office/officeart/2005/8/layout/chevron2"/>
    <dgm:cxn modelId="{F88CF8F7-54AD-4CC5-98DC-2C1BBB59D512}" type="presParOf" srcId="{BD44F1BF-5A81-CE49-9331-2A5736ED70CD}" destId="{9F5039DF-665C-8349-980A-A3D1EDEAE0E6}" srcOrd="0" destOrd="0" presId="urn:microsoft.com/office/officeart/2005/8/layout/chevron2"/>
    <dgm:cxn modelId="{892892C8-DA01-471C-8B7B-8214A8155415}" type="presParOf" srcId="{BD44F1BF-5A81-CE49-9331-2A5736ED70CD}" destId="{439B6363-34B0-7B45-B064-A0A3DA12FB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FE09A-3921-9C4D-960E-44B20541E07F}" type="doc">
      <dgm:prSet loTypeId="urn:microsoft.com/office/officeart/2005/8/layout/chevron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71ED441-D103-0840-99A2-1930FCCEEFFD}">
      <dgm:prSet phldrT="[Texto]"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B0F8BDF4-4873-6B43-9C56-03E76D3632C3}" type="parTrans" cxnId="{BD1D2A0D-A9D4-D145-B3C9-C619CEE43995}">
      <dgm:prSet/>
      <dgm:spPr/>
      <dgm:t>
        <a:bodyPr/>
        <a:lstStyle/>
        <a:p>
          <a:endParaRPr lang="es-ES"/>
        </a:p>
      </dgm:t>
    </dgm:pt>
    <dgm:pt modelId="{FBCB415D-9B89-194B-8C7F-C7140EABE7AB}" type="sibTrans" cxnId="{BD1D2A0D-A9D4-D145-B3C9-C619CEE43995}">
      <dgm:prSet/>
      <dgm:spPr/>
      <dgm:t>
        <a:bodyPr/>
        <a:lstStyle/>
        <a:p>
          <a:endParaRPr lang="es-ES"/>
        </a:p>
      </dgm:t>
    </dgm:pt>
    <dgm:pt modelId="{A7B61EED-69CD-7146-AD1B-4994187A98EF}">
      <dgm:prSet phldrT="[Texto]" custT="1"/>
      <dgm:spPr/>
      <dgm:t>
        <a:bodyPr/>
        <a:lstStyle/>
        <a:p>
          <a:pPr algn="just"/>
          <a:r>
            <a:rPr lang="es-CO" sz="2400" dirty="0" smtClean="0"/>
            <a:t>Estrategias Innovadoras que fortalezcan los procesos organizativos, liderazgo y empoderamiento de las mujeres</a:t>
          </a:r>
          <a:r>
            <a:rPr lang="es-ES" sz="2400" b="1" dirty="0" smtClean="0">
              <a:solidFill>
                <a:srgbClr val="002060"/>
              </a:solidFill>
            </a:rPr>
            <a:t>.</a:t>
          </a:r>
          <a:endParaRPr lang="es-ES" sz="2400" b="1" dirty="0">
            <a:solidFill>
              <a:srgbClr val="002060"/>
            </a:solidFill>
          </a:endParaRPr>
        </a:p>
      </dgm:t>
    </dgm:pt>
    <dgm:pt modelId="{3460538B-D3C6-0E49-9B2E-747FD6785B76}" type="parTrans" cxnId="{8B5650DF-6751-CB48-9F55-D0AAC0DA24B0}">
      <dgm:prSet/>
      <dgm:spPr/>
      <dgm:t>
        <a:bodyPr/>
        <a:lstStyle/>
        <a:p>
          <a:endParaRPr lang="es-ES"/>
        </a:p>
      </dgm:t>
    </dgm:pt>
    <dgm:pt modelId="{5A912413-F17E-134B-A849-658733E9D7C4}" type="sibTrans" cxnId="{8B5650DF-6751-CB48-9F55-D0AAC0DA24B0}">
      <dgm:prSet/>
      <dgm:spPr/>
      <dgm:t>
        <a:bodyPr/>
        <a:lstStyle/>
        <a:p>
          <a:endParaRPr lang="es-ES"/>
        </a:p>
      </dgm:t>
    </dgm:pt>
    <dgm:pt modelId="{462229DB-A565-E646-859A-B81B87D68F5D}">
      <dgm:prSet phldrT="[Texto]"/>
      <dgm:spPr/>
      <dgm:t>
        <a:bodyPr/>
        <a:lstStyle/>
        <a:p>
          <a:r>
            <a:rPr lang="es-ES" dirty="0" smtClean="0"/>
            <a:t>5</a:t>
          </a:r>
          <a:endParaRPr lang="es-ES" dirty="0"/>
        </a:p>
      </dgm:t>
    </dgm:pt>
    <dgm:pt modelId="{C27AA127-4090-D64D-ACFB-FD65132168FB}" type="parTrans" cxnId="{2337A95A-713F-E74B-9DE5-B9AC75FE4B41}">
      <dgm:prSet/>
      <dgm:spPr/>
      <dgm:t>
        <a:bodyPr/>
        <a:lstStyle/>
        <a:p>
          <a:endParaRPr lang="es-ES"/>
        </a:p>
      </dgm:t>
    </dgm:pt>
    <dgm:pt modelId="{0BB3FF05-D72E-0447-A686-F44BA24E5E0E}" type="sibTrans" cxnId="{2337A95A-713F-E74B-9DE5-B9AC75FE4B41}">
      <dgm:prSet/>
      <dgm:spPr/>
      <dgm:t>
        <a:bodyPr/>
        <a:lstStyle/>
        <a:p>
          <a:endParaRPr lang="es-ES"/>
        </a:p>
      </dgm:t>
    </dgm:pt>
    <dgm:pt modelId="{6E61E140-E53B-9E42-9220-D8E027744EAB}">
      <dgm:prSet phldrT="[Texto]" custT="1"/>
      <dgm:spPr/>
      <dgm:t>
        <a:bodyPr/>
        <a:lstStyle/>
        <a:p>
          <a:pPr algn="l"/>
          <a:r>
            <a:rPr lang="es-CO" sz="2400" dirty="0" smtClean="0"/>
            <a:t>Sistemas de Información con enfoque </a:t>
          </a:r>
          <a:r>
            <a:rPr lang="es-CO" sz="2400" dirty="0" smtClean="0"/>
            <a:t>de género y étnico.</a:t>
          </a:r>
          <a:endParaRPr lang="es-ES" sz="2400" b="1" dirty="0">
            <a:solidFill>
              <a:srgbClr val="002060"/>
            </a:solidFill>
          </a:endParaRPr>
        </a:p>
      </dgm:t>
    </dgm:pt>
    <dgm:pt modelId="{630A9E9A-BEC9-FB4D-AD81-130A8A3313FF}" type="parTrans" cxnId="{BAA4096F-DD8B-DB4A-BD5B-EE082A28EFA0}">
      <dgm:prSet/>
      <dgm:spPr/>
      <dgm:t>
        <a:bodyPr/>
        <a:lstStyle/>
        <a:p>
          <a:endParaRPr lang="es-ES"/>
        </a:p>
      </dgm:t>
    </dgm:pt>
    <dgm:pt modelId="{A872152F-29FB-C442-BAC1-1F6033780DAE}" type="sibTrans" cxnId="{BAA4096F-DD8B-DB4A-BD5B-EE082A28EFA0}">
      <dgm:prSet/>
      <dgm:spPr/>
      <dgm:t>
        <a:bodyPr/>
        <a:lstStyle/>
        <a:p>
          <a:endParaRPr lang="es-ES"/>
        </a:p>
      </dgm:t>
    </dgm:pt>
    <dgm:pt modelId="{D9684798-4EAF-0D4E-A15F-03D8FA1D9C6C}" type="pres">
      <dgm:prSet presAssocID="{51CFE09A-3921-9C4D-960E-44B20541E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FB29EA-8EF7-174E-B302-60786976B018}" type="pres">
      <dgm:prSet presAssocID="{871ED441-D103-0840-99A2-1930FCCEEFFD}" presName="composite" presStyleCnt="0"/>
      <dgm:spPr/>
      <dgm:t>
        <a:bodyPr/>
        <a:lstStyle/>
        <a:p>
          <a:endParaRPr lang="es-ES"/>
        </a:p>
      </dgm:t>
    </dgm:pt>
    <dgm:pt modelId="{B0DEEE5B-699F-3243-8E26-F87542BB496F}" type="pres">
      <dgm:prSet presAssocID="{871ED441-D103-0840-99A2-1930FCCEEFF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0187A4-6C98-B747-9328-1CDF8A968463}" type="pres">
      <dgm:prSet presAssocID="{871ED441-D103-0840-99A2-1930FCCEEFFD}" presName="descendantText" presStyleLbl="alignAcc1" presStyleIdx="0" presStyleCnt="2" custLinFactNeighborX="0" custLinFactNeighborY="105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F47FC-A9DF-3D40-841E-D28F7FCE7E41}" type="pres">
      <dgm:prSet presAssocID="{FBCB415D-9B89-194B-8C7F-C7140EABE7AB}" presName="sp" presStyleCnt="0"/>
      <dgm:spPr/>
      <dgm:t>
        <a:bodyPr/>
        <a:lstStyle/>
        <a:p>
          <a:endParaRPr lang="es-ES"/>
        </a:p>
      </dgm:t>
    </dgm:pt>
    <dgm:pt modelId="{F569D780-FE75-9242-BF5B-89AA938AF753}" type="pres">
      <dgm:prSet presAssocID="{462229DB-A565-E646-859A-B81B87D68F5D}" presName="composite" presStyleCnt="0"/>
      <dgm:spPr/>
      <dgm:t>
        <a:bodyPr/>
        <a:lstStyle/>
        <a:p>
          <a:endParaRPr lang="es-ES"/>
        </a:p>
      </dgm:t>
    </dgm:pt>
    <dgm:pt modelId="{180AA8E6-5ACA-5347-9CBB-8ED231341462}" type="pres">
      <dgm:prSet presAssocID="{462229DB-A565-E646-859A-B81B87D68F5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BD8FFD-D2F6-8A46-A5D0-030CA6F7FB01}" type="pres">
      <dgm:prSet presAssocID="{462229DB-A565-E646-859A-B81B87D68F5D}" presName="descendantText" presStyleLbl="alignAcc1" presStyleIdx="1" presStyleCnt="2" custLinFactNeighborX="1320" custLinFactNeighborY="4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8755A6-4A04-4300-89D2-69FCD9F127C5}" type="presOf" srcId="{51CFE09A-3921-9C4D-960E-44B20541E07F}" destId="{D9684798-4EAF-0D4E-A15F-03D8FA1D9C6C}" srcOrd="0" destOrd="0" presId="urn:microsoft.com/office/officeart/2005/8/layout/chevron2"/>
    <dgm:cxn modelId="{6C6DA1FC-CF03-420A-A531-07D8A8C68EA7}" type="presOf" srcId="{871ED441-D103-0840-99A2-1930FCCEEFFD}" destId="{B0DEEE5B-699F-3243-8E26-F87542BB496F}" srcOrd="0" destOrd="0" presId="urn:microsoft.com/office/officeart/2005/8/layout/chevron2"/>
    <dgm:cxn modelId="{BDC94357-CEC4-41BF-836E-20EEF5993A27}" type="presOf" srcId="{6E61E140-E53B-9E42-9220-D8E027744EAB}" destId="{5FBD8FFD-D2F6-8A46-A5D0-030CA6F7FB01}" srcOrd="0" destOrd="0" presId="urn:microsoft.com/office/officeart/2005/8/layout/chevron2"/>
    <dgm:cxn modelId="{356BCEAC-92A2-47F0-83AE-600CEE53EA46}" type="presOf" srcId="{A7B61EED-69CD-7146-AD1B-4994187A98EF}" destId="{7B0187A4-6C98-B747-9328-1CDF8A968463}" srcOrd="0" destOrd="0" presId="urn:microsoft.com/office/officeart/2005/8/layout/chevron2"/>
    <dgm:cxn modelId="{8B5650DF-6751-CB48-9F55-D0AAC0DA24B0}" srcId="{871ED441-D103-0840-99A2-1930FCCEEFFD}" destId="{A7B61EED-69CD-7146-AD1B-4994187A98EF}" srcOrd="0" destOrd="0" parTransId="{3460538B-D3C6-0E49-9B2E-747FD6785B76}" sibTransId="{5A912413-F17E-134B-A849-658733E9D7C4}"/>
    <dgm:cxn modelId="{7183A6B6-F546-45C3-A4A6-1DBFEC039518}" type="presOf" srcId="{462229DB-A565-E646-859A-B81B87D68F5D}" destId="{180AA8E6-5ACA-5347-9CBB-8ED231341462}" srcOrd="0" destOrd="0" presId="urn:microsoft.com/office/officeart/2005/8/layout/chevron2"/>
    <dgm:cxn modelId="{BAA4096F-DD8B-DB4A-BD5B-EE082A28EFA0}" srcId="{462229DB-A565-E646-859A-B81B87D68F5D}" destId="{6E61E140-E53B-9E42-9220-D8E027744EAB}" srcOrd="0" destOrd="0" parTransId="{630A9E9A-BEC9-FB4D-AD81-130A8A3313FF}" sibTransId="{A872152F-29FB-C442-BAC1-1F6033780DAE}"/>
    <dgm:cxn modelId="{2337A95A-713F-E74B-9DE5-B9AC75FE4B41}" srcId="{51CFE09A-3921-9C4D-960E-44B20541E07F}" destId="{462229DB-A565-E646-859A-B81B87D68F5D}" srcOrd="1" destOrd="0" parTransId="{C27AA127-4090-D64D-ACFB-FD65132168FB}" sibTransId="{0BB3FF05-D72E-0447-A686-F44BA24E5E0E}"/>
    <dgm:cxn modelId="{BD1D2A0D-A9D4-D145-B3C9-C619CEE43995}" srcId="{51CFE09A-3921-9C4D-960E-44B20541E07F}" destId="{871ED441-D103-0840-99A2-1930FCCEEFFD}" srcOrd="0" destOrd="0" parTransId="{B0F8BDF4-4873-6B43-9C56-03E76D3632C3}" sibTransId="{FBCB415D-9B89-194B-8C7F-C7140EABE7AB}"/>
    <dgm:cxn modelId="{6C53C0F7-41EF-4CE1-ADDB-3DC70F59EB51}" type="presParOf" srcId="{D9684798-4EAF-0D4E-A15F-03D8FA1D9C6C}" destId="{90FB29EA-8EF7-174E-B302-60786976B018}" srcOrd="0" destOrd="0" presId="urn:microsoft.com/office/officeart/2005/8/layout/chevron2"/>
    <dgm:cxn modelId="{7B63B7D9-6A62-4DE5-B55F-3E5E9B805DA0}" type="presParOf" srcId="{90FB29EA-8EF7-174E-B302-60786976B018}" destId="{B0DEEE5B-699F-3243-8E26-F87542BB496F}" srcOrd="0" destOrd="0" presId="urn:microsoft.com/office/officeart/2005/8/layout/chevron2"/>
    <dgm:cxn modelId="{EEB7D0AA-176B-4856-9CC4-122066E3205C}" type="presParOf" srcId="{90FB29EA-8EF7-174E-B302-60786976B018}" destId="{7B0187A4-6C98-B747-9328-1CDF8A968463}" srcOrd="1" destOrd="0" presId="urn:microsoft.com/office/officeart/2005/8/layout/chevron2"/>
    <dgm:cxn modelId="{67D82AD2-D813-4BD2-844E-91B39DEEF0AE}" type="presParOf" srcId="{D9684798-4EAF-0D4E-A15F-03D8FA1D9C6C}" destId="{427F47FC-A9DF-3D40-841E-D28F7FCE7E41}" srcOrd="1" destOrd="0" presId="urn:microsoft.com/office/officeart/2005/8/layout/chevron2"/>
    <dgm:cxn modelId="{1CFE367F-5A6E-4332-B87F-174A69CC274E}" type="presParOf" srcId="{D9684798-4EAF-0D4E-A15F-03D8FA1D9C6C}" destId="{F569D780-FE75-9242-BF5B-89AA938AF753}" srcOrd="2" destOrd="0" presId="urn:microsoft.com/office/officeart/2005/8/layout/chevron2"/>
    <dgm:cxn modelId="{6D044BF9-15F7-4DEB-8241-BE0CFB807763}" type="presParOf" srcId="{F569D780-FE75-9242-BF5B-89AA938AF753}" destId="{180AA8E6-5ACA-5347-9CBB-8ED231341462}" srcOrd="0" destOrd="0" presId="urn:microsoft.com/office/officeart/2005/8/layout/chevron2"/>
    <dgm:cxn modelId="{E39F68EE-F780-4441-B87E-381C57E5848B}" type="presParOf" srcId="{F569D780-FE75-9242-BF5B-89AA938AF753}" destId="{5FBD8FFD-D2F6-8A46-A5D0-030CA6F7FB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EE5B-699F-3243-8E26-F87542BB496F}">
      <dsp:nvSpPr>
        <dsp:cNvPr id="0" name=""/>
        <dsp:cNvSpPr/>
      </dsp:nvSpPr>
      <dsp:spPr>
        <a:xfrm rot="5400000">
          <a:off x="-187285" y="188299"/>
          <a:ext cx="1248570" cy="8739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</a:t>
          </a:r>
          <a:endParaRPr lang="es-ES" sz="2400" kern="1200" dirty="0"/>
        </a:p>
      </dsp:txBody>
      <dsp:txXfrm rot="-5400000">
        <a:off x="1" y="438014"/>
        <a:ext cx="873999" cy="374571"/>
      </dsp:txXfrm>
    </dsp:sp>
    <dsp:sp modelId="{7B0187A4-6C98-B747-9328-1CDF8A968463}">
      <dsp:nvSpPr>
        <dsp:cNvPr id="0" name=""/>
        <dsp:cNvSpPr/>
      </dsp:nvSpPr>
      <dsp:spPr>
        <a:xfrm rot="5400000">
          <a:off x="4293791" y="-3333368"/>
          <a:ext cx="811571" cy="765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b="1" kern="1200" dirty="0" smtClean="0">
              <a:solidFill>
                <a:srgbClr val="002060"/>
              </a:solidFill>
            </a:rPr>
            <a:t>ENFOQUE DE DERECHOS</a:t>
          </a:r>
          <a:endParaRPr lang="es-ES" sz="2200" b="1" kern="1200" dirty="0">
            <a:solidFill>
              <a:srgbClr val="002060"/>
            </a:solidFill>
          </a:endParaRPr>
        </a:p>
      </dsp:txBody>
      <dsp:txXfrm rot="-5400000">
        <a:off x="873999" y="126042"/>
        <a:ext cx="7611537" cy="732335"/>
      </dsp:txXfrm>
    </dsp:sp>
    <dsp:sp modelId="{180AA8E6-5ACA-5347-9CBB-8ED231341462}">
      <dsp:nvSpPr>
        <dsp:cNvPr id="0" name=""/>
        <dsp:cNvSpPr/>
      </dsp:nvSpPr>
      <dsp:spPr>
        <a:xfrm rot="5400000">
          <a:off x="-187285" y="1240959"/>
          <a:ext cx="1248570" cy="873999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</a:t>
          </a:r>
          <a:endParaRPr lang="es-ES" sz="2400" kern="1200" dirty="0"/>
        </a:p>
      </dsp:txBody>
      <dsp:txXfrm rot="-5400000">
        <a:off x="1" y="1490674"/>
        <a:ext cx="873999" cy="374571"/>
      </dsp:txXfrm>
    </dsp:sp>
    <dsp:sp modelId="{5FBD8FFD-D2F6-8A46-A5D0-030CA6F7FB01}">
      <dsp:nvSpPr>
        <dsp:cNvPr id="0" name=""/>
        <dsp:cNvSpPr/>
      </dsp:nvSpPr>
      <dsp:spPr>
        <a:xfrm rot="5400000">
          <a:off x="4293791" y="-2366118"/>
          <a:ext cx="811571" cy="765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b="1" kern="1200" dirty="0" smtClean="0">
              <a:solidFill>
                <a:srgbClr val="002060"/>
              </a:solidFill>
            </a:rPr>
            <a:t>ENFOQUE TERRITORIAL - DIVERSIDAD DE LA POBLACION</a:t>
          </a:r>
          <a:endParaRPr lang="es-ES" sz="2200" b="1" kern="1200" dirty="0">
            <a:solidFill>
              <a:srgbClr val="002060"/>
            </a:solidFill>
          </a:endParaRPr>
        </a:p>
      </dsp:txBody>
      <dsp:txXfrm rot="-5400000">
        <a:off x="873999" y="1093292"/>
        <a:ext cx="7611537" cy="732335"/>
      </dsp:txXfrm>
    </dsp:sp>
    <dsp:sp modelId="{9F5039DF-665C-8349-980A-A3D1EDEAE0E6}">
      <dsp:nvSpPr>
        <dsp:cNvPr id="0" name=""/>
        <dsp:cNvSpPr/>
      </dsp:nvSpPr>
      <dsp:spPr>
        <a:xfrm rot="5400000">
          <a:off x="-187285" y="2351684"/>
          <a:ext cx="1248570" cy="873999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</a:t>
          </a:r>
          <a:endParaRPr lang="es-ES" sz="2400" kern="1200" dirty="0"/>
        </a:p>
      </dsp:txBody>
      <dsp:txXfrm rot="-5400000">
        <a:off x="1" y="2601399"/>
        <a:ext cx="873999" cy="374571"/>
      </dsp:txXfrm>
    </dsp:sp>
    <dsp:sp modelId="{439B6363-34B0-7B45-B064-A0A3DA12FB4E}">
      <dsp:nvSpPr>
        <dsp:cNvPr id="0" name=""/>
        <dsp:cNvSpPr/>
      </dsp:nvSpPr>
      <dsp:spPr>
        <a:xfrm rot="5400000">
          <a:off x="4235727" y="-1255393"/>
          <a:ext cx="927698" cy="765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b="1" kern="1200" dirty="0" smtClean="0">
              <a:solidFill>
                <a:srgbClr val="002060"/>
              </a:solidFill>
            </a:rPr>
            <a:t>ENFOQUE DE GÉNERO - ANALISIS DE GÉNERO.</a:t>
          </a:r>
          <a:endParaRPr lang="es-ES" sz="2200" b="1" kern="1200" dirty="0">
            <a:solidFill>
              <a:srgbClr val="002060"/>
            </a:solidFill>
          </a:endParaRPr>
        </a:p>
      </dsp:txBody>
      <dsp:txXfrm rot="-5400000">
        <a:off x="873999" y="2151621"/>
        <a:ext cx="7605869" cy="837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EE5B-699F-3243-8E26-F87542BB496F}">
      <dsp:nvSpPr>
        <dsp:cNvPr id="0" name=""/>
        <dsp:cNvSpPr/>
      </dsp:nvSpPr>
      <dsp:spPr>
        <a:xfrm rot="5400000">
          <a:off x="-187285" y="188299"/>
          <a:ext cx="1248570" cy="87399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</a:t>
          </a:r>
          <a:endParaRPr lang="es-ES" sz="2400" kern="1200" dirty="0"/>
        </a:p>
      </dsp:txBody>
      <dsp:txXfrm rot="-5400000">
        <a:off x="1" y="438014"/>
        <a:ext cx="873999" cy="374571"/>
      </dsp:txXfrm>
    </dsp:sp>
    <dsp:sp modelId="{7B0187A4-6C98-B747-9328-1CDF8A968463}">
      <dsp:nvSpPr>
        <dsp:cNvPr id="0" name=""/>
        <dsp:cNvSpPr/>
      </dsp:nvSpPr>
      <dsp:spPr>
        <a:xfrm rot="5400000">
          <a:off x="4293791" y="-3333368"/>
          <a:ext cx="811571" cy="765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smtClean="0">
              <a:solidFill>
                <a:srgbClr val="002060"/>
              </a:solidFill>
            </a:rPr>
            <a:t>NORMATIVIDAD JURÍDICA: NACIONAL E INTERNACIONAL.</a:t>
          </a:r>
          <a:endParaRPr lang="es-ES" sz="2200" b="1" kern="1200" dirty="0">
            <a:solidFill>
              <a:srgbClr val="002060"/>
            </a:solidFill>
          </a:endParaRPr>
        </a:p>
      </dsp:txBody>
      <dsp:txXfrm rot="-5400000">
        <a:off x="873999" y="126042"/>
        <a:ext cx="7611537" cy="732335"/>
      </dsp:txXfrm>
    </dsp:sp>
    <dsp:sp modelId="{180AA8E6-5ACA-5347-9CBB-8ED231341462}">
      <dsp:nvSpPr>
        <dsp:cNvPr id="0" name=""/>
        <dsp:cNvSpPr/>
      </dsp:nvSpPr>
      <dsp:spPr>
        <a:xfrm rot="5400000">
          <a:off x="-187285" y="1240959"/>
          <a:ext cx="1248570" cy="873999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</a:t>
          </a:r>
          <a:endParaRPr lang="es-ES" sz="2400" kern="1200" dirty="0"/>
        </a:p>
      </dsp:txBody>
      <dsp:txXfrm rot="-5400000">
        <a:off x="1" y="1490674"/>
        <a:ext cx="873999" cy="374571"/>
      </dsp:txXfrm>
    </dsp:sp>
    <dsp:sp modelId="{5FBD8FFD-D2F6-8A46-A5D0-030CA6F7FB01}">
      <dsp:nvSpPr>
        <dsp:cNvPr id="0" name=""/>
        <dsp:cNvSpPr/>
      </dsp:nvSpPr>
      <dsp:spPr>
        <a:xfrm rot="5400000">
          <a:off x="4293791" y="-2366118"/>
          <a:ext cx="811571" cy="765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200" b="1" kern="1200" dirty="0" smtClean="0">
              <a:solidFill>
                <a:srgbClr val="002060"/>
              </a:solidFill>
            </a:rPr>
            <a:t>MECANISMOS DE GÉNERO ESTABLECIDOS.</a:t>
          </a:r>
          <a:endParaRPr lang="es-ES" sz="2200" b="1" kern="1200" dirty="0">
            <a:solidFill>
              <a:srgbClr val="002060"/>
            </a:solidFill>
          </a:endParaRPr>
        </a:p>
      </dsp:txBody>
      <dsp:txXfrm rot="-5400000">
        <a:off x="873999" y="1093292"/>
        <a:ext cx="7611537" cy="732335"/>
      </dsp:txXfrm>
    </dsp:sp>
    <dsp:sp modelId="{9F5039DF-665C-8349-980A-A3D1EDEAE0E6}">
      <dsp:nvSpPr>
        <dsp:cNvPr id="0" name=""/>
        <dsp:cNvSpPr/>
      </dsp:nvSpPr>
      <dsp:spPr>
        <a:xfrm rot="5400000">
          <a:off x="-187285" y="2351684"/>
          <a:ext cx="1248570" cy="873999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</a:t>
          </a:r>
          <a:endParaRPr lang="es-ES" sz="2400" kern="1200" dirty="0"/>
        </a:p>
      </dsp:txBody>
      <dsp:txXfrm rot="-5400000">
        <a:off x="1" y="2601399"/>
        <a:ext cx="873999" cy="374571"/>
      </dsp:txXfrm>
    </dsp:sp>
    <dsp:sp modelId="{439B6363-34B0-7B45-B064-A0A3DA12FB4E}">
      <dsp:nvSpPr>
        <dsp:cNvPr id="0" name=""/>
        <dsp:cNvSpPr/>
      </dsp:nvSpPr>
      <dsp:spPr>
        <a:xfrm rot="5400000">
          <a:off x="4235727" y="-1255393"/>
          <a:ext cx="927698" cy="76511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>
              <a:solidFill>
                <a:srgbClr val="002060"/>
              </a:solidFill>
            </a:rPr>
            <a:t>OFERTA DEL ESTADO.</a:t>
          </a:r>
          <a:endParaRPr lang="es-ES" sz="2400" b="1" kern="1200" dirty="0">
            <a:solidFill>
              <a:srgbClr val="002060"/>
            </a:solidFill>
          </a:endParaRPr>
        </a:p>
      </dsp:txBody>
      <dsp:txXfrm rot="-5400000">
        <a:off x="873999" y="2151621"/>
        <a:ext cx="7605869" cy="837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EE5B-699F-3243-8E26-F87542BB496F}">
      <dsp:nvSpPr>
        <dsp:cNvPr id="0" name=""/>
        <dsp:cNvSpPr/>
      </dsp:nvSpPr>
      <dsp:spPr>
        <a:xfrm rot="5400000">
          <a:off x="-212633" y="213278"/>
          <a:ext cx="1417559" cy="99229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1</a:t>
          </a:r>
          <a:endParaRPr lang="es-ES" sz="2700" kern="1200" dirty="0"/>
        </a:p>
      </dsp:txBody>
      <dsp:txXfrm rot="-5400000">
        <a:off x="2" y="496790"/>
        <a:ext cx="992291" cy="425268"/>
      </dsp:txXfrm>
    </dsp:sp>
    <dsp:sp modelId="{7B0187A4-6C98-B747-9328-1CDF8A968463}">
      <dsp:nvSpPr>
        <dsp:cNvPr id="0" name=""/>
        <dsp:cNvSpPr/>
      </dsp:nvSpPr>
      <dsp:spPr>
        <a:xfrm rot="5400000">
          <a:off x="4150238" y="-3060333"/>
          <a:ext cx="921413" cy="7237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Inclusión de las mujeres en los procesos de gobernabilidad y desarrollo territorial</a:t>
          </a:r>
          <a:r>
            <a:rPr lang="es-ES" sz="2400" b="1" kern="1200" dirty="0" smtClean="0">
              <a:solidFill>
                <a:srgbClr val="002060"/>
              </a:solidFill>
            </a:rPr>
            <a:t>.</a:t>
          </a:r>
          <a:endParaRPr lang="es-ES" sz="2400" b="1" kern="1200" dirty="0">
            <a:solidFill>
              <a:srgbClr val="002060"/>
            </a:solidFill>
          </a:endParaRPr>
        </a:p>
      </dsp:txBody>
      <dsp:txXfrm rot="-5400000">
        <a:off x="992291" y="142594"/>
        <a:ext cx="7192328" cy="831453"/>
      </dsp:txXfrm>
    </dsp:sp>
    <dsp:sp modelId="{180AA8E6-5ACA-5347-9CBB-8ED231341462}">
      <dsp:nvSpPr>
        <dsp:cNvPr id="0" name=""/>
        <dsp:cNvSpPr/>
      </dsp:nvSpPr>
      <dsp:spPr>
        <a:xfrm rot="5400000">
          <a:off x="-212633" y="1437805"/>
          <a:ext cx="1417559" cy="992291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2</a:t>
          </a:r>
          <a:endParaRPr lang="es-ES" sz="2700" kern="1200" dirty="0"/>
        </a:p>
      </dsp:txBody>
      <dsp:txXfrm rot="-5400000">
        <a:off x="2" y="1721317"/>
        <a:ext cx="992291" cy="425268"/>
      </dsp:txXfrm>
    </dsp:sp>
    <dsp:sp modelId="{5FBD8FFD-D2F6-8A46-A5D0-030CA6F7FB01}">
      <dsp:nvSpPr>
        <dsp:cNvPr id="0" name=""/>
        <dsp:cNvSpPr/>
      </dsp:nvSpPr>
      <dsp:spPr>
        <a:xfrm rot="5400000">
          <a:off x="4150238" y="-1891920"/>
          <a:ext cx="921413" cy="7237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Diseñar políticas públicas con presupuestos reales de inversión</a:t>
          </a:r>
          <a:endParaRPr lang="es-ES" sz="2400" b="1" kern="1200" dirty="0">
            <a:solidFill>
              <a:srgbClr val="002060"/>
            </a:solidFill>
          </a:endParaRPr>
        </a:p>
      </dsp:txBody>
      <dsp:txXfrm rot="-5400000">
        <a:off x="992291" y="1311007"/>
        <a:ext cx="7192328" cy="831453"/>
      </dsp:txXfrm>
    </dsp:sp>
    <dsp:sp modelId="{9F5039DF-665C-8349-980A-A3D1EDEAE0E6}">
      <dsp:nvSpPr>
        <dsp:cNvPr id="0" name=""/>
        <dsp:cNvSpPr/>
      </dsp:nvSpPr>
      <dsp:spPr>
        <a:xfrm rot="5400000">
          <a:off x="-212633" y="2728254"/>
          <a:ext cx="1417559" cy="992291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3</a:t>
          </a:r>
          <a:endParaRPr lang="es-ES" sz="2700" kern="1200" dirty="0"/>
        </a:p>
      </dsp:txBody>
      <dsp:txXfrm rot="-5400000">
        <a:off x="2" y="3011766"/>
        <a:ext cx="992291" cy="425268"/>
      </dsp:txXfrm>
    </dsp:sp>
    <dsp:sp modelId="{439B6363-34B0-7B45-B064-A0A3DA12FB4E}">
      <dsp:nvSpPr>
        <dsp:cNvPr id="0" name=""/>
        <dsp:cNvSpPr/>
      </dsp:nvSpPr>
      <dsp:spPr>
        <a:xfrm rot="5400000">
          <a:off x="4084316" y="-642326"/>
          <a:ext cx="1053259" cy="7237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Adecuación Institucional y formación de funcionarios</a:t>
          </a:r>
          <a:r>
            <a:rPr lang="es-CO" sz="2400" b="1" kern="1200" dirty="0" smtClean="0">
              <a:solidFill>
                <a:srgbClr val="002060"/>
              </a:solidFill>
            </a:rPr>
            <a:t>.</a:t>
          </a:r>
          <a:endParaRPr lang="es-ES" sz="2400" b="1" kern="1200" dirty="0">
            <a:solidFill>
              <a:srgbClr val="002060"/>
            </a:solidFill>
          </a:endParaRPr>
        </a:p>
      </dsp:txBody>
      <dsp:txXfrm rot="-5400000">
        <a:off x="992292" y="2501114"/>
        <a:ext cx="7185892" cy="950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EE5B-699F-3243-8E26-F87542BB496F}">
      <dsp:nvSpPr>
        <dsp:cNvPr id="0" name=""/>
        <dsp:cNvSpPr/>
      </dsp:nvSpPr>
      <dsp:spPr>
        <a:xfrm rot="5400000">
          <a:off x="-316357" y="317815"/>
          <a:ext cx="2109052" cy="14763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4</a:t>
          </a:r>
          <a:endParaRPr lang="es-ES" sz="4100" kern="1200" dirty="0"/>
        </a:p>
      </dsp:txBody>
      <dsp:txXfrm rot="-5400000">
        <a:off x="1" y="739625"/>
        <a:ext cx="1476336" cy="632716"/>
      </dsp:txXfrm>
    </dsp:sp>
    <dsp:sp modelId="{7B0187A4-6C98-B747-9328-1CDF8A968463}">
      <dsp:nvSpPr>
        <dsp:cNvPr id="0" name=""/>
        <dsp:cNvSpPr/>
      </dsp:nvSpPr>
      <dsp:spPr>
        <a:xfrm rot="5400000">
          <a:off x="4167526" y="-2545459"/>
          <a:ext cx="1370884" cy="6753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Estrategias Innovadoras que fortalezcan los procesos organizativos, liderazgo y empoderamiento de las mujeres</a:t>
          </a:r>
          <a:r>
            <a:rPr lang="es-ES" sz="2400" b="1" kern="1200" dirty="0" smtClean="0">
              <a:solidFill>
                <a:srgbClr val="002060"/>
              </a:solidFill>
            </a:rPr>
            <a:t>.</a:t>
          </a:r>
          <a:endParaRPr lang="es-ES" sz="2400" b="1" kern="1200" dirty="0">
            <a:solidFill>
              <a:srgbClr val="002060"/>
            </a:solidFill>
          </a:endParaRPr>
        </a:p>
      </dsp:txBody>
      <dsp:txXfrm rot="-5400000">
        <a:off x="1476337" y="212651"/>
        <a:ext cx="6686342" cy="1237042"/>
      </dsp:txXfrm>
    </dsp:sp>
    <dsp:sp modelId="{180AA8E6-5ACA-5347-9CBB-8ED231341462}">
      <dsp:nvSpPr>
        <dsp:cNvPr id="0" name=""/>
        <dsp:cNvSpPr/>
      </dsp:nvSpPr>
      <dsp:spPr>
        <a:xfrm rot="5400000">
          <a:off x="-316357" y="2139672"/>
          <a:ext cx="2109052" cy="147633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5</a:t>
          </a:r>
          <a:endParaRPr lang="es-ES" sz="4100" kern="1200" dirty="0"/>
        </a:p>
      </dsp:txBody>
      <dsp:txXfrm rot="-5400000">
        <a:off x="1" y="2561482"/>
        <a:ext cx="1476336" cy="632716"/>
      </dsp:txXfrm>
    </dsp:sp>
    <dsp:sp modelId="{5FBD8FFD-D2F6-8A46-A5D0-030CA6F7FB01}">
      <dsp:nvSpPr>
        <dsp:cNvPr id="0" name=""/>
        <dsp:cNvSpPr/>
      </dsp:nvSpPr>
      <dsp:spPr>
        <a:xfrm rot="5400000">
          <a:off x="4167526" y="-807089"/>
          <a:ext cx="1370884" cy="6753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/>
            <a:t>Sistemas de Información con enfoque </a:t>
          </a:r>
          <a:r>
            <a:rPr lang="es-CO" sz="2400" kern="1200" dirty="0" smtClean="0"/>
            <a:t>de género y étnico.</a:t>
          </a:r>
          <a:endParaRPr lang="es-ES" sz="2400" b="1" kern="1200" dirty="0">
            <a:solidFill>
              <a:srgbClr val="002060"/>
            </a:solidFill>
          </a:endParaRPr>
        </a:p>
      </dsp:txBody>
      <dsp:txXfrm rot="-5400000">
        <a:off x="1476337" y="1951021"/>
        <a:ext cx="6686342" cy="1237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42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18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24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89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82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6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59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50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28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44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29B3-7E60-4D40-A2B7-4B84FD509C66}" type="datetimeFigureOut">
              <a:rPr lang="es-ES" smtClean="0"/>
              <a:t>14/06/2016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E097-E33D-2249-BC96-E31299F12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7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titl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9" y="-109182"/>
            <a:ext cx="8861102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199" y="179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000" b="1" dirty="0" smtClean="0">
                <a:solidFill>
                  <a:srgbClr val="FF0000"/>
                </a:solidFill>
              </a:rPr>
              <a:t>INCLUSION, GENERO Y EQUIDAD: TAREAS PENDIENTES</a:t>
            </a:r>
            <a:endParaRPr lang="es-CO" sz="3000" b="1" dirty="0">
              <a:solidFill>
                <a:srgbClr val="FF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1449" y="3539569"/>
            <a:ext cx="8861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200" b="1" dirty="0" smtClean="0">
                <a:solidFill>
                  <a:srgbClr val="FF0000"/>
                </a:solidFill>
              </a:rPr>
              <a:t>CONFERENCIA INTERAMERICANA DE ALCALDES Y AUTORIDADES LOCALES</a:t>
            </a:r>
            <a:endParaRPr lang="es-CO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6"/>
            <a:ext cx="9147873" cy="6834554"/>
          </a:xfrm>
          <a:prstGeom prst="rect">
            <a:avLst/>
          </a:prstGeom>
        </p:spPr>
      </p:pic>
      <p:pic>
        <p:nvPicPr>
          <p:cNvPr id="3" name="Imagen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3696"/>
            <a:ext cx="9147873" cy="68345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RETOS Y DESAFIOS</a:t>
            </a:r>
            <a:endParaRPr lang="es-C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514840"/>
              </p:ext>
            </p:extLst>
          </p:nvPr>
        </p:nvGraphicFramePr>
        <p:xfrm>
          <a:off x="457200" y="1498600"/>
          <a:ext cx="8229600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2000px-USAID-Identity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638"/>
            <a:ext cx="1338277" cy="341040"/>
          </a:xfrm>
          <a:prstGeom prst="rect">
            <a:avLst/>
          </a:prstGeom>
        </p:spPr>
      </p:pic>
      <p:pic>
        <p:nvPicPr>
          <p:cNvPr id="8" name="Imagen 7" descr="ACDI-VOCA-logo-gray-ta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77" y="272515"/>
            <a:ext cx="1289960" cy="3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873" cy="683455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48018" y="1473958"/>
            <a:ext cx="8229600" cy="2770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“</a:t>
            </a:r>
            <a:r>
              <a:rPr lang="es-CO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A </a:t>
            </a:r>
            <a:r>
              <a:rPr lang="es-CO" sz="32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lo mejor nada sea tan importante hoy en la economía política del desarrollo como que se reconozca como es debido la participación y el liderazgo en el territorio político, económico y social de las mujeres. Se trata de un aspecto muy importante del </a:t>
            </a:r>
            <a:r>
              <a:rPr lang="es-CO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desarrollo </a:t>
            </a:r>
            <a:r>
              <a:rPr lang="es-CO" sz="3200" b="1" dirty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como libertad”.</a:t>
            </a:r>
          </a:p>
          <a:p>
            <a:r>
              <a:rPr lang="es-CO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                                                                   </a:t>
            </a:r>
            <a:r>
              <a:rPr lang="es-CO" sz="3200" b="1" dirty="0" err="1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Amartya</a:t>
            </a:r>
            <a:r>
              <a:rPr lang="es-CO" sz="32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s-CO" sz="3200" b="1" dirty="0" err="1">
                <a:ln w="10541" cmpd="sng">
                  <a:noFill/>
                  <a:prstDash val="solid"/>
                </a:ln>
                <a:solidFill>
                  <a:srgbClr val="002060"/>
                </a:solidFill>
              </a:rPr>
              <a:t>Sen</a:t>
            </a:r>
            <a:endParaRPr lang="es-CO" sz="3200" b="1" dirty="0" smtClean="0">
              <a:solidFill>
                <a:srgbClr val="002060"/>
              </a:solidFill>
            </a:endParaRPr>
          </a:p>
          <a:p>
            <a:endParaRPr lang="es-CO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"/>
            <a:ext cx="9147873" cy="683455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48018" y="730155"/>
            <a:ext cx="7977116" cy="80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solidFill>
                  <a:srgbClr val="FF0000"/>
                </a:solidFill>
              </a:rPr>
              <a:t>GRACIAS </a:t>
            </a:r>
            <a:endParaRPr lang="es-CO" sz="4000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018" y="2006220"/>
            <a:ext cx="3875965" cy="2906974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125" y="2006220"/>
            <a:ext cx="4363118" cy="29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873" cy="683455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2426507"/>
            <a:ext cx="8229600" cy="151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 smtClean="0">
                <a:solidFill>
                  <a:srgbClr val="002060"/>
                </a:solidFill>
              </a:rPr>
              <a:t>“LA PAZ NO ES SOLAMENTE LA AUSENCIA DE LA GUERRA; MIENTRAS HAYA POBREZA, RACISMO, DISCRIMINACIÓN Y EXCLUSIÓN DÍFICILMENTE PODREMOS ALCANZAR UN MUNDO DE PAZ”.</a:t>
            </a:r>
          </a:p>
          <a:p>
            <a:endParaRPr lang="es-CO" sz="3200" b="1" dirty="0" smtClean="0">
              <a:solidFill>
                <a:srgbClr val="002060"/>
              </a:solidFill>
            </a:endParaRPr>
          </a:p>
          <a:p>
            <a:r>
              <a:rPr lang="es-CO" sz="3200" b="1" dirty="0" smtClean="0">
                <a:solidFill>
                  <a:srgbClr val="002060"/>
                </a:solidFill>
              </a:rPr>
              <a:t>RIGOBERTA MENCHÚ</a:t>
            </a:r>
            <a:endParaRPr lang="es-CO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3" y="363017"/>
            <a:ext cx="9147873" cy="6834554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44168017"/>
              </p:ext>
            </p:extLst>
          </p:nvPr>
        </p:nvGraphicFramePr>
        <p:xfrm>
          <a:off x="223059" y="1622041"/>
          <a:ext cx="8525155" cy="341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CONSIDERACIONES FUNDAMENTALES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" y="943952"/>
            <a:ext cx="9147873" cy="683455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12943" y="1678675"/>
            <a:ext cx="433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636404"/>
              </p:ext>
            </p:extLst>
          </p:nvPr>
        </p:nvGraphicFramePr>
        <p:xfrm>
          <a:off x="668739" y="1768634"/>
          <a:ext cx="7397087" cy="427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68738" y="6045958"/>
            <a:ext cx="5765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 smtClean="0"/>
              <a:t>Fuente: DANE – Proyección basada en Censo 2005</a:t>
            </a:r>
            <a:endParaRPr lang="es-CO" sz="1050" b="1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POBLACION EN COLOMBIA</a:t>
            </a:r>
            <a:endParaRPr lang="es-C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3" y="41296"/>
            <a:ext cx="9147873" cy="6834554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AVANCES: DESDE LA PERSPECTIVA DE GÉNERO</a:t>
            </a:r>
            <a:endParaRPr lang="es-C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40364842"/>
              </p:ext>
            </p:extLst>
          </p:nvPr>
        </p:nvGraphicFramePr>
        <p:xfrm>
          <a:off x="223059" y="1622041"/>
          <a:ext cx="8525155" cy="341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92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6"/>
            <a:ext cx="9147873" cy="6834554"/>
          </a:xfrm>
          <a:prstGeom prst="rect">
            <a:avLst/>
          </a:prstGeom>
        </p:spPr>
      </p:pic>
      <p:pic>
        <p:nvPicPr>
          <p:cNvPr id="2" name="Imagen 1" descr="2000px-USAID-Identity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" y="274638"/>
            <a:ext cx="1338277" cy="341040"/>
          </a:xfrm>
          <a:prstGeom prst="rect">
            <a:avLst/>
          </a:prstGeom>
        </p:spPr>
      </p:pic>
      <p:pic>
        <p:nvPicPr>
          <p:cNvPr id="6" name="Imagen 5" descr="ACDI-VOCA-logo-gray-t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77" y="272515"/>
            <a:ext cx="1289960" cy="33367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INTERVENCIÓN DEL PROGRAMA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AFRODESCENDIENTES E INDIGENAS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9" name="Marcador de contenido 3" descr="mapa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376" y="1491445"/>
            <a:ext cx="5568286" cy="422696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41714" y="2028639"/>
            <a:ext cx="40450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rgbClr val="002060"/>
                </a:solidFill>
              </a:rPr>
              <a:t>Población Afrodescendiente (10,4%) </a:t>
            </a:r>
          </a:p>
          <a:p>
            <a:r>
              <a:rPr lang="es-CO" sz="2000" b="1" dirty="0">
                <a:solidFill>
                  <a:srgbClr val="002060"/>
                </a:solidFill>
              </a:rPr>
              <a:t>Urbana: 73</a:t>
            </a:r>
            <a:r>
              <a:rPr lang="es-CO" sz="2000" b="1" dirty="0" smtClean="0">
                <a:solidFill>
                  <a:srgbClr val="002060"/>
                </a:solidFill>
              </a:rPr>
              <a:t>%</a:t>
            </a:r>
          </a:p>
          <a:p>
            <a:r>
              <a:rPr lang="es-CO" sz="2000" b="1" dirty="0" smtClean="0">
                <a:solidFill>
                  <a:srgbClr val="002060"/>
                </a:solidFill>
              </a:rPr>
              <a:t>Rural : 27%</a:t>
            </a:r>
          </a:p>
          <a:p>
            <a:endParaRPr lang="es-CO" sz="2000" b="1" dirty="0" smtClean="0">
              <a:solidFill>
                <a:srgbClr val="002060"/>
              </a:solidFill>
            </a:endParaRPr>
          </a:p>
          <a:p>
            <a:r>
              <a:rPr lang="es-CO" sz="2000" b="1" dirty="0" smtClean="0">
                <a:solidFill>
                  <a:srgbClr val="002060"/>
                </a:solidFill>
              </a:rPr>
              <a:t>Población Indígena (3,4%)</a:t>
            </a:r>
          </a:p>
          <a:p>
            <a:r>
              <a:rPr lang="es-CO" sz="2000" b="1" dirty="0">
                <a:solidFill>
                  <a:srgbClr val="002060"/>
                </a:solidFill>
              </a:rPr>
              <a:t>Urbano: 15</a:t>
            </a:r>
            <a:r>
              <a:rPr lang="es-CO" sz="2000" b="1" dirty="0" smtClean="0">
                <a:solidFill>
                  <a:srgbClr val="002060"/>
                </a:solidFill>
              </a:rPr>
              <a:t>%</a:t>
            </a:r>
          </a:p>
          <a:p>
            <a:r>
              <a:rPr lang="es-CO" sz="2000" b="1" dirty="0" smtClean="0">
                <a:solidFill>
                  <a:srgbClr val="002060"/>
                </a:solidFill>
              </a:rPr>
              <a:t>Rural: 85%</a:t>
            </a:r>
          </a:p>
          <a:p>
            <a:r>
              <a:rPr lang="es-CO" sz="1100" dirty="0" smtClean="0">
                <a:solidFill>
                  <a:srgbClr val="002060"/>
                </a:solidFill>
              </a:rPr>
              <a:t>DANE – Censo del 2005</a:t>
            </a:r>
          </a:p>
        </p:txBody>
      </p:sp>
    </p:spTree>
    <p:extLst>
      <p:ext uri="{BB962C8B-B14F-4D97-AF65-F5344CB8AC3E}">
        <p14:creationId xmlns:p14="http://schemas.microsoft.com/office/powerpoint/2010/main" val="703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6"/>
            <a:ext cx="9147873" cy="6834554"/>
          </a:xfrm>
          <a:prstGeom prst="rect">
            <a:avLst/>
          </a:prstGeom>
        </p:spPr>
      </p:pic>
      <p:pic>
        <p:nvPicPr>
          <p:cNvPr id="3" name="Imagen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3696"/>
            <a:ext cx="9147873" cy="68345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FF0000"/>
                </a:solidFill>
              </a:rPr>
              <a:t>OBJETIVOS DEL PROGAMA: </a:t>
            </a:r>
            <a:br>
              <a:rPr lang="es-CO" sz="2800" b="1" dirty="0" smtClean="0">
                <a:solidFill>
                  <a:srgbClr val="FF0000"/>
                </a:solidFill>
              </a:rPr>
            </a:br>
            <a:r>
              <a:rPr lang="es-CO" sz="2800" b="1" dirty="0" smtClean="0">
                <a:solidFill>
                  <a:srgbClr val="FF0000"/>
                </a:solidFill>
              </a:rPr>
              <a:t>TRANSVERSALIZACIÓN DE GENERO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57200" y="1703297"/>
            <a:ext cx="8229600" cy="4525963"/>
          </a:xfrm>
        </p:spPr>
        <p:txBody>
          <a:bodyPr>
            <a:normAutofit/>
          </a:bodyPr>
          <a:lstStyle/>
          <a:p>
            <a:r>
              <a:rPr lang="es-CO" dirty="0" smtClean="0"/>
              <a:t>Instituciones del Estado.</a:t>
            </a:r>
          </a:p>
          <a:p>
            <a:r>
              <a:rPr lang="es-CO" dirty="0" smtClean="0"/>
              <a:t>Organizaciones Étnicas.</a:t>
            </a:r>
          </a:p>
          <a:p>
            <a:r>
              <a:rPr lang="es-CO" dirty="0" smtClean="0"/>
              <a:t>Oportunidades Económicas Urbanas.</a:t>
            </a:r>
          </a:p>
          <a:p>
            <a:r>
              <a:rPr lang="es-CO" dirty="0"/>
              <a:t>Oportunidades Económicas </a:t>
            </a:r>
            <a:r>
              <a:rPr lang="es-CO" dirty="0" smtClean="0"/>
              <a:t>Rurales.</a:t>
            </a:r>
          </a:p>
          <a:p>
            <a:r>
              <a:rPr lang="es-CO" dirty="0" smtClean="0"/>
              <a:t>Mensajes Positivos.</a:t>
            </a:r>
          </a:p>
          <a:p>
            <a:r>
              <a:rPr lang="es-CO" dirty="0" smtClean="0"/>
              <a:t>Derechos Territoriales.</a:t>
            </a:r>
            <a:endParaRPr lang="es-CO" dirty="0"/>
          </a:p>
          <a:p>
            <a:endParaRPr lang="es-CO" dirty="0"/>
          </a:p>
        </p:txBody>
      </p:sp>
      <p:pic>
        <p:nvPicPr>
          <p:cNvPr id="7" name="Imagen 6" descr="2000px-USAID-Identity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1338277" cy="341040"/>
          </a:xfrm>
          <a:prstGeom prst="rect">
            <a:avLst/>
          </a:prstGeom>
        </p:spPr>
      </p:pic>
      <p:pic>
        <p:nvPicPr>
          <p:cNvPr id="8" name="Imagen 7" descr="ACDI-VOCA-logo-gray-ta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77" y="272515"/>
            <a:ext cx="1289960" cy="3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6"/>
            <a:ext cx="9147873" cy="68345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80030" y="142118"/>
            <a:ext cx="8229600" cy="1143000"/>
          </a:xfrm>
        </p:spPr>
        <p:txBody>
          <a:bodyPr>
            <a:normAutofit/>
          </a:bodyPr>
          <a:lstStyle/>
          <a:p>
            <a:r>
              <a:rPr lang="es-CO" sz="3000" b="1" dirty="0" smtClean="0">
                <a:solidFill>
                  <a:srgbClr val="FF0000"/>
                </a:solidFill>
              </a:rPr>
              <a:t>RESULTADOS DEL PROGAMA:                     ESTRATEGÍA DE GÉNERO</a:t>
            </a:r>
            <a:endParaRPr lang="es-CO" sz="3000" b="1" dirty="0">
              <a:solidFill>
                <a:srgbClr val="FF000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71163" y="1526360"/>
            <a:ext cx="8647333" cy="4525963"/>
          </a:xfrm>
        </p:spPr>
        <p:txBody>
          <a:bodyPr>
            <a:normAutofit/>
          </a:bodyPr>
          <a:lstStyle/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10.301</a:t>
            </a:r>
            <a:r>
              <a:rPr lang="es-CO" sz="2700" dirty="0" smtClean="0"/>
              <a:t>  Mujeres Empoderadas.</a:t>
            </a:r>
          </a:p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5.439</a:t>
            </a:r>
            <a:r>
              <a:rPr lang="es-CO" sz="2700" dirty="0" smtClean="0"/>
              <a:t>  Mujeres vinculadas en empleos formales.</a:t>
            </a:r>
          </a:p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9.906</a:t>
            </a:r>
            <a:r>
              <a:rPr lang="es-CO" sz="2700" dirty="0" smtClean="0"/>
              <a:t>  Mujeres (64% Afrodescendientes y 36% Indígenas) fortalecieron sus roles en sistemas productivos rurales.</a:t>
            </a:r>
          </a:p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300</a:t>
            </a:r>
            <a:r>
              <a:rPr lang="es-CO" sz="2700" dirty="0" smtClean="0"/>
              <a:t>  Organizaciones de Mujeres incidieron con propuestas de paz, reconciliación</a:t>
            </a:r>
            <a:r>
              <a:rPr lang="es-CO" sz="2700" dirty="0"/>
              <a:t> </a:t>
            </a:r>
            <a:r>
              <a:rPr lang="es-CO" sz="2700" dirty="0" smtClean="0"/>
              <a:t>y planes de desarrollo.</a:t>
            </a:r>
          </a:p>
          <a:p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540</a:t>
            </a:r>
            <a:r>
              <a:rPr lang="es-CO" sz="2700" dirty="0" smtClean="0"/>
              <a:t>  Funcionarios públicos capacitados.</a:t>
            </a:r>
          </a:p>
          <a:p>
            <a:endParaRPr lang="es-CO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924335" y="1801504"/>
            <a:ext cx="122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767386" y="2411106"/>
            <a:ext cx="122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437164" y="3996525"/>
            <a:ext cx="122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753739" y="3020704"/>
            <a:ext cx="122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437464" y="4983714"/>
            <a:ext cx="122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ACDI-VOCA-logo-gray-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77" y="272515"/>
            <a:ext cx="1289960" cy="333670"/>
          </a:xfrm>
          <a:prstGeom prst="rect">
            <a:avLst/>
          </a:prstGeom>
        </p:spPr>
      </p:pic>
      <p:pic>
        <p:nvPicPr>
          <p:cNvPr id="15" name="Imagen 14" descr="2000px-USAID-Identity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638"/>
            <a:ext cx="1338277" cy="3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96"/>
            <a:ext cx="9147873" cy="6834554"/>
          </a:xfrm>
          <a:prstGeom prst="rect">
            <a:avLst/>
          </a:prstGeom>
        </p:spPr>
      </p:pic>
      <p:pic>
        <p:nvPicPr>
          <p:cNvPr id="3" name="Imagen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3696"/>
            <a:ext cx="9147873" cy="683455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RETOS Y DESAFIOS</a:t>
            </a:r>
            <a:endParaRPr lang="es-CO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40919"/>
              </p:ext>
            </p:extLst>
          </p:nvPr>
        </p:nvGraphicFramePr>
        <p:xfrm>
          <a:off x="457200" y="1498600"/>
          <a:ext cx="8229600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ACDI-VOCA-logo-gray-ta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77" y="272515"/>
            <a:ext cx="1289960" cy="333670"/>
          </a:xfrm>
          <a:prstGeom prst="rect">
            <a:avLst/>
          </a:prstGeom>
        </p:spPr>
      </p:pic>
      <p:pic>
        <p:nvPicPr>
          <p:cNvPr id="9" name="Imagen 8" descr="2000px-USAID-Identity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638"/>
            <a:ext cx="1338277" cy="3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343</Words>
  <Application>Microsoft Office PowerPoint</Application>
  <PresentationFormat>Presentación en pantalla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Presentación de PowerPoint</vt:lpstr>
      <vt:lpstr>CONSIDERACIONES FUNDAMENTALES</vt:lpstr>
      <vt:lpstr>POBLACION EN COLOMBIA</vt:lpstr>
      <vt:lpstr>AVANCES: DESDE LA PERSPECTIVA DE GÉNERO</vt:lpstr>
      <vt:lpstr>INTERVENCIÓN DEL PROGRAMA  AFRODESCENDIENTES E INDIGENAS</vt:lpstr>
      <vt:lpstr>OBJETIVOS DEL PROGAMA:  TRANSVERSALIZACIÓN DE GENERO</vt:lpstr>
      <vt:lpstr>RESULTADOS DEL PROGAMA:                     ESTRATEGÍA DE GÉNERO</vt:lpstr>
      <vt:lpstr>RETOS Y DESAFIOS</vt:lpstr>
      <vt:lpstr>RETOS Y DESAFIOS</vt:lpstr>
      <vt:lpstr>Presentación de PowerPoint</vt:lpstr>
      <vt:lpstr>Presentación de PowerPoint</vt:lpstr>
    </vt:vector>
  </TitlesOfParts>
  <Company>DMgraphics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darwin mauricio garcia hurtado</dc:creator>
  <cp:lastModifiedBy>Waldistrudis Hurtado</cp:lastModifiedBy>
  <cp:revision>44</cp:revision>
  <dcterms:created xsi:type="dcterms:W3CDTF">2016-06-13T01:37:39Z</dcterms:created>
  <dcterms:modified xsi:type="dcterms:W3CDTF">2016-06-14T19:04:28Z</dcterms:modified>
</cp:coreProperties>
</file>