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4" r:id="rId3"/>
    <p:sldId id="257" r:id="rId4"/>
    <p:sldId id="261" r:id="rId5"/>
    <p:sldId id="260" r:id="rId6"/>
    <p:sldId id="263" r:id="rId7"/>
    <p:sldId id="259" r:id="rId8"/>
    <p:sldId id="258"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837C44D-A549-4DC2-B2FD-858778EF05D2}"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7C44D-A549-4DC2-B2FD-858778EF05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7C44D-A549-4DC2-B2FD-858778EF05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7C44D-A549-4DC2-B2FD-858778EF05D2}"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E837C44D-A549-4DC2-B2FD-858778EF05D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37C44D-A549-4DC2-B2FD-858778EF05D2}"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37C44D-A549-4DC2-B2FD-858778EF05D2}"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37C44D-A549-4DC2-B2FD-858778EF05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37C44D-A549-4DC2-B2FD-858778EF05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37C44D-A549-4DC2-B2FD-858778EF05D2}"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162B17-2E5F-4C76-8120-68CA44C8BA89}" type="datetimeFigureOut">
              <a:rPr lang="en-US" smtClean="0"/>
              <a:pPr/>
              <a:t>6/14/2016</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E837C44D-A549-4DC2-B2FD-858778EF05D2}"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5162B17-2E5F-4C76-8120-68CA44C8BA89}" type="datetimeFigureOut">
              <a:rPr lang="en-US" smtClean="0"/>
              <a:pPr/>
              <a:t>6/14/2016</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837C44D-A549-4DC2-B2FD-858778EF05D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cma.org/en/press/blog/blogpost/3223/PMs_Women_Leading_Government_Article_Sparks_Discus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miamidade.gov/advocacy/women-board-chairs-message.asp/" TargetMode="External"/><Relationship Id="rId3" Type="http://schemas.openxmlformats.org/officeDocument/2006/relationships/hyperlink" Target="http://whg.org.au/wpcontent/uploads/2013/09/COY1702-GE-FactSheets_x10_v4.pdf/" TargetMode="External"/><Relationship Id="rId7" Type="http://schemas.openxmlformats.org/officeDocument/2006/relationships/hyperlink" Target="http://icma.org/en/wg/home/" TargetMode="External"/><Relationship Id="rId2" Type="http://schemas.openxmlformats.org/officeDocument/2006/relationships/hyperlink" Target="http://www.un.org/womenwatch/ianwge/member_publications/gender_mainstreaming_in_local_authorities.pdf/" TargetMode="External"/><Relationship Id="rId1" Type="http://schemas.openxmlformats.org/officeDocument/2006/relationships/slideLayout" Target="../slideLayouts/slideLayout2.xml"/><Relationship Id="rId6" Type="http://schemas.openxmlformats.org/officeDocument/2006/relationships/hyperlink" Target="http://pacsw.ca/wp-content/uploads/2015/12/advancing-equity-inclusion-for-Municpalities.pdf" TargetMode="External"/><Relationship Id="rId5" Type="http://schemas.openxmlformats.org/officeDocument/2006/relationships/hyperlink" Target="https://www.wilsoncenter.org/sites/default/files/Promoting%20Gender%20Equity%20in%20Developing%20Countries.pdf/" TargetMode="External"/><Relationship Id="rId4" Type="http://schemas.openxmlformats.org/officeDocument/2006/relationships/hyperlink" Target="http://www.citiesalliance.org/sites/citiesalliance.org/files/GES-exec-summary_0.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876800"/>
            <a:ext cx="6400800" cy="533400"/>
          </a:xfrm>
        </p:spPr>
        <p:txBody>
          <a:bodyPr/>
          <a:lstStyle/>
          <a:p>
            <a:r>
              <a:rPr lang="en-US" dirty="0" smtClean="0">
                <a:solidFill>
                  <a:schemeClr val="tx1"/>
                </a:solidFill>
                <a:latin typeface="+mj-lt"/>
              </a:rPr>
              <a:t>Suzanne M. Salichs, Ph.D</a:t>
            </a:r>
            <a:r>
              <a:rPr lang="en-US" dirty="0">
                <a:solidFill>
                  <a:schemeClr val="tx1"/>
                </a:solidFill>
                <a:latin typeface="+mj-lt"/>
              </a:rPr>
              <a:t>.</a:t>
            </a:r>
          </a:p>
        </p:txBody>
      </p:sp>
      <p:sp>
        <p:nvSpPr>
          <p:cNvPr id="2" name="Title 1"/>
          <p:cNvSpPr>
            <a:spLocks noGrp="1"/>
          </p:cNvSpPr>
          <p:nvPr>
            <p:ph type="ctrTitle"/>
          </p:nvPr>
        </p:nvSpPr>
        <p:spPr/>
        <p:txBody>
          <a:bodyPr>
            <a:normAutofit/>
          </a:bodyPr>
          <a:lstStyle/>
          <a:p>
            <a:r>
              <a:rPr lang="en-US" dirty="0" smtClean="0"/>
              <a:t>Advancing </a:t>
            </a:r>
            <a:r>
              <a:rPr lang="en-US" dirty="0" smtClean="0"/>
              <a:t>Inclusion, Gender and Equity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n-lt"/>
              </a:rPr>
              <a:t>Gender Equity</a:t>
            </a:r>
            <a:endParaRPr lang="en-US" dirty="0">
              <a:solidFill>
                <a:schemeClr val="tx1"/>
              </a:solidFill>
              <a:latin typeface="+mn-lt"/>
            </a:endParaRPr>
          </a:p>
        </p:txBody>
      </p:sp>
      <p:sp>
        <p:nvSpPr>
          <p:cNvPr id="3" name="Content Placeholder 2"/>
          <p:cNvSpPr>
            <a:spLocks noGrp="1"/>
          </p:cNvSpPr>
          <p:nvPr>
            <p:ph sz="quarter" idx="1"/>
          </p:nvPr>
        </p:nvSpPr>
        <p:spPr/>
        <p:txBody>
          <a:bodyPr>
            <a:normAutofit/>
          </a:bodyPr>
          <a:lstStyle/>
          <a:p>
            <a:r>
              <a:rPr lang="en-US" dirty="0" smtClean="0"/>
              <a:t>A</a:t>
            </a:r>
            <a:r>
              <a:rPr lang="en-US" dirty="0" smtClean="0"/>
              <a:t>llocating </a:t>
            </a:r>
            <a:r>
              <a:rPr lang="en-US" dirty="0" smtClean="0"/>
              <a:t>resources, programs, and decision making fairly to both males and females without any discrimination on the basis of </a:t>
            </a:r>
            <a:r>
              <a:rPr lang="en-US" dirty="0" smtClean="0"/>
              <a:t>sex </a:t>
            </a:r>
          </a:p>
          <a:p>
            <a:r>
              <a:rPr lang="en-US" dirty="0" smtClean="0"/>
              <a:t>Addressing any imbalances in the benefits available to males and females</a:t>
            </a:r>
          </a:p>
          <a:p>
            <a:r>
              <a:rPr lang="en-US" dirty="0" smtClean="0"/>
              <a:t>Eliminating </a:t>
            </a:r>
            <a:r>
              <a:rPr lang="en-US" dirty="0" smtClean="0"/>
              <a:t>inequalities between women and men, </a:t>
            </a:r>
            <a:r>
              <a:rPr lang="en-US" dirty="0" smtClean="0"/>
              <a:t>discrimination, </a:t>
            </a:r>
            <a:r>
              <a:rPr lang="en-US" dirty="0" smtClean="0"/>
              <a:t>and to ensure equal </a:t>
            </a:r>
            <a:r>
              <a:rPr lang="en-US" dirty="0" smtClean="0"/>
              <a:t>opportunities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n-lt"/>
              </a:rPr>
              <a:t>Gender </a:t>
            </a:r>
            <a:r>
              <a:rPr lang="en-US" dirty="0" smtClean="0">
                <a:solidFill>
                  <a:schemeClr val="tx1"/>
                </a:solidFill>
                <a:latin typeface="+mn-lt"/>
              </a:rPr>
              <a:t>Mainstreaming</a:t>
            </a:r>
            <a:endParaRPr lang="en-US" dirty="0">
              <a:solidFill>
                <a:schemeClr val="tx1"/>
              </a:solidFill>
              <a:latin typeface="+mn-lt"/>
            </a:endParaRPr>
          </a:p>
        </p:txBody>
      </p:sp>
      <p:sp>
        <p:nvSpPr>
          <p:cNvPr id="3" name="Content Placeholder 2"/>
          <p:cNvSpPr>
            <a:spLocks noGrp="1"/>
          </p:cNvSpPr>
          <p:nvPr>
            <p:ph sz="quarter" idx="1"/>
          </p:nvPr>
        </p:nvSpPr>
        <p:spPr/>
        <p:txBody>
          <a:bodyPr>
            <a:normAutofit/>
          </a:bodyPr>
          <a:lstStyle/>
          <a:p>
            <a:r>
              <a:rPr lang="en-US" dirty="0" smtClean="0"/>
              <a:t>A</a:t>
            </a:r>
            <a:r>
              <a:rPr lang="en-US" dirty="0" smtClean="0"/>
              <a:t>ssessing </a:t>
            </a:r>
            <a:r>
              <a:rPr lang="en-US" dirty="0" smtClean="0"/>
              <a:t>the different implications for women and men of any planned policy action, including legislation and </a:t>
            </a:r>
            <a:r>
              <a:rPr lang="en-US" dirty="0" smtClean="0"/>
              <a:t>programs</a:t>
            </a:r>
          </a:p>
          <a:p>
            <a:r>
              <a:rPr lang="en-US" dirty="0" smtClean="0"/>
              <a:t>Mainstreaming offers an inclusive </a:t>
            </a:r>
            <a:r>
              <a:rPr lang="en-US" dirty="0" smtClean="0"/>
              <a:t>approach that values the diversity among both men and </a:t>
            </a:r>
            <a:r>
              <a:rPr lang="en-US" dirty="0" smtClean="0"/>
              <a:t>women</a:t>
            </a:r>
          </a:p>
          <a:p>
            <a:r>
              <a:rPr lang="en-US" dirty="0" smtClean="0"/>
              <a:t>Gender </a:t>
            </a:r>
            <a:r>
              <a:rPr lang="en-US" dirty="0" smtClean="0"/>
              <a:t>Equity Strategy</a:t>
            </a:r>
          </a:p>
          <a:p>
            <a:r>
              <a:rPr lang="en-US" dirty="0" smtClean="0"/>
              <a:t>Gender Analysis</a:t>
            </a:r>
          </a:p>
          <a:p>
            <a:r>
              <a:rPr lang="en-US" dirty="0" smtClean="0"/>
              <a:t>Acknowledging </a:t>
            </a:r>
            <a:r>
              <a:rPr lang="en-US" dirty="0" smtClean="0"/>
              <a:t>Differences and Disadvantages</a:t>
            </a:r>
          </a:p>
          <a:p>
            <a:r>
              <a:rPr lang="en-US" dirty="0" smtClean="0"/>
              <a:t>Challenging </a:t>
            </a:r>
            <a:r>
              <a:rPr lang="en-US" dirty="0" smtClean="0"/>
              <a:t>Stereotypes, </a:t>
            </a:r>
            <a:r>
              <a:rPr lang="en-US" dirty="0" smtClean="0"/>
              <a:t>Attitudes, </a:t>
            </a:r>
            <a:r>
              <a:rPr lang="en-US" dirty="0" smtClean="0"/>
              <a:t>and Practices</a:t>
            </a:r>
          </a:p>
          <a:p>
            <a:r>
              <a:rPr lang="en-US" dirty="0" smtClean="0"/>
              <a:t>Promoting </a:t>
            </a:r>
            <a:r>
              <a:rPr lang="en-US" dirty="0" smtClean="0"/>
              <a:t>Women in Leadership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solidFill>
                  <a:schemeClr val="tx1"/>
                </a:solidFill>
                <a:latin typeface="+mn-lt"/>
              </a:rPr>
              <a:t>International Efforts</a:t>
            </a:r>
            <a:endParaRPr lang="en-US" dirty="0">
              <a:solidFill>
                <a:schemeClr val="tx1"/>
              </a:solidFill>
              <a:latin typeface="+mn-lt"/>
            </a:endParaRPr>
          </a:p>
        </p:txBody>
      </p:sp>
      <p:sp>
        <p:nvSpPr>
          <p:cNvPr id="3" name="Content Placeholder 2"/>
          <p:cNvSpPr>
            <a:spLocks noGrp="1"/>
          </p:cNvSpPr>
          <p:nvPr>
            <p:ph sz="quarter" idx="1"/>
          </p:nvPr>
        </p:nvSpPr>
        <p:spPr>
          <a:xfrm>
            <a:off x="914400" y="1219200"/>
            <a:ext cx="7772400" cy="5257800"/>
          </a:xfrm>
        </p:spPr>
        <p:txBody>
          <a:bodyPr>
            <a:noAutofit/>
          </a:bodyPr>
          <a:lstStyle/>
          <a:p>
            <a:r>
              <a:rPr lang="en-US" sz="1700" dirty="0" smtClean="0"/>
              <a:t>Women and girls continue to face extreme inequalities across all countries, and are often particularly vulnerable to extreme poverty</a:t>
            </a:r>
          </a:p>
          <a:p>
            <a:r>
              <a:rPr lang="en-US" sz="1700" dirty="0" smtClean="0"/>
              <a:t>Addressing</a:t>
            </a:r>
            <a:r>
              <a:rPr lang="en-US" sz="1700" dirty="0" smtClean="0"/>
              <a:t> poverty by focusing on women and </a:t>
            </a:r>
            <a:r>
              <a:rPr lang="en-US" sz="1700" dirty="0" smtClean="0"/>
              <a:t>girls; ending poverty will only be achieved if women and girls are at the center of efforts</a:t>
            </a:r>
            <a:endParaRPr lang="en-US" sz="1700" dirty="0" smtClean="0"/>
          </a:p>
          <a:p>
            <a:r>
              <a:rPr lang="en-US" sz="1700" dirty="0" smtClean="0"/>
              <a:t>Examining the role of gender in ending poverty, as women and girls are a powerful force for change</a:t>
            </a:r>
          </a:p>
          <a:p>
            <a:r>
              <a:rPr lang="en-US" sz="1700" dirty="0" smtClean="0"/>
              <a:t>Providing opportunities, especially for women, to thrive through education, nutrition, and health</a:t>
            </a:r>
          </a:p>
          <a:p>
            <a:r>
              <a:rPr lang="en-US" sz="1700" dirty="0" smtClean="0"/>
              <a:t>Greater emphasis placed on gender; equality and the removal of barriers that disproportionately affect women means better outcomes for everyone </a:t>
            </a:r>
          </a:p>
          <a:p>
            <a:r>
              <a:rPr lang="en-US" sz="1700" dirty="0" smtClean="0"/>
              <a:t>Significant economic, social, and cultural barriers remain that prevent women from participating in economic development, which hinders the broader efforts to combat poverty and pathways toward sustainable development </a:t>
            </a:r>
          </a:p>
          <a:p>
            <a:r>
              <a:rPr lang="en-US" sz="1700" dirty="0" smtClean="0"/>
              <a:t>S</a:t>
            </a:r>
            <a:r>
              <a:rPr lang="en-US" sz="1700" dirty="0" smtClean="0"/>
              <a:t>ustained efforts to ensure that women have greater economic rights, including the right to own property, as well to ensure they are protected from violence</a:t>
            </a:r>
            <a:endParaRPr lang="en-US" sz="17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solidFill>
                  <a:schemeClr val="tx1"/>
                </a:solidFill>
                <a:latin typeface="+mn-lt"/>
              </a:rPr>
              <a:t>The White House</a:t>
            </a:r>
            <a:endParaRPr lang="en-US" dirty="0">
              <a:solidFill>
                <a:schemeClr val="tx1"/>
              </a:solidFill>
              <a:latin typeface="+mn-lt"/>
            </a:endParaRPr>
          </a:p>
        </p:txBody>
      </p:sp>
      <p:sp>
        <p:nvSpPr>
          <p:cNvPr id="3" name="Content Placeholder 2"/>
          <p:cNvSpPr>
            <a:spLocks noGrp="1"/>
          </p:cNvSpPr>
          <p:nvPr>
            <p:ph sz="quarter" idx="1"/>
          </p:nvPr>
        </p:nvSpPr>
        <p:spPr/>
        <p:txBody>
          <a:bodyPr>
            <a:normAutofit fontScale="85000" lnSpcReduction="10000"/>
          </a:bodyPr>
          <a:lstStyle/>
          <a:p>
            <a:r>
              <a:rPr lang="en-US" dirty="0" smtClean="0"/>
              <a:t>“Communities that give their daughters the same opportunities as their sons, they are more peaceful, they are more prosperous, they develop faster, they are more likely to succeed.” President Barack Obama </a:t>
            </a:r>
          </a:p>
          <a:p>
            <a:r>
              <a:rPr lang="en-US" dirty="0" smtClean="0"/>
              <a:t>White House Council on Women and Girls</a:t>
            </a:r>
          </a:p>
          <a:p>
            <a:r>
              <a:rPr lang="en-US" dirty="0" smtClean="0"/>
              <a:t>Promoting gender equality and empowering women and girls is a priority </a:t>
            </a:r>
          </a:p>
          <a:p>
            <a:r>
              <a:rPr lang="en-US" dirty="0" smtClean="0"/>
              <a:t>Combating </a:t>
            </a:r>
            <a:r>
              <a:rPr lang="en-US" dirty="0" smtClean="0"/>
              <a:t>discrimination, </a:t>
            </a:r>
            <a:r>
              <a:rPr lang="en-US" dirty="0" smtClean="0"/>
              <a:t>eliminating </a:t>
            </a:r>
            <a:r>
              <a:rPr lang="en-US" dirty="0" smtClean="0"/>
              <a:t>violence against women and girls at home and abroad, </a:t>
            </a:r>
            <a:r>
              <a:rPr lang="en-US" dirty="0" smtClean="0"/>
              <a:t>expanding </a:t>
            </a:r>
            <a:r>
              <a:rPr lang="en-US" dirty="0" smtClean="0"/>
              <a:t>access to women’s health care, including sexual and reproductive health and rights, </a:t>
            </a:r>
            <a:r>
              <a:rPr lang="en-US" dirty="0" smtClean="0"/>
              <a:t>supporting </a:t>
            </a:r>
            <a:r>
              <a:rPr lang="en-US" dirty="0" smtClean="0"/>
              <a:t>women-owned businesses and entrepreneurs, </a:t>
            </a:r>
            <a:r>
              <a:rPr lang="en-US" dirty="0" smtClean="0"/>
              <a:t>encouraging </a:t>
            </a:r>
            <a:r>
              <a:rPr lang="en-US" dirty="0" smtClean="0"/>
              <a:t>women’s economic and political leadership, and </a:t>
            </a:r>
            <a:r>
              <a:rPr lang="en-US" dirty="0" smtClean="0"/>
              <a:t>continuing </a:t>
            </a:r>
            <a:r>
              <a:rPr lang="en-US" dirty="0" smtClean="0"/>
              <a:t>to advance women’s empowerment, gender equality, and human rights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normAutofit fontScale="90000"/>
          </a:bodyPr>
          <a:lstStyle/>
          <a:p>
            <a:r>
              <a:rPr lang="en-US" dirty="0" smtClean="0">
                <a:solidFill>
                  <a:schemeClr val="tx1"/>
                </a:solidFill>
                <a:latin typeface="+mn-lt"/>
              </a:rPr>
              <a:t>International City/County Management Association</a:t>
            </a:r>
            <a:endParaRPr lang="en-US" dirty="0">
              <a:solidFill>
                <a:schemeClr val="tx1"/>
              </a:solidFill>
              <a:latin typeface="+mn-lt"/>
            </a:endParaRPr>
          </a:p>
        </p:txBody>
      </p:sp>
      <p:sp>
        <p:nvSpPr>
          <p:cNvPr id="3" name="Content Placeholder 2"/>
          <p:cNvSpPr>
            <a:spLocks noGrp="1"/>
          </p:cNvSpPr>
          <p:nvPr>
            <p:ph sz="quarter" idx="1"/>
          </p:nvPr>
        </p:nvSpPr>
        <p:spPr/>
        <p:txBody>
          <a:bodyPr/>
          <a:lstStyle/>
          <a:p>
            <a:r>
              <a:rPr lang="en-US" dirty="0" smtClean="0"/>
              <a:t>Women Leading Government</a:t>
            </a:r>
          </a:p>
          <a:p>
            <a:r>
              <a:rPr lang="en-US" dirty="0" smtClean="0"/>
              <a:t>Helping</a:t>
            </a:r>
            <a:r>
              <a:rPr lang="en-US" dirty="0" smtClean="0"/>
              <a:t> </a:t>
            </a:r>
            <a:r>
              <a:rPr lang="en-US" dirty="0" smtClean="0"/>
              <a:t>women succeed in public service by </a:t>
            </a:r>
          </a:p>
          <a:p>
            <a:pPr>
              <a:buNone/>
            </a:pPr>
            <a:r>
              <a:rPr lang="en-US" dirty="0" smtClean="0"/>
              <a:t>	enhancing career-building models that develop</a:t>
            </a:r>
          </a:p>
          <a:p>
            <a:pPr>
              <a:buNone/>
            </a:pPr>
            <a:r>
              <a:rPr lang="en-US" dirty="0" smtClean="0"/>
              <a:t>	leadership skills and by networking professional women in government </a:t>
            </a:r>
          </a:p>
          <a:p>
            <a:r>
              <a:rPr lang="en-US" dirty="0" smtClean="0"/>
              <a:t>Resources on Diversity and Inclusion</a:t>
            </a:r>
          </a:p>
          <a:p>
            <a:endParaRPr lang="en-US" dirty="0" smtClean="0"/>
          </a:p>
          <a:p>
            <a:pPr>
              <a:buNone/>
            </a:pPr>
            <a:endParaRPr lang="en-US" dirty="0" smtClean="0"/>
          </a:p>
          <a:p>
            <a:pPr>
              <a:buNone/>
            </a:pPr>
            <a:endParaRPr lang="en-US" dirty="0" smtClean="0"/>
          </a:p>
          <a:p>
            <a:endParaRPr lang="en-US" dirty="0" smtClean="0"/>
          </a:p>
          <a:p>
            <a:pPr>
              <a:buNone/>
            </a:pPr>
            <a:endParaRPr lang="en-US" dirty="0" smtClean="0"/>
          </a:p>
          <a:p>
            <a:endParaRPr lang="en-US" dirty="0" smtClean="0"/>
          </a:p>
          <a:p>
            <a:pPr>
              <a:buNone/>
            </a:pPr>
            <a:endParaRPr lang="en-US" u="sng" dirty="0" smtClean="0">
              <a:hlinkClick r:id="rId2"/>
            </a:endParaRPr>
          </a:p>
        </p:txBody>
      </p:sp>
      <p:pic>
        <p:nvPicPr>
          <p:cNvPr id="4" name="Picture 3" descr="Diversity.jpg"/>
          <p:cNvPicPr>
            <a:picLocks noChangeAspect="1"/>
          </p:cNvPicPr>
          <p:nvPr/>
        </p:nvPicPr>
        <p:blipFill>
          <a:blip r:embed="rId3" cstate="print"/>
          <a:stretch>
            <a:fillRect/>
          </a:stretch>
        </p:blipFill>
        <p:spPr>
          <a:xfrm>
            <a:off x="3200400" y="4495800"/>
            <a:ext cx="2667000" cy="1981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solidFill>
                  <a:schemeClr val="tx1"/>
                </a:solidFill>
                <a:latin typeface="+mn-lt"/>
              </a:rPr>
              <a:t>Miami-Dade County Government</a:t>
            </a:r>
            <a:endParaRPr lang="en-US" dirty="0">
              <a:solidFill>
                <a:schemeClr val="tx1"/>
              </a:solidFill>
              <a:latin typeface="+mn-lt"/>
            </a:endParaRPr>
          </a:p>
        </p:txBody>
      </p:sp>
      <p:sp>
        <p:nvSpPr>
          <p:cNvPr id="3" name="Content Placeholder 2"/>
          <p:cNvSpPr>
            <a:spLocks noGrp="1"/>
          </p:cNvSpPr>
          <p:nvPr>
            <p:ph sz="quarter" idx="1"/>
          </p:nvPr>
        </p:nvSpPr>
        <p:spPr>
          <a:xfrm>
            <a:off x="914400" y="1295400"/>
            <a:ext cx="7772400" cy="5029200"/>
          </a:xfrm>
        </p:spPr>
        <p:txBody>
          <a:bodyPr>
            <a:normAutofit fontScale="70000" lnSpcReduction="20000"/>
          </a:bodyPr>
          <a:lstStyle/>
          <a:p>
            <a:r>
              <a:rPr lang="en-US" dirty="0" smtClean="0"/>
              <a:t>Recent l</a:t>
            </a:r>
            <a:r>
              <a:rPr lang="en-US" dirty="0" smtClean="0"/>
              <a:t>egislation to eliminate all forms of discrimination against women; includes providing a written Social Equity Statement, gathering data locally, and providing analysis annually to study gender equity</a:t>
            </a:r>
          </a:p>
          <a:p>
            <a:r>
              <a:rPr lang="en-US" dirty="0" smtClean="0"/>
              <a:t>Focusing </a:t>
            </a:r>
            <a:r>
              <a:rPr lang="en-US" dirty="0" smtClean="0"/>
              <a:t>on</a:t>
            </a:r>
            <a:r>
              <a:rPr lang="en-US" dirty="0" smtClean="0"/>
              <a:t> the Economic </a:t>
            </a:r>
            <a:r>
              <a:rPr lang="en-US" dirty="0" smtClean="0"/>
              <a:t>Development, Health and Safety, and Education of Women</a:t>
            </a:r>
          </a:p>
          <a:p>
            <a:r>
              <a:rPr lang="en-US" dirty="0" smtClean="0"/>
              <a:t>Miami-Dade County Commission for Women </a:t>
            </a:r>
            <a:r>
              <a:rPr lang="en-US" dirty="0" smtClean="0"/>
              <a:t>is promoting </a:t>
            </a:r>
            <a:r>
              <a:rPr lang="en-US" dirty="0" smtClean="0"/>
              <a:t>economic, social, legal, and political equality which includes monitoring and supporting legislation that impacts women, promoting gender equality in the workplace, and advocating for equal representation in public decision-making bodies. They endorse equal rights and economic empowerment, bring awareness to women of the implications of proposed bills related to women’s issues, health care issues and health care rights unique to women have also been an important focus.</a:t>
            </a:r>
          </a:p>
          <a:p>
            <a:r>
              <a:rPr lang="en-US" dirty="0" smtClean="0"/>
              <a:t>The work of the Commission serves to sensitize community leaders to the struggles women currently face. Accomplishments include improving the child support enforcement system in an effort to assist low-income mothers; </a:t>
            </a:r>
            <a:r>
              <a:rPr lang="en-US" dirty="0" smtClean="0"/>
              <a:t>working </a:t>
            </a:r>
            <a:r>
              <a:rPr lang="en-US" dirty="0" smtClean="0"/>
              <a:t>to support efforts related to awareness of human </a:t>
            </a:r>
            <a:r>
              <a:rPr lang="en-US" dirty="0" smtClean="0"/>
              <a:t>trafficking; </a:t>
            </a:r>
            <a:r>
              <a:rPr lang="en-US" dirty="0" smtClean="0"/>
              <a:t>recognizing and celebrating the achievements of women; and advocating </a:t>
            </a:r>
            <a:r>
              <a:rPr lang="en-US" dirty="0" smtClean="0"/>
              <a:t>for and supporting programs that address the needs of women and girls who are homeless, impoverished, low wage workers, elderly, victims of domestic violence, and victims of human trafficking.</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solidFill>
                  <a:schemeClr val="tx1"/>
                </a:solidFill>
                <a:latin typeface="+mn-lt"/>
              </a:rPr>
              <a:t>Helpful Web Pages</a:t>
            </a:r>
            <a:endParaRPr lang="en-US" dirty="0">
              <a:solidFill>
                <a:schemeClr val="tx1"/>
              </a:solidFill>
              <a:latin typeface="+mn-lt"/>
            </a:endParaRPr>
          </a:p>
        </p:txBody>
      </p:sp>
      <p:sp>
        <p:nvSpPr>
          <p:cNvPr id="3" name="Content Placeholder 2"/>
          <p:cNvSpPr>
            <a:spLocks noGrp="1"/>
          </p:cNvSpPr>
          <p:nvPr>
            <p:ph sz="quarter" idx="1"/>
          </p:nvPr>
        </p:nvSpPr>
        <p:spPr>
          <a:xfrm>
            <a:off x="914400" y="1219200"/>
            <a:ext cx="7772400" cy="5486400"/>
          </a:xfrm>
        </p:spPr>
        <p:txBody>
          <a:bodyPr>
            <a:normAutofit fontScale="77500" lnSpcReduction="20000"/>
          </a:bodyPr>
          <a:lstStyle/>
          <a:p>
            <a:r>
              <a:rPr lang="en-US" dirty="0" smtClean="0">
                <a:hlinkClick r:id="rId2"/>
              </a:rPr>
              <a:t>https://www.whitehouse.gov/the-press-office/2015/09/27/fact-sheet-promoting-gender-equality-and-womens-empowerment</a:t>
            </a:r>
          </a:p>
          <a:p>
            <a:r>
              <a:rPr lang="en-US" dirty="0" smtClean="0">
                <a:hlinkClick r:id="rId2"/>
              </a:rPr>
              <a:t>http://www.un.org/womenwatch/ianwge/member_publications/gender_mainstreaming_in_local_authorities.pdf/</a:t>
            </a:r>
            <a:endParaRPr lang="en-US" dirty="0" smtClean="0"/>
          </a:p>
          <a:p>
            <a:r>
              <a:rPr lang="en-US" dirty="0" smtClean="0">
                <a:hlinkClick r:id="rId3"/>
              </a:rPr>
              <a:t>http://www.un.org/womenwatch/osagi/gendermainstreaming.htm</a:t>
            </a:r>
          </a:p>
          <a:p>
            <a:r>
              <a:rPr lang="en-US" dirty="0" smtClean="0">
                <a:hlinkClick r:id="rId3"/>
              </a:rPr>
              <a:t>http</a:t>
            </a:r>
            <a:r>
              <a:rPr lang="en-US" dirty="0" smtClean="0">
                <a:hlinkClick r:id="rId3"/>
              </a:rPr>
              <a:t>://whg.org.au/wpcontent/uploads/2013/09/COY1702-GE-FactSheets_x10_v4.pdf/</a:t>
            </a:r>
            <a:endParaRPr lang="en-US" dirty="0" smtClean="0"/>
          </a:p>
          <a:p>
            <a:r>
              <a:rPr lang="en-US" dirty="0" smtClean="0">
                <a:hlinkClick r:id="rId4"/>
              </a:rPr>
              <a:t>http://www.citiesalliance.org/sites/citiesalliance.org/files/GES-exec-summary_0.pdf/</a:t>
            </a:r>
            <a:endParaRPr lang="en-US" dirty="0" smtClean="0"/>
          </a:p>
          <a:p>
            <a:r>
              <a:rPr lang="en-US" dirty="0" smtClean="0">
                <a:hlinkClick r:id="rId5"/>
              </a:rPr>
              <a:t>https://</a:t>
            </a:r>
            <a:r>
              <a:rPr lang="en-US" dirty="0" smtClean="0">
                <a:hlinkClick r:id="rId5"/>
              </a:rPr>
              <a:t>www.wilsoncenter.org/sites/default/files/Promoting%20Gender%20Equity%20in%20Developing%20Countries.pdf/</a:t>
            </a:r>
            <a:endParaRPr lang="en-US" dirty="0" smtClean="0"/>
          </a:p>
          <a:p>
            <a:r>
              <a:rPr lang="en-US" dirty="0" smtClean="0">
                <a:hlinkClick r:id="rId6"/>
              </a:rPr>
              <a:t>http</a:t>
            </a:r>
            <a:r>
              <a:rPr lang="en-US" dirty="0" smtClean="0">
                <a:hlinkClick r:id="rId6"/>
              </a:rPr>
              <a:t>://</a:t>
            </a:r>
            <a:r>
              <a:rPr lang="en-US" dirty="0" smtClean="0">
                <a:hlinkClick r:id="rId6"/>
              </a:rPr>
              <a:t>pacsw.ca/wp-content/uploads/2015/12/advancing-equity-inclusion-for-Municpalities.pdf</a:t>
            </a:r>
            <a:endParaRPr lang="en-US" dirty="0" smtClean="0"/>
          </a:p>
          <a:p>
            <a:r>
              <a:rPr lang="en-US" dirty="0" smtClean="0">
                <a:hlinkClick r:id="rId7"/>
              </a:rPr>
              <a:t>http</a:t>
            </a:r>
            <a:r>
              <a:rPr lang="en-US" dirty="0" smtClean="0">
                <a:hlinkClick r:id="rId7"/>
              </a:rPr>
              <a:t>://</a:t>
            </a:r>
            <a:r>
              <a:rPr lang="en-US" dirty="0" smtClean="0">
                <a:hlinkClick r:id="rId7"/>
              </a:rPr>
              <a:t>icma.org/en/wg/home/</a:t>
            </a:r>
            <a:endParaRPr lang="en-US" dirty="0" smtClean="0"/>
          </a:p>
          <a:p>
            <a:r>
              <a:rPr lang="en-US" dirty="0" smtClean="0">
                <a:hlinkClick r:id="rId8"/>
              </a:rPr>
              <a:t>http</a:t>
            </a:r>
            <a:r>
              <a:rPr lang="en-US" dirty="0" smtClean="0">
                <a:hlinkClick r:id="rId8"/>
              </a:rPr>
              <a:t>://www.miamidade.gov/advocacy/women-board-chairs-message.asp/</a:t>
            </a:r>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n-lt"/>
              </a:rPr>
              <a:t>Contact Information</a:t>
            </a:r>
            <a:endParaRPr lang="en-US" dirty="0">
              <a:solidFill>
                <a:schemeClr val="tx1"/>
              </a:solidFill>
              <a:latin typeface="+mn-lt"/>
            </a:endParaRPr>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Suzanne M. Salichs, Ph.D.</a:t>
            </a:r>
          </a:p>
          <a:p>
            <a:pPr>
              <a:buNone/>
            </a:pPr>
            <a:r>
              <a:rPr lang="en-US" dirty="0" smtClean="0"/>
              <a:t>ssalichs@aol.com</a:t>
            </a:r>
            <a:endParaRPr lang="en-US" dirty="0" smtClean="0"/>
          </a:p>
          <a:p>
            <a:pPr>
              <a:buNone/>
            </a:pPr>
            <a:r>
              <a:rPr lang="en-US" dirty="0" smtClean="0"/>
              <a:t>https://</a:t>
            </a:r>
            <a:r>
              <a:rPr lang="en-US" dirty="0" smtClean="0"/>
              <a:t>www.linkedin.com/in/suzanne-salichs</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355</TotalTime>
  <Words>673</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Advancing Inclusion, Gender and Equity</vt:lpstr>
      <vt:lpstr>Gender Equity</vt:lpstr>
      <vt:lpstr>Gender Mainstreaming</vt:lpstr>
      <vt:lpstr>International Efforts</vt:lpstr>
      <vt:lpstr>The White House</vt:lpstr>
      <vt:lpstr>International City/County Management Association</vt:lpstr>
      <vt:lpstr>Miami-Dade County Government</vt:lpstr>
      <vt:lpstr>Helpful Web Pages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Local Government Can Advance Gender Equity</dc:title>
  <dc:creator>janet</dc:creator>
  <cp:lastModifiedBy>janet</cp:lastModifiedBy>
  <cp:revision>35</cp:revision>
  <dcterms:created xsi:type="dcterms:W3CDTF">2016-06-06T11:12:14Z</dcterms:created>
  <dcterms:modified xsi:type="dcterms:W3CDTF">2016-06-14T14:29:00Z</dcterms:modified>
</cp:coreProperties>
</file>