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290" r:id="rId4"/>
    <p:sldId id="292" r:id="rId5"/>
    <p:sldId id="297" r:id="rId6"/>
    <p:sldId id="298" r:id="rId7"/>
    <p:sldId id="295" r:id="rId8"/>
    <p:sldId id="294" r:id="rId9"/>
    <p:sldId id="293" r:id="rId10"/>
    <p:sldId id="299" r:id="rId11"/>
    <p:sldId id="274" r:id="rId12"/>
    <p:sldId id="287" r:id="rId13"/>
    <p:sldId id="300" r:id="rId14"/>
    <p:sldId id="288" r:id="rId15"/>
    <p:sldId id="289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D5E2E4"/>
          </a:solidFill>
        </a:fill>
      </a:tcStyle>
    </a:wholeTbl>
    <a:band2H>
      <a:tcTxStyle/>
      <a:tcStyle>
        <a:tcBdr/>
        <a:fill>
          <a:solidFill>
            <a:srgbClr val="EBF1F2"/>
          </a:solidFill>
        </a:fill>
      </a:tcStyle>
    </a:band2H>
    <a:firstCol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381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381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F1DDCB"/>
          </a:solidFill>
        </a:fill>
      </a:tcStyle>
    </a:wholeTbl>
    <a:band2H>
      <a:tcTxStyle/>
      <a:tcStyle>
        <a:tcBdr/>
        <a:fill>
          <a:solidFill>
            <a:srgbClr val="F8EFE7"/>
          </a:solidFill>
        </a:fill>
      </a:tcStyle>
    </a:band2H>
    <a:firstCol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381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381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D1D3D7"/>
          </a:solidFill>
        </a:fill>
      </a:tcStyle>
    </a:wholeTbl>
    <a:band2H>
      <a:tcTxStyle/>
      <a:tcStyle>
        <a:tcBdr/>
        <a:fill>
          <a:solidFill>
            <a:srgbClr val="E9EAEC"/>
          </a:solidFill>
        </a:fill>
      </a:tcStyle>
    </a:band2H>
    <a:firstCol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381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381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340053"/>
          </a:solidFill>
        </a:fill>
      </a:tcStyle>
    </a:band2H>
    <a:firstCol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5353"/>
              </a:solidFill>
              <a:prstDash val="solid"/>
              <a:round/>
            </a:ln>
          </a:top>
          <a:bottom>
            <a:ln w="254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0053"/>
          </a:solidFill>
        </a:fill>
      </a:tcStyle>
    </a:lastRow>
    <a:fir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353"/>
              </a:solidFill>
              <a:prstDash val="solid"/>
              <a:round/>
            </a:ln>
          </a:top>
          <a:bottom>
            <a:ln w="254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firstCol>
    <a:la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381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lastRow>
    <a:fir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381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round/>
            </a:ln>
          </a:left>
          <a:right>
            <a:ln w="12700" cap="flat">
              <a:solidFill>
                <a:srgbClr val="535353"/>
              </a:solidFill>
              <a:prstDash val="solid"/>
              <a:round/>
            </a:ln>
          </a:right>
          <a:top>
            <a:ln w="12700" cap="flat">
              <a:solidFill>
                <a:srgbClr val="535353"/>
              </a:solidFill>
              <a:prstDash val="solid"/>
              <a:round/>
            </a:ln>
          </a:top>
          <a:bottom>
            <a:ln w="127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solidFill>
                <a:srgbClr val="535353"/>
              </a:solidFill>
              <a:prstDash val="solid"/>
              <a:round/>
            </a:ln>
          </a:insideH>
          <a:insideV>
            <a:ln w="12700" cap="flat">
              <a:solidFill>
                <a:srgbClr val="535353"/>
              </a:solidFill>
              <a:prstDash val="solid"/>
              <a:round/>
            </a:ln>
          </a:insideV>
        </a:tcBdr>
        <a:fill>
          <a:solidFill>
            <a:srgbClr val="53535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round/>
            </a:ln>
          </a:left>
          <a:right>
            <a:ln w="12700" cap="flat">
              <a:solidFill>
                <a:srgbClr val="535353"/>
              </a:solidFill>
              <a:prstDash val="solid"/>
              <a:round/>
            </a:ln>
          </a:right>
          <a:top>
            <a:ln w="12700" cap="flat">
              <a:solidFill>
                <a:srgbClr val="535353"/>
              </a:solidFill>
              <a:prstDash val="solid"/>
              <a:round/>
            </a:ln>
          </a:top>
          <a:bottom>
            <a:ln w="127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solidFill>
                <a:srgbClr val="535353"/>
              </a:solidFill>
              <a:prstDash val="solid"/>
              <a:round/>
            </a:ln>
          </a:insideH>
          <a:insideV>
            <a:ln w="12700" cap="flat">
              <a:solidFill>
                <a:srgbClr val="535353"/>
              </a:solidFill>
              <a:prstDash val="solid"/>
              <a:round/>
            </a:ln>
          </a:insideV>
        </a:tcBdr>
        <a:fill>
          <a:solidFill>
            <a:srgbClr val="535353">
              <a:alpha val="20000"/>
            </a:srgbClr>
          </a:solidFill>
        </a:fill>
      </a:tcStyle>
    </a:firstCol>
    <a:lastRow>
      <a:tcTxStyle b="on" i="off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round/>
            </a:ln>
          </a:left>
          <a:right>
            <a:ln w="12700" cap="flat">
              <a:solidFill>
                <a:srgbClr val="535353"/>
              </a:solidFill>
              <a:prstDash val="solid"/>
              <a:round/>
            </a:ln>
          </a:right>
          <a:top>
            <a:ln w="50800" cap="flat">
              <a:solidFill>
                <a:srgbClr val="535353"/>
              </a:solidFill>
              <a:prstDash val="solid"/>
              <a:round/>
            </a:ln>
          </a:top>
          <a:bottom>
            <a:ln w="127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solidFill>
                <a:srgbClr val="535353"/>
              </a:solidFill>
              <a:prstDash val="solid"/>
              <a:round/>
            </a:ln>
          </a:insideH>
          <a:insideV>
            <a:ln w="12700" cap="flat">
              <a:solidFill>
                <a:srgbClr val="53535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round/>
            </a:ln>
          </a:left>
          <a:right>
            <a:ln w="12700" cap="flat">
              <a:solidFill>
                <a:srgbClr val="535353"/>
              </a:solidFill>
              <a:prstDash val="solid"/>
              <a:round/>
            </a:ln>
          </a:right>
          <a:top>
            <a:ln w="12700" cap="flat">
              <a:solidFill>
                <a:srgbClr val="535353"/>
              </a:solidFill>
              <a:prstDash val="solid"/>
              <a:round/>
            </a:ln>
          </a:top>
          <a:bottom>
            <a:ln w="254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solidFill>
                <a:srgbClr val="535353"/>
              </a:solidFill>
              <a:prstDash val="solid"/>
              <a:round/>
            </a:ln>
          </a:insideH>
          <a:insideV>
            <a:ln w="12700" cap="flat">
              <a:solidFill>
                <a:srgbClr val="53535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43" autoAdjust="0"/>
    <p:restoredTop sz="92620" autoAdjust="0"/>
  </p:normalViewPr>
  <p:slideViewPr>
    <p:cSldViewPr snapToGrid="0">
      <p:cViewPr>
        <p:scale>
          <a:sx n="81" d="100"/>
          <a:sy n="81" d="100"/>
        </p:scale>
        <p:origin x="-344" y="39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07718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2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2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 Juan López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5207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0414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5621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0828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035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2681705" marR="0" indent="-522705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113505" marR="0" indent="-522705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545305" marR="0" indent="-522705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3977105" marR="0" indent="-522705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355600" y="2044699"/>
            <a:ext cx="12293600" cy="2389488"/>
          </a:xfrm>
          <a:prstGeom prst="rect">
            <a:avLst/>
          </a:prstGeom>
          <a:solidFill>
            <a:srgbClr val="2F585F"/>
          </a:solidFill>
        </p:spPr>
        <p:txBody>
          <a:bodyPr anchor="ctr">
            <a:normAutofit fontScale="90000"/>
          </a:bodyPr>
          <a:lstStyle>
            <a:lvl1pPr defTabSz="455674">
              <a:defRPr sz="5600">
                <a:solidFill>
                  <a:srgbClr val="FFFFFF"/>
                </a:solidFill>
              </a:defRPr>
            </a:lvl1pPr>
          </a:lstStyle>
          <a:p>
            <a:r>
              <a:t>despertando el potencial de transformación de las ciudades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RED DE INNOVACIÓN LOCAL</a:t>
            </a:r>
          </a:p>
        </p:txBody>
      </p:sp>
      <p:pic>
        <p:nvPicPr>
          <p:cNvPr id="121" name="image1.png"/>
          <p:cNvPicPr>
            <a:picLocks noChangeAspect="1"/>
          </p:cNvPicPr>
          <p:nvPr/>
        </p:nvPicPr>
        <p:blipFill>
          <a:blip r:embed="rId2">
            <a:extLst/>
          </a:blip>
          <a:srcRect t="12039" b="27518"/>
          <a:stretch>
            <a:fillRect/>
          </a:stretch>
        </p:blipFill>
        <p:spPr>
          <a:xfrm>
            <a:off x="3017836" y="6243537"/>
            <a:ext cx="6791337" cy="2344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TO 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6" y="279829"/>
            <a:ext cx="12398763" cy="929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 b="12398"/>
          <a:stretch>
            <a:fillRect/>
          </a:stretch>
        </p:blipFill>
        <p:spPr>
          <a:xfrm>
            <a:off x="175660" y="1081139"/>
            <a:ext cx="12829140" cy="7236952"/>
          </a:xfrm>
        </p:spPr>
      </p:pic>
    </p:spTree>
    <p:extLst>
      <p:ext uri="{BB962C8B-B14F-4D97-AF65-F5344CB8AC3E}">
        <p14:creationId xmlns:p14="http://schemas.microsoft.com/office/powerpoint/2010/main" val="10430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334074" y="451835"/>
            <a:ext cx="12293600" cy="1356280"/>
          </a:xfrm>
          <a:prstGeom prst="rect">
            <a:avLst/>
          </a:prstGeom>
          <a:solidFill>
            <a:srgbClr val="2F585F"/>
          </a:solidFill>
        </p:spPr>
        <p:txBody>
          <a:bodyPr anchor="ctr">
            <a:normAutofit/>
          </a:bodyPr>
          <a:lstStyle>
            <a:lvl1pPr defTabSz="455674">
              <a:defRPr sz="5600">
                <a:solidFill>
                  <a:srgbClr val="FFFFFF"/>
                </a:solidFill>
              </a:defRPr>
            </a:lvl1pPr>
          </a:lstStyle>
          <a:p>
            <a:r>
              <a:rPr lang="es-ES_tradnl" dirty="0" smtClean="0"/>
              <a:t>recomendaciones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402634" y="2330898"/>
            <a:ext cx="12293600" cy="641735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/>
              <a:t>1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is-IS" dirty="0" smtClean="0"/>
              <a:t>¿Cómo </a:t>
            </a:r>
            <a:r>
              <a:rPr lang="ro-RO" dirty="0" smtClean="0"/>
              <a:t>garantizar</a:t>
            </a:r>
            <a:r>
              <a:rPr lang="ro-RO" dirty="0"/>
              <a:t> </a:t>
            </a:r>
            <a:r>
              <a:rPr lang="es-ES_tradnl" dirty="0" smtClean="0"/>
              <a:t>que</a:t>
            </a:r>
            <a:r>
              <a:rPr lang="es-ES_tradnl" dirty="0"/>
              <a:t> </a:t>
            </a:r>
            <a:r>
              <a:rPr lang="es-ES_tradnl" dirty="0" smtClean="0"/>
              <a:t>mejore</a:t>
            </a:r>
            <a:r>
              <a:rPr lang="es-ES_tradnl" dirty="0"/>
              <a:t> </a:t>
            </a:r>
            <a:r>
              <a:rPr lang="en-US" dirty="0" smtClean="0"/>
              <a:t>el</a:t>
            </a:r>
            <a:r>
              <a:rPr lang="en-US" dirty="0"/>
              <a:t> </a:t>
            </a:r>
            <a:r>
              <a:rPr lang="es-ES_tradnl" dirty="0" smtClean="0"/>
              <a:t>desempeño</a:t>
            </a:r>
            <a:r>
              <a:rPr lang="es-ES_tradnl" dirty="0"/>
              <a:t> </a:t>
            </a:r>
            <a:r>
              <a:rPr lang="es-ES_tradnl" dirty="0" smtClean="0"/>
              <a:t>económico</a:t>
            </a:r>
            <a:r>
              <a:rPr lang="es-ES_tradnl" dirty="0"/>
              <a:t> </a:t>
            </a:r>
            <a:r>
              <a:rPr lang="en-US" dirty="0" smtClean="0"/>
              <a:t>de</a:t>
            </a:r>
            <a:r>
              <a:rPr lang="en-US" dirty="0"/>
              <a:t> </a:t>
            </a:r>
            <a:r>
              <a:rPr lang="es-ES_tradnl" dirty="0" smtClean="0"/>
              <a:t>los</a:t>
            </a:r>
            <a:r>
              <a:rPr lang="es-ES_tradnl" dirty="0"/>
              <a:t> </a:t>
            </a:r>
            <a:r>
              <a:rPr lang="fr-FR" dirty="0" err="1" smtClean="0"/>
              <a:t>vecinos</a:t>
            </a:r>
            <a:r>
              <a:rPr lang="fr-FR" dirty="0"/>
              <a:t>?</a:t>
            </a:r>
          </a:p>
          <a:p>
            <a:pPr algn="l"/>
            <a:r>
              <a:rPr lang="is-IS" dirty="0" smtClean="0"/>
              <a:t>2‐ </a:t>
            </a:r>
            <a:r>
              <a:rPr lang="is-IS" dirty="0"/>
              <a:t>¿</a:t>
            </a:r>
            <a:r>
              <a:rPr lang="is-IS" dirty="0" smtClean="0"/>
              <a:t>Cómo </a:t>
            </a:r>
            <a:r>
              <a:rPr lang="es-ES_tradnl" dirty="0" smtClean="0"/>
              <a:t>potenciar</a:t>
            </a:r>
            <a:r>
              <a:rPr lang="es-ES_tradnl" dirty="0"/>
              <a:t> </a:t>
            </a:r>
            <a:r>
              <a:rPr lang="en-US" dirty="0" smtClean="0"/>
              <a:t>y</a:t>
            </a:r>
            <a:r>
              <a:rPr lang="en-US" dirty="0"/>
              <a:t> </a:t>
            </a:r>
            <a:r>
              <a:rPr lang="pt-BR" dirty="0" smtClean="0"/>
              <a:t>fortalecer</a:t>
            </a:r>
            <a:r>
              <a:rPr lang="pt-BR" dirty="0"/>
              <a:t> </a:t>
            </a:r>
            <a:r>
              <a:rPr lang="en-US" dirty="0" smtClean="0"/>
              <a:t>la</a:t>
            </a:r>
            <a:r>
              <a:rPr lang="en-US" dirty="0"/>
              <a:t> </a:t>
            </a:r>
            <a:r>
              <a:rPr lang="es-ES_tradnl" dirty="0" smtClean="0"/>
              <a:t>integración</a:t>
            </a:r>
            <a:r>
              <a:rPr lang="es-ES_tradnl" dirty="0"/>
              <a:t> </a:t>
            </a:r>
            <a:r>
              <a:rPr lang="es-ES_tradnl" dirty="0" smtClean="0"/>
              <a:t>económica</a:t>
            </a:r>
            <a:r>
              <a:rPr lang="es-ES_tradnl" dirty="0"/>
              <a:t> </a:t>
            </a:r>
            <a:r>
              <a:rPr lang="en-US" dirty="0" smtClean="0"/>
              <a:t>entre</a:t>
            </a:r>
            <a:r>
              <a:rPr lang="en-US" dirty="0"/>
              <a:t> </a:t>
            </a:r>
            <a:r>
              <a:rPr lang="en-US" dirty="0" smtClean="0"/>
              <a:t>el</a:t>
            </a:r>
            <a:r>
              <a:rPr lang="en-US" dirty="0"/>
              <a:t> </a:t>
            </a:r>
            <a:r>
              <a:rPr lang="en-US" dirty="0" smtClean="0"/>
              <a:t>Barrio</a:t>
            </a:r>
            <a:r>
              <a:rPr lang="en-US" dirty="0"/>
              <a:t> </a:t>
            </a:r>
            <a:r>
              <a:rPr lang="en-US" dirty="0" smtClean="0"/>
              <a:t>31y</a:t>
            </a:r>
            <a:r>
              <a:rPr lang="en-US" dirty="0"/>
              <a:t> </a:t>
            </a:r>
            <a:r>
              <a:rPr lang="en-US" dirty="0" smtClean="0"/>
              <a:t>la</a:t>
            </a:r>
            <a:r>
              <a:rPr lang="en-US" dirty="0"/>
              <a:t> </a:t>
            </a:r>
            <a:r>
              <a:rPr lang="es-ES_tradnl" dirty="0" smtClean="0"/>
              <a:t>Ciudad?</a:t>
            </a:r>
          </a:p>
          <a:p>
            <a:pPr algn="l"/>
            <a:endParaRPr lang="es-ES_tradnl" dirty="0"/>
          </a:p>
          <a:p>
            <a:pPr marL="742950" indent="-742950" algn="l">
              <a:buAutoNum type="arabicPeriod"/>
            </a:pPr>
            <a:r>
              <a:rPr lang="es-ES_tradnl" dirty="0" smtClean="0"/>
              <a:t>Bancarizaci</a:t>
            </a:r>
            <a:r>
              <a:rPr lang="es-ES_tradnl" dirty="0" smtClean="0"/>
              <a:t>ón</a:t>
            </a:r>
          </a:p>
          <a:p>
            <a:pPr marL="742950" indent="-742950" algn="l">
              <a:buAutoNum type="arabicPeriod"/>
            </a:pPr>
            <a:r>
              <a:rPr lang="es-ES_tradnl" dirty="0" smtClean="0"/>
              <a:t>Certificados de domicilio provisorios</a:t>
            </a:r>
          </a:p>
          <a:p>
            <a:pPr marL="742950" indent="-742950" algn="l">
              <a:buAutoNum type="arabicPeriod"/>
            </a:pPr>
            <a:r>
              <a:rPr lang="es-ES_tradnl" dirty="0" smtClean="0"/>
              <a:t>Mayor seguridad en el circuito comercial</a:t>
            </a:r>
          </a:p>
          <a:p>
            <a:pPr marL="742950" indent="-742950" algn="l">
              <a:buAutoNum type="arabicPeriod"/>
            </a:pPr>
            <a:r>
              <a:rPr lang="es-ES_tradnl" dirty="0" err="1" smtClean="0"/>
              <a:t>Selecci</a:t>
            </a:r>
            <a:r>
              <a:rPr lang="en-US" dirty="0" err="1" smtClean="0"/>
              <a:t>ó</a:t>
            </a:r>
            <a:r>
              <a:rPr lang="es-ES_tradnl" dirty="0" smtClean="0"/>
              <a:t>n de casos testigos de emprendedores</a:t>
            </a:r>
          </a:p>
          <a:p>
            <a:pPr marL="742950" indent="-742950" algn="l">
              <a:buAutoNum type="arabicPeriod"/>
            </a:pPr>
            <a:r>
              <a:rPr lang="es-ES_tradnl" dirty="0" smtClean="0"/>
              <a:t>Aprovechar la multiculturalidad: gastronomía</a:t>
            </a:r>
            <a:endParaRPr lang="es-ES_tradnl" dirty="0" smtClean="0"/>
          </a:p>
          <a:p>
            <a:pPr algn="l"/>
            <a:endParaRPr lang="es-ES_tradnl" dirty="0"/>
          </a:p>
          <a:p>
            <a:pPr algn="l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504053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7" y="678427"/>
            <a:ext cx="12170162" cy="82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355599" y="1485238"/>
            <a:ext cx="12259029" cy="3788433"/>
          </a:xfrm>
          <a:prstGeom prst="rect">
            <a:avLst/>
          </a:prstGeom>
          <a:solidFill>
            <a:srgbClr val="2F585F"/>
          </a:solidFill>
        </p:spPr>
        <p:txBody>
          <a:bodyPr anchor="ctr">
            <a:normAutofit/>
          </a:bodyPr>
          <a:lstStyle>
            <a:lvl1pPr defTabSz="455674"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M</a:t>
            </a:r>
            <a:r>
              <a:rPr lang="es-ES_tradnl" dirty="0" err="1" smtClean="0"/>
              <a:t>uchas</a:t>
            </a:r>
            <a:r>
              <a:rPr lang="es-ES_tradnl" dirty="0" smtClean="0"/>
              <a:t> gracias</a:t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3600" dirty="0" err="1" smtClean="0"/>
              <a:t>delfina@redinnovacionlocal.org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ES_tradnl" sz="3600" dirty="0" smtClean="0"/>
              <a:t>@</a:t>
            </a:r>
            <a:r>
              <a:rPr lang="es-ES_tradnl" sz="3600" dirty="0" err="1" smtClean="0"/>
              <a:t>innovacionlocal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ES_tradnl" sz="3600" dirty="0" err="1" smtClean="0"/>
              <a:t>www.redinnovacionlocal.org</a:t>
            </a:r>
            <a:endParaRPr dirty="0"/>
          </a:p>
        </p:txBody>
      </p:sp>
      <p:pic>
        <p:nvPicPr>
          <p:cNvPr id="121" name="image1.png"/>
          <p:cNvPicPr>
            <a:picLocks noChangeAspect="1"/>
          </p:cNvPicPr>
          <p:nvPr/>
        </p:nvPicPr>
        <p:blipFill>
          <a:blip r:embed="rId2">
            <a:extLst/>
          </a:blip>
          <a:srcRect t="12039" b="27518"/>
          <a:stretch>
            <a:fillRect/>
          </a:stretch>
        </p:blipFill>
        <p:spPr>
          <a:xfrm>
            <a:off x="3017836" y="6243537"/>
            <a:ext cx="6791337" cy="23441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6374597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46906"/>
            <a:ext cx="13155488" cy="82643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2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355600" y="1054540"/>
            <a:ext cx="12293600" cy="1700684"/>
          </a:xfrm>
          <a:prstGeom prst="rect">
            <a:avLst/>
          </a:prstGeom>
          <a:solidFill>
            <a:srgbClr val="2F585F"/>
          </a:solidFill>
        </p:spPr>
        <p:txBody>
          <a:bodyPr anchor="ctr">
            <a:normAutofit fontScale="90000"/>
          </a:bodyPr>
          <a:lstStyle>
            <a:lvl1pPr defTabSz="455674">
              <a:defRPr sz="5600">
                <a:solidFill>
                  <a:srgbClr val="FFFFFF"/>
                </a:solidFill>
              </a:defRPr>
            </a:lvl1pPr>
          </a:lstStyle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grupos </a:t>
            </a:r>
            <a:r>
              <a:rPr lang="es-ES_tradnl" dirty="0" err="1" smtClean="0"/>
              <a:t>ril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METODOLOGIA</a:t>
            </a:r>
            <a:br>
              <a:rPr lang="es-ES_tradnl" dirty="0" smtClean="0"/>
            </a:b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527813" y="3419333"/>
            <a:ext cx="12293600" cy="611632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/>
            <a:r>
              <a:rPr lang="es-ES_tradnl" dirty="0" smtClean="0"/>
              <a:t>1. RONDA DE NOVEDADES</a:t>
            </a:r>
          </a:p>
          <a:p>
            <a:pPr algn="l"/>
            <a:endParaRPr lang="es-ES_tradnl" dirty="0" smtClean="0"/>
          </a:p>
          <a:p>
            <a:pPr algn="l"/>
            <a:r>
              <a:rPr lang="es-ES_tradnl" dirty="0" smtClean="0"/>
              <a:t>2. PRESENTACIÓN DEL ANFITRIÓN</a:t>
            </a:r>
          </a:p>
          <a:p>
            <a:pPr algn="l"/>
            <a:endParaRPr lang="es-ES_tradnl" dirty="0" smtClean="0"/>
          </a:p>
          <a:p>
            <a:pPr algn="l"/>
            <a:r>
              <a:rPr lang="es-ES_tradnl" dirty="0" smtClean="0"/>
              <a:t>3. RECORRIDA</a:t>
            </a:r>
          </a:p>
          <a:p>
            <a:pPr algn="l"/>
            <a:endParaRPr lang="es-ES_tradnl" dirty="0" smtClean="0"/>
          </a:p>
          <a:p>
            <a:pPr algn="l"/>
            <a:r>
              <a:rPr lang="es-ES_tradnl" dirty="0" smtClean="0"/>
              <a:t>4. CONFERENCIA DE PRENSA</a:t>
            </a:r>
          </a:p>
          <a:p>
            <a:pPr algn="l"/>
            <a:endParaRPr lang="es-ES_tradnl" dirty="0" smtClean="0"/>
          </a:p>
          <a:p>
            <a:pPr algn="l"/>
            <a:r>
              <a:rPr lang="es-ES_tradnl" dirty="0" smtClean="0"/>
              <a:t>5. TRABAJO DEL GRUPO</a:t>
            </a:r>
          </a:p>
          <a:p>
            <a:pPr algn="l"/>
            <a:endParaRPr lang="es-ES_tradnl" dirty="0" smtClean="0"/>
          </a:p>
          <a:p>
            <a:pPr algn="l"/>
            <a:r>
              <a:rPr lang="es-ES_tradnl" dirty="0" smtClean="0"/>
              <a:t>6. RECOMENDACIONES</a:t>
            </a:r>
          </a:p>
          <a:p>
            <a:pPr algn="l"/>
            <a:endParaRPr lang="es-ES_tradnl" dirty="0" smtClean="0"/>
          </a:p>
          <a:p>
            <a:pPr algn="l"/>
            <a:r>
              <a:rPr lang="es-ES_tradnl" dirty="0" smtClean="0"/>
              <a:t>7. ACTUALIZACIÓN TÉCNICA </a:t>
            </a:r>
            <a:endParaRPr dirty="0"/>
          </a:p>
        </p:txBody>
      </p:sp>
      <p:pic>
        <p:nvPicPr>
          <p:cNvPr id="2" name="Picture 1" descr="Captura de pantalla 2017-06-14 a las 9.33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736" y="1184416"/>
            <a:ext cx="1701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5381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-06-05-PHOTO-000083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12313920" cy="92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2" y="265471"/>
            <a:ext cx="1219199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4 a las 9.3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5" y="172202"/>
            <a:ext cx="12767200" cy="92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TO 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0" y="140401"/>
            <a:ext cx="12356308" cy="92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 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5" y="193728"/>
            <a:ext cx="12516896" cy="938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FFFFFF"/>
      </a:lt1>
      <a:dk2>
        <a:srgbClr val="A7A7A7"/>
      </a:dk2>
      <a:lt2>
        <a:srgbClr val="535353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005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005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98</Words>
  <Application>Microsoft Macintosh PowerPoint</Application>
  <PresentationFormat>Custom</PresentationFormat>
  <Paragraphs>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Showroom</vt:lpstr>
      <vt:lpstr>despertando el potencial de transformación de las ciudades</vt:lpstr>
      <vt:lpstr>PowerPoint Presentation</vt:lpstr>
      <vt:lpstr> grupos ril METODOLOGIA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recomendaciones</vt:lpstr>
      <vt:lpstr>PowerPoint Presentation</vt:lpstr>
      <vt:lpstr>Muchas gracias  delfina@redinnovacionlocal.org @innovacionlocal www.redinnovacionlocal.org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despertando el potencial de transformación de las ciudades</dc:title>
  <dc:creator>Rosario Guiraud</dc:creator>
  <cp:lastModifiedBy>Delfina Irazusta</cp:lastModifiedBy>
  <cp:revision>17</cp:revision>
  <dcterms:modified xsi:type="dcterms:W3CDTF">2017-06-14T13:56:26Z</dcterms:modified>
</cp:coreProperties>
</file>