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4"/>
  </p:handoutMasterIdLst>
  <p:sldIdLst>
    <p:sldId id="268" r:id="rId2"/>
    <p:sldId id="289" r:id="rId3"/>
    <p:sldId id="291" r:id="rId4"/>
    <p:sldId id="290" r:id="rId5"/>
    <p:sldId id="264" r:id="rId6"/>
    <p:sldId id="279" r:id="rId7"/>
    <p:sldId id="297" r:id="rId8"/>
    <p:sldId id="292" r:id="rId9"/>
    <p:sldId id="293" r:id="rId10"/>
    <p:sldId id="296" r:id="rId11"/>
    <p:sldId id="295" r:id="rId12"/>
    <p:sldId id="287" r:id="rId1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BZ"/>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F0E33E2-E62F-43AD-906D-B83FC33429EA}" type="datetimeFigureOut">
              <a:rPr lang="en-BZ" smtClean="0"/>
              <a:t>20/06/2017</a:t>
            </a:fld>
            <a:endParaRPr lang="en-BZ"/>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BZ"/>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19323E7-7A6C-47A5-A52E-E3361148E8D8}" type="slidenum">
              <a:rPr lang="en-BZ" smtClean="0"/>
              <a:t>‹#›</a:t>
            </a:fld>
            <a:endParaRPr lang="en-BZ"/>
          </a:p>
        </p:txBody>
      </p:sp>
    </p:spTree>
    <p:extLst>
      <p:ext uri="{BB962C8B-B14F-4D97-AF65-F5344CB8AC3E}">
        <p14:creationId xmlns:p14="http://schemas.microsoft.com/office/powerpoint/2010/main" val="3346145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DFFC08-F962-4BD6-AE63-A019926342EE}" type="datetimeFigureOut">
              <a:rPr lang="en-BZ" smtClean="0"/>
              <a:t>20/06/2017</a:t>
            </a:fld>
            <a:endParaRPr lang="en-BZ"/>
          </a:p>
        </p:txBody>
      </p:sp>
      <p:sp>
        <p:nvSpPr>
          <p:cNvPr id="5" name="Footer Placeholder 4"/>
          <p:cNvSpPr>
            <a:spLocks noGrp="1"/>
          </p:cNvSpPr>
          <p:nvPr>
            <p:ph type="ftr" sz="quarter" idx="11"/>
          </p:nvPr>
        </p:nvSpPr>
        <p:spPr/>
        <p:txBody>
          <a:bodyPr/>
          <a:lstStyle/>
          <a:p>
            <a:endParaRPr lang="en-BZ"/>
          </a:p>
        </p:txBody>
      </p:sp>
      <p:sp>
        <p:nvSpPr>
          <p:cNvPr id="6" name="Slide Number Placeholder 5"/>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221925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DFFC08-F962-4BD6-AE63-A019926342EE}" type="datetimeFigureOut">
              <a:rPr lang="en-BZ" smtClean="0"/>
              <a:t>20/06/2017</a:t>
            </a:fld>
            <a:endParaRPr lang="en-BZ"/>
          </a:p>
        </p:txBody>
      </p:sp>
      <p:sp>
        <p:nvSpPr>
          <p:cNvPr id="5" name="Footer Placeholder 4"/>
          <p:cNvSpPr>
            <a:spLocks noGrp="1"/>
          </p:cNvSpPr>
          <p:nvPr>
            <p:ph type="ftr" sz="quarter" idx="11"/>
          </p:nvPr>
        </p:nvSpPr>
        <p:spPr/>
        <p:txBody>
          <a:bodyPr/>
          <a:lstStyle/>
          <a:p>
            <a:endParaRPr lang="en-BZ"/>
          </a:p>
        </p:txBody>
      </p:sp>
      <p:sp>
        <p:nvSpPr>
          <p:cNvPr id="6" name="Slide Number Placeholder 5"/>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265308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DFFC08-F962-4BD6-AE63-A019926342EE}" type="datetimeFigureOut">
              <a:rPr lang="en-BZ" smtClean="0"/>
              <a:t>20/06/2017</a:t>
            </a:fld>
            <a:endParaRPr lang="en-BZ"/>
          </a:p>
        </p:txBody>
      </p:sp>
      <p:sp>
        <p:nvSpPr>
          <p:cNvPr id="5" name="Footer Placeholder 4"/>
          <p:cNvSpPr>
            <a:spLocks noGrp="1"/>
          </p:cNvSpPr>
          <p:nvPr>
            <p:ph type="ftr" sz="quarter" idx="11"/>
          </p:nvPr>
        </p:nvSpPr>
        <p:spPr/>
        <p:txBody>
          <a:bodyPr/>
          <a:lstStyle/>
          <a:p>
            <a:endParaRPr lang="en-BZ"/>
          </a:p>
        </p:txBody>
      </p:sp>
      <p:sp>
        <p:nvSpPr>
          <p:cNvPr id="6" name="Slide Number Placeholder 5"/>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41414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DFFC08-F962-4BD6-AE63-A019926342EE}" type="datetimeFigureOut">
              <a:rPr lang="en-BZ" smtClean="0"/>
              <a:t>20/06/2017</a:t>
            </a:fld>
            <a:endParaRPr lang="en-BZ"/>
          </a:p>
        </p:txBody>
      </p:sp>
      <p:sp>
        <p:nvSpPr>
          <p:cNvPr id="5" name="Footer Placeholder 4"/>
          <p:cNvSpPr>
            <a:spLocks noGrp="1"/>
          </p:cNvSpPr>
          <p:nvPr>
            <p:ph type="ftr" sz="quarter" idx="11"/>
          </p:nvPr>
        </p:nvSpPr>
        <p:spPr/>
        <p:txBody>
          <a:bodyPr/>
          <a:lstStyle/>
          <a:p>
            <a:endParaRPr lang="en-BZ"/>
          </a:p>
        </p:txBody>
      </p:sp>
      <p:sp>
        <p:nvSpPr>
          <p:cNvPr id="6" name="Slide Number Placeholder 5"/>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1453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DFFC08-F962-4BD6-AE63-A019926342EE}" type="datetimeFigureOut">
              <a:rPr lang="en-BZ" smtClean="0"/>
              <a:t>20/06/2017</a:t>
            </a:fld>
            <a:endParaRPr lang="en-BZ"/>
          </a:p>
        </p:txBody>
      </p:sp>
      <p:sp>
        <p:nvSpPr>
          <p:cNvPr id="5" name="Footer Placeholder 4"/>
          <p:cNvSpPr>
            <a:spLocks noGrp="1"/>
          </p:cNvSpPr>
          <p:nvPr>
            <p:ph type="ftr" sz="quarter" idx="11"/>
          </p:nvPr>
        </p:nvSpPr>
        <p:spPr/>
        <p:txBody>
          <a:bodyPr/>
          <a:lstStyle/>
          <a:p>
            <a:endParaRPr lang="en-BZ"/>
          </a:p>
        </p:txBody>
      </p:sp>
      <p:sp>
        <p:nvSpPr>
          <p:cNvPr id="6" name="Slide Number Placeholder 5"/>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168845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DFFC08-F962-4BD6-AE63-A019926342EE}" type="datetimeFigureOut">
              <a:rPr lang="en-BZ" smtClean="0"/>
              <a:t>20/06/2017</a:t>
            </a:fld>
            <a:endParaRPr lang="en-BZ"/>
          </a:p>
        </p:txBody>
      </p:sp>
      <p:sp>
        <p:nvSpPr>
          <p:cNvPr id="6" name="Footer Placeholder 5"/>
          <p:cNvSpPr>
            <a:spLocks noGrp="1"/>
          </p:cNvSpPr>
          <p:nvPr>
            <p:ph type="ftr" sz="quarter" idx="11"/>
          </p:nvPr>
        </p:nvSpPr>
        <p:spPr/>
        <p:txBody>
          <a:bodyPr/>
          <a:lstStyle/>
          <a:p>
            <a:endParaRPr lang="en-BZ"/>
          </a:p>
        </p:txBody>
      </p:sp>
      <p:sp>
        <p:nvSpPr>
          <p:cNvPr id="7" name="Slide Number Placeholder 6"/>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381505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DFFC08-F962-4BD6-AE63-A019926342EE}" type="datetimeFigureOut">
              <a:rPr lang="en-BZ" smtClean="0"/>
              <a:t>20/06/2017</a:t>
            </a:fld>
            <a:endParaRPr lang="en-BZ"/>
          </a:p>
        </p:txBody>
      </p:sp>
      <p:sp>
        <p:nvSpPr>
          <p:cNvPr id="8" name="Footer Placeholder 7"/>
          <p:cNvSpPr>
            <a:spLocks noGrp="1"/>
          </p:cNvSpPr>
          <p:nvPr>
            <p:ph type="ftr" sz="quarter" idx="11"/>
          </p:nvPr>
        </p:nvSpPr>
        <p:spPr/>
        <p:txBody>
          <a:bodyPr/>
          <a:lstStyle/>
          <a:p>
            <a:endParaRPr lang="en-BZ"/>
          </a:p>
        </p:txBody>
      </p:sp>
      <p:sp>
        <p:nvSpPr>
          <p:cNvPr id="9" name="Slide Number Placeholder 8"/>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339513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DFFC08-F962-4BD6-AE63-A019926342EE}" type="datetimeFigureOut">
              <a:rPr lang="en-BZ" smtClean="0"/>
              <a:t>20/06/2017</a:t>
            </a:fld>
            <a:endParaRPr lang="en-BZ"/>
          </a:p>
        </p:txBody>
      </p:sp>
      <p:sp>
        <p:nvSpPr>
          <p:cNvPr id="4" name="Footer Placeholder 3"/>
          <p:cNvSpPr>
            <a:spLocks noGrp="1"/>
          </p:cNvSpPr>
          <p:nvPr>
            <p:ph type="ftr" sz="quarter" idx="11"/>
          </p:nvPr>
        </p:nvSpPr>
        <p:spPr/>
        <p:txBody>
          <a:bodyPr/>
          <a:lstStyle/>
          <a:p>
            <a:endParaRPr lang="en-BZ"/>
          </a:p>
        </p:txBody>
      </p:sp>
      <p:sp>
        <p:nvSpPr>
          <p:cNvPr id="5" name="Slide Number Placeholder 4"/>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215631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FFC08-F962-4BD6-AE63-A019926342EE}" type="datetimeFigureOut">
              <a:rPr lang="en-BZ" smtClean="0"/>
              <a:t>20/06/2017</a:t>
            </a:fld>
            <a:endParaRPr lang="en-BZ"/>
          </a:p>
        </p:txBody>
      </p:sp>
      <p:sp>
        <p:nvSpPr>
          <p:cNvPr id="3" name="Footer Placeholder 2"/>
          <p:cNvSpPr>
            <a:spLocks noGrp="1"/>
          </p:cNvSpPr>
          <p:nvPr>
            <p:ph type="ftr" sz="quarter" idx="11"/>
          </p:nvPr>
        </p:nvSpPr>
        <p:spPr/>
        <p:txBody>
          <a:bodyPr/>
          <a:lstStyle/>
          <a:p>
            <a:endParaRPr lang="en-BZ"/>
          </a:p>
        </p:txBody>
      </p:sp>
      <p:sp>
        <p:nvSpPr>
          <p:cNvPr id="4" name="Slide Number Placeholder 3"/>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136551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DFFC08-F962-4BD6-AE63-A019926342EE}" type="datetimeFigureOut">
              <a:rPr lang="en-BZ" smtClean="0"/>
              <a:t>20/06/2017</a:t>
            </a:fld>
            <a:endParaRPr lang="en-BZ"/>
          </a:p>
        </p:txBody>
      </p:sp>
      <p:sp>
        <p:nvSpPr>
          <p:cNvPr id="6" name="Footer Placeholder 5"/>
          <p:cNvSpPr>
            <a:spLocks noGrp="1"/>
          </p:cNvSpPr>
          <p:nvPr>
            <p:ph type="ftr" sz="quarter" idx="11"/>
          </p:nvPr>
        </p:nvSpPr>
        <p:spPr/>
        <p:txBody>
          <a:bodyPr/>
          <a:lstStyle/>
          <a:p>
            <a:endParaRPr lang="en-BZ"/>
          </a:p>
        </p:txBody>
      </p:sp>
      <p:sp>
        <p:nvSpPr>
          <p:cNvPr id="7" name="Slide Number Placeholder 6"/>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302614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DFFC08-F962-4BD6-AE63-A019926342EE}" type="datetimeFigureOut">
              <a:rPr lang="en-BZ" smtClean="0"/>
              <a:t>20/06/2017</a:t>
            </a:fld>
            <a:endParaRPr lang="en-BZ"/>
          </a:p>
        </p:txBody>
      </p:sp>
      <p:sp>
        <p:nvSpPr>
          <p:cNvPr id="6" name="Footer Placeholder 5"/>
          <p:cNvSpPr>
            <a:spLocks noGrp="1"/>
          </p:cNvSpPr>
          <p:nvPr>
            <p:ph type="ftr" sz="quarter" idx="11"/>
          </p:nvPr>
        </p:nvSpPr>
        <p:spPr/>
        <p:txBody>
          <a:bodyPr/>
          <a:lstStyle/>
          <a:p>
            <a:endParaRPr lang="en-BZ"/>
          </a:p>
        </p:txBody>
      </p:sp>
      <p:sp>
        <p:nvSpPr>
          <p:cNvPr id="7" name="Slide Number Placeholder 6"/>
          <p:cNvSpPr>
            <a:spLocks noGrp="1"/>
          </p:cNvSpPr>
          <p:nvPr>
            <p:ph type="sldNum" sz="quarter" idx="12"/>
          </p:nvPr>
        </p:nvSpPr>
        <p:spPr/>
        <p:txBody>
          <a:bodyPr/>
          <a:lstStyle/>
          <a:p>
            <a:fld id="{CAB4F413-5A88-411D-BB90-CA6FB4A8FE5A}" type="slidenum">
              <a:rPr lang="en-BZ" smtClean="0"/>
              <a:t>‹#›</a:t>
            </a:fld>
            <a:endParaRPr lang="en-BZ"/>
          </a:p>
        </p:txBody>
      </p:sp>
    </p:spTree>
    <p:extLst>
      <p:ext uri="{BB962C8B-B14F-4D97-AF65-F5344CB8AC3E}">
        <p14:creationId xmlns:p14="http://schemas.microsoft.com/office/powerpoint/2010/main" val="245308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FFC08-F962-4BD6-AE63-A019926342EE}" type="datetimeFigureOut">
              <a:rPr lang="en-BZ" smtClean="0"/>
              <a:t>20/06/2017</a:t>
            </a:fld>
            <a:endParaRPr lang="en-B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4F413-5A88-411D-BB90-CA6FB4A8FE5A}" type="slidenum">
              <a:rPr lang="en-BZ" smtClean="0"/>
              <a:t>‹#›</a:t>
            </a:fld>
            <a:endParaRPr lang="en-BZ"/>
          </a:p>
        </p:txBody>
      </p:sp>
    </p:spTree>
    <p:extLst>
      <p:ext uri="{BB962C8B-B14F-4D97-AF65-F5344CB8AC3E}">
        <p14:creationId xmlns:p14="http://schemas.microsoft.com/office/powerpoint/2010/main" val="28029926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jpeg"/><Relationship Id="rId11" Type="http://schemas.openxmlformats.org/officeDocument/2006/relationships/image" Target="../media/image1.png"/><Relationship Id="rId5" Type="http://schemas.openxmlformats.org/officeDocument/2006/relationships/image" Target="../media/image13.jpeg"/><Relationship Id="rId10" Type="http://schemas.openxmlformats.org/officeDocument/2006/relationships/image" Target="../media/image18.png"/><Relationship Id="rId4" Type="http://schemas.openxmlformats.org/officeDocument/2006/relationships/image" Target="../media/image12.jpe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35384"/>
            <a:ext cx="7886700" cy="994172"/>
          </a:xfrm>
        </p:spPr>
        <p:txBody>
          <a:bodyPr>
            <a:normAutofit fontScale="90000"/>
          </a:bodyPr>
          <a:lstStyle/>
          <a:p>
            <a:pPr algn="ctr"/>
            <a:r>
              <a:rPr lang="en-US" sz="2925" b="1" dirty="0">
                <a:latin typeface="Arial" panose="020B0604020202020204" pitchFamily="34" charset="0"/>
                <a:cs typeface="Arial" panose="020B0604020202020204" pitchFamily="34" charset="0"/>
              </a:rPr>
              <a:t/>
            </a:r>
            <a:br>
              <a:rPr lang="en-US" sz="2925" b="1" dirty="0">
                <a:latin typeface="Arial" panose="020B0604020202020204" pitchFamily="34" charset="0"/>
                <a:cs typeface="Arial" panose="020B0604020202020204" pitchFamily="34" charset="0"/>
              </a:rPr>
            </a:br>
            <a:r>
              <a:rPr lang="en-US" sz="2925" b="1" dirty="0">
                <a:latin typeface="Arial" panose="020B0604020202020204" pitchFamily="34" charset="0"/>
                <a:cs typeface="Arial" panose="020B0604020202020204" pitchFamily="34" charset="0"/>
              </a:rPr>
              <a:t/>
            </a:r>
            <a:br>
              <a:rPr lang="en-US" sz="2925" b="1" dirty="0">
                <a:latin typeface="Arial" panose="020B0604020202020204" pitchFamily="34" charset="0"/>
                <a:cs typeface="Arial" panose="020B0604020202020204" pitchFamily="34" charset="0"/>
              </a:rPr>
            </a:br>
            <a:r>
              <a:rPr lang="en-US" sz="2925" b="1" dirty="0">
                <a:latin typeface="Arial" panose="020B0604020202020204" pitchFamily="34" charset="0"/>
                <a:cs typeface="Arial" panose="020B0604020202020204" pitchFamily="34" charset="0"/>
              </a:rPr>
              <a:t/>
            </a:r>
            <a:br>
              <a:rPr lang="en-US" sz="2925" b="1" dirty="0">
                <a:latin typeface="Arial" panose="020B0604020202020204" pitchFamily="34" charset="0"/>
                <a:cs typeface="Arial" panose="020B0604020202020204" pitchFamily="34" charset="0"/>
              </a:rPr>
            </a:br>
            <a:r>
              <a:rPr lang="en-US" sz="2925" b="1" dirty="0">
                <a:latin typeface="Arial" panose="020B0604020202020204" pitchFamily="34" charset="0"/>
                <a:cs typeface="Arial" panose="020B0604020202020204" pitchFamily="34" charset="0"/>
              </a:rPr>
              <a:t/>
            </a:r>
            <a:br>
              <a:rPr lang="en-US" sz="2925" b="1" dirty="0">
                <a:latin typeface="Arial" panose="020B0604020202020204" pitchFamily="34" charset="0"/>
                <a:cs typeface="Arial" panose="020B0604020202020204" pitchFamily="34" charset="0"/>
              </a:rPr>
            </a:br>
            <a:r>
              <a:rPr lang="en-US" sz="3150" b="1" dirty="0">
                <a:latin typeface="Arial" panose="020B0604020202020204" pitchFamily="34" charset="0"/>
                <a:cs typeface="Arial" panose="020B0604020202020204" pitchFamily="34" charset="0"/>
              </a:rPr>
              <a:t>“Implementing the Sustainable Development Goals: the Role of Cities and Regions”</a:t>
            </a:r>
            <a:r>
              <a:rPr lang="en-BZ" sz="3150" dirty="0">
                <a:latin typeface="Arial" panose="020B0604020202020204" pitchFamily="34" charset="0"/>
                <a:cs typeface="Arial" panose="020B0604020202020204" pitchFamily="34" charset="0"/>
              </a:rPr>
              <a:t/>
            </a:r>
            <a:br>
              <a:rPr lang="en-BZ" sz="3150" dirty="0">
                <a:latin typeface="Arial" panose="020B0604020202020204" pitchFamily="34" charset="0"/>
                <a:cs typeface="Arial" panose="020B0604020202020204" pitchFamily="34" charset="0"/>
              </a:rPr>
            </a:br>
            <a:r>
              <a:rPr lang="en-BZ" sz="3150" dirty="0">
                <a:latin typeface="Arial" panose="020B0604020202020204" pitchFamily="34" charset="0"/>
                <a:cs typeface="Arial" panose="020B0604020202020204" pitchFamily="34" charset="0"/>
              </a:rPr>
              <a:t/>
            </a:r>
            <a:br>
              <a:rPr lang="en-BZ" sz="3150" dirty="0">
                <a:latin typeface="Arial" panose="020B0604020202020204" pitchFamily="34" charset="0"/>
                <a:cs typeface="Arial" panose="020B0604020202020204" pitchFamily="34" charset="0"/>
              </a:rPr>
            </a:br>
            <a:r>
              <a:rPr lang="en-BZ" sz="2475" dirty="0">
                <a:latin typeface="Arial" panose="020B0604020202020204" pitchFamily="34" charset="0"/>
                <a:cs typeface="Arial" panose="020B0604020202020204" pitchFamily="34" charset="0"/>
              </a:rPr>
              <a:t>Presenter: Mayor Darrell Bradley</a:t>
            </a:r>
            <a:br>
              <a:rPr lang="en-BZ" sz="2475" dirty="0">
                <a:latin typeface="Arial" panose="020B0604020202020204" pitchFamily="34" charset="0"/>
                <a:cs typeface="Arial" panose="020B0604020202020204" pitchFamily="34" charset="0"/>
              </a:rPr>
            </a:br>
            <a:r>
              <a:rPr lang="en-BZ" sz="2475" dirty="0">
                <a:latin typeface="Arial" panose="020B0604020202020204" pitchFamily="34" charset="0"/>
                <a:cs typeface="Arial" panose="020B0604020202020204" pitchFamily="34" charset="0"/>
              </a:rPr>
              <a:t>Belize City</a:t>
            </a:r>
            <a:r>
              <a:rPr lang="en-US" sz="2475" b="1" dirty="0">
                <a:latin typeface="Arial" panose="020B0604020202020204" pitchFamily="34" charset="0"/>
                <a:cs typeface="Arial" panose="020B0604020202020204" pitchFamily="34" charset="0"/>
              </a:rPr>
              <a:t/>
            </a:r>
            <a:br>
              <a:rPr lang="en-US" sz="2475" b="1" dirty="0">
                <a:latin typeface="Arial" panose="020B0604020202020204" pitchFamily="34" charset="0"/>
                <a:cs typeface="Arial" panose="020B0604020202020204" pitchFamily="34" charset="0"/>
              </a:rPr>
            </a:br>
            <a:r>
              <a:rPr lang="en-US" sz="2475" b="1"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		</a:t>
            </a:r>
            <a:r>
              <a:rPr lang="en-BZ" sz="1500" b="1" dirty="0">
                <a:latin typeface="Arial" panose="020B0604020202020204" pitchFamily="34" charset="0"/>
                <a:cs typeface="Arial" panose="020B0604020202020204" pitchFamily="34" charset="0"/>
              </a:rPr>
              <a:t/>
            </a:r>
            <a:br>
              <a:rPr lang="en-BZ" sz="1500" b="1" dirty="0">
                <a:latin typeface="Arial" panose="020B0604020202020204" pitchFamily="34" charset="0"/>
                <a:cs typeface="Arial" panose="020B0604020202020204" pitchFamily="34" charset="0"/>
              </a:rPr>
            </a:br>
            <a:r>
              <a:rPr lang="en-US" sz="3600" dirty="0">
                <a:latin typeface="Acier BAT Text Solid" charset="0"/>
                <a:ea typeface="Acier BAT Text Solid" charset="0"/>
                <a:cs typeface="Acier BAT Text Solid" charset="0"/>
              </a:rPr>
              <a:t/>
            </a:r>
            <a:br>
              <a:rPr lang="en-US" sz="3600" dirty="0">
                <a:latin typeface="Acier BAT Text Solid" charset="0"/>
                <a:ea typeface="Acier BAT Text Solid" charset="0"/>
                <a:cs typeface="Acier BAT Text Solid" charset="0"/>
              </a:rPr>
            </a:br>
            <a:endParaRPr lang="en-US" sz="3975" dirty="0">
              <a:latin typeface="Acier BAT Text Solid" charset="0"/>
              <a:ea typeface="Acier BAT Text Solid" charset="0"/>
              <a:cs typeface="Acier BAT Text Solid" charset="0"/>
            </a:endParaRPr>
          </a:p>
        </p:txBody>
      </p:sp>
      <p:pic>
        <p:nvPicPr>
          <p:cNvPr id="3" name="Picture 2"/>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115616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BZ"/>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4642" b="8671"/>
          <a:stretch/>
        </p:blipFill>
        <p:spPr>
          <a:xfrm>
            <a:off x="67615" y="818615"/>
            <a:ext cx="9031310" cy="5206284"/>
          </a:xfrm>
        </p:spPr>
      </p:pic>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3390478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BZ"/>
          </a:p>
        </p:txBody>
      </p:sp>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b="8902"/>
          <a:stretch/>
        </p:blipFill>
        <p:spPr>
          <a:xfrm>
            <a:off x="0" y="857250"/>
            <a:ext cx="9144000" cy="5157989"/>
          </a:xfrm>
        </p:spPr>
      </p:pic>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238242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71264" y="958186"/>
            <a:ext cx="3479499" cy="2181873"/>
          </a:xfrm>
          <a:ln>
            <a:solidFill>
              <a:schemeClr val="tx1"/>
            </a:solidFill>
          </a:ln>
        </p:spPr>
      </p:pic>
      <p:pic>
        <p:nvPicPr>
          <p:cNvPr id="3" name="Content Placeholder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96750" y="3300600"/>
            <a:ext cx="1254013" cy="1010177"/>
          </a:xfrm>
          <a:prstGeom prst="rect">
            <a:avLst/>
          </a:prstGeom>
          <a:ln>
            <a:solidFill>
              <a:schemeClr val="tx1"/>
            </a:solidFill>
          </a:ln>
        </p:spPr>
      </p:pic>
      <p:pic>
        <p:nvPicPr>
          <p:cNvPr id="5" name="Picture 1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4449" y="3300600"/>
            <a:ext cx="1889981" cy="25697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148749" y="3300599"/>
            <a:ext cx="3799748" cy="2376569"/>
          </a:xfrm>
          <a:prstGeom prst="rect">
            <a:avLst/>
          </a:prstGeom>
          <a:ln>
            <a:solidFill>
              <a:schemeClr val="tx1"/>
            </a:solidFill>
          </a:ln>
        </p:spPr>
      </p:pic>
      <p:pic>
        <p:nvPicPr>
          <p:cNvPr id="6" name="Picture 2" descr="C:\Users\Barbara\Dropbox\Camera Uploads\2013-11-14 03.38.17.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844340" y="927943"/>
            <a:ext cx="2177082" cy="16322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23903" y="946773"/>
            <a:ext cx="2621750" cy="219283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8" cstate="email">
            <a:extLst>
              <a:ext uri="{28A0092B-C50C-407E-A947-70E740481C1C}">
                <a14:useLocalDpi xmlns:a14="http://schemas.microsoft.com/office/drawing/2010/main" val="0"/>
              </a:ext>
            </a:extLst>
          </a:blip>
          <a:srcRect l="-22" r="1" b="14064"/>
          <a:stretch/>
        </p:blipFill>
        <p:spPr>
          <a:xfrm>
            <a:off x="2463085" y="4394847"/>
            <a:ext cx="2576018" cy="1475504"/>
          </a:xfrm>
          <a:prstGeom prst="rect">
            <a:avLst/>
          </a:prstGeom>
          <a:ln>
            <a:solidFill>
              <a:schemeClr val="tx1"/>
            </a:solidFill>
          </a:ln>
        </p:spPr>
      </p:pic>
      <p:sp>
        <p:nvSpPr>
          <p:cNvPr id="10" name="TextBox 9"/>
          <p:cNvSpPr txBox="1"/>
          <p:nvPr/>
        </p:nvSpPr>
        <p:spPr>
          <a:xfrm>
            <a:off x="3857015" y="3300599"/>
            <a:ext cx="1204384" cy="957955"/>
          </a:xfrm>
          <a:prstGeom prst="rect">
            <a:avLst/>
          </a:prstGeom>
          <a:noFill/>
          <a:ln>
            <a:solidFill>
              <a:schemeClr val="tx1"/>
            </a:solidFill>
          </a:ln>
        </p:spPr>
        <p:txBody>
          <a:bodyPr wrap="square" rtlCol="0">
            <a:spAutoFit/>
          </a:bodyPr>
          <a:lstStyle/>
          <a:p>
            <a:r>
              <a:rPr lang="en-BZ" sz="1125" dirty="0"/>
              <a:t>Trade License Act</a:t>
            </a:r>
          </a:p>
          <a:p>
            <a:endParaRPr lang="en-BZ" sz="1125" dirty="0"/>
          </a:p>
          <a:p>
            <a:endParaRPr lang="en-BZ" sz="1125" dirty="0"/>
          </a:p>
          <a:p>
            <a:endParaRPr lang="en-BZ" sz="1125" dirty="0"/>
          </a:p>
          <a:p>
            <a:endParaRPr lang="en-BZ" sz="1125" dirty="0"/>
          </a:p>
        </p:txBody>
      </p:sp>
      <p:pic>
        <p:nvPicPr>
          <p:cNvPr id="11" name="Picture 10"/>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4132661" y="3551044"/>
            <a:ext cx="561689" cy="561689"/>
          </a:xfrm>
          <a:prstGeom prst="rect">
            <a:avLst/>
          </a:prstGeom>
        </p:spPr>
      </p:pic>
      <p:pic>
        <p:nvPicPr>
          <p:cNvPr id="12" name="Picture 11"/>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3828144" y="2648119"/>
            <a:ext cx="2157413" cy="557213"/>
          </a:xfrm>
          <a:prstGeom prst="rect">
            <a:avLst/>
          </a:prstGeom>
          <a:ln>
            <a:solidFill>
              <a:schemeClr val="tx1"/>
            </a:solidFill>
          </a:ln>
        </p:spPr>
      </p:pic>
      <p:pic>
        <p:nvPicPr>
          <p:cNvPr id="13" name="Picture 12"/>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95075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BZ" b="1" u="sng" dirty="0">
                <a:latin typeface="Arial" panose="020B0604020202020204" pitchFamily="34" charset="0"/>
                <a:cs typeface="Arial" panose="020B0604020202020204" pitchFamily="34" charset="0"/>
              </a:rPr>
              <a:t>Overview of Presentation</a:t>
            </a:r>
          </a:p>
        </p:txBody>
      </p:sp>
      <p:sp>
        <p:nvSpPr>
          <p:cNvPr id="3" name="Content Placeholder 2"/>
          <p:cNvSpPr>
            <a:spLocks noGrp="1"/>
          </p:cNvSpPr>
          <p:nvPr>
            <p:ph idx="1"/>
          </p:nvPr>
        </p:nvSpPr>
        <p:spPr/>
        <p:txBody>
          <a:bodyPr/>
          <a:lstStyle/>
          <a:p>
            <a:pPr marL="0" indent="0">
              <a:lnSpc>
                <a:spcPct val="150000"/>
              </a:lnSpc>
              <a:buNone/>
            </a:pPr>
            <a:r>
              <a:rPr lang="en-BZ" dirty="0">
                <a:latin typeface="Arial" panose="020B0604020202020204" pitchFamily="34" charset="0"/>
                <a:cs typeface="Arial" panose="020B0604020202020204" pitchFamily="34" charset="0"/>
              </a:rPr>
              <a:t>(1) Overview of Local Government in Belize</a:t>
            </a:r>
          </a:p>
          <a:p>
            <a:pPr marL="0" indent="0">
              <a:lnSpc>
                <a:spcPct val="150000"/>
              </a:lnSpc>
              <a:buNone/>
            </a:pPr>
            <a:r>
              <a:rPr lang="en-BZ" dirty="0">
                <a:latin typeface="Arial" panose="020B0604020202020204" pitchFamily="34" charset="0"/>
                <a:cs typeface="Arial" panose="020B0604020202020204" pitchFamily="34" charset="0"/>
              </a:rPr>
              <a:t>(2) Role of Local Government in Development </a:t>
            </a:r>
          </a:p>
          <a:p>
            <a:pPr marL="0" indent="0">
              <a:lnSpc>
                <a:spcPct val="150000"/>
              </a:lnSpc>
              <a:buNone/>
            </a:pPr>
            <a:r>
              <a:rPr lang="en-BZ" dirty="0">
                <a:latin typeface="Arial" panose="020B0604020202020204" pitchFamily="34" charset="0"/>
                <a:cs typeface="Arial" panose="020B0604020202020204" pitchFamily="34" charset="0"/>
              </a:rPr>
              <a:t>(3) Perspective in implementing the SDG’s at the local level</a:t>
            </a:r>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391775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BZ" b="1" dirty="0"/>
              <a:t>Overview of Local Government in Belize</a:t>
            </a:r>
          </a:p>
        </p:txBody>
      </p:sp>
      <p:sp>
        <p:nvSpPr>
          <p:cNvPr id="3" name="Content Placeholder 2"/>
          <p:cNvSpPr>
            <a:spLocks noGrp="1"/>
          </p:cNvSpPr>
          <p:nvPr>
            <p:ph idx="1"/>
          </p:nvPr>
        </p:nvSpPr>
        <p:spPr>
          <a:xfrm>
            <a:off x="2482403" y="1898054"/>
            <a:ext cx="6525162" cy="3634227"/>
          </a:xfrm>
        </p:spPr>
        <p:txBody>
          <a:bodyPr>
            <a:normAutofit fontScale="62500" lnSpcReduction="20000"/>
          </a:bodyPr>
          <a:lstStyle/>
          <a:p>
            <a:pPr algn="just"/>
            <a:r>
              <a:rPr lang="en-BZ" sz="1950" dirty="0"/>
              <a:t>National population is approximately 375,000 people</a:t>
            </a:r>
          </a:p>
          <a:p>
            <a:pPr algn="just"/>
            <a:r>
              <a:rPr lang="en-BZ" sz="1950" dirty="0"/>
              <a:t>Roughly half of the population live in urban areas</a:t>
            </a:r>
          </a:p>
          <a:p>
            <a:pPr algn="just"/>
            <a:r>
              <a:rPr lang="en-BZ" sz="1950" dirty="0"/>
              <a:t>The country has two cities: Belize City, the most populous urban area, and Belmopan, the capital, seven towns, and over two hundred villages or semi-organized rural communities</a:t>
            </a:r>
          </a:p>
          <a:p>
            <a:pPr algn="just"/>
            <a:r>
              <a:rPr lang="en-BZ" sz="1950" dirty="0"/>
              <a:t>Belize is a unitary state with a central and local governments but no district government</a:t>
            </a:r>
          </a:p>
          <a:p>
            <a:pPr algn="just"/>
            <a:r>
              <a:rPr lang="en-BZ" sz="1950" dirty="0"/>
              <a:t>The local government is organized as a council-manager system headed by a directly elected for three year terms and a city or town manager. The council is responsible for oversight, strategic planning and vision setting and the city or town manager is responsible for the day-to-day administration of the council </a:t>
            </a:r>
          </a:p>
          <a:p>
            <a:pPr algn="just"/>
            <a:r>
              <a:rPr lang="en-BZ" sz="1950" dirty="0"/>
              <a:t>Cities and town have a legal mandate to deal with the good governance and rule of their municipality with specific responsibility for infrastructure, parks, recreation, cemeteries, sanitation, public health, markets, traffic, granting building permits, urban planning  and zoning and they have involvement in tourism and local economic development</a:t>
            </a:r>
          </a:p>
          <a:p>
            <a:pPr algn="just"/>
            <a:r>
              <a:rPr lang="en-BZ" sz="1950" dirty="0"/>
              <a:t>Cities and town have a fair degree of autonomy, including financial autonomy, in that they have own-source revenues made up of property taxes, trade license fees, liquor license fees, planning permit fees, traffic revenues and other small sources of direct income which are collected directly by and kept by the municipalities. Cities can also raise funding for capital projects through borrowing and issuing debentures or loans or bonds or creating private public companies and they also receive a cash transfer from the central government (for Belize City the cash transfer represents 6% of the annual revenue requirement) </a:t>
            </a:r>
          </a:p>
          <a:p>
            <a:pPr marL="0" indent="0">
              <a:buNone/>
            </a:pPr>
            <a:endParaRPr lang="en-BZ" dirty="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6436" y="1909495"/>
            <a:ext cx="2361520" cy="3613125"/>
          </a:xfrm>
          <a:prstGeom prst="rect">
            <a:avLst/>
          </a:prstGeom>
        </p:spPr>
      </p:pic>
    </p:spTree>
    <p:extLst>
      <p:ext uri="{BB962C8B-B14F-4D97-AF65-F5344CB8AC3E}">
        <p14:creationId xmlns:p14="http://schemas.microsoft.com/office/powerpoint/2010/main" val="71556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BZ" sz="2925" b="1" dirty="0"/>
              <a:t>Role of Local Government in Achieving SDGs</a:t>
            </a:r>
            <a:endParaRPr lang="en-BZ" b="1" dirty="0"/>
          </a:p>
        </p:txBody>
      </p:sp>
      <p:sp>
        <p:nvSpPr>
          <p:cNvPr id="3" name="Content Placeholder 2"/>
          <p:cNvSpPr>
            <a:spLocks noGrp="1"/>
          </p:cNvSpPr>
          <p:nvPr>
            <p:ph idx="1"/>
          </p:nvPr>
        </p:nvSpPr>
        <p:spPr>
          <a:xfrm>
            <a:off x="628650" y="2093118"/>
            <a:ext cx="7886700" cy="3419845"/>
          </a:xfrm>
        </p:spPr>
        <p:txBody>
          <a:bodyPr>
            <a:normAutofit lnSpcReduction="10000"/>
          </a:bodyPr>
          <a:lstStyle/>
          <a:p>
            <a:pPr algn="just"/>
            <a:r>
              <a:rPr lang="en-BZ" sz="1350" dirty="0">
                <a:latin typeface="Arial" panose="020B0604020202020204" pitchFamily="34" charset="0"/>
                <a:cs typeface="Arial" panose="020B0604020202020204" pitchFamily="34" charset="0"/>
              </a:rPr>
              <a:t>Local government can and should play a powerful role in achieving development goals but local government needs greater autonomy to carry out its function</a:t>
            </a:r>
          </a:p>
          <a:p>
            <a:pPr algn="just"/>
            <a:r>
              <a:rPr lang="en-BZ" sz="1350" dirty="0">
                <a:latin typeface="Arial" panose="020B0604020202020204" pitchFamily="34" charset="0"/>
                <a:cs typeface="Arial" panose="020B0604020202020204" pitchFamily="34" charset="0"/>
              </a:rPr>
              <a:t>Local government is that arm of government closest to the people and more in tune with community needs and in this sense is more relatable</a:t>
            </a:r>
          </a:p>
          <a:p>
            <a:pPr algn="just"/>
            <a:r>
              <a:rPr lang="en-BZ" sz="1350" dirty="0">
                <a:latin typeface="Arial" panose="020B0604020202020204" pitchFamily="34" charset="0"/>
                <a:cs typeface="Arial" panose="020B0604020202020204" pitchFamily="34" charset="0"/>
              </a:rPr>
              <a:t>Local government also tends to be more responsive and specific, dealing with projects that alleviate immediate problems, rather than being tied up in policy discussions</a:t>
            </a:r>
          </a:p>
          <a:p>
            <a:pPr algn="just"/>
            <a:r>
              <a:rPr lang="en-BZ" sz="1350" dirty="0">
                <a:latin typeface="Arial" panose="020B0604020202020204" pitchFamily="34" charset="0"/>
                <a:cs typeface="Arial" panose="020B0604020202020204" pitchFamily="34" charset="0"/>
              </a:rPr>
              <a:t>It is not that local government wants to be independent, it cannot be, but the idea is that certain functions of government can better be carried out at the local level, and so local government must be given the necessary powers to be a complimentary and supporting arm of government for the achievement of national development goals </a:t>
            </a:r>
          </a:p>
          <a:p>
            <a:pPr algn="just"/>
            <a:r>
              <a:rPr lang="en-BZ" sz="1350" dirty="0">
                <a:latin typeface="Arial" panose="020B0604020202020204" pitchFamily="34" charset="0"/>
                <a:cs typeface="Arial" panose="020B0604020202020204" pitchFamily="34" charset="0"/>
              </a:rPr>
              <a:t>This calls for a change in how local government is seen by all arms of government and by the community and a change in how local government approaches decision making and embraces its function as a vehicle for national development</a:t>
            </a:r>
          </a:p>
          <a:p>
            <a:pPr algn="just"/>
            <a:r>
              <a:rPr lang="en-BZ" sz="1350" dirty="0">
                <a:latin typeface="Arial" panose="020B0604020202020204" pitchFamily="34" charset="0"/>
                <a:cs typeface="Arial" panose="020B0604020202020204" pitchFamily="34" charset="0"/>
              </a:rPr>
              <a:t>For local government to take its place central governments need a policy of decentralization</a:t>
            </a:r>
          </a:p>
          <a:p>
            <a:pPr algn="just"/>
            <a:r>
              <a:rPr lang="en-BZ" sz="1350" dirty="0">
                <a:latin typeface="Arial" panose="020B0604020202020204" pitchFamily="34" charset="0"/>
                <a:cs typeface="Arial" panose="020B0604020202020204" pitchFamily="34" charset="0"/>
              </a:rPr>
              <a:t>Local government also must focus on capacity building  </a:t>
            </a:r>
          </a:p>
          <a:p>
            <a:pPr marL="0" indent="0" algn="just">
              <a:buNone/>
            </a:pPr>
            <a:endParaRPr lang="en-BZ" sz="1800" dirty="0"/>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181322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15345" y="934865"/>
            <a:ext cx="7994058" cy="4886345"/>
          </a:xfrm>
        </p:spPr>
      </p:pic>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150698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BZ"/>
          </a:p>
        </p:txBody>
      </p:sp>
      <p:pic>
        <p:nvPicPr>
          <p:cNvPr id="5" name="Content Placeholder 4"/>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b="15948"/>
          <a:stretch/>
        </p:blipFill>
        <p:spPr>
          <a:xfrm>
            <a:off x="0" y="857251"/>
            <a:ext cx="9144000" cy="5486400"/>
          </a:xfrm>
        </p:spPr>
      </p:pic>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161122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t="7992" b="8891"/>
          <a:stretch/>
        </p:blipFill>
        <p:spPr>
          <a:xfrm>
            <a:off x="1014211" y="1407823"/>
            <a:ext cx="6890480" cy="4297850"/>
          </a:xfrm>
        </p:spPr>
      </p:pic>
      <p:pic>
        <p:nvPicPr>
          <p:cNvPr id="3" name="Picture 2"/>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305801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BZ"/>
          </a:p>
        </p:txBody>
      </p:sp>
      <p:pic>
        <p:nvPicPr>
          <p:cNvPr id="4" name="Content Placeholder 3"/>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b="13795"/>
          <a:stretch/>
        </p:blipFill>
        <p:spPr>
          <a:xfrm>
            <a:off x="0" y="857250"/>
            <a:ext cx="9144000" cy="5273899"/>
          </a:xfrm>
        </p:spPr>
      </p:pic>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314715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BZ"/>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0" y="857250"/>
            <a:ext cx="9144000" cy="5143500"/>
          </a:xfrm>
        </p:spPr>
      </p:pic>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200623" y="5018434"/>
            <a:ext cx="823946" cy="898220"/>
          </a:xfrm>
          <a:prstGeom prst="rect">
            <a:avLst/>
          </a:prstGeom>
          <a:noFill/>
          <a:ln>
            <a:noFill/>
          </a:ln>
          <a:extLst/>
        </p:spPr>
      </p:pic>
    </p:spTree>
    <p:extLst>
      <p:ext uri="{BB962C8B-B14F-4D97-AF65-F5344CB8AC3E}">
        <p14:creationId xmlns:p14="http://schemas.microsoft.com/office/powerpoint/2010/main" val="40807123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6079</TotalTime>
  <Words>526</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Acier BAT Text Solid</vt:lpstr>
      <vt:lpstr>Arial</vt:lpstr>
      <vt:lpstr>Calibri</vt:lpstr>
      <vt:lpstr>Calibri Light</vt:lpstr>
      <vt:lpstr>Office Theme</vt:lpstr>
      <vt:lpstr>    “Implementing the Sustainable Development Goals: the Role of Cities and Regions”  Presenter: Mayor Darrell Bradley Belize City        </vt:lpstr>
      <vt:lpstr>Overview of Presentation</vt:lpstr>
      <vt:lpstr>Overview of Local Government in Belize</vt:lpstr>
      <vt:lpstr>Role of Local Government in Achieving SDGs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Darrell Bradley</dc:creator>
  <cp:lastModifiedBy>Oscar Villamizar Fajardo</cp:lastModifiedBy>
  <cp:revision>42</cp:revision>
  <cp:lastPrinted>2017-05-18T22:08:47Z</cp:lastPrinted>
  <dcterms:created xsi:type="dcterms:W3CDTF">2017-02-15T23:28:09Z</dcterms:created>
  <dcterms:modified xsi:type="dcterms:W3CDTF">2017-06-20T17:12:58Z</dcterms:modified>
</cp:coreProperties>
</file>