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2"/>
  </p:notesMasterIdLst>
  <p:sldIdLst>
    <p:sldId id="256" r:id="rId2"/>
    <p:sldId id="261" r:id="rId3"/>
    <p:sldId id="263" r:id="rId4"/>
    <p:sldId id="265" r:id="rId5"/>
    <p:sldId id="266" r:id="rId6"/>
    <p:sldId id="262" r:id="rId7"/>
    <p:sldId id="271" r:id="rId8"/>
    <p:sldId id="267" r:id="rId9"/>
    <p:sldId id="270" r:id="rId10"/>
    <p:sldId id="264" r:id="rId11"/>
  </p:sldIdLst>
  <p:sldSz cx="9144000" cy="6858000" type="letter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89F"/>
    <a:srgbClr val="92278F"/>
    <a:srgbClr val="3F762B"/>
    <a:srgbClr val="558BB8"/>
    <a:srgbClr val="874EA9"/>
    <a:srgbClr val="B4186E"/>
    <a:srgbClr val="30ACEC"/>
    <a:srgbClr val="8D1515"/>
    <a:srgbClr val="EB8F22"/>
    <a:srgbClr val="8BB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06" d="100"/>
          <a:sy n="106" d="100"/>
        </p:scale>
        <p:origin x="16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100266" tIns="50134" rIns="100266" bIns="50134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100266" tIns="50134" rIns="100266" bIns="50134" rtlCol="0"/>
          <a:lstStyle>
            <a:lvl1pPr algn="r">
              <a:defRPr sz="1300"/>
            </a:lvl1pPr>
          </a:lstStyle>
          <a:p>
            <a:fld id="{76F5A374-526D-44B0-AF67-9D50B4AF8938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0266" tIns="50134" rIns="100266" bIns="5013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100266" tIns="50134" rIns="100266" bIns="5013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100266" tIns="50134" rIns="100266" bIns="50134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100266" tIns="50134" rIns="100266" bIns="50134" rtlCol="0" anchor="b"/>
          <a:lstStyle>
            <a:lvl1pPr algn="r">
              <a:defRPr sz="1300"/>
            </a:lvl1pPr>
          </a:lstStyle>
          <a:p>
            <a:fld id="{FB22E438-1EF6-41B4-B30B-B0C0E56493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351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71599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2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91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0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95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35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65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97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8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0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5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6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4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1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3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1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75400"/>
            <a:ext cx="8661400" cy="482600"/>
          </a:xfrm>
          <a:prstGeom prst="rect">
            <a:avLst/>
          </a:prstGeom>
          <a:solidFill>
            <a:srgbClr val="8D1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781050" y="2924175"/>
            <a:ext cx="47580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Lic. Victoria Rodríguez Ceja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Subsecretaria de Egresos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Secretaría de Finanzas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Gobierno de la Ciudad de México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320113" y="467836"/>
            <a:ext cx="447675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2400" i="1" dirty="0">
                <a:latin typeface="Arial" panose="020B0604020202020204" pitchFamily="34" charset="0"/>
                <a:cs typeface="Arial" panose="020B0604020202020204" pitchFamily="34" charset="0"/>
              </a:rPr>
              <a:t>Para hacerme poderosa solo necesito una cosa: educación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r"/>
            <a:r>
              <a:rPr lang="es-MX" sz="100" dirty="0"/>
              <a:t/>
            </a:r>
            <a:br>
              <a:rPr lang="es-MX" sz="100" dirty="0"/>
            </a:br>
            <a:r>
              <a:rPr lang="es-MX" b="1" dirty="0" err="1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Malala</a:t>
            </a:r>
            <a:r>
              <a:rPr lang="es-MX" b="1" dirty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Yousafzai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estudiante y </a:t>
            </a:r>
          </a:p>
          <a:p>
            <a:pPr algn="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Premio Nobel de la Paz en 2014.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089778" y="5829300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000" b="1" dirty="0" smtClean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Junio, 2017</a:t>
            </a:r>
            <a:endParaRPr lang="es-MX" sz="2000" b="1" dirty="0">
              <a:solidFill>
                <a:srgbClr val="8D15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8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75400"/>
            <a:ext cx="8661400" cy="482600"/>
          </a:xfrm>
          <a:prstGeom prst="rect">
            <a:avLst/>
          </a:prstGeom>
          <a:solidFill>
            <a:srgbClr val="8D1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962381" y="2900227"/>
            <a:ext cx="52245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b="1" dirty="0" smtClean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</a:t>
            </a:r>
          </a:p>
          <a:p>
            <a:pPr algn="ctr"/>
            <a:r>
              <a:rPr lang="es-MX" sz="5400" b="1" dirty="0" smtClean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</a:t>
            </a:r>
            <a:endParaRPr lang="es-MX" sz="5400" dirty="0">
              <a:solidFill>
                <a:srgbClr val="8D15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055532" y="467836"/>
            <a:ext cx="4834468" cy="1808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2400" i="1" dirty="0">
                <a:latin typeface="Arial" panose="020B0604020202020204" pitchFamily="34" charset="0"/>
                <a:cs typeface="Arial" panose="020B0604020202020204" pitchFamily="34" charset="0"/>
              </a:rPr>
              <a:t>Yo no deseo que las mujeres tengan poder sobre los hombres, sino sobre ellas </a:t>
            </a:r>
            <a:r>
              <a:rPr lang="es-MX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mismas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r"/>
            <a:r>
              <a:rPr lang="es-MX" sz="100" dirty="0"/>
              <a:t/>
            </a:r>
            <a:br>
              <a:rPr lang="es-MX" sz="100" dirty="0"/>
            </a:br>
            <a:r>
              <a:rPr lang="es-MX" b="1" dirty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es-MX" b="1" dirty="0" err="1" smtClean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Wollstonecraft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t>Filósofa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escritora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inglesa.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822195" y="5829300"/>
            <a:ext cx="3004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000" b="1" dirty="0" smtClean="0">
                <a:solidFill>
                  <a:srgbClr val="8D15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vrodrig11@yahoo.com</a:t>
            </a:r>
            <a:endParaRPr lang="es-MX" sz="2000" b="1" dirty="0">
              <a:solidFill>
                <a:srgbClr val="8D15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6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75400"/>
            <a:ext cx="8661400" cy="482600"/>
          </a:xfrm>
          <a:prstGeom prst="rect">
            <a:avLst/>
          </a:prstGeom>
          <a:solidFill>
            <a:srgbClr val="3F7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660097" y="209550"/>
            <a:ext cx="715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características de la CDMX</a:t>
            </a:r>
            <a:endParaRPr lang="es-MX" sz="3200" b="1" dirty="0">
              <a:solidFill>
                <a:srgbClr val="3F76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628" y="891114"/>
            <a:ext cx="8369599" cy="5375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los poderes de la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Unión y capital del país;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7ª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megaciudad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más grande del mundo (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21.1 </a:t>
            </a:r>
            <a:r>
              <a:rPr lang="es-MX" sz="2000" b="1" dirty="0" err="1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/hab.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incluye ZM);</a:t>
            </a: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16.7%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del PIB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nacional: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Perú;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Col;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2ª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Entidad Federativa (Entidad) con el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gasto público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</a:p>
          <a:p>
            <a:pPr marL="271463">
              <a:spcAft>
                <a:spcPts val="1000"/>
              </a:spcAft>
              <a:buClr>
                <a:srgbClr val="3F762B"/>
              </a:buClr>
              <a:buSzPct val="119000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2016: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11,790.9 </a:t>
            </a:r>
            <a:r>
              <a:rPr lang="es-MX" sz="2000" b="1" dirty="0" err="1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mdd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Entidad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 el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 índice de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marginación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el país; </a:t>
            </a: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Sede de las principales instituciones de educación pública superior;</a:t>
            </a:r>
          </a:p>
          <a:p>
            <a:pPr marL="285750" indent="-285750"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 el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35.2%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los miembros del Sistema Nacional de</a:t>
            </a:r>
          </a:p>
          <a:p>
            <a:pPr marL="361950" indent="-95250">
              <a:spcAft>
                <a:spcPts val="1000"/>
              </a:spcAft>
              <a:buClr>
                <a:srgbClr val="3F762B"/>
              </a:buClr>
              <a:buSzPct val="119000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Investigadores;</a:t>
            </a: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2ª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Entidad con el menor analfabetismo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M: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1.8%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 el promedio de escolaridad más alto: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10.9 años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M: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Entidad con el mayor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museos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MX" sz="2000" b="1" dirty="0" smtClean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librerías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spcAft>
                <a:spcPts val="1000"/>
              </a:spcAft>
              <a:buClr>
                <a:srgbClr val="3F762B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Libros en casa diferentes de libros de texto: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75.9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46.1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Gdl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2000" b="1" dirty="0">
                <a:solidFill>
                  <a:srgbClr val="3F76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39.8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75400"/>
            <a:ext cx="8661400" cy="482600"/>
          </a:xfrm>
          <a:prstGeom prst="rect">
            <a:avLst/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523842" y="209550"/>
            <a:ext cx="7289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 de las mujeres en la CDMX</a:t>
            </a:r>
            <a:endParaRPr lang="es-MX" sz="32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61994"/>
              </p:ext>
            </p:extLst>
          </p:nvPr>
        </p:nvGraphicFramePr>
        <p:xfrm>
          <a:off x="1492113" y="1551475"/>
          <a:ext cx="7286127" cy="250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460816"/>
                <a:gridCol w="903274"/>
                <a:gridCol w="664269"/>
                <a:gridCol w="609600"/>
                <a:gridCol w="557349"/>
                <a:gridCol w="208280"/>
                <a:gridCol w="819331"/>
                <a:gridCol w="705394"/>
                <a:gridCol w="539934"/>
                <a:gridCol w="609600"/>
              </a:tblGrid>
              <a:tr h="192658">
                <a:tc rowSpan="4" gridSpan="2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 de México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3934">
                <a:tc gridSpan="2" vMerge="1">
                  <a:txBody>
                    <a:bodyPr/>
                    <a:lstStyle/>
                    <a:p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%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Alumnos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%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8694">
                <a:tc gridSpan="2" vMerge="1">
                  <a:txBody>
                    <a:bodyPr/>
                    <a:lstStyle/>
                    <a:p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8D15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  <a:tr h="173462">
                <a:tc gridSpan="2"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Básica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25,897,636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49.2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1,661,084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49.3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867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Preescolar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4,811,966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49.5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299,199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49.7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Primaria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14,250,425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49.0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98.4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98.0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879,568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49.2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98.5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98.8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561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Secundaria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6,835,245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49.5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89.2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482,317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49.2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86.2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80.3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161"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Cap. para el trabajo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1,861,171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59.5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135,196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53.4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Educación Media </a:t>
                      </a:r>
                      <a:r>
                        <a:rPr lang="es-MX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4,985,080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50.2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72.2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64.1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473,724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49.1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80.9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65.6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960"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Educación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Superior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3,648,945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49.3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530,036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48.7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MX" sz="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Técnico Superior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168,230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942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55.3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0867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Normal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108,555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72.1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6,080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79.0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3351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Lic. Universitaria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3,134,543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48.8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456,516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48.2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9112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Posgrado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237,617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52.5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66,498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49.9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9112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36,392,832</a:t>
                      </a:r>
                      <a:endParaRPr lang="es-MX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49.9</a:t>
                      </a:r>
                      <a:endParaRPr lang="es-MX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i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2,800,040</a:t>
                      </a:r>
                      <a:endParaRPr lang="es-MX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49.3</a:t>
                      </a:r>
                      <a:endParaRPr lang="es-MX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b="1" i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b="1" i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651027" y="823378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42560" y="1130603"/>
            <a:ext cx="3310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92278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Ciclo escolar </a:t>
            </a:r>
            <a:r>
              <a:rPr lang="es-MX" sz="2000" b="1" dirty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2015-2016: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42560" y="4249722"/>
            <a:ext cx="191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266700">
              <a:buClr>
                <a:srgbClr val="92278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Otros datos: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08369"/>
              </p:ext>
            </p:extLst>
          </p:nvPr>
        </p:nvGraphicFramePr>
        <p:xfrm>
          <a:off x="1477391" y="4654917"/>
          <a:ext cx="6963876" cy="975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0476"/>
                <a:gridCol w="541863"/>
                <a:gridCol w="519854"/>
                <a:gridCol w="208280"/>
                <a:gridCol w="524933"/>
                <a:gridCol w="499536"/>
                <a:gridCol w="778934"/>
              </a:tblGrid>
              <a:tr h="179157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Nacional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Ciudad de México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60867"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Posición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  <a:tr h="1494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población de 3 a 14 años que asiste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la escuela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87.8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88.2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91.2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91.2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4°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9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población de 15 a 29 años que asiste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la escuela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32.1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43.3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1°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población de 15 y más años con secundaria completa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81.8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76.5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1°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3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75400"/>
            <a:ext cx="8661400" cy="482600"/>
          </a:xfrm>
          <a:prstGeom prst="rect">
            <a:avLst/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523842" y="209550"/>
            <a:ext cx="7289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 de las mujeres en la CDMX</a:t>
            </a:r>
            <a:endParaRPr lang="es-MX" sz="32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29214"/>
              </p:ext>
            </p:extLst>
          </p:nvPr>
        </p:nvGraphicFramePr>
        <p:xfrm>
          <a:off x="1249107" y="1536264"/>
          <a:ext cx="7183968" cy="261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82"/>
                <a:gridCol w="2713151"/>
                <a:gridCol w="939800"/>
                <a:gridCol w="663787"/>
                <a:gridCol w="208280"/>
                <a:gridCol w="812800"/>
                <a:gridCol w="765386"/>
                <a:gridCol w="208280"/>
                <a:gridCol w="698502"/>
              </a:tblGrid>
              <a:tr h="19265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 de México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4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  <a:tr h="272628">
                <a:tc gridSpan="2" vMerge="1">
                  <a:txBody>
                    <a:bodyPr/>
                    <a:lstStyle/>
                    <a:p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– 2001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  <a:tr h="176106">
                <a:tc gridSpan="2"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Población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Económicamente Activa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53,681,720</a:t>
                      </a: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38.1</a:t>
                      </a: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4,306,333</a:t>
                      </a: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43.6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867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Ocupados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51,859,895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38.0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4,144,054</a:t>
                      </a: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43.7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39.0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Desocupados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1,821,825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162,279</a:t>
                      </a: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42.5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44.0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52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72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Ocup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ados por rama de actividad económica	</a:t>
                      </a:r>
                    </a:p>
                  </a:txBody>
                  <a:tcPr marL="9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51,859,895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38.0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4,144,054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43.7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Construcción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4,302,665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279,513	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Actividades agropecuarias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6,537,130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24,191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Industria Extractiva y Electricidad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397,240	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15,932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Transportes y comunicaciones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2,651,783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338,086	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Industria Manufacturera	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8,534,828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457,475	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especificado	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263,118	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24,173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42.3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Gobierno y organismos internacionales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2,232,343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37.8</a:t>
                      </a:r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278,453	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47.8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013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Comercio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9,728,631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50.6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797,537	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47.9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endParaRPr lang="es-MX" sz="7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Otros servicios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17,212,157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55.0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es-MX" sz="1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1,928,694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52.7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651027" y="823378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Empleo:</a:t>
            </a:r>
            <a:endParaRPr lang="es-MX" sz="20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42560" y="1130603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92278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 primer trimestre de 2017</a:t>
            </a: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20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1027" y="4318020"/>
            <a:ext cx="2534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 a las </a:t>
            </a:r>
            <a:r>
              <a:rPr lang="es-MX" sz="2000" b="1" dirty="0" err="1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TIC´s</a:t>
            </a: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20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04751"/>
              </p:ext>
            </p:extLst>
          </p:nvPr>
        </p:nvGraphicFramePr>
        <p:xfrm>
          <a:off x="1477391" y="4800139"/>
          <a:ext cx="6963876" cy="112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0476"/>
                <a:gridCol w="541863"/>
                <a:gridCol w="519854"/>
                <a:gridCol w="208280"/>
                <a:gridCol w="524933"/>
                <a:gridCol w="499536"/>
                <a:gridCol w="778934"/>
              </a:tblGrid>
              <a:tr h="179157">
                <a:tc rowSpan="2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Nacional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Ciudad de México</a:t>
                      </a: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60867">
                <a:tc vMerge="1"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Posición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  <a:tr h="1494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población de 6 y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más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años usuaria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computadora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49.0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75.0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64.0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3°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9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población de 6 y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más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años usuaria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internet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3°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población de 15 y más años usuaria de teléfono móvil celular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9°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8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/>
          <p:cNvSpPr txBox="1"/>
          <p:nvPr/>
        </p:nvSpPr>
        <p:spPr>
          <a:xfrm>
            <a:off x="5253597" y="5773017"/>
            <a:ext cx="2520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5°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Querétaro </a:t>
            </a:r>
            <a:r>
              <a:rPr lang="es-MX" sz="2000" b="1" dirty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44.4%</a:t>
            </a:r>
          </a:p>
        </p:txBody>
      </p:sp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75400"/>
            <a:ext cx="8661400" cy="482600"/>
          </a:xfrm>
          <a:prstGeom prst="rect">
            <a:avLst/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2115351" y="214837"/>
            <a:ext cx="6697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Política en la CDMX</a:t>
            </a:r>
            <a:endParaRPr lang="es-MX" sz="32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42560" y="828338"/>
            <a:ext cx="69493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Ejecutivo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Sólo una Jefa de Gobierno (Sustitución); </a:t>
            </a:r>
          </a:p>
          <a:p>
            <a:pPr>
              <a:buClr>
                <a:srgbClr val="92278F"/>
              </a:buClr>
              <a:buSzPct val="119000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Periodo 1999 – 2000;</a:t>
            </a:r>
          </a:p>
          <a:p>
            <a:pPr marL="285750" indent="-285750">
              <a:buClr>
                <a:srgbClr val="92278F"/>
              </a:buClr>
              <a:buSzPct val="119000"/>
              <a:buFont typeface="Arial" panose="020B0604020202020204" pitchFamily="34" charset="0"/>
              <a:buChar char="•"/>
            </a:pPr>
            <a:endParaRPr lang="es-MX" sz="20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708767"/>
              </p:ext>
            </p:extLst>
          </p:nvPr>
        </p:nvGraphicFramePr>
        <p:xfrm>
          <a:off x="1070145" y="2168910"/>
          <a:ext cx="5194342" cy="176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875"/>
                <a:gridCol w="995999"/>
                <a:gridCol w="1475421"/>
                <a:gridCol w="839047"/>
              </a:tblGrid>
              <a:tr h="170065">
                <a:tc rowSpan="2">
                  <a:txBody>
                    <a:bodyPr/>
                    <a:lstStyle/>
                    <a:p>
                      <a:pPr algn="ctr"/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Legislatura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Participación % Asambleístas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27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278F"/>
                    </a:solidFill>
                  </a:tcPr>
                </a:tc>
              </a:tr>
              <a:tr h="34013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Mayoría Relativa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Representación Proporcional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  <a:tr h="1646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Legislatura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1997 – 2000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16.7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0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Legislatura 2000 – 2003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18.2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Legislatura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2003 – 2006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Legislatura 2006 – 2009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Legislatura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2009 – 2012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 Legislatura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– 2015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Legislatura 2015 - 2018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45.5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913460"/>
              </p:ext>
            </p:extLst>
          </p:nvPr>
        </p:nvGraphicFramePr>
        <p:xfrm>
          <a:off x="2599225" y="4647600"/>
          <a:ext cx="2214075" cy="142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55"/>
                <a:gridCol w="1226820"/>
              </a:tblGrid>
              <a:tr h="310270">
                <a:tc>
                  <a:txBody>
                    <a:bodyPr/>
                    <a:lstStyle/>
                    <a:p>
                      <a:pPr algn="ctr"/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Jefas Delegacionales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</a:tr>
              <a:tr h="15923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–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96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2006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 – 2009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2012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 – 2015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– 2018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6551870" y="3632101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10°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Chiapas </a:t>
            </a:r>
            <a:r>
              <a:rPr lang="es-MX" sz="2000" b="1" dirty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60.0%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42560" y="1716941"/>
            <a:ext cx="3703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Legislativo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66 Curules</a:t>
            </a:r>
            <a:endParaRPr lang="es-MX" sz="20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echa derecha 1"/>
          <p:cNvSpPr/>
          <p:nvPr/>
        </p:nvSpPr>
        <p:spPr>
          <a:xfrm>
            <a:off x="6309360" y="3739172"/>
            <a:ext cx="297180" cy="198120"/>
          </a:xfrm>
          <a:prstGeom prst="rightArrow">
            <a:avLst/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uadroTexto 19"/>
          <p:cNvSpPr txBox="1"/>
          <p:nvPr/>
        </p:nvSpPr>
        <p:spPr>
          <a:xfrm>
            <a:off x="641053" y="4248984"/>
            <a:ext cx="1909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9227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Delegaciones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2000" b="1" dirty="0">
              <a:solidFill>
                <a:srgbClr val="9227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echa derecha 20"/>
          <p:cNvSpPr/>
          <p:nvPr/>
        </p:nvSpPr>
        <p:spPr>
          <a:xfrm>
            <a:off x="4960100" y="5875655"/>
            <a:ext cx="297180" cy="198120"/>
          </a:xfrm>
          <a:prstGeom prst="rightArrow">
            <a:avLst/>
          </a:prstGeom>
          <a:solidFill>
            <a:srgbClr val="92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7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75400"/>
            <a:ext cx="8661400" cy="482600"/>
          </a:xfrm>
          <a:prstGeom prst="rect">
            <a:avLst/>
          </a:prstGeom>
          <a:solidFill>
            <a:srgbClr val="558B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704981" y="209550"/>
            <a:ext cx="71080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558B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es-MX" sz="3200" b="1" dirty="0" smtClean="0">
                <a:solidFill>
                  <a:srgbClr val="30A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smtClean="0">
                <a:solidFill>
                  <a:srgbClr val="558B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</a:p>
          <a:p>
            <a:pPr algn="r"/>
            <a:r>
              <a:rPr lang="es-MX" sz="3200" b="1" dirty="0" smtClean="0">
                <a:solidFill>
                  <a:srgbClr val="558B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Pública de la CDMX</a:t>
            </a:r>
            <a:endParaRPr lang="es-MX" sz="3200" b="1" dirty="0">
              <a:solidFill>
                <a:srgbClr val="558B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25628" y="1447909"/>
            <a:ext cx="6697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558BB8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participación de las mujeres según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mando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año: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905088"/>
              </p:ext>
            </p:extLst>
          </p:nvPr>
        </p:nvGraphicFramePr>
        <p:xfrm>
          <a:off x="1167902" y="1996103"/>
          <a:ext cx="7346638" cy="192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15"/>
                <a:gridCol w="860079"/>
                <a:gridCol w="1316086"/>
                <a:gridCol w="1316086"/>
                <a:gridCol w="1316086"/>
                <a:gridCol w="1316086"/>
              </a:tblGrid>
              <a:tr h="309518">
                <a:tc gridSpan="2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B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B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B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B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lang="es-MX" sz="11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BB8"/>
                    </a:solidFill>
                  </a:tcPr>
                </a:tc>
              </a:tr>
              <a:tr h="92287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</a:t>
                      </a:r>
                      <a:r>
                        <a:rPr lang="es-MX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10,675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10,634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10,642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10,830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87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87"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Mandos Superiores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87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87"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Mandos 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6,851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6,790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6,888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6.940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87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87"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Mandos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Operativos</a:t>
                      </a:r>
                      <a:endParaRPr lang="es-MX" sz="11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3,302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3,328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3.223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3.375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41.9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42.7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84925"/>
            <a:ext cx="8661400" cy="482600"/>
          </a:xfrm>
          <a:prstGeom prst="rect">
            <a:avLst/>
          </a:prstGeom>
          <a:solidFill>
            <a:srgbClr val="314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3027458" y="209550"/>
            <a:ext cx="5785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Personales</a:t>
            </a:r>
            <a:endParaRPr lang="es-MX" sz="3200" b="1" dirty="0">
              <a:solidFill>
                <a:srgbClr val="3148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42560" y="876732"/>
            <a:ext cx="83167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primaria, secundaria y media superior en las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que el 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>
              <a:buClr>
                <a:srgbClr val="31489F"/>
              </a:buClr>
              <a:buSzPct val="119000"/>
            </a:pPr>
            <a:r>
              <a:rPr lang="es-MX" sz="2000" b="1" dirty="0" smtClean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</a:t>
            </a:r>
            <a:r>
              <a:rPr lang="es-MX" sz="2000" b="1" dirty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los resultados académicos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eran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prioritarios;</a:t>
            </a: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Educación universitaria y de posgrado cursadas con el apoyo de</a:t>
            </a:r>
          </a:p>
          <a:p>
            <a:pPr marL="271463">
              <a:buClr>
                <a:srgbClr val="31489F"/>
              </a:buClr>
              <a:buSzPct val="119000"/>
            </a:pPr>
            <a:r>
              <a:rPr lang="es-MX" sz="2000" b="1" dirty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becas académicas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Primera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generación en el ámbito familiar con estudios de </a:t>
            </a:r>
            <a:r>
              <a:rPr lang="es-MX" sz="2000" b="1" dirty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posgrado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Logros escolares como factores de </a:t>
            </a:r>
            <a:r>
              <a:rPr lang="es-MX" sz="2000" b="1" dirty="0" smtClean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integración al mercado laboral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41053" y="4196819"/>
            <a:ext cx="81704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Predominantemente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masculino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 perfil </a:t>
            </a:r>
            <a:r>
              <a:rPr lang="es-MX" sz="2000" b="1" dirty="0" smtClean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2278F"/>
              </a:buClr>
              <a:buSzPct val="119000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31489F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Especialización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 temas presupuestales y financieros.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462518" y="3889878"/>
            <a:ext cx="3348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31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Entorno Laboral</a:t>
            </a:r>
            <a:endParaRPr lang="es-MX" sz="3200" b="1" dirty="0">
              <a:solidFill>
                <a:srgbClr val="3148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84925"/>
            <a:ext cx="8661400" cy="482600"/>
          </a:xfrm>
          <a:prstGeom prst="rect">
            <a:avLst/>
          </a:prstGeom>
          <a:solidFill>
            <a:srgbClr val="874E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848663" y="209550"/>
            <a:ext cx="3964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3200" b="1" dirty="0" smtClean="0">
                <a:solidFill>
                  <a:srgbClr val="874E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Trayectoria Laboral</a:t>
            </a:r>
            <a:endParaRPr lang="es-MX" sz="3200" b="1" dirty="0">
              <a:solidFill>
                <a:srgbClr val="874E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80240"/>
              </p:ext>
            </p:extLst>
          </p:nvPr>
        </p:nvGraphicFramePr>
        <p:xfrm>
          <a:off x="742384" y="1350809"/>
          <a:ext cx="8157171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0923"/>
                <a:gridCol w="1003124"/>
                <a:gridCol w="563124"/>
              </a:tblGrid>
              <a:tr h="237961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</a:t>
                      </a: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Deuda (SEFIN): 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 – 2004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Gestión para la contratación de deuda: 2003 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834.5 </a:t>
                      </a:r>
                      <a:r>
                        <a:rPr lang="es-MX" sz="1400" b="1" kern="1200" dirty="0" err="1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mdd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1° 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Colocación de deuda de la CDMX en la BMV: 2,500.0 </a:t>
                      </a:r>
                      <a:r>
                        <a:rPr lang="es-MX" sz="1400" b="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mdp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231.5 </a:t>
                      </a:r>
                      <a:r>
                        <a:rPr lang="es-MX" sz="1400" b="1" kern="1200" dirty="0" err="1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mdd</a:t>
                      </a: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  <a:p>
                      <a:pPr algn="ctr"/>
                      <a:endParaRPr lang="es-MX" sz="1400" b="1" kern="1200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kern="1200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400" b="1" kern="1200" baseline="0" dirty="0">
                        <a:solidFill>
                          <a:srgbClr val="874EA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s-MX" sz="1400" b="1" kern="1200" baseline="0" dirty="0">
                        <a:solidFill>
                          <a:srgbClr val="874EA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 de Finanzas (STC):</a:t>
                      </a: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 – 2009: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6° Sistema</a:t>
                      </a:r>
                      <a:r>
                        <a:rPr lang="es-MX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Metro con más pasajeros transportados al día: 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4.4</a:t>
                      </a:r>
                      <a:r>
                        <a:rPr lang="es-MX" sz="1400" b="1" kern="1200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millones</a:t>
                      </a:r>
                      <a:r>
                        <a:rPr lang="es-MX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</a:t>
                      </a:r>
                      <a:r>
                        <a:rPr lang="es-MX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Gobierno de la Ciudad con el mayor presupuesto. </a:t>
                      </a:r>
                    </a:p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2004: 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9,986.8 </a:t>
                      </a:r>
                      <a:r>
                        <a:rPr lang="es-MX" sz="1400" b="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mdp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885.9 </a:t>
                      </a:r>
                      <a:r>
                        <a:rPr lang="es-MX" sz="1400" b="1" kern="1200" dirty="0" err="1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mdd</a:t>
                      </a:r>
                      <a:r>
                        <a:rPr lang="es-MX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Directora General de Egresos “A</a:t>
                      </a:r>
                      <a:r>
                        <a:rPr lang="es-MX" sz="1400" b="0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”:</a:t>
                      </a: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2009: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Gestión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presupuestal de </a:t>
                      </a:r>
                      <a:r>
                        <a:rPr lang="es-MX" sz="1400" b="1" kern="1200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entes del Gobierno de la Ciudad.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s-MX" sz="1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s-MX" sz="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Directora General de Política</a:t>
                      </a:r>
                      <a:r>
                        <a:rPr lang="es-MX" sz="1400" b="1" kern="1200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Presupuestal: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2009 – 2011: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Diseño e implementación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la política de gasto del Gobierno de la Ciudad</a:t>
                      </a: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1998 a la fecha sólo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 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mujeres han ocupado este cargo.</a:t>
                      </a:r>
                      <a:endParaRPr lang="es-MX" sz="14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b="1" baseline="0" dirty="0" smtClean="0">
                        <a:solidFill>
                          <a:srgbClr val="874EA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Subsecretaria de Egresos:</a:t>
                      </a: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2012 – a la fecha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Gestión presupuestal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 Gobierno de la Ciudad</a:t>
                      </a: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2016: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220,381.7 </a:t>
                      </a:r>
                      <a:r>
                        <a:rPr lang="es-MX" sz="1400" b="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mdp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11,790.9 </a:t>
                      </a:r>
                      <a:r>
                        <a:rPr lang="es-MX" sz="1400" b="1" kern="1200" dirty="0" err="1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mdd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);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 44.3%</a:t>
                      </a: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respecto a 2012.</a:t>
                      </a:r>
                      <a:endParaRPr lang="es-MX" sz="1400" b="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Fortalecimiento de las estrategias para identificar y otorgar seguimiento al 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presupuesto con enfoque de género y derechos humanos.</a:t>
                      </a:r>
                    </a:p>
                    <a:p>
                      <a:pPr marL="3619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1998 a la fecha sólo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kern="120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mujeres han ocupado este cargo;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  <a:p>
                      <a:pPr marL="1905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905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905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905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905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905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baseline="0" dirty="0" smtClean="0">
                          <a:solidFill>
                            <a:srgbClr val="874EA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74E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994210" y="775809"/>
            <a:ext cx="10451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0" algn="ctr"/>
            <a:r>
              <a:rPr lang="es-MX" sz="1100" b="1" dirty="0" smtClean="0">
                <a:solidFill>
                  <a:srgbClr val="874E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Entorno</a:t>
            </a:r>
          </a:p>
          <a:p>
            <a:pPr marL="190500" algn="ctr"/>
            <a:r>
              <a:rPr lang="es-MX" sz="1100" b="1" dirty="0" smtClean="0">
                <a:solidFill>
                  <a:srgbClr val="874E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Femenino </a:t>
            </a:r>
          </a:p>
          <a:p>
            <a:pPr marL="190500" algn="ctr"/>
            <a:r>
              <a:rPr lang="es-MX" sz="1100" b="1" dirty="0" smtClean="0">
                <a:solidFill>
                  <a:srgbClr val="874E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MX" sz="1100" b="1" dirty="0">
              <a:solidFill>
                <a:srgbClr val="874E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358966" y="1078603"/>
            <a:ext cx="726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0"/>
            <a:r>
              <a:rPr lang="es-MX" sz="1100" b="1" dirty="0" smtClean="0">
                <a:solidFill>
                  <a:srgbClr val="874E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endParaRPr lang="es-MX" sz="1100" b="1" dirty="0">
              <a:solidFill>
                <a:srgbClr val="874E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741276" y="2403199"/>
            <a:ext cx="82918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B4186E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del </a:t>
            </a:r>
            <a:r>
              <a:rPr lang="es-MX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 psicológico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las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niñas y mujeres, con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énfasis en:</a:t>
            </a:r>
          </a:p>
          <a:p>
            <a:pPr marL="715963" indent="-266700">
              <a:buClr>
                <a:srgbClr val="B4186E"/>
              </a:buClr>
              <a:buSzPct val="100000"/>
              <a:buFont typeface="Wingdings" panose="05000000000000000000" pitchFamily="2" charset="2"/>
              <a:buChar char="§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Fomento de su </a:t>
            </a:r>
            <a:r>
              <a:rPr lang="es-MX" sz="16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autoestima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6700">
              <a:buClr>
                <a:srgbClr val="B4186E"/>
              </a:buClr>
              <a:buSzPct val="100000"/>
              <a:buFont typeface="Wingdings" panose="05000000000000000000" pitchFamily="2" charset="2"/>
              <a:buChar char="§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Generación de una </a:t>
            </a:r>
            <a:r>
              <a:rPr lang="es-MX" sz="16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mentalidad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que las motive a </a:t>
            </a:r>
            <a:r>
              <a:rPr lang="es-MX" sz="16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abrirse espacios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esperar a que les sean abiertos;</a:t>
            </a:r>
          </a:p>
          <a:p>
            <a:pPr marL="715963" indent="-266700">
              <a:buClr>
                <a:srgbClr val="B4186E"/>
              </a:buClr>
              <a:buSzPct val="100000"/>
              <a:buFont typeface="Wingdings" panose="05000000000000000000" pitchFamily="2" charset="2"/>
              <a:buChar char="§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Fortalecer la </a:t>
            </a:r>
            <a:r>
              <a:rPr lang="es-MX" sz="16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confianza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en sus opiniones y puntos de vista, y a </a:t>
            </a:r>
            <a:r>
              <a:rPr lang="es-MX" sz="16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expresarlos sin temor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 ser objeto de burlas o críticas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15963" indent="-266700">
              <a:buClr>
                <a:srgbClr val="B4186E"/>
              </a:buClr>
              <a:buSzPct val="100000"/>
              <a:buFont typeface="Wingdings" panose="05000000000000000000" pitchFamily="2" charset="2"/>
              <a:buChar char="§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de capacidades y habilidades para el </a:t>
            </a:r>
            <a:r>
              <a:rPr lang="es-MX" sz="16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B4186E"/>
              </a:buClr>
              <a:buSzPct val="119000"/>
              <a:buFont typeface="Arial" panose="020B0604020202020204" pitchFamily="34" charset="0"/>
              <a:buChar char="•"/>
            </a:pPr>
            <a:endParaRPr lang="es-MX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B4186E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Mayor importancia y cobertura en la </a:t>
            </a:r>
            <a:r>
              <a:rPr lang="es-MX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para las y los </a:t>
            </a:r>
          </a:p>
          <a:p>
            <a:pPr marL="271463">
              <a:buClr>
                <a:srgbClr val="B4186E"/>
              </a:buClr>
              <a:buSzPct val="119000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niños en materia de </a:t>
            </a:r>
            <a:r>
              <a:rPr lang="es-MX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 de género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buscando:</a:t>
            </a:r>
          </a:p>
          <a:p>
            <a:pPr marL="715963" indent="-266700">
              <a:buClr>
                <a:srgbClr val="B4186E"/>
              </a:buClr>
              <a:buSzPct val="100000"/>
              <a:buFont typeface="Wingdings" panose="05000000000000000000" pitchFamily="2" charset="2"/>
              <a:buChar char="§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Eliminación de </a:t>
            </a:r>
            <a:r>
              <a:rPr lang="es-MX" sz="16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estereotipos de </a:t>
            </a:r>
            <a:r>
              <a:rPr lang="es-MX" sz="16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género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6700">
              <a:buClr>
                <a:srgbClr val="B4186E"/>
              </a:buClr>
              <a:buSzPct val="100000"/>
              <a:buFont typeface="Wingdings" panose="05000000000000000000" pitchFamily="2" charset="2"/>
              <a:buChar char="§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Modificación de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16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</a:t>
            </a:r>
            <a:r>
              <a:rPr lang="es-MX" sz="16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tradicionales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 participación social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6700">
              <a:buClr>
                <a:srgbClr val="B4186E"/>
              </a:buClr>
              <a:buSzPct val="100000"/>
              <a:buFont typeface="Wingdings" panose="05000000000000000000" pitchFamily="2" charset="2"/>
              <a:buChar char="§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Integrarlos a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nuevos modelos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comportamiento progresista.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B4186E"/>
              </a:buClr>
              <a:buSzPct val="119000"/>
              <a:buFont typeface="Arial" panose="020B0604020202020204" pitchFamily="34" charset="0"/>
              <a:buChar char="•"/>
            </a:pPr>
            <a:endParaRPr lang="es-MX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B4186E"/>
              </a:buClr>
              <a:buSzPct val="119000"/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Creación de </a:t>
            </a:r>
            <a:r>
              <a:rPr lang="es-MX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el impulso del empoderamiento femenino.</a:t>
            </a:r>
          </a:p>
        </p:txBody>
      </p:sp>
      <p:sp>
        <p:nvSpPr>
          <p:cNvPr id="4" name="Rectángulo 3"/>
          <p:cNvSpPr/>
          <p:nvPr/>
        </p:nvSpPr>
        <p:spPr>
          <a:xfrm rot="5400000">
            <a:off x="-3187700" y="3187700"/>
            <a:ext cx="6858000" cy="48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 rot="10800000">
            <a:off x="482600" y="6384925"/>
            <a:ext cx="8661400" cy="482600"/>
          </a:xfrm>
          <a:prstGeom prst="rect">
            <a:avLst/>
          </a:prstGeom>
          <a:solidFill>
            <a:srgbClr val="B41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642560" y="827534"/>
            <a:ext cx="83215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278F"/>
              </a:buClr>
              <a:buSzPct val="119000"/>
            </a:pPr>
            <a:r>
              <a:rPr lang="es-MX" sz="20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Conforme a mi experiencia personal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considero que para coadyuvar</a:t>
            </a:r>
          </a:p>
          <a:p>
            <a:pPr>
              <a:buClr>
                <a:srgbClr val="92278F"/>
              </a:buClr>
              <a:buSzPct val="119000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 cumplimiento del </a:t>
            </a:r>
            <a:r>
              <a:rPr lang="es-MX" sz="20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del </a:t>
            </a:r>
            <a:r>
              <a:rPr lang="es-MX" sz="20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  <a:r>
              <a:rPr lang="es-MX" sz="20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Sustentable 5 Igualdad </a:t>
            </a:r>
            <a:endParaRPr lang="es-MX" sz="2000" b="1" dirty="0" smtClean="0">
              <a:solidFill>
                <a:srgbClr val="B418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Género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las políticas públicas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20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gobiernos </a:t>
            </a:r>
            <a:r>
              <a:rPr lang="es-MX" sz="20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locales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dirigidas al 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2278F"/>
              </a:buClr>
              <a:buSzPct val="119000"/>
            </a:pPr>
            <a:r>
              <a:rPr lang="es-MX" sz="20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empoderamiento </a:t>
            </a:r>
            <a:r>
              <a:rPr lang="es-MX" sz="20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mujeres </a:t>
            </a:r>
            <a:r>
              <a:rPr lang="es-MX" sz="20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2000" b="1" dirty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niñas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podrían considerar los 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2278F"/>
              </a:buClr>
              <a:buSzPct val="119000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siguientes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aspectos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37742" y="209550"/>
            <a:ext cx="4100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buClr>
                <a:srgbClr val="92278F"/>
              </a:buClr>
              <a:buSzPct val="119000"/>
            </a:pPr>
            <a:r>
              <a:rPr lang="es-MX" sz="3200" b="1" dirty="0" smtClean="0">
                <a:solidFill>
                  <a:srgbClr val="B418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Comentarios finales</a:t>
            </a:r>
            <a:endParaRPr lang="es-MX" sz="3200" b="1" dirty="0">
              <a:solidFill>
                <a:srgbClr val="B418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587740" y="6432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2527</TotalTime>
  <Words>1253</Words>
  <Application>Microsoft Office PowerPoint</Application>
  <PresentationFormat>Carta (216 x 279 mm)</PresentationFormat>
  <Paragraphs>438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Symbol</vt:lpstr>
      <vt:lpstr>Wingdings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FinanzasCDMX</dc:creator>
  <cp:lastModifiedBy>FinanzasCDMX</cp:lastModifiedBy>
  <cp:revision>228</cp:revision>
  <cp:lastPrinted>2017-06-15T02:21:47Z</cp:lastPrinted>
  <dcterms:created xsi:type="dcterms:W3CDTF">2017-06-10T00:09:41Z</dcterms:created>
  <dcterms:modified xsi:type="dcterms:W3CDTF">2017-06-15T05:53:06Z</dcterms:modified>
</cp:coreProperties>
</file>