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8"/>
  </p:notesMasterIdLst>
  <p:handoutMasterIdLst>
    <p:handoutMasterId r:id="rId9"/>
  </p:handoutMasterIdLst>
  <p:sldIdLst>
    <p:sldId id="798" r:id="rId2"/>
    <p:sldId id="817" r:id="rId3"/>
    <p:sldId id="812" r:id="rId4"/>
    <p:sldId id="819" r:id="rId5"/>
    <p:sldId id="488" r:id="rId6"/>
    <p:sldId id="811" r:id="rId7"/>
  </p:sldIdLst>
  <p:sldSz cx="9906000" cy="6858000" type="A4"/>
  <p:notesSz cx="6743700" cy="9855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E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67" autoAdjust="0"/>
    <p:restoredTop sz="94670" autoAdjust="0"/>
  </p:normalViewPr>
  <p:slideViewPr>
    <p:cSldViewPr>
      <p:cViewPr varScale="1">
        <p:scale>
          <a:sx n="65" d="100"/>
          <a:sy n="65" d="100"/>
        </p:scale>
        <p:origin x="1276" y="4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9525" y="0"/>
            <a:ext cx="292258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1146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1488"/>
            <a:ext cx="292258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1146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9525" y="9361488"/>
            <a:ext cx="292258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D63C3CE-62F6-461A-A018-93CBA2FE858D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03752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9525" y="0"/>
            <a:ext cx="292258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4850" y="739775"/>
            <a:ext cx="5335588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81538"/>
            <a:ext cx="5394325" cy="443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AR" noProof="0"/>
              <a:t>Haga clic para modificar el estilo de texto del patrón</a:t>
            </a:r>
          </a:p>
          <a:p>
            <a:pPr lvl="1"/>
            <a:r>
              <a:rPr lang="es-AR" noProof="0"/>
              <a:t>Segundo nivel</a:t>
            </a:r>
          </a:p>
          <a:p>
            <a:pPr lvl="2"/>
            <a:r>
              <a:rPr lang="es-AR" noProof="0"/>
              <a:t>Tercer nivel</a:t>
            </a:r>
          </a:p>
          <a:p>
            <a:pPr lvl="3"/>
            <a:r>
              <a:rPr lang="es-AR" noProof="0"/>
              <a:t>Cuarto nivel</a:t>
            </a:r>
          </a:p>
          <a:p>
            <a:pPr lvl="4"/>
            <a:r>
              <a:rPr lang="es-AR" noProof="0"/>
              <a:t>Quinto nivel</a:t>
            </a:r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2258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1157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9525" y="9361488"/>
            <a:ext cx="292258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E5C5EBF-6D1E-414E-88E6-06F84FC0E419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049865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D56C80-3518-4C59-B6ED-D979E5EFB0B9}" type="slidenum">
              <a:rPr lang="es-AR" smtClean="0"/>
              <a:pPr/>
              <a:t>1</a:t>
            </a:fld>
            <a:endParaRPr lang="es-AR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98019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81" y="6400800"/>
            <a:ext cx="990342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6"/>
            <a:ext cx="990342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540" y="758952"/>
            <a:ext cx="817245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3791" y="4455621"/>
            <a:ext cx="817245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363FE0-1C28-4E80-B4A3-13D45D316CE0}" type="slidenum">
              <a:rPr lang="es-AR" smtClean="0"/>
              <a:pPr>
                <a:defRPr/>
              </a:pPr>
              <a:t>‹Nº›</a:t>
            </a:fld>
            <a:endParaRPr lang="es-AR"/>
          </a:p>
        </p:txBody>
      </p:sp>
      <p:cxnSp>
        <p:nvCxnSpPr>
          <p:cNvPr id="9" name="Straight Connector 8"/>
          <p:cNvCxnSpPr/>
          <p:nvPr/>
        </p:nvCxnSpPr>
        <p:spPr>
          <a:xfrm>
            <a:off x="981223" y="4343400"/>
            <a:ext cx="80238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1631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1CF7D3-6A22-4595-A2F2-FDC241EF58F5}" type="slidenum">
              <a:rPr lang="es-AR" smtClean="0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03598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81" y="6400800"/>
            <a:ext cx="990342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6"/>
            <a:ext cx="990342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412302"/>
            <a:ext cx="2135981" cy="57598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412302"/>
            <a:ext cx="6284119" cy="5759898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B16D6C-8589-4010-B5F9-AD657AB82088}" type="slidenum">
              <a:rPr lang="es-AR" smtClean="0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73708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74FFBC-1A76-47E8-A8B7-9E069807F4DD}" type="slidenum">
              <a:rPr lang="es-AR" smtClean="0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86077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81" y="6400800"/>
            <a:ext cx="990342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6"/>
            <a:ext cx="990342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540" y="758952"/>
            <a:ext cx="817245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1540" y="4453128"/>
            <a:ext cx="817245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73CB40-9833-4F2B-8731-101984BB3D15}" type="slidenum">
              <a:rPr lang="es-AR" smtClean="0"/>
              <a:pPr>
                <a:defRPr/>
              </a:pPr>
              <a:t>‹Nº›</a:t>
            </a:fld>
            <a:endParaRPr lang="es-AR"/>
          </a:p>
        </p:txBody>
      </p:sp>
      <p:cxnSp>
        <p:nvCxnSpPr>
          <p:cNvPr id="9" name="Straight Connector 8"/>
          <p:cNvCxnSpPr/>
          <p:nvPr/>
        </p:nvCxnSpPr>
        <p:spPr>
          <a:xfrm>
            <a:off x="981223" y="4343400"/>
            <a:ext cx="80238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231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91540" y="286605"/>
            <a:ext cx="817245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1540" y="1845736"/>
            <a:ext cx="4011930" cy="4023359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2060" y="1845735"/>
            <a:ext cx="4011930" cy="402336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F2EFC2-B55F-4267-A183-1282E5E6E954}" type="slidenum">
              <a:rPr lang="es-AR" smtClean="0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67046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91540" y="286605"/>
            <a:ext cx="817245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1540" y="1846052"/>
            <a:ext cx="401193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1540" y="2582335"/>
            <a:ext cx="4011930" cy="328676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52060" y="1846052"/>
            <a:ext cx="401193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52060" y="2582334"/>
            <a:ext cx="4011930" cy="328676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8F88FE-DE43-40F8-BF23-4DBCC58DB5D6}" type="slidenum">
              <a:rPr lang="es-AR" smtClean="0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53705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20973F-21F2-4F97-AFDC-F31BBA1471E8}" type="slidenum">
              <a:rPr lang="es-AR" smtClean="0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1382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81" y="6400800"/>
            <a:ext cx="990342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3" y="6334316"/>
            <a:ext cx="990342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34DB3A-511D-4D87-8DD8-1B0E7B945376}" type="slidenum">
              <a:rPr lang="es-AR" smtClean="0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39627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" y="0"/>
            <a:ext cx="3291267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282557" y="0"/>
            <a:ext cx="52007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594359"/>
            <a:ext cx="2600325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0488" y="731520"/>
            <a:ext cx="5274945" cy="525780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1475" y="2926080"/>
            <a:ext cx="2600325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8229" y="6459787"/>
            <a:ext cx="212754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00487" y="6459787"/>
            <a:ext cx="3776663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479D068-B21A-4496-9B09-8B8AD726500E}" type="slidenum">
              <a:rPr lang="es-AR" smtClean="0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14460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903421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3" y="4915076"/>
            <a:ext cx="990342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540" y="5074920"/>
            <a:ext cx="822198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" y="0"/>
            <a:ext cx="9905988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1540" y="5907024"/>
            <a:ext cx="822198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1D69C8-8FBE-43CE-BE66-97A2F93EC2FE}" type="slidenum">
              <a:rPr lang="es-AR" smtClean="0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4930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9906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9906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540" y="286605"/>
            <a:ext cx="817245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1539" y="1845734"/>
            <a:ext cx="817245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1542" y="6459787"/>
            <a:ext cx="2008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95026" y="6459787"/>
            <a:ext cx="39185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44123" y="6459787"/>
            <a:ext cx="1066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220973F-21F2-4F97-AFDC-F31BBA1471E8}" type="slidenum">
              <a:rPr lang="es-AR" smtClean="0"/>
              <a:pPr>
                <a:defRPr/>
              </a:pPr>
              <a:t>‹Nº›</a:t>
            </a:fld>
            <a:endParaRPr lang="es-AR"/>
          </a:p>
        </p:txBody>
      </p:sp>
      <p:cxnSp>
        <p:nvCxnSpPr>
          <p:cNvPr id="10" name="Straight Connector 9"/>
          <p:cNvCxnSpPr/>
          <p:nvPr/>
        </p:nvCxnSpPr>
        <p:spPr>
          <a:xfrm>
            <a:off x="969745" y="1737845"/>
            <a:ext cx="809815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1872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0552" y="1556792"/>
            <a:ext cx="8496944" cy="936104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  <a:defRPr/>
            </a:pPr>
            <a:r>
              <a:rPr lang="es-AR" sz="2000" i="1" dirty="0">
                <a:latin typeface="+mn-lt"/>
              </a:rPr>
              <a:t>Del Desarrollo Económico Local a la Sostenibilidad: </a:t>
            </a:r>
            <a:br>
              <a:rPr lang="es-AR" sz="2000" i="1" dirty="0">
                <a:latin typeface="+mn-lt"/>
              </a:rPr>
            </a:br>
            <a:r>
              <a:rPr lang="es-AR" sz="2000" i="1" dirty="0">
                <a:latin typeface="+mn-lt"/>
              </a:rPr>
              <a:t>El Rol de las Autoridades Subnacionales</a:t>
            </a:r>
            <a:endParaRPr lang="es-ES" sz="2000" i="1" dirty="0">
              <a:effectLst/>
              <a:latin typeface="+mn-lt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2560" y="2636912"/>
            <a:ext cx="7632848" cy="936104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s-AR" sz="1000" dirty="0"/>
              <a:t>XXIV Conferencia Interamericana de Alcaldes y Autoridades Locales </a:t>
            </a:r>
            <a:endParaRPr lang="es-AR" sz="1000" b="1" dirty="0"/>
          </a:p>
          <a:p>
            <a:r>
              <a:rPr lang="es-AR" sz="1000" dirty="0"/>
              <a:t>MIAMI, 12 de </a:t>
            </a:r>
            <a:r>
              <a:rPr lang="es-AR" sz="1000" dirty="0" err="1"/>
              <a:t>JUNIo</a:t>
            </a:r>
            <a:r>
              <a:rPr lang="es-AR" sz="1000" dirty="0"/>
              <a:t> de 2018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167446" y="4365104"/>
            <a:ext cx="3378192" cy="1865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s-AR" sz="800" b="1" dirty="0"/>
              <a:t>PROF. DR. DANIEL CRAVACUORE</a:t>
            </a:r>
          </a:p>
          <a:p>
            <a:pPr>
              <a:lnSpc>
                <a:spcPct val="120000"/>
              </a:lnSpc>
            </a:pPr>
            <a:endParaRPr lang="es-AR" sz="800" i="1" dirty="0"/>
          </a:p>
          <a:p>
            <a:pPr>
              <a:lnSpc>
                <a:spcPct val="120000"/>
              </a:lnSpc>
            </a:pPr>
            <a:r>
              <a:rPr lang="es-AR" sz="800" i="1" dirty="0">
                <a:ea typeface="Verdana" pitchFamily="34" charset="0"/>
                <a:cs typeface="Verdana" pitchFamily="34" charset="0"/>
              </a:rPr>
              <a:t>Director</a:t>
            </a:r>
          </a:p>
          <a:p>
            <a:pPr>
              <a:lnSpc>
                <a:spcPct val="120000"/>
              </a:lnSpc>
            </a:pPr>
            <a:r>
              <a:rPr lang="es-AR" sz="800" i="1" dirty="0">
                <a:ea typeface="Verdana" pitchFamily="34" charset="0"/>
                <a:cs typeface="Verdana" pitchFamily="34" charset="0"/>
              </a:rPr>
              <a:t>Unidad de Gobiernos Locales </a:t>
            </a:r>
          </a:p>
          <a:p>
            <a:pPr>
              <a:lnSpc>
                <a:spcPct val="120000"/>
              </a:lnSpc>
            </a:pPr>
            <a:r>
              <a:rPr lang="es-AR" sz="800" i="1" dirty="0">
                <a:ea typeface="Verdana" pitchFamily="34" charset="0"/>
                <a:cs typeface="Verdana" pitchFamily="34" charset="0"/>
              </a:rPr>
              <a:t>Universidad Nacional de Quilmes (Argentina)</a:t>
            </a:r>
          </a:p>
          <a:p>
            <a:pPr>
              <a:lnSpc>
                <a:spcPct val="120000"/>
              </a:lnSpc>
            </a:pPr>
            <a:endParaRPr lang="es-AR" sz="800" i="1" dirty="0">
              <a:ea typeface="Verdana" pitchFamily="34" charset="0"/>
              <a:cs typeface="Verdana" pitchFamily="34" charset="0"/>
            </a:endParaRPr>
          </a:p>
          <a:p>
            <a:pPr>
              <a:lnSpc>
                <a:spcPct val="120000"/>
              </a:lnSpc>
            </a:pPr>
            <a:r>
              <a:rPr lang="es-AR" sz="800" i="1" dirty="0" err="1">
                <a:ea typeface="Verdana" pitchFamily="34" charset="0"/>
                <a:cs typeface="Verdana" pitchFamily="34" charset="0"/>
              </a:rPr>
              <a:t>Distinguished</a:t>
            </a:r>
            <a:r>
              <a:rPr lang="es-AR" sz="800" i="1" dirty="0">
                <a:ea typeface="Verdana" pitchFamily="34" charset="0"/>
                <a:cs typeface="Verdana" pitchFamily="34" charset="0"/>
              </a:rPr>
              <a:t> </a:t>
            </a:r>
            <a:r>
              <a:rPr lang="es-AR" sz="800" i="1" dirty="0" err="1">
                <a:ea typeface="Verdana" pitchFamily="34" charset="0"/>
                <a:cs typeface="Verdana" pitchFamily="34" charset="0"/>
              </a:rPr>
              <a:t>Senior</a:t>
            </a:r>
            <a:r>
              <a:rPr lang="es-AR" sz="800" i="1" dirty="0">
                <a:ea typeface="Verdana" pitchFamily="34" charset="0"/>
                <a:cs typeface="Verdana" pitchFamily="34" charset="0"/>
              </a:rPr>
              <a:t> </a:t>
            </a:r>
            <a:r>
              <a:rPr lang="es-AR" sz="800" i="1" dirty="0" err="1">
                <a:ea typeface="Verdana" pitchFamily="34" charset="0"/>
                <a:cs typeface="Verdana" pitchFamily="34" charset="0"/>
              </a:rPr>
              <a:t>Research</a:t>
            </a:r>
            <a:r>
              <a:rPr lang="es-AR" sz="800" i="1" dirty="0">
                <a:ea typeface="Verdana" pitchFamily="34" charset="0"/>
                <a:cs typeface="Verdana" pitchFamily="34" charset="0"/>
              </a:rPr>
              <a:t> </a:t>
            </a:r>
            <a:r>
              <a:rPr lang="es-AR" sz="800" i="1" dirty="0" err="1">
                <a:ea typeface="Verdana" pitchFamily="34" charset="0"/>
                <a:cs typeface="Verdana" pitchFamily="34" charset="0"/>
              </a:rPr>
              <a:t>Scholar</a:t>
            </a:r>
            <a:endParaRPr lang="es-AR" sz="800" i="1" dirty="0">
              <a:ea typeface="Verdana" pitchFamily="34" charset="0"/>
              <a:cs typeface="Verdana" pitchFamily="34" charset="0"/>
            </a:endParaRPr>
          </a:p>
          <a:p>
            <a:pPr>
              <a:lnSpc>
                <a:spcPct val="120000"/>
              </a:lnSpc>
            </a:pPr>
            <a:r>
              <a:rPr lang="es-AR" sz="800" i="1" dirty="0">
                <a:ea typeface="Verdana" pitchFamily="34" charset="0"/>
                <a:cs typeface="Verdana" pitchFamily="34" charset="0"/>
              </a:rPr>
              <a:t>Steven J. Green </a:t>
            </a:r>
            <a:r>
              <a:rPr lang="es-AR" sz="800" i="1" dirty="0" err="1">
                <a:ea typeface="Verdana" pitchFamily="34" charset="0"/>
                <a:cs typeface="Verdana" pitchFamily="34" charset="0"/>
              </a:rPr>
              <a:t>School</a:t>
            </a:r>
            <a:r>
              <a:rPr lang="es-AR" sz="800" i="1" dirty="0">
                <a:ea typeface="Verdana" pitchFamily="34" charset="0"/>
                <a:cs typeface="Verdana" pitchFamily="34" charset="0"/>
              </a:rPr>
              <a:t> of International and </a:t>
            </a:r>
            <a:r>
              <a:rPr lang="es-AR" sz="800" i="1" dirty="0" err="1">
                <a:ea typeface="Verdana" pitchFamily="34" charset="0"/>
                <a:cs typeface="Verdana" pitchFamily="34" charset="0"/>
              </a:rPr>
              <a:t>Public</a:t>
            </a:r>
            <a:r>
              <a:rPr lang="es-AR" sz="800" i="1" dirty="0">
                <a:ea typeface="Verdana" pitchFamily="34" charset="0"/>
                <a:cs typeface="Verdana" pitchFamily="34" charset="0"/>
              </a:rPr>
              <a:t> </a:t>
            </a:r>
            <a:r>
              <a:rPr lang="es-AR" sz="800" i="1" dirty="0" err="1">
                <a:ea typeface="Verdana" pitchFamily="34" charset="0"/>
                <a:cs typeface="Verdana" pitchFamily="34" charset="0"/>
              </a:rPr>
              <a:t>Affairs</a:t>
            </a:r>
            <a:endParaRPr lang="es-AR" sz="800" i="1" dirty="0">
              <a:ea typeface="Verdana" pitchFamily="34" charset="0"/>
              <a:cs typeface="Verdana" pitchFamily="34" charset="0"/>
            </a:endParaRPr>
          </a:p>
          <a:p>
            <a:pPr>
              <a:lnSpc>
                <a:spcPct val="120000"/>
              </a:lnSpc>
            </a:pPr>
            <a:r>
              <a:rPr lang="es-AR" sz="800" i="1" dirty="0">
                <a:ea typeface="Verdana" pitchFamily="34" charset="0"/>
                <a:cs typeface="Verdana" pitchFamily="34" charset="0"/>
              </a:rPr>
              <a:t>Florida International </a:t>
            </a:r>
            <a:r>
              <a:rPr lang="es-AR" sz="800" i="1" dirty="0" err="1">
                <a:ea typeface="Verdana" pitchFamily="34" charset="0"/>
                <a:cs typeface="Verdana" pitchFamily="34" charset="0"/>
              </a:rPr>
              <a:t>University</a:t>
            </a:r>
            <a:r>
              <a:rPr lang="es-AR" sz="800" i="1" dirty="0">
                <a:ea typeface="Verdana" pitchFamily="34" charset="0"/>
                <a:cs typeface="Verdana" pitchFamily="34" charset="0"/>
              </a:rPr>
              <a:t> (Estados Unidos)</a:t>
            </a:r>
          </a:p>
          <a:p>
            <a:pPr>
              <a:lnSpc>
                <a:spcPct val="120000"/>
              </a:lnSpc>
            </a:pPr>
            <a:endParaRPr lang="es-AR" sz="800" i="1" dirty="0">
              <a:ea typeface="Verdana" pitchFamily="34" charset="0"/>
              <a:cs typeface="Verdana" pitchFamily="34" charset="0"/>
            </a:endParaRPr>
          </a:p>
          <a:p>
            <a:pPr>
              <a:lnSpc>
                <a:spcPct val="120000"/>
              </a:lnSpc>
            </a:pPr>
            <a:r>
              <a:rPr lang="es-AR" sz="800" i="1" dirty="0">
                <a:ea typeface="Verdana" pitchFamily="34" charset="0"/>
                <a:cs typeface="Verdana" pitchFamily="34" charset="0"/>
              </a:rPr>
              <a:t>Presidente</a:t>
            </a:r>
          </a:p>
          <a:p>
            <a:pPr>
              <a:lnSpc>
                <a:spcPct val="120000"/>
              </a:lnSpc>
            </a:pPr>
            <a:r>
              <a:rPr lang="es-AR" sz="800" i="1" dirty="0">
                <a:ea typeface="Verdana" pitchFamily="34" charset="0"/>
                <a:cs typeface="Verdana" pitchFamily="34" charset="0"/>
              </a:rPr>
              <a:t>Fundación Internacional para el Desarrollo Local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6EDC7B9-5532-4BA3-A834-59471666F9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5288" y="815321"/>
            <a:ext cx="1146724" cy="59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019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68624" y="1122363"/>
            <a:ext cx="7156276" cy="938485"/>
          </a:xfrm>
        </p:spPr>
        <p:txBody>
          <a:bodyPr/>
          <a:lstStyle/>
          <a:p>
            <a:r>
              <a:rPr lang="es-ES_tradnl" sz="1613" dirty="0">
                <a:latin typeface="Verdana" pitchFamily="34" charset="0"/>
              </a:rPr>
              <a:t>PREGUNTAS DURANTE LA CONFERENCIA</a:t>
            </a:r>
          </a:p>
        </p:txBody>
      </p:sp>
      <p:sp>
        <p:nvSpPr>
          <p:cNvPr id="128004" name="Text Box 4"/>
          <p:cNvSpPr txBox="1">
            <a:spLocks noChangeArrowheads="1"/>
          </p:cNvSpPr>
          <p:nvPr/>
        </p:nvSpPr>
        <p:spPr bwMode="auto">
          <a:xfrm>
            <a:off x="6393160" y="3159381"/>
            <a:ext cx="2233423" cy="41825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s-AR" sz="2118" dirty="0">
                <a:solidFill>
                  <a:schemeClr val="tx2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@</a:t>
            </a:r>
            <a:r>
              <a:rPr lang="es-AR" sz="2118" dirty="0" err="1">
                <a:solidFill>
                  <a:schemeClr val="tx2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dcravacuore</a:t>
            </a:r>
            <a:endParaRPr lang="es-ES" sz="2118" dirty="0">
              <a:solidFill>
                <a:schemeClr val="tx2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5048" y="2983933"/>
            <a:ext cx="771235" cy="769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46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>
              <a:lnSpc>
                <a:spcPct val="150000"/>
              </a:lnSpc>
            </a:pPr>
            <a:r>
              <a:rPr lang="es-AR" sz="1600" i="1" dirty="0">
                <a:latin typeface="+mn-lt"/>
              </a:rPr>
              <a:t>CONTEXTO DESFAVORABLE PARA LAS AUTORIDADES LOCALES EN AMÉRICA LATINA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16158" y="1737362"/>
            <a:ext cx="8047831" cy="442794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300000"/>
              </a:lnSpc>
              <a:spcBef>
                <a:spcPts val="0"/>
              </a:spcBef>
              <a:buNone/>
              <a:tabLst>
                <a:tab pos="354013" algn="l"/>
              </a:tabLst>
            </a:pPr>
            <a:r>
              <a:rPr lang="es-AR" sz="1800" dirty="0"/>
              <a:t>- 	Por el peso de las políticas de recentralización municipal;</a:t>
            </a:r>
          </a:p>
          <a:p>
            <a:pPr marL="0" indent="0" algn="just">
              <a:lnSpc>
                <a:spcPct val="300000"/>
              </a:lnSpc>
              <a:spcBef>
                <a:spcPts val="0"/>
              </a:spcBef>
              <a:buNone/>
              <a:tabLst>
                <a:tab pos="354013" algn="l"/>
              </a:tabLst>
            </a:pPr>
            <a:r>
              <a:rPr lang="es-AR" sz="1800" dirty="0"/>
              <a:t>- 	Por las restricciones fiscales en la mayor parte de los países;</a:t>
            </a:r>
          </a:p>
          <a:p>
            <a:pPr marL="354013" indent="-354013" algn="just">
              <a:lnSpc>
                <a:spcPct val="300000"/>
              </a:lnSpc>
              <a:spcBef>
                <a:spcPts val="0"/>
              </a:spcBef>
              <a:buNone/>
              <a:tabLst>
                <a:tab pos="354013" algn="l"/>
              </a:tabLst>
            </a:pPr>
            <a:r>
              <a:rPr lang="es-AR" sz="1800" dirty="0"/>
              <a:t>- 	Por el incremento de la presión ciudadana basada en el crecimiento del flujo de información y conocimiento;</a:t>
            </a:r>
          </a:p>
          <a:p>
            <a:pPr marL="0" indent="0" algn="just">
              <a:lnSpc>
                <a:spcPct val="300000"/>
              </a:lnSpc>
              <a:spcBef>
                <a:spcPts val="0"/>
              </a:spcBef>
              <a:buNone/>
              <a:tabLst>
                <a:tab pos="354013" algn="l"/>
              </a:tabLst>
            </a:pPr>
            <a:r>
              <a:rPr lang="es-AR" sz="1800" dirty="0"/>
              <a:t>- 	Por la emergencia de nuevos actores territoriales “perversos”.</a:t>
            </a:r>
          </a:p>
        </p:txBody>
      </p:sp>
    </p:spTree>
    <p:extLst>
      <p:ext uri="{BB962C8B-B14F-4D97-AF65-F5344CB8AC3E}">
        <p14:creationId xmlns:p14="http://schemas.microsoft.com/office/powerpoint/2010/main" val="275756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>
              <a:lnSpc>
                <a:spcPct val="150000"/>
              </a:lnSpc>
            </a:pPr>
            <a:r>
              <a:rPr lang="es-AR" sz="1600" i="1" dirty="0">
                <a:latin typeface="+mn-lt"/>
              </a:rPr>
              <a:t>REDEFINICIÓN DEL ROL DE LAS AUTORIDADES LOCALES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16158" y="1844825"/>
            <a:ext cx="8473346" cy="4320480"/>
          </a:xfrm>
        </p:spPr>
        <p:txBody>
          <a:bodyPr>
            <a:normAutofit/>
          </a:bodyPr>
          <a:lstStyle/>
          <a:p>
            <a:pPr marL="354013" indent="-354013"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54013" algn="l"/>
              </a:tabLst>
            </a:pPr>
            <a:r>
              <a:rPr lang="es-AR" sz="1400" dirty="0"/>
              <a:t>Recuperación de la política valórica. </a:t>
            </a:r>
            <a:r>
              <a:rPr lang="es-AR" sz="1400" i="1" dirty="0"/>
              <a:t>Del gerencialismo al ejercicio de una autoridad política local.</a:t>
            </a:r>
          </a:p>
          <a:p>
            <a:pPr marL="354013" indent="-354013"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54013" algn="l"/>
              </a:tabLst>
            </a:pPr>
            <a:r>
              <a:rPr lang="es-AR" sz="1400" dirty="0"/>
              <a:t>Capacidad de definir prioridades. </a:t>
            </a:r>
            <a:r>
              <a:rPr lang="es-AR" sz="1400" i="1" dirty="0"/>
              <a:t>De esperar pasivamente las políticas nacionales/regionales a la ejecución de una Agenda Local.</a:t>
            </a:r>
          </a:p>
          <a:p>
            <a:pPr marL="354013" indent="-354013"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54013" algn="l"/>
              </a:tabLst>
            </a:pPr>
            <a:r>
              <a:rPr lang="es-AR" sz="1400" dirty="0"/>
              <a:t>Valorización de la interacción de los subsistemas territoriales. </a:t>
            </a:r>
            <a:r>
              <a:rPr lang="es-AR" sz="1400" i="1" dirty="0"/>
              <a:t>De la percepción subjetiva al análisis de grandes volúmenes de información ofrecidos por las nuevas tecnologías.</a:t>
            </a:r>
          </a:p>
          <a:p>
            <a:pPr marL="354013" indent="-354013"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54013" algn="l"/>
              </a:tabLst>
            </a:pPr>
            <a:r>
              <a:rPr lang="es-AR" sz="1400" dirty="0"/>
              <a:t>Creatividad para movilizar el capital. </a:t>
            </a:r>
            <a:r>
              <a:rPr lang="es-AR" sz="1400" i="1" dirty="0"/>
              <a:t>De la penosa búsqueda de recursos a la utilización de los propios. </a:t>
            </a:r>
          </a:p>
          <a:p>
            <a:pPr marL="354013" indent="-354013"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54013" algn="l"/>
              </a:tabLst>
            </a:pPr>
            <a:r>
              <a:rPr lang="es-AR" sz="1400" dirty="0"/>
              <a:t>Modernización de las estructuras administrativas</a:t>
            </a:r>
            <a:r>
              <a:rPr lang="es-AR" sz="1400" i="1" dirty="0"/>
              <a:t>. De la resignación a la medición de resultados.</a:t>
            </a:r>
          </a:p>
          <a:p>
            <a:pPr marL="354013" indent="-354013"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54013" algn="l"/>
              </a:tabLst>
            </a:pPr>
            <a:r>
              <a:rPr lang="es-AR" sz="1400" dirty="0"/>
              <a:t>Revalorización del papel de los trabajadores municipales. </a:t>
            </a:r>
            <a:r>
              <a:rPr lang="es-AR" sz="1400" i="1" dirty="0"/>
              <a:t>De la apatía al liderazgo de equipos autónomos sometidos a sencillos índices de productividad.</a:t>
            </a:r>
          </a:p>
          <a:p>
            <a:pPr marL="354013" indent="-354013"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54013" algn="l"/>
              </a:tabLst>
            </a:pPr>
            <a:r>
              <a:rPr lang="es-AR" sz="1400" dirty="0"/>
              <a:t>Comunicación para la gobernabilidad. </a:t>
            </a:r>
            <a:r>
              <a:rPr lang="es-AR" sz="1400" i="1" dirty="0"/>
              <a:t>De las fotos, las gacetillas y los tweets tontos a la docencia de la población.</a:t>
            </a:r>
          </a:p>
          <a:p>
            <a:pPr marL="354013" indent="-354013"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54013" algn="l"/>
              </a:tabLst>
            </a:pPr>
            <a:r>
              <a:rPr lang="es-AR" sz="1400" dirty="0"/>
              <a:t>Construcción de gobernanza. </a:t>
            </a:r>
            <a:r>
              <a:rPr lang="es-AR" sz="1400" i="1" dirty="0"/>
              <a:t>Del liderazgo autócrata a la construcción de consensos sobre políticas básicas.</a:t>
            </a:r>
          </a:p>
          <a:p>
            <a:pPr marL="354013" indent="-354013"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54013" algn="l"/>
              </a:tabLst>
            </a:pPr>
            <a:endParaRPr lang="es-AR" sz="1400" i="1" dirty="0"/>
          </a:p>
          <a:p>
            <a:pPr marL="354013" indent="-354013"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354013" algn="l"/>
              </a:tabLst>
            </a:pPr>
            <a:endParaRPr lang="es-AR" sz="1400" i="1" dirty="0"/>
          </a:p>
        </p:txBody>
      </p:sp>
    </p:spTree>
    <p:extLst>
      <p:ext uri="{BB962C8B-B14F-4D97-AF65-F5344CB8AC3E}">
        <p14:creationId xmlns:p14="http://schemas.microsoft.com/office/powerpoint/2010/main" val="573770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72592CFD-044A-41A1-980F-35098061B8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300000"/>
              </a:lnSpc>
            </a:pPr>
            <a:r>
              <a:rPr lang="es-AR" sz="2800" dirty="0"/>
              <a:t>SI EL ROL DEL ALCALDE NO SALE DEL SIGLO XIX, </a:t>
            </a:r>
            <a:br>
              <a:rPr lang="es-AR" sz="2800" dirty="0"/>
            </a:br>
            <a:r>
              <a:rPr lang="es-AR" sz="2800" dirty="0"/>
              <a:t>LAS METAS DEL SIGLO XXI SEGUIRÁN SIN CUMPLIRSE</a:t>
            </a:r>
          </a:p>
        </p:txBody>
      </p:sp>
    </p:spTree>
    <p:extLst>
      <p:ext uri="{BB962C8B-B14F-4D97-AF65-F5344CB8AC3E}">
        <p14:creationId xmlns:p14="http://schemas.microsoft.com/office/powerpoint/2010/main" val="927538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68624" y="1122363"/>
            <a:ext cx="7156276" cy="722461"/>
          </a:xfrm>
        </p:spPr>
        <p:txBody>
          <a:bodyPr/>
          <a:lstStyle/>
          <a:p>
            <a:r>
              <a:rPr lang="es-ES_tradnl" sz="1613" dirty="0">
                <a:latin typeface="Verdana" pitchFamily="34" charset="0"/>
              </a:rPr>
              <a:t>MUCHAS GRACIAS POR SU ATENCIÓN</a:t>
            </a:r>
          </a:p>
        </p:txBody>
      </p:sp>
      <p:sp>
        <p:nvSpPr>
          <p:cNvPr id="128004" name="Text Box 4"/>
          <p:cNvSpPr txBox="1">
            <a:spLocks noChangeArrowheads="1"/>
          </p:cNvSpPr>
          <p:nvPr/>
        </p:nvSpPr>
        <p:spPr bwMode="auto">
          <a:xfrm>
            <a:off x="6412427" y="2297483"/>
            <a:ext cx="2120134" cy="41825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s-AR" sz="2118" dirty="0">
                <a:solidFill>
                  <a:schemeClr val="tx2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@</a:t>
            </a:r>
            <a:r>
              <a:rPr lang="es-AR" sz="2118" dirty="0" err="1">
                <a:solidFill>
                  <a:schemeClr val="tx2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dcravacuore</a:t>
            </a:r>
            <a:endParaRPr lang="es-ES" sz="2118" dirty="0">
              <a:solidFill>
                <a:schemeClr val="tx2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8059" y="2229124"/>
            <a:ext cx="556477" cy="55497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219" y="3204788"/>
            <a:ext cx="576155" cy="576155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6490174" y="3219872"/>
            <a:ext cx="1964640" cy="4182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118" dirty="0">
                <a:solidFill>
                  <a:schemeClr val="tx2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/</a:t>
            </a:r>
            <a:r>
              <a:rPr lang="es-AR" sz="2118" dirty="0" err="1">
                <a:solidFill>
                  <a:schemeClr val="tx2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dcravacuore</a:t>
            </a:r>
            <a:endParaRPr lang="es-AR" sz="2118" dirty="0">
              <a:solidFill>
                <a:schemeClr val="tx2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42569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Retrospección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7765</TotalTime>
  <Words>271</Words>
  <Application>Microsoft Office PowerPoint</Application>
  <PresentationFormat>A4 (210 x 297 mm)</PresentationFormat>
  <Paragraphs>36</Paragraphs>
  <Slides>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Verdana</vt:lpstr>
      <vt:lpstr>Retrospección</vt:lpstr>
      <vt:lpstr>Del Desarrollo Económico Local a la Sostenibilidad:  El Rol de las Autoridades Subnacionales</vt:lpstr>
      <vt:lpstr>PREGUNTAS DURANTE LA CONFERENCIA</vt:lpstr>
      <vt:lpstr>CONTEXTO DESFAVORABLE PARA LAS AUTORIDADES LOCALES EN AMÉRICA LATINA</vt:lpstr>
      <vt:lpstr>REDEFINICIÓN DEL ROL DE LAS AUTORIDADES LOCALES</vt:lpstr>
      <vt:lpstr>SI EL ROL DEL ALCALDE NO SALE DEL SIGLO XIX,  LAS METAS DEL SIGLO XXI SEGUIRÁN SIN CUMPLIRSE</vt:lpstr>
      <vt:lpstr>MUCHAS GRACIAS POR SU ATENCIÓN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NÚCLEO TEMÁTICO I INTRODUCCIÓN AL ESTUDIO DEL GOBIERNO Y DE LA GESTIÓN LOCAL</dc:title>
  <dc:creator>Daniel</dc:creator>
  <cp:lastModifiedBy>Daniel Cravacuore</cp:lastModifiedBy>
  <cp:revision>527</cp:revision>
  <dcterms:created xsi:type="dcterms:W3CDTF">2005-05-15T13:38:53Z</dcterms:created>
  <dcterms:modified xsi:type="dcterms:W3CDTF">2018-06-12T16:48:49Z</dcterms:modified>
</cp:coreProperties>
</file>