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97" r:id="rId3"/>
    <p:sldId id="299" r:id="rId4"/>
    <p:sldId id="266" r:id="rId5"/>
    <p:sldId id="290" r:id="rId6"/>
    <p:sldId id="294" r:id="rId7"/>
    <p:sldId id="291" r:id="rId8"/>
    <p:sldId id="300" r:id="rId9"/>
    <p:sldId id="274" r:id="rId10"/>
    <p:sldId id="284" r:id="rId11"/>
    <p:sldId id="295" r:id="rId12"/>
    <p:sldId id="292" r:id="rId13"/>
    <p:sldId id="285" r:id="rId14"/>
    <p:sldId id="286" r:id="rId15"/>
    <p:sldId id="296"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24B74-2912-46ED-A007-CC0D35E8BAB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CE92C15-E38A-45F2-9EA4-D1EAC20813B8}">
      <dgm:prSet phldrT="[Texto]"/>
      <dgm:spPr/>
      <dgm:t>
        <a:bodyPr/>
        <a:lstStyle/>
        <a:p>
          <a:r>
            <a:rPr lang="es-ES" dirty="0"/>
            <a:t>Sensibilización/capacitación</a:t>
          </a:r>
        </a:p>
      </dgm:t>
    </dgm:pt>
    <dgm:pt modelId="{C1DF0EB7-74F5-4F42-9156-6B30B6C3076D}" type="parTrans" cxnId="{7F409F78-E90B-4BD5-A275-86FF16642C0D}">
      <dgm:prSet/>
      <dgm:spPr/>
      <dgm:t>
        <a:bodyPr/>
        <a:lstStyle/>
        <a:p>
          <a:endParaRPr lang="es-ES"/>
        </a:p>
      </dgm:t>
    </dgm:pt>
    <dgm:pt modelId="{405629CC-A582-4F6F-82C9-1834811AC4CD}" type="sibTrans" cxnId="{7F409F78-E90B-4BD5-A275-86FF16642C0D}">
      <dgm:prSet/>
      <dgm:spPr/>
      <dgm:t>
        <a:bodyPr/>
        <a:lstStyle/>
        <a:p>
          <a:endParaRPr lang="es-ES"/>
        </a:p>
      </dgm:t>
    </dgm:pt>
    <dgm:pt modelId="{B340588B-E711-429D-B7F0-D2EB7D17611E}">
      <dgm:prSet phldrT="[Texto]"/>
      <dgm:spPr/>
      <dgm:t>
        <a:bodyPr/>
        <a:lstStyle/>
        <a:p>
          <a:r>
            <a:rPr lang="es-ES" dirty="0"/>
            <a:t>Incidencia Política</a:t>
          </a:r>
        </a:p>
      </dgm:t>
    </dgm:pt>
    <dgm:pt modelId="{EAA17384-EC79-49D4-AEA8-0EC139CD5734}" type="parTrans" cxnId="{DF838306-D64A-4205-A2AB-209531EDBC65}">
      <dgm:prSet/>
      <dgm:spPr/>
      <dgm:t>
        <a:bodyPr/>
        <a:lstStyle/>
        <a:p>
          <a:endParaRPr lang="es-ES"/>
        </a:p>
      </dgm:t>
    </dgm:pt>
    <dgm:pt modelId="{B44BF199-F8F2-4544-89D7-F0A78BEE30A6}" type="sibTrans" cxnId="{DF838306-D64A-4205-A2AB-209531EDBC65}">
      <dgm:prSet/>
      <dgm:spPr/>
      <dgm:t>
        <a:bodyPr/>
        <a:lstStyle/>
        <a:p>
          <a:endParaRPr lang="es-ES"/>
        </a:p>
      </dgm:t>
    </dgm:pt>
    <dgm:pt modelId="{96C5DA2B-AFAB-40FC-9336-D1AC52544425}">
      <dgm:prSet phldrT="[Texto]"/>
      <dgm:spPr/>
      <dgm:t>
        <a:bodyPr/>
        <a:lstStyle/>
        <a:p>
          <a:r>
            <a:rPr lang="es-ES" dirty="0"/>
            <a:t>Implementación</a:t>
          </a:r>
        </a:p>
      </dgm:t>
    </dgm:pt>
    <dgm:pt modelId="{6448809F-087E-4C2C-970E-E0B08F2CAB74}" type="parTrans" cxnId="{9C0656E3-04D6-4038-941F-1E1B556EC6EE}">
      <dgm:prSet/>
      <dgm:spPr/>
      <dgm:t>
        <a:bodyPr/>
        <a:lstStyle/>
        <a:p>
          <a:endParaRPr lang="es-ES"/>
        </a:p>
      </dgm:t>
    </dgm:pt>
    <dgm:pt modelId="{C6C8E7A3-FA44-4348-B921-8849480E9A48}" type="sibTrans" cxnId="{9C0656E3-04D6-4038-941F-1E1B556EC6EE}">
      <dgm:prSet/>
      <dgm:spPr/>
      <dgm:t>
        <a:bodyPr/>
        <a:lstStyle/>
        <a:p>
          <a:endParaRPr lang="es-ES"/>
        </a:p>
      </dgm:t>
    </dgm:pt>
    <dgm:pt modelId="{72A95783-DD64-414D-8131-CE8B94DA0FE2}">
      <dgm:prSet phldrT="[Texto]"/>
      <dgm:spPr/>
      <dgm:t>
        <a:bodyPr/>
        <a:lstStyle/>
        <a:p>
          <a:r>
            <a:rPr lang="es-ES" dirty="0"/>
            <a:t>Monitoreo</a:t>
          </a:r>
        </a:p>
      </dgm:t>
    </dgm:pt>
    <dgm:pt modelId="{B6372B87-171E-466B-9E0D-67798E3575B2}" type="parTrans" cxnId="{AA1B2141-B8DE-424B-8273-CC1ED98D07F9}">
      <dgm:prSet/>
      <dgm:spPr/>
      <dgm:t>
        <a:bodyPr/>
        <a:lstStyle/>
        <a:p>
          <a:endParaRPr lang="en-US"/>
        </a:p>
      </dgm:t>
    </dgm:pt>
    <dgm:pt modelId="{D962B2C6-8692-4FAE-827A-7833C9299C0F}" type="sibTrans" cxnId="{AA1B2141-B8DE-424B-8273-CC1ED98D07F9}">
      <dgm:prSet/>
      <dgm:spPr/>
      <dgm:t>
        <a:bodyPr/>
        <a:lstStyle/>
        <a:p>
          <a:endParaRPr lang="en-US"/>
        </a:p>
      </dgm:t>
    </dgm:pt>
    <dgm:pt modelId="{737C1E53-12CE-4919-AF75-1E94BACE2197}" type="pres">
      <dgm:prSet presAssocID="{F5C24B74-2912-46ED-A007-CC0D35E8BAB3}" presName="linear" presStyleCnt="0">
        <dgm:presLayoutVars>
          <dgm:dir/>
          <dgm:animLvl val="lvl"/>
          <dgm:resizeHandles val="exact"/>
        </dgm:presLayoutVars>
      </dgm:prSet>
      <dgm:spPr/>
      <dgm:t>
        <a:bodyPr/>
        <a:lstStyle/>
        <a:p>
          <a:endParaRPr lang="en-US"/>
        </a:p>
      </dgm:t>
    </dgm:pt>
    <dgm:pt modelId="{379ED2B5-9D61-44DE-908B-57E7C8CD0B5C}" type="pres">
      <dgm:prSet presAssocID="{4CE92C15-E38A-45F2-9EA4-D1EAC20813B8}" presName="parentLin" presStyleCnt="0"/>
      <dgm:spPr/>
    </dgm:pt>
    <dgm:pt modelId="{08F596E9-FFF2-4625-95F6-309DFD5F1020}" type="pres">
      <dgm:prSet presAssocID="{4CE92C15-E38A-45F2-9EA4-D1EAC20813B8}" presName="parentLeftMargin" presStyleLbl="node1" presStyleIdx="0" presStyleCnt="4"/>
      <dgm:spPr/>
      <dgm:t>
        <a:bodyPr/>
        <a:lstStyle/>
        <a:p>
          <a:endParaRPr lang="en-US"/>
        </a:p>
      </dgm:t>
    </dgm:pt>
    <dgm:pt modelId="{CB04FE6B-FA35-45F6-90FE-B1C0B60611F2}" type="pres">
      <dgm:prSet presAssocID="{4CE92C15-E38A-45F2-9EA4-D1EAC20813B8}" presName="parentText" presStyleLbl="node1" presStyleIdx="0" presStyleCnt="4">
        <dgm:presLayoutVars>
          <dgm:chMax val="0"/>
          <dgm:bulletEnabled val="1"/>
        </dgm:presLayoutVars>
      </dgm:prSet>
      <dgm:spPr/>
      <dgm:t>
        <a:bodyPr/>
        <a:lstStyle/>
        <a:p>
          <a:endParaRPr lang="en-US"/>
        </a:p>
      </dgm:t>
    </dgm:pt>
    <dgm:pt modelId="{C104C2E4-9639-45A6-84CF-9E4A2C5AB1E1}" type="pres">
      <dgm:prSet presAssocID="{4CE92C15-E38A-45F2-9EA4-D1EAC20813B8}" presName="negativeSpace" presStyleCnt="0"/>
      <dgm:spPr/>
    </dgm:pt>
    <dgm:pt modelId="{88B2987D-35B9-454E-A81D-C09DFAD0F045}" type="pres">
      <dgm:prSet presAssocID="{4CE92C15-E38A-45F2-9EA4-D1EAC20813B8}" presName="childText" presStyleLbl="conFgAcc1" presStyleIdx="0" presStyleCnt="4">
        <dgm:presLayoutVars>
          <dgm:bulletEnabled val="1"/>
        </dgm:presLayoutVars>
      </dgm:prSet>
      <dgm:spPr/>
    </dgm:pt>
    <dgm:pt modelId="{CF2E8A4C-D00F-4CA0-AC47-12B50C8F30DA}" type="pres">
      <dgm:prSet presAssocID="{405629CC-A582-4F6F-82C9-1834811AC4CD}" presName="spaceBetweenRectangles" presStyleCnt="0"/>
      <dgm:spPr/>
    </dgm:pt>
    <dgm:pt modelId="{BA427E26-128E-4F46-8939-B9794A748BBC}" type="pres">
      <dgm:prSet presAssocID="{B340588B-E711-429D-B7F0-D2EB7D17611E}" presName="parentLin" presStyleCnt="0"/>
      <dgm:spPr/>
    </dgm:pt>
    <dgm:pt modelId="{A83C8D37-11E4-4F3E-B909-90EBCA155B67}" type="pres">
      <dgm:prSet presAssocID="{B340588B-E711-429D-B7F0-D2EB7D17611E}" presName="parentLeftMargin" presStyleLbl="node1" presStyleIdx="0" presStyleCnt="4"/>
      <dgm:spPr/>
      <dgm:t>
        <a:bodyPr/>
        <a:lstStyle/>
        <a:p>
          <a:endParaRPr lang="en-US"/>
        </a:p>
      </dgm:t>
    </dgm:pt>
    <dgm:pt modelId="{5B7E9F40-1B20-4BD0-94DF-44AAD0CBF89A}" type="pres">
      <dgm:prSet presAssocID="{B340588B-E711-429D-B7F0-D2EB7D17611E}" presName="parentText" presStyleLbl="node1" presStyleIdx="1" presStyleCnt="4">
        <dgm:presLayoutVars>
          <dgm:chMax val="0"/>
          <dgm:bulletEnabled val="1"/>
        </dgm:presLayoutVars>
      </dgm:prSet>
      <dgm:spPr/>
      <dgm:t>
        <a:bodyPr/>
        <a:lstStyle/>
        <a:p>
          <a:endParaRPr lang="en-US"/>
        </a:p>
      </dgm:t>
    </dgm:pt>
    <dgm:pt modelId="{B6286277-7734-4120-A6B8-6B09CA8E1A94}" type="pres">
      <dgm:prSet presAssocID="{B340588B-E711-429D-B7F0-D2EB7D17611E}" presName="negativeSpace" presStyleCnt="0"/>
      <dgm:spPr/>
    </dgm:pt>
    <dgm:pt modelId="{5E3A9C17-D917-4CC9-91B9-B5F196520C42}" type="pres">
      <dgm:prSet presAssocID="{B340588B-E711-429D-B7F0-D2EB7D17611E}" presName="childText" presStyleLbl="conFgAcc1" presStyleIdx="1" presStyleCnt="4">
        <dgm:presLayoutVars>
          <dgm:bulletEnabled val="1"/>
        </dgm:presLayoutVars>
      </dgm:prSet>
      <dgm:spPr/>
    </dgm:pt>
    <dgm:pt modelId="{064888B1-83EE-48E0-88D5-023B4547857E}" type="pres">
      <dgm:prSet presAssocID="{B44BF199-F8F2-4544-89D7-F0A78BEE30A6}" presName="spaceBetweenRectangles" presStyleCnt="0"/>
      <dgm:spPr/>
    </dgm:pt>
    <dgm:pt modelId="{744349A7-6AE1-4E64-BBF0-C92E77E50270}" type="pres">
      <dgm:prSet presAssocID="{96C5DA2B-AFAB-40FC-9336-D1AC52544425}" presName="parentLin" presStyleCnt="0"/>
      <dgm:spPr/>
    </dgm:pt>
    <dgm:pt modelId="{F3E1B2B2-53F8-454A-B8EA-653F7D2CD830}" type="pres">
      <dgm:prSet presAssocID="{96C5DA2B-AFAB-40FC-9336-D1AC52544425}" presName="parentLeftMargin" presStyleLbl="node1" presStyleIdx="1" presStyleCnt="4"/>
      <dgm:spPr/>
      <dgm:t>
        <a:bodyPr/>
        <a:lstStyle/>
        <a:p>
          <a:endParaRPr lang="en-US"/>
        </a:p>
      </dgm:t>
    </dgm:pt>
    <dgm:pt modelId="{6AC1707A-0B2C-4FCD-84A2-F58AB20FC03B}" type="pres">
      <dgm:prSet presAssocID="{96C5DA2B-AFAB-40FC-9336-D1AC52544425}" presName="parentText" presStyleLbl="node1" presStyleIdx="2" presStyleCnt="4">
        <dgm:presLayoutVars>
          <dgm:chMax val="0"/>
          <dgm:bulletEnabled val="1"/>
        </dgm:presLayoutVars>
      </dgm:prSet>
      <dgm:spPr/>
      <dgm:t>
        <a:bodyPr/>
        <a:lstStyle/>
        <a:p>
          <a:endParaRPr lang="en-US"/>
        </a:p>
      </dgm:t>
    </dgm:pt>
    <dgm:pt modelId="{4AEF5B24-A27D-4B46-8C74-961DD290C0BE}" type="pres">
      <dgm:prSet presAssocID="{96C5DA2B-AFAB-40FC-9336-D1AC52544425}" presName="negativeSpace" presStyleCnt="0"/>
      <dgm:spPr/>
    </dgm:pt>
    <dgm:pt modelId="{1E6F3950-6D38-448E-B26D-9F65127D1698}" type="pres">
      <dgm:prSet presAssocID="{96C5DA2B-AFAB-40FC-9336-D1AC52544425}" presName="childText" presStyleLbl="conFgAcc1" presStyleIdx="2" presStyleCnt="4">
        <dgm:presLayoutVars>
          <dgm:bulletEnabled val="1"/>
        </dgm:presLayoutVars>
      </dgm:prSet>
      <dgm:spPr/>
    </dgm:pt>
    <dgm:pt modelId="{40286F7A-8A37-42DD-9762-F168496B7698}" type="pres">
      <dgm:prSet presAssocID="{C6C8E7A3-FA44-4348-B921-8849480E9A48}" presName="spaceBetweenRectangles" presStyleCnt="0"/>
      <dgm:spPr/>
    </dgm:pt>
    <dgm:pt modelId="{0F01D2FD-3CA4-4990-A8B3-49E3BB087F5B}" type="pres">
      <dgm:prSet presAssocID="{72A95783-DD64-414D-8131-CE8B94DA0FE2}" presName="parentLin" presStyleCnt="0"/>
      <dgm:spPr/>
    </dgm:pt>
    <dgm:pt modelId="{01F97F89-BC28-490E-BEC1-6F76B17E1650}" type="pres">
      <dgm:prSet presAssocID="{72A95783-DD64-414D-8131-CE8B94DA0FE2}" presName="parentLeftMargin" presStyleLbl="node1" presStyleIdx="2" presStyleCnt="4"/>
      <dgm:spPr/>
      <dgm:t>
        <a:bodyPr/>
        <a:lstStyle/>
        <a:p>
          <a:endParaRPr lang="en-US"/>
        </a:p>
      </dgm:t>
    </dgm:pt>
    <dgm:pt modelId="{D1B3B512-A790-49D3-BEAB-9D6711E9B509}" type="pres">
      <dgm:prSet presAssocID="{72A95783-DD64-414D-8131-CE8B94DA0FE2}" presName="parentText" presStyleLbl="node1" presStyleIdx="3" presStyleCnt="4">
        <dgm:presLayoutVars>
          <dgm:chMax val="0"/>
          <dgm:bulletEnabled val="1"/>
        </dgm:presLayoutVars>
      </dgm:prSet>
      <dgm:spPr/>
      <dgm:t>
        <a:bodyPr/>
        <a:lstStyle/>
        <a:p>
          <a:endParaRPr lang="en-US"/>
        </a:p>
      </dgm:t>
    </dgm:pt>
    <dgm:pt modelId="{F413AE2E-0C18-4840-88B8-52EB455D8ED0}" type="pres">
      <dgm:prSet presAssocID="{72A95783-DD64-414D-8131-CE8B94DA0FE2}" presName="negativeSpace" presStyleCnt="0"/>
      <dgm:spPr/>
    </dgm:pt>
    <dgm:pt modelId="{8D467FA7-8AAE-474E-8F3B-CACFB6D2E1B2}" type="pres">
      <dgm:prSet presAssocID="{72A95783-DD64-414D-8131-CE8B94DA0FE2}" presName="childText" presStyleLbl="conFgAcc1" presStyleIdx="3" presStyleCnt="4">
        <dgm:presLayoutVars>
          <dgm:bulletEnabled val="1"/>
        </dgm:presLayoutVars>
      </dgm:prSet>
      <dgm:spPr/>
    </dgm:pt>
  </dgm:ptLst>
  <dgm:cxnLst>
    <dgm:cxn modelId="{9C0656E3-04D6-4038-941F-1E1B556EC6EE}" srcId="{F5C24B74-2912-46ED-A007-CC0D35E8BAB3}" destId="{96C5DA2B-AFAB-40FC-9336-D1AC52544425}" srcOrd="2" destOrd="0" parTransId="{6448809F-087E-4C2C-970E-E0B08F2CAB74}" sibTransId="{C6C8E7A3-FA44-4348-B921-8849480E9A48}"/>
    <dgm:cxn modelId="{20EC9EBB-46CA-4267-BC1E-6A6C7779C963}" type="presOf" srcId="{B340588B-E711-429D-B7F0-D2EB7D17611E}" destId="{A83C8D37-11E4-4F3E-B909-90EBCA155B67}" srcOrd="0" destOrd="0" presId="urn:microsoft.com/office/officeart/2005/8/layout/list1"/>
    <dgm:cxn modelId="{9AB9CDCA-DEAE-4E4E-91B1-112B86E90A3A}" type="presOf" srcId="{96C5DA2B-AFAB-40FC-9336-D1AC52544425}" destId="{F3E1B2B2-53F8-454A-B8EA-653F7D2CD830}" srcOrd="0" destOrd="0" presId="urn:microsoft.com/office/officeart/2005/8/layout/list1"/>
    <dgm:cxn modelId="{711C3698-E365-4A80-8DA1-8EA487FDC6DA}" type="presOf" srcId="{B340588B-E711-429D-B7F0-D2EB7D17611E}" destId="{5B7E9F40-1B20-4BD0-94DF-44AAD0CBF89A}" srcOrd="1" destOrd="0" presId="urn:microsoft.com/office/officeart/2005/8/layout/list1"/>
    <dgm:cxn modelId="{22B38C35-62A3-4180-8CCB-3803714FCB1F}" type="presOf" srcId="{4CE92C15-E38A-45F2-9EA4-D1EAC20813B8}" destId="{CB04FE6B-FA35-45F6-90FE-B1C0B60611F2}" srcOrd="1" destOrd="0" presId="urn:microsoft.com/office/officeart/2005/8/layout/list1"/>
    <dgm:cxn modelId="{37CD8F52-ABE6-4DD6-9271-2D953ADB1D43}" type="presOf" srcId="{72A95783-DD64-414D-8131-CE8B94DA0FE2}" destId="{01F97F89-BC28-490E-BEC1-6F76B17E1650}" srcOrd="0" destOrd="0" presId="urn:microsoft.com/office/officeart/2005/8/layout/list1"/>
    <dgm:cxn modelId="{7F409F78-E90B-4BD5-A275-86FF16642C0D}" srcId="{F5C24B74-2912-46ED-A007-CC0D35E8BAB3}" destId="{4CE92C15-E38A-45F2-9EA4-D1EAC20813B8}" srcOrd="0" destOrd="0" parTransId="{C1DF0EB7-74F5-4F42-9156-6B30B6C3076D}" sibTransId="{405629CC-A582-4F6F-82C9-1834811AC4CD}"/>
    <dgm:cxn modelId="{47EA7E5A-FB53-4BD4-A30E-6DBA66D2C0D7}" type="presOf" srcId="{96C5DA2B-AFAB-40FC-9336-D1AC52544425}" destId="{6AC1707A-0B2C-4FCD-84A2-F58AB20FC03B}" srcOrd="1" destOrd="0" presId="urn:microsoft.com/office/officeart/2005/8/layout/list1"/>
    <dgm:cxn modelId="{AC8FA7C9-A69E-4C2B-AC75-6F1EA405B163}" type="presOf" srcId="{4CE92C15-E38A-45F2-9EA4-D1EAC20813B8}" destId="{08F596E9-FFF2-4625-95F6-309DFD5F1020}" srcOrd="0" destOrd="0" presId="urn:microsoft.com/office/officeart/2005/8/layout/list1"/>
    <dgm:cxn modelId="{DF838306-D64A-4205-A2AB-209531EDBC65}" srcId="{F5C24B74-2912-46ED-A007-CC0D35E8BAB3}" destId="{B340588B-E711-429D-B7F0-D2EB7D17611E}" srcOrd="1" destOrd="0" parTransId="{EAA17384-EC79-49D4-AEA8-0EC139CD5734}" sibTransId="{B44BF199-F8F2-4544-89D7-F0A78BEE30A6}"/>
    <dgm:cxn modelId="{72C658ED-BCFC-4CBF-9CFD-2E79E6DE3F9F}" type="presOf" srcId="{F5C24B74-2912-46ED-A007-CC0D35E8BAB3}" destId="{737C1E53-12CE-4919-AF75-1E94BACE2197}" srcOrd="0" destOrd="0" presId="urn:microsoft.com/office/officeart/2005/8/layout/list1"/>
    <dgm:cxn modelId="{AA1B2141-B8DE-424B-8273-CC1ED98D07F9}" srcId="{F5C24B74-2912-46ED-A007-CC0D35E8BAB3}" destId="{72A95783-DD64-414D-8131-CE8B94DA0FE2}" srcOrd="3" destOrd="0" parTransId="{B6372B87-171E-466B-9E0D-67798E3575B2}" sibTransId="{D962B2C6-8692-4FAE-827A-7833C9299C0F}"/>
    <dgm:cxn modelId="{33C195F0-BAC3-471E-8077-A95F1BAD5C53}" type="presOf" srcId="{72A95783-DD64-414D-8131-CE8B94DA0FE2}" destId="{D1B3B512-A790-49D3-BEAB-9D6711E9B509}" srcOrd="1" destOrd="0" presId="urn:microsoft.com/office/officeart/2005/8/layout/list1"/>
    <dgm:cxn modelId="{BFAF0773-B7D3-4C7C-83D5-50827A657C69}" type="presParOf" srcId="{737C1E53-12CE-4919-AF75-1E94BACE2197}" destId="{379ED2B5-9D61-44DE-908B-57E7C8CD0B5C}" srcOrd="0" destOrd="0" presId="urn:microsoft.com/office/officeart/2005/8/layout/list1"/>
    <dgm:cxn modelId="{0BEF7E66-8FB0-41CB-8EDC-EBD10D85D56C}" type="presParOf" srcId="{379ED2B5-9D61-44DE-908B-57E7C8CD0B5C}" destId="{08F596E9-FFF2-4625-95F6-309DFD5F1020}" srcOrd="0" destOrd="0" presId="urn:microsoft.com/office/officeart/2005/8/layout/list1"/>
    <dgm:cxn modelId="{92B4C569-D399-4F5C-9DAC-0A4FE7AAE92B}" type="presParOf" srcId="{379ED2B5-9D61-44DE-908B-57E7C8CD0B5C}" destId="{CB04FE6B-FA35-45F6-90FE-B1C0B60611F2}" srcOrd="1" destOrd="0" presId="urn:microsoft.com/office/officeart/2005/8/layout/list1"/>
    <dgm:cxn modelId="{391C0000-A79E-40EE-9D37-52E9392DC801}" type="presParOf" srcId="{737C1E53-12CE-4919-AF75-1E94BACE2197}" destId="{C104C2E4-9639-45A6-84CF-9E4A2C5AB1E1}" srcOrd="1" destOrd="0" presId="urn:microsoft.com/office/officeart/2005/8/layout/list1"/>
    <dgm:cxn modelId="{E3D0B4E4-8549-4BF8-BAD2-17C4EBABFAE9}" type="presParOf" srcId="{737C1E53-12CE-4919-AF75-1E94BACE2197}" destId="{88B2987D-35B9-454E-A81D-C09DFAD0F045}" srcOrd="2" destOrd="0" presId="urn:microsoft.com/office/officeart/2005/8/layout/list1"/>
    <dgm:cxn modelId="{3070B398-7F14-405E-A438-A93984AFCB45}" type="presParOf" srcId="{737C1E53-12CE-4919-AF75-1E94BACE2197}" destId="{CF2E8A4C-D00F-4CA0-AC47-12B50C8F30DA}" srcOrd="3" destOrd="0" presId="urn:microsoft.com/office/officeart/2005/8/layout/list1"/>
    <dgm:cxn modelId="{E36BB8B1-1A3A-42DB-8422-2A06F0950CB7}" type="presParOf" srcId="{737C1E53-12CE-4919-AF75-1E94BACE2197}" destId="{BA427E26-128E-4F46-8939-B9794A748BBC}" srcOrd="4" destOrd="0" presId="urn:microsoft.com/office/officeart/2005/8/layout/list1"/>
    <dgm:cxn modelId="{791060E4-5AEE-4054-9B00-DB426C7BA493}" type="presParOf" srcId="{BA427E26-128E-4F46-8939-B9794A748BBC}" destId="{A83C8D37-11E4-4F3E-B909-90EBCA155B67}" srcOrd="0" destOrd="0" presId="urn:microsoft.com/office/officeart/2005/8/layout/list1"/>
    <dgm:cxn modelId="{D1892666-9FE1-480D-98E4-EC92F2015B91}" type="presParOf" srcId="{BA427E26-128E-4F46-8939-B9794A748BBC}" destId="{5B7E9F40-1B20-4BD0-94DF-44AAD0CBF89A}" srcOrd="1" destOrd="0" presId="urn:microsoft.com/office/officeart/2005/8/layout/list1"/>
    <dgm:cxn modelId="{35C1AFBB-CA47-45BA-B7AB-713A71982067}" type="presParOf" srcId="{737C1E53-12CE-4919-AF75-1E94BACE2197}" destId="{B6286277-7734-4120-A6B8-6B09CA8E1A94}" srcOrd="5" destOrd="0" presId="urn:microsoft.com/office/officeart/2005/8/layout/list1"/>
    <dgm:cxn modelId="{3616F951-7F5D-4299-A79E-E9760389F2F1}" type="presParOf" srcId="{737C1E53-12CE-4919-AF75-1E94BACE2197}" destId="{5E3A9C17-D917-4CC9-91B9-B5F196520C42}" srcOrd="6" destOrd="0" presId="urn:microsoft.com/office/officeart/2005/8/layout/list1"/>
    <dgm:cxn modelId="{87EBE87E-0CD5-4750-AE52-5F6A5380EEA3}" type="presParOf" srcId="{737C1E53-12CE-4919-AF75-1E94BACE2197}" destId="{064888B1-83EE-48E0-88D5-023B4547857E}" srcOrd="7" destOrd="0" presId="urn:microsoft.com/office/officeart/2005/8/layout/list1"/>
    <dgm:cxn modelId="{67292ACB-43AB-4523-B843-8A3406D496F0}" type="presParOf" srcId="{737C1E53-12CE-4919-AF75-1E94BACE2197}" destId="{744349A7-6AE1-4E64-BBF0-C92E77E50270}" srcOrd="8" destOrd="0" presId="urn:microsoft.com/office/officeart/2005/8/layout/list1"/>
    <dgm:cxn modelId="{D090D748-485F-4B59-93C3-A2659CDD1049}" type="presParOf" srcId="{744349A7-6AE1-4E64-BBF0-C92E77E50270}" destId="{F3E1B2B2-53F8-454A-B8EA-653F7D2CD830}" srcOrd="0" destOrd="0" presId="urn:microsoft.com/office/officeart/2005/8/layout/list1"/>
    <dgm:cxn modelId="{7D36BA8B-8F2C-4CFA-8805-BA496BE830D7}" type="presParOf" srcId="{744349A7-6AE1-4E64-BBF0-C92E77E50270}" destId="{6AC1707A-0B2C-4FCD-84A2-F58AB20FC03B}" srcOrd="1" destOrd="0" presId="urn:microsoft.com/office/officeart/2005/8/layout/list1"/>
    <dgm:cxn modelId="{B4E0EC4F-A550-4F3A-A972-A227A6273CA5}" type="presParOf" srcId="{737C1E53-12CE-4919-AF75-1E94BACE2197}" destId="{4AEF5B24-A27D-4B46-8C74-961DD290C0BE}" srcOrd="9" destOrd="0" presId="urn:microsoft.com/office/officeart/2005/8/layout/list1"/>
    <dgm:cxn modelId="{DD0F62B9-9FB0-4FFC-B3BE-3575D844B57E}" type="presParOf" srcId="{737C1E53-12CE-4919-AF75-1E94BACE2197}" destId="{1E6F3950-6D38-448E-B26D-9F65127D1698}" srcOrd="10" destOrd="0" presId="urn:microsoft.com/office/officeart/2005/8/layout/list1"/>
    <dgm:cxn modelId="{42EB719B-B611-4E0F-AC09-AD4F772E9F19}" type="presParOf" srcId="{737C1E53-12CE-4919-AF75-1E94BACE2197}" destId="{40286F7A-8A37-42DD-9762-F168496B7698}" srcOrd="11" destOrd="0" presId="urn:microsoft.com/office/officeart/2005/8/layout/list1"/>
    <dgm:cxn modelId="{6E05AD35-6922-40C8-9EC1-015200BD3D8F}" type="presParOf" srcId="{737C1E53-12CE-4919-AF75-1E94BACE2197}" destId="{0F01D2FD-3CA4-4990-A8B3-49E3BB087F5B}" srcOrd="12" destOrd="0" presId="urn:microsoft.com/office/officeart/2005/8/layout/list1"/>
    <dgm:cxn modelId="{0AC83E84-C67A-4756-88C3-8F7B6282B294}" type="presParOf" srcId="{0F01D2FD-3CA4-4990-A8B3-49E3BB087F5B}" destId="{01F97F89-BC28-490E-BEC1-6F76B17E1650}" srcOrd="0" destOrd="0" presId="urn:microsoft.com/office/officeart/2005/8/layout/list1"/>
    <dgm:cxn modelId="{F0450000-BD96-4990-96F1-7A4CFB413A16}" type="presParOf" srcId="{0F01D2FD-3CA4-4990-A8B3-49E3BB087F5B}" destId="{D1B3B512-A790-49D3-BEAB-9D6711E9B509}" srcOrd="1" destOrd="0" presId="urn:microsoft.com/office/officeart/2005/8/layout/list1"/>
    <dgm:cxn modelId="{023DC21F-90B5-486F-8D3E-0622773A9C1B}" type="presParOf" srcId="{737C1E53-12CE-4919-AF75-1E94BACE2197}" destId="{F413AE2E-0C18-4840-88B8-52EB455D8ED0}" srcOrd="13" destOrd="0" presId="urn:microsoft.com/office/officeart/2005/8/layout/list1"/>
    <dgm:cxn modelId="{1E83C2C9-9F88-4FD6-A3BB-5FD860C2883E}" type="presParOf" srcId="{737C1E53-12CE-4919-AF75-1E94BACE2197}" destId="{8D467FA7-8AAE-474E-8F3B-CACFB6D2E1B2}"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B2987D-35B9-454E-A81D-C09DFAD0F045}">
      <dsp:nvSpPr>
        <dsp:cNvPr id="0" name=""/>
        <dsp:cNvSpPr/>
      </dsp:nvSpPr>
      <dsp:spPr>
        <a:xfrm>
          <a:off x="0" y="399642"/>
          <a:ext cx="10058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4FE6B-FA35-45F6-90FE-B1C0B60611F2}">
      <dsp:nvSpPr>
        <dsp:cNvPr id="0" name=""/>
        <dsp:cNvSpPr/>
      </dsp:nvSpPr>
      <dsp:spPr>
        <a:xfrm>
          <a:off x="502920" y="74922"/>
          <a:ext cx="70408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S" sz="2200" kern="1200" dirty="0"/>
            <a:t>Sensibilización/capacitación</a:t>
          </a:r>
        </a:p>
      </dsp:txBody>
      <dsp:txXfrm>
        <a:off x="502920" y="74922"/>
        <a:ext cx="7040880" cy="649440"/>
      </dsp:txXfrm>
    </dsp:sp>
    <dsp:sp modelId="{5E3A9C17-D917-4CC9-91B9-B5F196520C42}">
      <dsp:nvSpPr>
        <dsp:cNvPr id="0" name=""/>
        <dsp:cNvSpPr/>
      </dsp:nvSpPr>
      <dsp:spPr>
        <a:xfrm>
          <a:off x="0" y="1397562"/>
          <a:ext cx="10058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E9F40-1B20-4BD0-94DF-44AAD0CBF89A}">
      <dsp:nvSpPr>
        <dsp:cNvPr id="0" name=""/>
        <dsp:cNvSpPr/>
      </dsp:nvSpPr>
      <dsp:spPr>
        <a:xfrm>
          <a:off x="502920" y="1072842"/>
          <a:ext cx="70408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S" sz="2200" kern="1200" dirty="0"/>
            <a:t>Incidencia Política</a:t>
          </a:r>
        </a:p>
      </dsp:txBody>
      <dsp:txXfrm>
        <a:off x="502920" y="1072842"/>
        <a:ext cx="7040880" cy="649440"/>
      </dsp:txXfrm>
    </dsp:sp>
    <dsp:sp modelId="{1E6F3950-6D38-448E-B26D-9F65127D1698}">
      <dsp:nvSpPr>
        <dsp:cNvPr id="0" name=""/>
        <dsp:cNvSpPr/>
      </dsp:nvSpPr>
      <dsp:spPr>
        <a:xfrm>
          <a:off x="0" y="2395482"/>
          <a:ext cx="10058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1707A-0B2C-4FCD-84A2-F58AB20FC03B}">
      <dsp:nvSpPr>
        <dsp:cNvPr id="0" name=""/>
        <dsp:cNvSpPr/>
      </dsp:nvSpPr>
      <dsp:spPr>
        <a:xfrm>
          <a:off x="502920" y="2070762"/>
          <a:ext cx="70408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S" sz="2200" kern="1200" dirty="0"/>
            <a:t>Implementación</a:t>
          </a:r>
        </a:p>
      </dsp:txBody>
      <dsp:txXfrm>
        <a:off x="502920" y="2070762"/>
        <a:ext cx="7040880" cy="649440"/>
      </dsp:txXfrm>
    </dsp:sp>
    <dsp:sp modelId="{8D467FA7-8AAE-474E-8F3B-CACFB6D2E1B2}">
      <dsp:nvSpPr>
        <dsp:cNvPr id="0" name=""/>
        <dsp:cNvSpPr/>
      </dsp:nvSpPr>
      <dsp:spPr>
        <a:xfrm>
          <a:off x="0" y="3393402"/>
          <a:ext cx="10058399" cy="554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3B512-A790-49D3-BEAB-9D6711E9B509}">
      <dsp:nvSpPr>
        <dsp:cNvPr id="0" name=""/>
        <dsp:cNvSpPr/>
      </dsp:nvSpPr>
      <dsp:spPr>
        <a:xfrm>
          <a:off x="502920" y="3068682"/>
          <a:ext cx="7040880"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977900">
            <a:lnSpc>
              <a:spcPct val="90000"/>
            </a:lnSpc>
            <a:spcBef>
              <a:spcPct val="0"/>
            </a:spcBef>
            <a:spcAft>
              <a:spcPct val="35000"/>
            </a:spcAft>
          </a:pPr>
          <a:r>
            <a:rPr lang="es-ES" sz="2200" kern="1200" dirty="0"/>
            <a:t>Monitoreo</a:t>
          </a:r>
        </a:p>
      </dsp:txBody>
      <dsp:txXfrm>
        <a:off x="502920" y="3068682"/>
        <a:ext cx="7040880" cy="6494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E064AEE-F2F5-44C1-9DA9-0226614B4843}" type="datetimeFigureOut">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F6031-7DD2-483C-9259-313F9D5E9A77}" type="slidenum">
              <a:rPr lang="en-US" smtClean="0"/>
              <a:pPr/>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765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064AEE-F2F5-44C1-9DA9-0226614B4843}" type="datetimeFigureOut">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17625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064AEE-F2F5-44C1-9DA9-0226614B4843}" type="datetimeFigureOut">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165336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E064AEE-F2F5-44C1-9DA9-0226614B4843}" type="datetimeFigureOut">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120681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E064AEE-F2F5-44C1-9DA9-0226614B4843}" type="datetimeFigureOut">
              <a:rPr lang="en-US" smtClean="0"/>
              <a:pPr/>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F6031-7DD2-483C-9259-313F9D5E9A77}" type="slidenum">
              <a:rPr lang="en-US" smtClean="0"/>
              <a:pPr/>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403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E064AEE-F2F5-44C1-9DA9-0226614B4843}" type="datetimeFigureOut">
              <a:rPr lang="en-US" smtClean="0"/>
              <a:pPr/>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92277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E064AEE-F2F5-44C1-9DA9-0226614B4843}" type="datetimeFigureOut">
              <a:rPr lang="en-US" smtClean="0"/>
              <a:pPr/>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116415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E064AEE-F2F5-44C1-9DA9-0226614B4843}" type="datetimeFigureOut">
              <a:rPr lang="en-US" smtClean="0"/>
              <a:pPr/>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294931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064AEE-F2F5-44C1-9DA9-0226614B4843}" type="datetimeFigureOut">
              <a:rPr lang="en-US" smtClean="0"/>
              <a:pPr/>
              <a:t>6/11/2018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387333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064AEE-F2F5-44C1-9DA9-0226614B4843}" type="datetimeFigureOut">
              <a:rPr lang="en-US" smtClean="0"/>
              <a:pPr/>
              <a:t>6/11/2018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20104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064AEE-F2F5-44C1-9DA9-0226614B4843}" type="datetimeFigureOut">
              <a:rPr lang="en-US" smtClean="0"/>
              <a:pPr/>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F6031-7DD2-483C-9259-313F9D5E9A77}" type="slidenum">
              <a:rPr lang="en-US" smtClean="0"/>
              <a:pPr/>
              <a:t>‹Nº›</a:t>
            </a:fld>
            <a:endParaRPr lang="en-US"/>
          </a:p>
        </p:txBody>
      </p:sp>
    </p:spTree>
    <p:extLst>
      <p:ext uri="{BB962C8B-B14F-4D97-AF65-F5344CB8AC3E}">
        <p14:creationId xmlns:p14="http://schemas.microsoft.com/office/powerpoint/2010/main" xmlns="" val="404943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064AEE-F2F5-44C1-9DA9-0226614B4843}" type="datetimeFigureOut">
              <a:rPr lang="en-US" smtClean="0"/>
              <a:pPr/>
              <a:t>6/11/2018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AF6031-7DD2-483C-9259-313F9D5E9A77}" type="slidenum">
              <a:rPr lang="en-US" smtClean="0"/>
              <a:pPr/>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81666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CBEDD9-E25D-4EEA-918D-086FDA5371A2}"/>
              </a:ext>
            </a:extLst>
          </p:cNvPr>
          <p:cNvSpPr>
            <a:spLocks noGrp="1"/>
          </p:cNvSpPr>
          <p:nvPr>
            <p:ph type="ctrTitle"/>
          </p:nvPr>
        </p:nvSpPr>
        <p:spPr>
          <a:xfrm>
            <a:off x="1066800" y="758952"/>
            <a:ext cx="10058400" cy="3566160"/>
          </a:xfrm>
        </p:spPr>
        <p:txBody>
          <a:bodyPr>
            <a:normAutofit/>
          </a:bodyPr>
          <a:lstStyle/>
          <a:p>
            <a:pPr>
              <a:lnSpc>
                <a:spcPct val="100000"/>
              </a:lnSpc>
              <a:spcAft>
                <a:spcPts val="600"/>
              </a:spcAft>
            </a:pPr>
            <a:r>
              <a:rPr lang="es-DO" sz="5000" b="1" dirty="0">
                <a:solidFill>
                  <a:schemeClr val="tx2"/>
                </a:solidFill>
                <a:effectLst>
                  <a:outerShdw blurRad="38100" dist="38100" dir="2700000" algn="tl">
                    <a:srgbClr val="000000">
                      <a:alpha val="43137"/>
                    </a:srgbClr>
                  </a:outerShdw>
                </a:effectLst>
              </a:rPr>
              <a:t>Promoviendo la localización de los ODS</a:t>
            </a:r>
            <a:r>
              <a:rPr lang="es-DO" sz="5000" b="1" dirty="0">
                <a:solidFill>
                  <a:schemeClr val="tx2"/>
                </a:solidFill>
              </a:rPr>
              <a:t>:</a:t>
            </a:r>
            <a:r>
              <a:rPr lang="es-DO" sz="5800" b="1" dirty="0">
                <a:solidFill>
                  <a:schemeClr val="tx2"/>
                </a:solidFill>
              </a:rPr>
              <a:t/>
            </a:r>
            <a:br>
              <a:rPr lang="es-DO" sz="5800" b="1" dirty="0">
                <a:solidFill>
                  <a:schemeClr val="tx2"/>
                </a:solidFill>
              </a:rPr>
            </a:br>
            <a:r>
              <a:rPr lang="es-DO" sz="3600" b="1" dirty="0">
                <a:solidFill>
                  <a:schemeClr val="tx2"/>
                </a:solidFill>
              </a:rPr>
              <a:t>Experiencia impulsada en RD desde FEDOMU</a:t>
            </a:r>
            <a:endParaRPr lang="en-US" sz="3600" b="1" dirty="0">
              <a:solidFill>
                <a:schemeClr val="tx2"/>
              </a:solidFill>
            </a:endParaRPr>
          </a:p>
        </p:txBody>
      </p:sp>
      <p:sp>
        <p:nvSpPr>
          <p:cNvPr id="3" name="Subtítulo 2">
            <a:extLst>
              <a:ext uri="{FF2B5EF4-FFF2-40B4-BE49-F238E27FC236}">
                <a16:creationId xmlns:a16="http://schemas.microsoft.com/office/drawing/2014/main" xmlns="" id="{8990CBBB-8747-43BB-91CC-E989F8234548}"/>
              </a:ext>
            </a:extLst>
          </p:cNvPr>
          <p:cNvSpPr>
            <a:spLocks noGrp="1"/>
          </p:cNvSpPr>
          <p:nvPr>
            <p:ph type="subTitle" idx="1"/>
          </p:nvPr>
        </p:nvSpPr>
        <p:spPr>
          <a:xfrm>
            <a:off x="1249953" y="4534982"/>
            <a:ext cx="10058400" cy="1564066"/>
          </a:xfrm>
        </p:spPr>
        <p:txBody>
          <a:bodyPr>
            <a:normAutofit/>
          </a:bodyPr>
          <a:lstStyle/>
          <a:p>
            <a:pPr algn="r"/>
            <a:r>
              <a:rPr lang="es-ES" b="1" dirty="0"/>
              <a:t>Altagracia </a:t>
            </a:r>
            <a:r>
              <a:rPr lang="es-ES" b="1" dirty="0" err="1"/>
              <a:t>tavárez</a:t>
            </a:r>
            <a:r>
              <a:rPr lang="es-ES" b="1" dirty="0"/>
              <a:t>, directora ejecutiva </a:t>
            </a:r>
            <a:r>
              <a:rPr lang="es-ES" b="1" dirty="0" err="1"/>
              <a:t>Fedomu</a:t>
            </a:r>
            <a:endParaRPr lang="es-ES" b="1" dirty="0"/>
          </a:p>
          <a:p>
            <a:pPr algn="r"/>
            <a:r>
              <a:rPr lang="es-ES" cap="none" dirty="0"/>
              <a:t>XXIV Conferencia Interamericana de Alcaldes y autoridades locales</a:t>
            </a:r>
          </a:p>
          <a:p>
            <a:pPr algn="r"/>
            <a:r>
              <a:rPr lang="es-DO" cap="none" dirty="0"/>
              <a:t>Miami (Florida)-Junio 2018</a:t>
            </a:r>
            <a:endParaRPr lang="en-US" cap="none" dirty="0"/>
          </a:p>
        </p:txBody>
      </p:sp>
      <p:pic>
        <p:nvPicPr>
          <p:cNvPr id="6" name="Imagen 5">
            <a:extLst>
              <a:ext uri="{FF2B5EF4-FFF2-40B4-BE49-F238E27FC236}">
                <a16:creationId xmlns:a16="http://schemas.microsoft.com/office/drawing/2014/main" xmlns="" id="{1D1BC166-C3CB-4315-8A5F-33581B0824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605666"/>
            <a:ext cx="3764519" cy="2117542"/>
          </a:xfrm>
          <a:prstGeom prst="rect">
            <a:avLst/>
          </a:prstGeom>
        </p:spPr>
      </p:pic>
      <p:pic>
        <p:nvPicPr>
          <p:cNvPr id="8" name="Imagen 7">
            <a:extLst>
              <a:ext uri="{FF2B5EF4-FFF2-40B4-BE49-F238E27FC236}">
                <a16:creationId xmlns:a16="http://schemas.microsoft.com/office/drawing/2014/main" xmlns="" id="{21B56457-5BC9-4F30-B868-1DF278D404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83326" y="714154"/>
            <a:ext cx="2061085" cy="1900565"/>
          </a:xfrm>
          <a:prstGeom prst="rect">
            <a:avLst/>
          </a:prstGeom>
        </p:spPr>
      </p:pic>
      <p:pic>
        <p:nvPicPr>
          <p:cNvPr id="9" name="Imagen 8" descr="logo original">
            <a:extLst>
              <a:ext uri="{FF2B5EF4-FFF2-40B4-BE49-F238E27FC236}">
                <a16:creationId xmlns:a16="http://schemas.microsoft.com/office/drawing/2014/main" xmlns="" id="{4203742A-8EC4-4A97-A02A-DC60A47F8D8C}"/>
              </a:ext>
            </a:extLst>
          </p:cNvPr>
          <p:cNvPicPr/>
          <p:nvPr/>
        </p:nvPicPr>
        <p:blipFill>
          <a:blip r:embed="rId4" cstate="print"/>
          <a:srcRect/>
          <a:stretch>
            <a:fillRect/>
          </a:stretch>
        </p:blipFill>
        <p:spPr bwMode="auto">
          <a:xfrm>
            <a:off x="8596419" y="758952"/>
            <a:ext cx="1575435" cy="1593997"/>
          </a:xfrm>
          <a:prstGeom prst="rect">
            <a:avLst/>
          </a:prstGeom>
          <a:noFill/>
          <a:ln w="9525">
            <a:noFill/>
            <a:miter lim="800000"/>
            <a:headEnd/>
            <a:tailEnd/>
          </a:ln>
        </p:spPr>
      </p:pic>
    </p:spTree>
    <p:extLst>
      <p:ext uri="{BB962C8B-B14F-4D97-AF65-F5344CB8AC3E}">
        <p14:creationId xmlns:p14="http://schemas.microsoft.com/office/powerpoint/2010/main" xmlns="" val="32194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Sensibilización/Capacitación ODS</a:t>
            </a:r>
            <a:endParaRPr lang="en-US" b="1" dirty="0">
              <a:solidFill>
                <a:schemeClr val="tx2"/>
              </a:solidFill>
            </a:endParaRPr>
          </a:p>
        </p:txBody>
      </p:sp>
      <p:pic>
        <p:nvPicPr>
          <p:cNvPr id="6" name="Marcador de contenido 5">
            <a:extLst>
              <a:ext uri="{FF2B5EF4-FFF2-40B4-BE49-F238E27FC236}">
                <a16:creationId xmlns:a16="http://schemas.microsoft.com/office/drawing/2014/main" xmlns="" id="{3E8E9E83-69D4-4E06-BE4C-23990EB83F9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06178" y="1921215"/>
            <a:ext cx="4311865" cy="2620806"/>
          </a:xfrm>
        </p:spPr>
      </p:pic>
      <p:sp>
        <p:nvSpPr>
          <p:cNvPr id="7" name="CuadroTexto 6">
            <a:extLst>
              <a:ext uri="{FF2B5EF4-FFF2-40B4-BE49-F238E27FC236}">
                <a16:creationId xmlns:a16="http://schemas.microsoft.com/office/drawing/2014/main" xmlns="" id="{12FF4406-DFD2-4F03-BFBA-9694CB94327D}"/>
              </a:ext>
            </a:extLst>
          </p:cNvPr>
          <p:cNvSpPr txBox="1"/>
          <p:nvPr/>
        </p:nvSpPr>
        <p:spPr>
          <a:xfrm>
            <a:off x="479686" y="2773180"/>
            <a:ext cx="3597640" cy="1938992"/>
          </a:xfrm>
          <a:prstGeom prst="rect">
            <a:avLst/>
          </a:prstGeom>
          <a:noFill/>
        </p:spPr>
        <p:txBody>
          <a:bodyPr wrap="square" rtlCol="0">
            <a:spAutoFit/>
          </a:bodyPr>
          <a:lstStyle/>
          <a:p>
            <a:pPr algn="ctr"/>
            <a:r>
              <a:rPr lang="es-DO" sz="2400" b="1" dirty="0"/>
              <a:t>Asamblea general de Municipios 2017</a:t>
            </a:r>
          </a:p>
          <a:p>
            <a:pPr algn="ctr"/>
            <a:endParaRPr lang="es-DO" dirty="0"/>
          </a:p>
          <a:p>
            <a:pPr algn="ctr"/>
            <a:r>
              <a:rPr lang="es-DO" dirty="0"/>
              <a:t>“Comprometidos con los Objetivos de Desarrollo Sostenible y la Reforma municipal”</a:t>
            </a:r>
            <a:endParaRPr lang="en-US" dirty="0"/>
          </a:p>
        </p:txBody>
      </p:sp>
      <p:pic>
        <p:nvPicPr>
          <p:cNvPr id="9" name="Imagen 8">
            <a:extLst>
              <a:ext uri="{FF2B5EF4-FFF2-40B4-BE49-F238E27FC236}">
                <a16:creationId xmlns:a16="http://schemas.microsoft.com/office/drawing/2014/main" xmlns="" id="{C63AA6FC-7DF7-46BE-B238-E6E4323280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62469" y="3742676"/>
            <a:ext cx="3752207" cy="2510852"/>
          </a:xfrm>
          <a:prstGeom prst="rect">
            <a:avLst/>
          </a:prstGeom>
        </p:spPr>
      </p:pic>
      <p:pic>
        <p:nvPicPr>
          <p:cNvPr id="8" name="Imagen 7" descr="logo original">
            <a:extLst>
              <a:ext uri="{FF2B5EF4-FFF2-40B4-BE49-F238E27FC236}">
                <a16:creationId xmlns:a16="http://schemas.microsoft.com/office/drawing/2014/main" xmlns="" id="{DF169F57-C7B0-48A4-8D60-570AA0356682}"/>
              </a:ext>
            </a:extLst>
          </p:cNvPr>
          <p:cNvPicPr/>
          <p:nvPr/>
        </p:nvPicPr>
        <p:blipFill>
          <a:blip r:embed="rId4"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5052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Sensibilización/Capacitación ODS</a:t>
            </a:r>
            <a:endParaRPr lang="en-US" b="1" dirty="0">
              <a:solidFill>
                <a:schemeClr val="tx2"/>
              </a:solidFill>
            </a:endParaRPr>
          </a:p>
        </p:txBody>
      </p:sp>
      <p:sp>
        <p:nvSpPr>
          <p:cNvPr id="7" name="CuadroTexto 6">
            <a:extLst>
              <a:ext uri="{FF2B5EF4-FFF2-40B4-BE49-F238E27FC236}">
                <a16:creationId xmlns:a16="http://schemas.microsoft.com/office/drawing/2014/main" xmlns="" id="{12FF4406-DFD2-4F03-BFBA-9694CB94327D}"/>
              </a:ext>
            </a:extLst>
          </p:cNvPr>
          <p:cNvSpPr txBox="1"/>
          <p:nvPr/>
        </p:nvSpPr>
        <p:spPr>
          <a:xfrm>
            <a:off x="479686" y="3236898"/>
            <a:ext cx="3597640" cy="1107996"/>
          </a:xfrm>
          <a:prstGeom prst="rect">
            <a:avLst/>
          </a:prstGeom>
          <a:noFill/>
        </p:spPr>
        <p:txBody>
          <a:bodyPr wrap="square" rtlCol="0">
            <a:spAutoFit/>
          </a:bodyPr>
          <a:lstStyle/>
          <a:p>
            <a:pPr algn="ctr"/>
            <a:r>
              <a:rPr lang="es-DO" sz="2400" b="1" dirty="0"/>
              <a:t>Preparación equipo técnico y político FEDOMU</a:t>
            </a:r>
          </a:p>
          <a:p>
            <a:pPr algn="ctr"/>
            <a:endParaRPr lang="es-DO" dirty="0"/>
          </a:p>
        </p:txBody>
      </p:sp>
      <p:sp>
        <p:nvSpPr>
          <p:cNvPr id="5" name="CuadroTexto 4">
            <a:extLst>
              <a:ext uri="{FF2B5EF4-FFF2-40B4-BE49-F238E27FC236}">
                <a16:creationId xmlns:a16="http://schemas.microsoft.com/office/drawing/2014/main" xmlns="" id="{963035B2-A0CC-44AB-B988-C09081C8C0AA}"/>
              </a:ext>
            </a:extLst>
          </p:cNvPr>
          <p:cNvSpPr txBox="1"/>
          <p:nvPr/>
        </p:nvSpPr>
        <p:spPr>
          <a:xfrm>
            <a:off x="4362138" y="2013425"/>
            <a:ext cx="6793542" cy="4201150"/>
          </a:xfrm>
          <a:prstGeom prst="rect">
            <a:avLst/>
          </a:prstGeom>
          <a:solidFill>
            <a:schemeClr val="accent1">
              <a:lumMod val="20000"/>
              <a:lumOff val="80000"/>
            </a:schemeClr>
          </a:solidFill>
        </p:spPr>
        <p:txBody>
          <a:bodyPr wrap="square" rtlCol="0">
            <a:spAutoFit/>
          </a:bodyPr>
          <a:lstStyle/>
          <a:p>
            <a:endParaRPr lang="es-DO" sz="900" dirty="0"/>
          </a:p>
          <a:p>
            <a:pPr marL="285750" indent="-285750">
              <a:buFont typeface="Arial" panose="020B0604020202020204" pitchFamily="34" charset="0"/>
              <a:buChar char="•"/>
            </a:pPr>
            <a:r>
              <a:rPr lang="es-DO" sz="2400" dirty="0"/>
              <a:t>Formación formadores FLACMA-CGLU-ART PNUD</a:t>
            </a:r>
          </a:p>
          <a:p>
            <a:pPr marL="285750" indent="-285750">
              <a:buFont typeface="Arial" panose="020B0604020202020204" pitchFamily="34" charset="0"/>
              <a:buChar char="•"/>
            </a:pPr>
            <a:endParaRPr lang="es-DO" sz="2400" dirty="0"/>
          </a:p>
          <a:p>
            <a:pPr marL="285750" indent="-285750" algn="just">
              <a:buFont typeface="Arial" panose="020B0604020202020204" pitchFamily="34" charset="0"/>
              <a:buChar char="•"/>
            </a:pPr>
            <a:r>
              <a:rPr lang="es-DO" sz="2400" dirty="0"/>
              <a:t>Taller sensibilización interno a nivel técnico y político.</a:t>
            </a:r>
          </a:p>
          <a:p>
            <a:endParaRPr lang="es-DO" sz="2400" dirty="0"/>
          </a:p>
          <a:p>
            <a:pPr marL="285750" indent="-285750">
              <a:buFont typeface="Arial" panose="020B0604020202020204" pitchFamily="34" charset="0"/>
              <a:buChar char="•"/>
            </a:pPr>
            <a:r>
              <a:rPr lang="es-DO" sz="2400" dirty="0"/>
              <a:t>Elaboración </a:t>
            </a:r>
            <a:r>
              <a:rPr lang="es-DO" sz="2400" b="1" dirty="0"/>
              <a:t>hoja de ruta </a:t>
            </a:r>
            <a:r>
              <a:rPr lang="es-DO" sz="2400" dirty="0"/>
              <a:t>para la localización de los ODS</a:t>
            </a:r>
          </a:p>
          <a:p>
            <a:endParaRPr lang="es-DO" sz="2400" dirty="0"/>
          </a:p>
          <a:p>
            <a:pPr marL="285750" indent="-285750">
              <a:buFont typeface="Arial" panose="020B0604020202020204" pitchFamily="34" charset="0"/>
              <a:buChar char="•"/>
            </a:pPr>
            <a:r>
              <a:rPr lang="es-DO" sz="2400" dirty="0"/>
              <a:t>Capacitación equipo ODS-FEDOMU en alianza con PNUD</a:t>
            </a:r>
          </a:p>
          <a:p>
            <a:pPr marL="285750" indent="-285750">
              <a:buFont typeface="Arial" panose="020B0604020202020204" pitchFamily="34" charset="0"/>
              <a:buChar char="•"/>
            </a:pPr>
            <a:endParaRPr lang="es-DO" dirty="0"/>
          </a:p>
        </p:txBody>
      </p:sp>
      <p:pic>
        <p:nvPicPr>
          <p:cNvPr id="6" name="Imagen 5" descr="logo original">
            <a:extLst>
              <a:ext uri="{FF2B5EF4-FFF2-40B4-BE49-F238E27FC236}">
                <a16:creationId xmlns:a16="http://schemas.microsoft.com/office/drawing/2014/main" xmlns="" id="{38686B53-AB22-44E1-8E46-3B84DDE7F324}"/>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128035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Sensibilización/capacitación ODS</a:t>
            </a:r>
            <a:endParaRPr lang="en-US" b="1" dirty="0">
              <a:solidFill>
                <a:schemeClr val="tx2"/>
              </a:solidFill>
            </a:endParaRPr>
          </a:p>
        </p:txBody>
      </p:sp>
      <p:sp>
        <p:nvSpPr>
          <p:cNvPr id="4" name="Marcador de contenido 3">
            <a:extLst>
              <a:ext uri="{FF2B5EF4-FFF2-40B4-BE49-F238E27FC236}">
                <a16:creationId xmlns:a16="http://schemas.microsoft.com/office/drawing/2014/main" xmlns="" id="{1138FDA2-F08D-42B7-AF97-8E85FE35C36A}"/>
              </a:ext>
            </a:extLst>
          </p:cNvPr>
          <p:cNvSpPr>
            <a:spLocks noGrp="1"/>
          </p:cNvSpPr>
          <p:nvPr>
            <p:ph idx="1"/>
          </p:nvPr>
        </p:nvSpPr>
        <p:spPr>
          <a:xfrm>
            <a:off x="1097280" y="2223421"/>
            <a:ext cx="10058400" cy="4023360"/>
          </a:xfrm>
        </p:spPr>
        <p:txBody>
          <a:bodyPr/>
          <a:lstStyle/>
          <a:p>
            <a:pPr algn="just">
              <a:buFont typeface="Wingdings" panose="05000000000000000000" pitchFamily="2" charset="2"/>
              <a:buChar char="Ø"/>
            </a:pPr>
            <a:r>
              <a:rPr lang="es-DO" dirty="0"/>
              <a:t> </a:t>
            </a:r>
            <a:r>
              <a:rPr lang="es-DO" sz="2400" b="1" dirty="0"/>
              <a:t>Foro Nacional </a:t>
            </a:r>
            <a:r>
              <a:rPr lang="es-DO" sz="2400" dirty="0"/>
              <a:t>para capacita a autoridades y técnicos municipales en la localización de los ODS. </a:t>
            </a:r>
          </a:p>
          <a:p>
            <a:pPr algn="just">
              <a:buFont typeface="Wingdings" panose="05000000000000000000" pitchFamily="2" charset="2"/>
              <a:buChar char="Ø"/>
            </a:pPr>
            <a:r>
              <a:rPr lang="es-DO" sz="2400" b="1" dirty="0"/>
              <a:t>Guía</a:t>
            </a:r>
            <a:r>
              <a:rPr lang="es-DO" sz="2400" dirty="0"/>
              <a:t> sobre cómo pueden contribuir los gobiernos locales en implementación de los ODS</a:t>
            </a:r>
          </a:p>
          <a:p>
            <a:pPr>
              <a:buFont typeface="Wingdings" panose="05000000000000000000" pitchFamily="2" charset="2"/>
              <a:buChar char="Ø"/>
            </a:pPr>
            <a:r>
              <a:rPr lang="es-DO" sz="2400" dirty="0"/>
              <a:t> </a:t>
            </a:r>
            <a:r>
              <a:rPr lang="es-DO" sz="2400" b="1" dirty="0"/>
              <a:t>Jornadas de sensibilización ODS </a:t>
            </a:r>
            <a:r>
              <a:rPr lang="es-DO" sz="2400" dirty="0"/>
              <a:t>a nivel local en los procesos de Presupuesto participativo, Consejos de Desarrollo Municipal. Alineamiento.</a:t>
            </a:r>
          </a:p>
          <a:p>
            <a:pPr>
              <a:buFont typeface="Wingdings" panose="05000000000000000000" pitchFamily="2" charset="2"/>
              <a:buChar char="Ø"/>
            </a:pPr>
            <a:r>
              <a:rPr lang="es-DO" sz="2400" b="1" dirty="0"/>
              <a:t> Campaña de divulgación </a:t>
            </a:r>
            <a:r>
              <a:rPr lang="es-DO" sz="2400" dirty="0"/>
              <a:t>en redes sociales</a:t>
            </a:r>
          </a:p>
        </p:txBody>
      </p:sp>
      <p:pic>
        <p:nvPicPr>
          <p:cNvPr id="5" name="Imagen 4" descr="logo original">
            <a:extLst>
              <a:ext uri="{FF2B5EF4-FFF2-40B4-BE49-F238E27FC236}">
                <a16:creationId xmlns:a16="http://schemas.microsoft.com/office/drawing/2014/main" xmlns="" id="{FD8D5957-F0A3-4A94-9344-414A7C438D09}"/>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306609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Incidencia Política ODS</a:t>
            </a:r>
            <a:endParaRPr lang="en-US" b="1" dirty="0">
              <a:solidFill>
                <a:schemeClr val="tx2"/>
              </a:solidFill>
            </a:endParaRPr>
          </a:p>
        </p:txBody>
      </p:sp>
      <p:sp>
        <p:nvSpPr>
          <p:cNvPr id="3" name="Marcador de contenido 2">
            <a:extLst>
              <a:ext uri="{FF2B5EF4-FFF2-40B4-BE49-F238E27FC236}">
                <a16:creationId xmlns:a16="http://schemas.microsoft.com/office/drawing/2014/main" xmlns="" id="{BD6EC8ED-2576-4AEA-948C-5566D7864D65}"/>
              </a:ext>
            </a:extLst>
          </p:cNvPr>
          <p:cNvSpPr>
            <a:spLocks noGrp="1"/>
          </p:cNvSpPr>
          <p:nvPr>
            <p:ph idx="1"/>
          </p:nvPr>
        </p:nvSpPr>
        <p:spPr>
          <a:xfrm>
            <a:off x="1097280" y="2280303"/>
            <a:ext cx="10325686" cy="3192030"/>
          </a:xfrm>
        </p:spPr>
        <p:txBody>
          <a:bodyPr>
            <a:normAutofit/>
          </a:bodyPr>
          <a:lstStyle/>
          <a:p>
            <a:pPr lvl="0" algn="just">
              <a:buFont typeface="Wingdings" panose="05000000000000000000" pitchFamily="2" charset="2"/>
              <a:buChar char="Ø"/>
            </a:pPr>
            <a:r>
              <a:rPr lang="es-DO" sz="2400" dirty="0"/>
              <a:t>Participación en </a:t>
            </a:r>
            <a:r>
              <a:rPr lang="es-DO" sz="2400" b="1" dirty="0"/>
              <a:t>Comisión Nacional Desarrollo Sostenible </a:t>
            </a:r>
            <a:r>
              <a:rPr lang="es-DO" sz="2400" dirty="0"/>
              <a:t>y sub comisiones</a:t>
            </a:r>
            <a:endParaRPr lang="en-US" sz="2400" dirty="0"/>
          </a:p>
          <a:p>
            <a:pPr lvl="0" algn="just">
              <a:buFont typeface="Wingdings" panose="05000000000000000000" pitchFamily="2" charset="2"/>
              <a:buChar char="Ø"/>
            </a:pPr>
            <a:r>
              <a:rPr lang="es-DO" sz="2400" dirty="0"/>
              <a:t> Entrega de propuesta para crear </a:t>
            </a:r>
            <a:r>
              <a:rPr lang="es-DO" sz="2400" b="1" dirty="0"/>
              <a:t>Comité de trabajo para la localización de los ODS </a:t>
            </a:r>
            <a:r>
              <a:rPr lang="es-DO" sz="2400" dirty="0"/>
              <a:t>en el marco de la Comisión Nacional</a:t>
            </a:r>
            <a:endParaRPr lang="en-US" sz="2400" dirty="0"/>
          </a:p>
          <a:p>
            <a:pPr lvl="0" algn="just">
              <a:buFont typeface="Wingdings" panose="05000000000000000000" pitchFamily="2" charset="2"/>
              <a:buChar char="Ø"/>
            </a:pPr>
            <a:r>
              <a:rPr lang="es-DO" sz="2400" dirty="0"/>
              <a:t>Definir con MEPYD “</a:t>
            </a:r>
            <a:r>
              <a:rPr lang="es-DO" sz="2400" b="1" dirty="0"/>
              <a:t>Hoja de Ruta para implementación ODS 11</a:t>
            </a:r>
            <a:r>
              <a:rPr lang="es-DO" sz="2400" dirty="0"/>
              <a:t>” en coordinación proceso de definición Nueva Agenda Urbana-Hábitat III. CLAVE para reformas legales-institucionales que fortalezcan capacidades gobiernos locales.</a:t>
            </a:r>
          </a:p>
          <a:p>
            <a:pPr lvl="0" algn="just">
              <a:buFont typeface="Wingdings" panose="05000000000000000000" pitchFamily="2" charset="2"/>
              <a:buChar char="Ø"/>
            </a:pPr>
            <a:r>
              <a:rPr lang="es-DO" sz="2400" dirty="0"/>
              <a:t> Participación en definición Hoja de Ruta ODS2 Hambre Cero</a:t>
            </a:r>
          </a:p>
          <a:p>
            <a:pPr marL="0" indent="0">
              <a:buNone/>
            </a:pPr>
            <a:endParaRPr lang="es-DO" sz="2400" dirty="0"/>
          </a:p>
        </p:txBody>
      </p:sp>
      <p:pic>
        <p:nvPicPr>
          <p:cNvPr id="4" name="Imagen 3" descr="logo original">
            <a:extLst>
              <a:ext uri="{FF2B5EF4-FFF2-40B4-BE49-F238E27FC236}">
                <a16:creationId xmlns:a16="http://schemas.microsoft.com/office/drawing/2014/main" xmlns="" id="{A5CC5972-00FC-4547-BF76-6BF029577256}"/>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1736135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Implementación ODS</a:t>
            </a:r>
            <a:endParaRPr lang="en-US" b="1" dirty="0">
              <a:solidFill>
                <a:schemeClr val="tx2"/>
              </a:solidFill>
            </a:endParaRPr>
          </a:p>
        </p:txBody>
      </p:sp>
      <p:sp>
        <p:nvSpPr>
          <p:cNvPr id="6" name="Marcador de contenido 5">
            <a:extLst>
              <a:ext uri="{FF2B5EF4-FFF2-40B4-BE49-F238E27FC236}">
                <a16:creationId xmlns:a16="http://schemas.microsoft.com/office/drawing/2014/main" xmlns="" id="{9F03A9DA-8975-4A0C-B8F4-EC5CECF8FD05}"/>
              </a:ext>
            </a:extLst>
          </p:cNvPr>
          <p:cNvSpPr>
            <a:spLocks noGrp="1"/>
          </p:cNvSpPr>
          <p:nvPr>
            <p:ph idx="1"/>
          </p:nvPr>
        </p:nvSpPr>
        <p:spPr>
          <a:xfrm>
            <a:off x="1097280" y="2104151"/>
            <a:ext cx="10058400" cy="4023360"/>
          </a:xfrm>
        </p:spPr>
        <p:txBody>
          <a:bodyPr>
            <a:normAutofit/>
          </a:bodyPr>
          <a:lstStyle/>
          <a:p>
            <a:pPr lvl="0" algn="just">
              <a:buFont typeface="Wingdings" panose="05000000000000000000" pitchFamily="2" charset="2"/>
              <a:buChar char="Ø"/>
            </a:pPr>
            <a:r>
              <a:rPr lang="es-DO" sz="2800" dirty="0"/>
              <a:t> Alinear </a:t>
            </a:r>
            <a:r>
              <a:rPr lang="es-DO" sz="2800" b="1" dirty="0"/>
              <a:t>Plan estratégico institucional de FEDOMU </a:t>
            </a:r>
            <a:r>
              <a:rPr lang="es-DO" sz="2800" dirty="0"/>
              <a:t>con ODS</a:t>
            </a:r>
            <a:endParaRPr lang="en-US" sz="2800" dirty="0"/>
          </a:p>
          <a:p>
            <a:pPr lvl="0" algn="just">
              <a:buFont typeface="Wingdings" panose="05000000000000000000" pitchFamily="2" charset="2"/>
              <a:buChar char="Ø"/>
            </a:pPr>
            <a:r>
              <a:rPr lang="es-DO" sz="2800" dirty="0"/>
              <a:t> Guía metodológica para la </a:t>
            </a:r>
            <a:r>
              <a:rPr lang="es-DO" sz="2800" b="1" dirty="0"/>
              <a:t>integración de los ODS en la planificación municipal</a:t>
            </a:r>
            <a:r>
              <a:rPr lang="es-DO" sz="2800" dirty="0"/>
              <a:t>. Caja de herramientas.</a:t>
            </a:r>
          </a:p>
          <a:p>
            <a:pPr algn="just">
              <a:buFont typeface="Wingdings" panose="05000000000000000000" pitchFamily="2" charset="2"/>
              <a:buChar char="Ø"/>
            </a:pPr>
            <a:r>
              <a:rPr lang="es-DO" sz="2800" dirty="0"/>
              <a:t> Aplicar la metodología para analizar la </a:t>
            </a:r>
            <a:r>
              <a:rPr lang="es-DO" sz="2800" b="1" dirty="0"/>
              <a:t>alineación</a:t>
            </a:r>
            <a:r>
              <a:rPr lang="es-DO" sz="2800" dirty="0"/>
              <a:t> de la END con los ODS, a los Planes Municipales de Desarrollo.</a:t>
            </a:r>
          </a:p>
          <a:p>
            <a:pPr lvl="0" algn="just">
              <a:buFont typeface="Wingdings" panose="05000000000000000000" pitchFamily="2" charset="2"/>
              <a:buChar char="Ø"/>
            </a:pPr>
            <a:r>
              <a:rPr lang="es-DO" sz="2800" dirty="0"/>
              <a:t>Promover esfuerzos en municipios para la </a:t>
            </a:r>
            <a:r>
              <a:rPr lang="es-DO" sz="2800" b="1" dirty="0"/>
              <a:t>implementación</a:t>
            </a:r>
            <a:r>
              <a:rPr lang="es-DO" sz="2800" dirty="0"/>
              <a:t> determinado ODS o combos ODS (ODS 5, ODS Planeta, </a:t>
            </a:r>
            <a:r>
              <a:rPr lang="es-DO" sz="2800" dirty="0" err="1"/>
              <a:t>etc</a:t>
            </a:r>
            <a:r>
              <a:rPr lang="es-DO" sz="2800" dirty="0"/>
              <a:t>). Enfoque municipal o intermunicipal</a:t>
            </a:r>
            <a:endParaRPr lang="en-US" sz="2800" dirty="0"/>
          </a:p>
          <a:p>
            <a:pPr lvl="0" algn="just">
              <a:buFont typeface="Wingdings" panose="05000000000000000000" pitchFamily="2" charset="2"/>
              <a:buChar char="Ø"/>
            </a:pPr>
            <a:endParaRPr lang="en-US" dirty="0"/>
          </a:p>
        </p:txBody>
      </p:sp>
      <p:pic>
        <p:nvPicPr>
          <p:cNvPr id="4" name="Imagen 3" descr="logo original">
            <a:extLst>
              <a:ext uri="{FF2B5EF4-FFF2-40B4-BE49-F238E27FC236}">
                <a16:creationId xmlns:a16="http://schemas.microsoft.com/office/drawing/2014/main" xmlns="" id="{5ED2E954-D7AB-4541-949C-B3BAFB8849C6}"/>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4073331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Monitoreo ODS</a:t>
            </a:r>
            <a:endParaRPr lang="en-US" b="1" dirty="0">
              <a:solidFill>
                <a:schemeClr val="tx2"/>
              </a:solidFill>
            </a:endParaRPr>
          </a:p>
        </p:txBody>
      </p:sp>
      <p:sp>
        <p:nvSpPr>
          <p:cNvPr id="6" name="Marcador de contenido 5">
            <a:extLst>
              <a:ext uri="{FF2B5EF4-FFF2-40B4-BE49-F238E27FC236}">
                <a16:creationId xmlns:a16="http://schemas.microsoft.com/office/drawing/2014/main" xmlns="" id="{9F03A9DA-8975-4A0C-B8F4-EC5CECF8FD05}"/>
              </a:ext>
            </a:extLst>
          </p:cNvPr>
          <p:cNvSpPr>
            <a:spLocks noGrp="1"/>
          </p:cNvSpPr>
          <p:nvPr>
            <p:ph idx="1"/>
          </p:nvPr>
        </p:nvSpPr>
        <p:spPr>
          <a:xfrm>
            <a:off x="1097280" y="2104151"/>
            <a:ext cx="10058400" cy="4023360"/>
          </a:xfrm>
        </p:spPr>
        <p:txBody>
          <a:bodyPr>
            <a:normAutofit/>
          </a:bodyPr>
          <a:lstStyle/>
          <a:p>
            <a:pPr algn="just">
              <a:buFont typeface="Wingdings" panose="05000000000000000000" pitchFamily="2" charset="2"/>
              <a:buChar char="Ø"/>
            </a:pPr>
            <a:r>
              <a:rPr lang="es-DO" sz="2800" dirty="0"/>
              <a:t> Creación </a:t>
            </a:r>
            <a:r>
              <a:rPr lang="es-DO" sz="2800" b="1" dirty="0"/>
              <a:t>Unidad de estadística de FEDOMU</a:t>
            </a:r>
          </a:p>
          <a:p>
            <a:pPr lvl="0" algn="just">
              <a:buFont typeface="Wingdings" panose="05000000000000000000" pitchFamily="2" charset="2"/>
              <a:buChar char="Ø"/>
            </a:pPr>
            <a:r>
              <a:rPr lang="es-DO" sz="2800" dirty="0"/>
              <a:t>Integración indicadores en </a:t>
            </a:r>
            <a:r>
              <a:rPr lang="es-DO" sz="2800" b="1" dirty="0"/>
              <a:t>SISMAP Municipal</a:t>
            </a:r>
          </a:p>
          <a:p>
            <a:pPr lvl="0" algn="just">
              <a:buFont typeface="Wingdings" panose="05000000000000000000" pitchFamily="2" charset="2"/>
              <a:buChar char="Ø"/>
            </a:pPr>
            <a:r>
              <a:rPr lang="es-DO" sz="2800" dirty="0"/>
              <a:t> </a:t>
            </a:r>
            <a:r>
              <a:rPr lang="es-DO" sz="2800" b="1" dirty="0"/>
              <a:t>Encuentro latinoamericano</a:t>
            </a:r>
            <a:r>
              <a:rPr lang="es-DO" sz="2800" dirty="0"/>
              <a:t> sobre sistemas de monitoreo de la gestión municipal.</a:t>
            </a:r>
          </a:p>
          <a:p>
            <a:pPr lvl="0" algn="just">
              <a:buFont typeface="Wingdings" panose="05000000000000000000" pitchFamily="2" charset="2"/>
              <a:buChar char="Ø"/>
            </a:pPr>
            <a:r>
              <a:rPr lang="es-DO" sz="2800" dirty="0"/>
              <a:t> Participación en elaboración </a:t>
            </a:r>
            <a:r>
              <a:rPr lang="es-DO" sz="2800" b="1" dirty="0"/>
              <a:t>Informe Nacional Voluntario RD </a:t>
            </a:r>
            <a:r>
              <a:rPr lang="es-DO" sz="2800" dirty="0"/>
              <a:t>e </a:t>
            </a:r>
            <a:r>
              <a:rPr lang="es-DO" sz="2800" b="1" dirty="0"/>
              <a:t>Informe CGLU</a:t>
            </a:r>
          </a:p>
          <a:p>
            <a:pPr marL="0" lvl="0" indent="0" algn="just">
              <a:buNone/>
            </a:pPr>
            <a:endParaRPr lang="en-US" sz="2800" dirty="0"/>
          </a:p>
          <a:p>
            <a:pPr lvl="0" algn="just">
              <a:buFont typeface="Wingdings" panose="05000000000000000000" pitchFamily="2" charset="2"/>
              <a:buChar char="Ø"/>
            </a:pPr>
            <a:endParaRPr lang="en-US" dirty="0"/>
          </a:p>
        </p:txBody>
      </p:sp>
      <p:pic>
        <p:nvPicPr>
          <p:cNvPr id="4" name="Imagen 3" descr="logo original">
            <a:extLst>
              <a:ext uri="{FF2B5EF4-FFF2-40B4-BE49-F238E27FC236}">
                <a16:creationId xmlns:a16="http://schemas.microsoft.com/office/drawing/2014/main" xmlns="" id="{0BB937F0-8562-4D74-9075-4424DAD5760C}"/>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288612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Conclusiones</a:t>
            </a:r>
            <a:endParaRPr lang="en-US" b="1" dirty="0">
              <a:solidFill>
                <a:schemeClr val="tx2"/>
              </a:solidFill>
            </a:endParaRPr>
          </a:p>
        </p:txBody>
      </p:sp>
      <p:pic>
        <p:nvPicPr>
          <p:cNvPr id="4" name="Imagen 3" descr="logo original">
            <a:extLst>
              <a:ext uri="{FF2B5EF4-FFF2-40B4-BE49-F238E27FC236}">
                <a16:creationId xmlns:a16="http://schemas.microsoft.com/office/drawing/2014/main" xmlns="" id="{B46314D2-703A-49C5-A6FD-B66824181632}"/>
              </a:ext>
            </a:extLst>
          </p:cNvPr>
          <p:cNvPicPr/>
          <p:nvPr/>
        </p:nvPicPr>
        <p:blipFill>
          <a:blip r:embed="rId2" cstate="print"/>
          <a:srcRect/>
          <a:stretch>
            <a:fillRect/>
          </a:stretch>
        </p:blipFill>
        <p:spPr bwMode="auto">
          <a:xfrm>
            <a:off x="10806974" y="286603"/>
            <a:ext cx="920206" cy="1009391"/>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3E0DE472-8EDA-47FB-B9FB-C1B3623CDF65}"/>
              </a:ext>
            </a:extLst>
          </p:cNvPr>
          <p:cNvSpPr/>
          <p:nvPr/>
        </p:nvSpPr>
        <p:spPr>
          <a:xfrm>
            <a:off x="1969477" y="2053883"/>
            <a:ext cx="3362178" cy="189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Sensibilización</a:t>
            </a:r>
            <a:r>
              <a:rPr lang="en-US" b="1" dirty="0"/>
              <a:t>/</a:t>
            </a:r>
            <a:r>
              <a:rPr lang="en-US" b="1" dirty="0" err="1"/>
              <a:t>capacitación</a:t>
            </a:r>
            <a:r>
              <a:rPr lang="en-US" b="1" dirty="0"/>
              <a:t> </a:t>
            </a:r>
            <a:r>
              <a:rPr lang="en-US" b="1" dirty="0" err="1"/>
              <a:t>autoridades</a:t>
            </a:r>
            <a:r>
              <a:rPr lang="en-US" b="1" dirty="0"/>
              <a:t> locales</a:t>
            </a:r>
          </a:p>
        </p:txBody>
      </p:sp>
      <p:sp>
        <p:nvSpPr>
          <p:cNvPr id="7" name="Rectangle 6">
            <a:extLst>
              <a:ext uri="{FF2B5EF4-FFF2-40B4-BE49-F238E27FC236}">
                <a16:creationId xmlns:a16="http://schemas.microsoft.com/office/drawing/2014/main" xmlns="" id="{35687D12-30EB-4654-8FED-4DB49D7E018A}"/>
              </a:ext>
            </a:extLst>
          </p:cNvPr>
          <p:cNvSpPr/>
          <p:nvPr/>
        </p:nvSpPr>
        <p:spPr>
          <a:xfrm>
            <a:off x="1969477" y="4269545"/>
            <a:ext cx="3362178" cy="189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Capacidades</a:t>
            </a:r>
            <a:endParaRPr lang="en-US" b="1" dirty="0"/>
          </a:p>
        </p:txBody>
      </p:sp>
      <p:sp>
        <p:nvSpPr>
          <p:cNvPr id="8" name="Rectangle 7">
            <a:extLst>
              <a:ext uri="{FF2B5EF4-FFF2-40B4-BE49-F238E27FC236}">
                <a16:creationId xmlns:a16="http://schemas.microsoft.com/office/drawing/2014/main" xmlns="" id="{D11F3E99-0CFE-4C53-BE06-0132FA598046}"/>
              </a:ext>
            </a:extLst>
          </p:cNvPr>
          <p:cNvSpPr/>
          <p:nvPr/>
        </p:nvSpPr>
        <p:spPr>
          <a:xfrm>
            <a:off x="5863883" y="2053882"/>
            <a:ext cx="3362178" cy="189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Incentivos</a:t>
            </a:r>
            <a:r>
              <a:rPr lang="en-US" b="1" dirty="0"/>
              <a:t>/</a:t>
            </a:r>
            <a:r>
              <a:rPr lang="en-US" b="1" dirty="0" err="1"/>
              <a:t>Experiencia</a:t>
            </a:r>
            <a:r>
              <a:rPr lang="en-US" b="1" dirty="0"/>
              <a:t> SISMAP</a:t>
            </a:r>
          </a:p>
        </p:txBody>
      </p:sp>
      <p:sp>
        <p:nvSpPr>
          <p:cNvPr id="9" name="Rectangle 8">
            <a:extLst>
              <a:ext uri="{FF2B5EF4-FFF2-40B4-BE49-F238E27FC236}">
                <a16:creationId xmlns:a16="http://schemas.microsoft.com/office/drawing/2014/main" xmlns="" id="{7510C5FF-F137-4449-BCF8-14AC4CECF779}"/>
              </a:ext>
            </a:extLst>
          </p:cNvPr>
          <p:cNvSpPr/>
          <p:nvPr/>
        </p:nvSpPr>
        <p:spPr>
          <a:xfrm>
            <a:off x="5863883" y="4269543"/>
            <a:ext cx="3362178" cy="189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Estrategia</a:t>
            </a:r>
            <a:r>
              <a:rPr lang="en-US" b="1" dirty="0"/>
              <a:t> combos</a:t>
            </a:r>
          </a:p>
          <a:p>
            <a:pPr algn="ctr"/>
            <a:r>
              <a:rPr lang="en-US" b="1" dirty="0"/>
              <a:t>Municipal/Intermunicipal</a:t>
            </a:r>
          </a:p>
        </p:txBody>
      </p:sp>
    </p:spTree>
    <p:extLst>
      <p:ext uri="{BB962C8B-B14F-4D97-AF65-F5344CB8AC3E}">
        <p14:creationId xmlns:p14="http://schemas.microsoft.com/office/powerpoint/2010/main" xmlns="" val="29244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BED2ED-794D-4F6F-AB2A-741B1154EBA8}"/>
              </a:ext>
            </a:extLst>
          </p:cNvPr>
          <p:cNvSpPr>
            <a:spLocks noGrp="1"/>
          </p:cNvSpPr>
          <p:nvPr>
            <p:ph type="title"/>
          </p:nvPr>
        </p:nvSpPr>
        <p:spPr/>
        <p:txBody>
          <a:bodyPr/>
          <a:lstStyle/>
          <a:p>
            <a:r>
              <a:rPr lang="es-DO" b="1" dirty="0">
                <a:solidFill>
                  <a:schemeClr val="tx2"/>
                </a:solidFill>
              </a:rPr>
              <a:t>            República Dominicana</a:t>
            </a:r>
            <a:endParaRPr lang="en-US" dirty="0"/>
          </a:p>
        </p:txBody>
      </p:sp>
      <p:pic>
        <p:nvPicPr>
          <p:cNvPr id="5" name="Marcador de contenido 4">
            <a:extLst>
              <a:ext uri="{FF2B5EF4-FFF2-40B4-BE49-F238E27FC236}">
                <a16:creationId xmlns:a16="http://schemas.microsoft.com/office/drawing/2014/main" xmlns="" id="{CAADAA55-C5C9-4D5D-9056-6F51DE7BF3C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98961" y="2094271"/>
            <a:ext cx="4988008" cy="3616306"/>
          </a:xfrm>
        </p:spPr>
      </p:pic>
      <p:sp>
        <p:nvSpPr>
          <p:cNvPr id="7" name="Marcador de contenido 13">
            <a:extLst>
              <a:ext uri="{FF2B5EF4-FFF2-40B4-BE49-F238E27FC236}">
                <a16:creationId xmlns:a16="http://schemas.microsoft.com/office/drawing/2014/main" xmlns="" id="{4E393D26-EE97-4846-8975-A2BF9A312396}"/>
              </a:ext>
            </a:extLst>
          </p:cNvPr>
          <p:cNvSpPr txBox="1">
            <a:spLocks/>
          </p:cNvSpPr>
          <p:nvPr/>
        </p:nvSpPr>
        <p:spPr>
          <a:xfrm>
            <a:off x="490321" y="2328010"/>
            <a:ext cx="6226492" cy="361630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q"/>
            </a:pPr>
            <a:r>
              <a:rPr lang="es-ES_tradnl" dirty="0"/>
              <a:t> Situada en el Mar Caribe, en la Isla </a:t>
            </a:r>
            <a:r>
              <a:rPr lang="es-ES_tradnl" dirty="0" err="1"/>
              <a:t>Hispaniola</a:t>
            </a:r>
            <a:r>
              <a:rPr lang="es-ES_tradnl" dirty="0"/>
              <a:t> cuyo territorio integra a Haití.</a:t>
            </a:r>
          </a:p>
          <a:p>
            <a:pPr algn="just">
              <a:buFont typeface="Wingdings" panose="05000000000000000000" pitchFamily="2" charset="2"/>
              <a:buChar char="q"/>
            </a:pPr>
            <a:r>
              <a:rPr lang="es-ES_tradnl" dirty="0"/>
              <a:t> </a:t>
            </a:r>
            <a:r>
              <a:rPr lang="es-DO" dirty="0"/>
              <a:t>Extensión: 48,442 km²</a:t>
            </a:r>
            <a:endParaRPr lang="es-ES" b="1" dirty="0"/>
          </a:p>
          <a:p>
            <a:pPr algn="just">
              <a:buFont typeface="Wingdings" panose="05000000000000000000" pitchFamily="2" charset="2"/>
              <a:buChar char="q"/>
            </a:pPr>
            <a:r>
              <a:rPr lang="es-ES" dirty="0"/>
              <a:t> </a:t>
            </a:r>
            <a:r>
              <a:rPr lang="es-ES" b="1" dirty="0"/>
              <a:t>Población</a:t>
            </a:r>
            <a:r>
              <a:rPr lang="es-ES" dirty="0"/>
              <a:t>: 9,4 millones (censo 2010)</a:t>
            </a:r>
            <a:endParaRPr lang="es-ES" b="1" dirty="0"/>
          </a:p>
          <a:p>
            <a:pPr algn="just">
              <a:buFont typeface="Wingdings" panose="05000000000000000000" pitchFamily="2" charset="2"/>
              <a:buChar char="q"/>
            </a:pPr>
            <a:r>
              <a:rPr lang="es-ES" dirty="0"/>
              <a:t>  </a:t>
            </a:r>
            <a:r>
              <a:rPr lang="es-ES" b="1" dirty="0"/>
              <a:t>País de renta media</a:t>
            </a:r>
            <a:r>
              <a:rPr lang="es-ES" dirty="0"/>
              <a:t>. Fuentes de ingreso: Turismo, zonas francas, remesas y exportaciones agrícolas y mineras.</a:t>
            </a:r>
          </a:p>
          <a:p>
            <a:pPr algn="just">
              <a:buFont typeface="Wingdings" panose="05000000000000000000" pitchFamily="2" charset="2"/>
              <a:buChar char="q"/>
            </a:pPr>
            <a:r>
              <a:rPr lang="es-ES" dirty="0"/>
              <a:t> </a:t>
            </a:r>
            <a:r>
              <a:rPr lang="es-ES" b="1" dirty="0"/>
              <a:t>Índice de Desarrollo Humano Alto </a:t>
            </a:r>
            <a:r>
              <a:rPr lang="es-ES" dirty="0"/>
              <a:t>equivalente a</a:t>
            </a:r>
            <a:r>
              <a:rPr lang="es-ES" b="1" dirty="0"/>
              <a:t> </a:t>
            </a:r>
            <a:r>
              <a:rPr lang="es-ES" dirty="0"/>
              <a:t>0,7 Puesto 99 (2016)</a:t>
            </a:r>
          </a:p>
        </p:txBody>
      </p:sp>
      <p:pic>
        <p:nvPicPr>
          <p:cNvPr id="8" name="Imagen 7">
            <a:extLst>
              <a:ext uri="{FF2B5EF4-FFF2-40B4-BE49-F238E27FC236}">
                <a16:creationId xmlns:a16="http://schemas.microsoft.com/office/drawing/2014/main" xmlns="" id="{2E62F637-B958-42E5-9E48-E35EAF69792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7280" y="680178"/>
            <a:ext cx="1438275" cy="895350"/>
          </a:xfrm>
          <a:prstGeom prst="rect">
            <a:avLst/>
          </a:prstGeom>
        </p:spPr>
      </p:pic>
      <p:pic>
        <p:nvPicPr>
          <p:cNvPr id="6" name="Imagen 5">
            <a:extLst>
              <a:ext uri="{FF2B5EF4-FFF2-40B4-BE49-F238E27FC236}">
                <a16:creationId xmlns:a16="http://schemas.microsoft.com/office/drawing/2014/main" xmlns="" id="{FF8B8FEB-E5B6-4047-BD81-D3F8D483699E}"/>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763259" y="242358"/>
            <a:ext cx="1020664" cy="1000316"/>
          </a:xfrm>
          <a:prstGeom prst="rect">
            <a:avLst/>
          </a:prstGeom>
        </p:spPr>
      </p:pic>
    </p:spTree>
    <p:extLst>
      <p:ext uri="{BB962C8B-B14F-4D97-AF65-F5344CB8AC3E}">
        <p14:creationId xmlns:p14="http://schemas.microsoft.com/office/powerpoint/2010/main" xmlns="" val="411126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a:solidFill>
                  <a:schemeClr val="tx2"/>
                </a:solidFill>
              </a:rPr>
              <a:t>Federación Dominicana de Municipios FEDOMU</a:t>
            </a:r>
            <a:endParaRPr lang="es-ES_tradnl" sz="3400" dirty="0">
              <a:solidFill>
                <a:schemeClr val="tx2"/>
              </a:solidFill>
            </a:endParaRPr>
          </a:p>
        </p:txBody>
      </p:sp>
      <p:pic>
        <p:nvPicPr>
          <p:cNvPr id="11" name="Marcador de contenido 10"/>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803233" y="1839660"/>
            <a:ext cx="3960495" cy="2198370"/>
          </a:xfrm>
        </p:spPr>
      </p:pic>
      <p:sp>
        <p:nvSpPr>
          <p:cNvPr id="14" name="Marcador de contenido 13"/>
          <p:cNvSpPr>
            <a:spLocks noGrp="1"/>
          </p:cNvSpPr>
          <p:nvPr>
            <p:ph sz="quarter" idx="4"/>
          </p:nvPr>
        </p:nvSpPr>
        <p:spPr>
          <a:xfrm>
            <a:off x="5500688" y="1957387"/>
            <a:ext cx="6226492" cy="4243387"/>
          </a:xfrm>
        </p:spPr>
        <p:txBody>
          <a:bodyPr>
            <a:normAutofit/>
          </a:bodyPr>
          <a:lstStyle/>
          <a:p>
            <a:pPr algn="just">
              <a:buFont typeface="Wingdings" panose="05000000000000000000" pitchFamily="2" charset="2"/>
              <a:buChar char="q"/>
            </a:pPr>
            <a:r>
              <a:rPr lang="es-ES_tradnl" dirty="0"/>
              <a:t> Entidad de </a:t>
            </a:r>
            <a:r>
              <a:rPr lang="es-ES_tradnl" b="1" dirty="0"/>
              <a:t>interlocución política </a:t>
            </a:r>
            <a:r>
              <a:rPr lang="es-ES_tradnl" dirty="0"/>
              <a:t>entre las autoridades municipales y los poderes del Estado.</a:t>
            </a:r>
          </a:p>
          <a:p>
            <a:pPr algn="just">
              <a:buFont typeface="Wingdings" panose="05000000000000000000" pitchFamily="2" charset="2"/>
              <a:buChar char="q"/>
            </a:pPr>
            <a:r>
              <a:rPr lang="es-ES_tradnl" dirty="0"/>
              <a:t> Creada en 2000 e incorporada mediante decreto </a:t>
            </a:r>
            <a:r>
              <a:rPr lang="es-ES" dirty="0"/>
              <a:t>398-01. </a:t>
            </a:r>
            <a:r>
              <a:rPr lang="es-ES" b="1" dirty="0"/>
              <a:t>Institución privada de interés público. La más joven de América Latina.</a:t>
            </a:r>
          </a:p>
          <a:p>
            <a:pPr algn="just">
              <a:buFont typeface="Wingdings" panose="05000000000000000000" pitchFamily="2" charset="2"/>
              <a:buChar char="q"/>
            </a:pPr>
            <a:r>
              <a:rPr lang="es-ES" dirty="0"/>
              <a:t> Cuenta con </a:t>
            </a:r>
            <a:r>
              <a:rPr lang="es-ES" b="1" dirty="0"/>
              <a:t>10 asociaciones regionales</a:t>
            </a:r>
          </a:p>
          <a:p>
            <a:pPr algn="just">
              <a:buFont typeface="Wingdings" panose="05000000000000000000" pitchFamily="2" charset="2"/>
              <a:buChar char="q"/>
            </a:pPr>
            <a:r>
              <a:rPr lang="es-ES" dirty="0"/>
              <a:t>  </a:t>
            </a:r>
            <a:r>
              <a:rPr lang="es-ES" b="1" dirty="0"/>
              <a:t>Líneas estratégicas</a:t>
            </a:r>
            <a:r>
              <a:rPr lang="es-ES" dirty="0"/>
              <a:t>:</a:t>
            </a:r>
          </a:p>
          <a:p>
            <a:pPr marL="900113" indent="-357188" algn="just">
              <a:buFont typeface="Arial" panose="020B0604020202020204" pitchFamily="34" charset="0"/>
              <a:buChar char="•"/>
            </a:pPr>
            <a:r>
              <a:rPr lang="es-ES" dirty="0"/>
              <a:t>Incidencia política</a:t>
            </a:r>
          </a:p>
          <a:p>
            <a:pPr marL="900113" indent="-357188" algn="just">
              <a:buFont typeface="Arial" panose="020B0604020202020204" pitchFamily="34" charset="0"/>
              <a:buChar char="•"/>
            </a:pPr>
            <a:r>
              <a:rPr lang="es-ES" dirty="0"/>
              <a:t>Fortalecimiento de las capacidades de gestión de los gobiernos locales</a:t>
            </a:r>
          </a:p>
          <a:p>
            <a:pPr marL="900113" indent="-357188">
              <a:buFont typeface="Arial" panose="020B0604020202020204" pitchFamily="34" charset="0"/>
              <a:buChar char="•"/>
            </a:pPr>
            <a:r>
              <a:rPr lang="es-ES" dirty="0"/>
              <a:t>Desarrollo institucional</a:t>
            </a:r>
            <a:endParaRPr lang="es-ES_tradnl" dirty="0"/>
          </a:p>
        </p:txBody>
      </p:sp>
      <p:pic>
        <p:nvPicPr>
          <p:cNvPr id="5" name="Imagen 4" descr="logo original"/>
          <p:cNvPicPr/>
          <p:nvPr/>
        </p:nvPicPr>
        <p:blipFill>
          <a:blip r:embed="rId3" cstate="print"/>
          <a:srcRect/>
          <a:stretch>
            <a:fillRect/>
          </a:stretch>
        </p:blipFill>
        <p:spPr bwMode="auto">
          <a:xfrm>
            <a:off x="10806974" y="286603"/>
            <a:ext cx="920206" cy="1009391"/>
          </a:xfrm>
          <a:prstGeom prst="rect">
            <a:avLst/>
          </a:prstGeom>
          <a:noFill/>
          <a:ln w="9525">
            <a:noFill/>
            <a:miter lim="800000"/>
            <a:headEnd/>
            <a:tailEnd/>
          </a:ln>
        </p:spPr>
      </p:pic>
      <p:pic>
        <p:nvPicPr>
          <p:cNvPr id="6" name="Imagen 5">
            <a:extLst>
              <a:ext uri="{FF2B5EF4-FFF2-40B4-BE49-F238E27FC236}">
                <a16:creationId xmlns:a16="http://schemas.microsoft.com/office/drawing/2014/main" xmlns="" id="{5D9652A2-20A1-4C7F-926A-FDE4BBDCBA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234" y="4079080"/>
            <a:ext cx="3960494" cy="2280470"/>
          </a:xfrm>
          <a:prstGeom prst="rect">
            <a:avLst/>
          </a:prstGeom>
        </p:spPr>
      </p:pic>
    </p:spTree>
    <p:extLst>
      <p:ext uri="{BB962C8B-B14F-4D97-AF65-F5344CB8AC3E}">
        <p14:creationId xmlns:p14="http://schemas.microsoft.com/office/powerpoint/2010/main" xmlns="" val="332829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9FB03B-1841-41C2-96F3-C29618BDB541}"/>
              </a:ext>
            </a:extLst>
          </p:cNvPr>
          <p:cNvSpPr>
            <a:spLocks noGrp="1"/>
          </p:cNvSpPr>
          <p:nvPr>
            <p:ph type="title"/>
          </p:nvPr>
        </p:nvSpPr>
        <p:spPr>
          <a:xfrm>
            <a:off x="1066800" y="242358"/>
            <a:ext cx="10058400" cy="1450757"/>
          </a:xfrm>
        </p:spPr>
        <p:txBody>
          <a:bodyPr/>
          <a:lstStyle/>
          <a:p>
            <a:r>
              <a:rPr lang="es-DO" b="1" dirty="0">
                <a:solidFill>
                  <a:schemeClr val="tx2"/>
                </a:solidFill>
              </a:rPr>
              <a:t>Los ODS en República Dominicana</a:t>
            </a:r>
            <a:endParaRPr lang="en-US" b="1" dirty="0">
              <a:solidFill>
                <a:schemeClr val="tx2"/>
              </a:solidFill>
            </a:endParaRPr>
          </a:p>
        </p:txBody>
      </p:sp>
      <p:pic>
        <p:nvPicPr>
          <p:cNvPr id="5" name="Marcador de contenido 4">
            <a:extLst>
              <a:ext uri="{FF2B5EF4-FFF2-40B4-BE49-F238E27FC236}">
                <a16:creationId xmlns:a16="http://schemas.microsoft.com/office/drawing/2014/main" xmlns="" id="{F397FFEF-B846-4A94-A29B-61288EE2E64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8303" y="2024648"/>
            <a:ext cx="5967468" cy="3478580"/>
          </a:xfrm>
        </p:spPr>
      </p:pic>
      <p:sp>
        <p:nvSpPr>
          <p:cNvPr id="6" name="CuadroTexto 5">
            <a:extLst>
              <a:ext uri="{FF2B5EF4-FFF2-40B4-BE49-F238E27FC236}">
                <a16:creationId xmlns:a16="http://schemas.microsoft.com/office/drawing/2014/main" xmlns="" id="{3BF31DBA-0C8C-46E7-8790-4E6FCB928FD2}"/>
              </a:ext>
            </a:extLst>
          </p:cNvPr>
          <p:cNvSpPr txBox="1"/>
          <p:nvPr/>
        </p:nvSpPr>
        <p:spPr>
          <a:xfrm>
            <a:off x="6565693" y="2024648"/>
            <a:ext cx="5218230" cy="4093428"/>
          </a:xfrm>
          <a:prstGeom prst="rect">
            <a:avLst/>
          </a:prstGeom>
          <a:noFill/>
        </p:spPr>
        <p:txBody>
          <a:bodyPr wrap="square" rtlCol="0">
            <a:spAutoFit/>
          </a:bodyPr>
          <a:lstStyle/>
          <a:p>
            <a:pPr marL="285750" indent="-285750" algn="just">
              <a:buFont typeface="Arial" panose="020B0604020202020204" pitchFamily="34" charset="0"/>
              <a:buChar char="•"/>
            </a:pPr>
            <a:r>
              <a:rPr lang="es-DO" sz="2000" b="1" dirty="0"/>
              <a:t>Decreto 23-16 </a:t>
            </a:r>
            <a:r>
              <a:rPr lang="es-DO" sz="2000" dirty="0"/>
              <a:t>crea Comisión de Alto Nivel para el Desarrollo Sostenible. Ampliación Decreto 26-17</a:t>
            </a:r>
            <a:r>
              <a:rPr lang="es-DO" sz="2000" b="1" dirty="0"/>
              <a:t>.</a:t>
            </a:r>
          </a:p>
          <a:p>
            <a:endParaRPr lang="es-DO" sz="2000" dirty="0"/>
          </a:p>
          <a:p>
            <a:pPr marL="285750" indent="-285750" algn="just">
              <a:buFont typeface="Arial" panose="020B0604020202020204" pitchFamily="34" charset="0"/>
              <a:buChar char="•"/>
            </a:pPr>
            <a:r>
              <a:rPr lang="es-DO" sz="2000" dirty="0"/>
              <a:t>Misión: trazar una ruta efectiva de la implementación de la Agenda 2030 para el Desarrollo Sostenible en consonancia con la END</a:t>
            </a:r>
          </a:p>
          <a:p>
            <a:endParaRPr lang="es-DO" sz="2000" dirty="0"/>
          </a:p>
          <a:p>
            <a:pPr marL="285750" indent="-285750" algn="just">
              <a:buFont typeface="Arial" panose="020B0604020202020204" pitchFamily="34" charset="0"/>
              <a:buChar char="•"/>
            </a:pPr>
            <a:r>
              <a:rPr lang="es-DO" sz="2000" dirty="0"/>
              <a:t>Bajo coordinación MEPYD. Integra: gobierno central, FEDOMU y tres representantes sociedad civil.</a:t>
            </a:r>
          </a:p>
          <a:p>
            <a:endParaRPr lang="es-DO" sz="2000" dirty="0"/>
          </a:p>
        </p:txBody>
      </p:sp>
      <p:pic>
        <p:nvPicPr>
          <p:cNvPr id="7" name="Imagen 6">
            <a:extLst>
              <a:ext uri="{FF2B5EF4-FFF2-40B4-BE49-F238E27FC236}">
                <a16:creationId xmlns:a16="http://schemas.microsoft.com/office/drawing/2014/main" xmlns="" id="{E135DF11-96FA-41ED-8AC1-64E91F0182B1}"/>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0763259" y="242358"/>
            <a:ext cx="1020664" cy="1000316"/>
          </a:xfrm>
          <a:prstGeom prst="rect">
            <a:avLst/>
          </a:prstGeom>
        </p:spPr>
      </p:pic>
    </p:spTree>
    <p:extLst>
      <p:ext uri="{BB962C8B-B14F-4D97-AF65-F5344CB8AC3E}">
        <p14:creationId xmlns:p14="http://schemas.microsoft.com/office/powerpoint/2010/main" xmlns="" val="284498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9FB03B-1841-41C2-96F3-C29618BDB541}"/>
              </a:ext>
            </a:extLst>
          </p:cNvPr>
          <p:cNvSpPr>
            <a:spLocks noGrp="1"/>
          </p:cNvSpPr>
          <p:nvPr>
            <p:ph type="title"/>
          </p:nvPr>
        </p:nvSpPr>
        <p:spPr/>
        <p:txBody>
          <a:bodyPr/>
          <a:lstStyle/>
          <a:p>
            <a:r>
              <a:rPr lang="es-DO" b="1" dirty="0">
                <a:solidFill>
                  <a:schemeClr val="tx2"/>
                </a:solidFill>
              </a:rPr>
              <a:t>Reglamento funcionamiento CNDS</a:t>
            </a:r>
            <a:endParaRPr lang="en-US" b="1" dirty="0">
              <a:solidFill>
                <a:schemeClr val="tx2"/>
              </a:solidFill>
            </a:endParaRPr>
          </a:p>
        </p:txBody>
      </p:sp>
      <p:sp>
        <p:nvSpPr>
          <p:cNvPr id="8" name="Marcador de contenido 7">
            <a:extLst>
              <a:ext uri="{FF2B5EF4-FFF2-40B4-BE49-F238E27FC236}">
                <a16:creationId xmlns:a16="http://schemas.microsoft.com/office/drawing/2014/main" xmlns="" id="{2EE11197-A17D-4C77-A993-77F3A4E7D804}"/>
              </a:ext>
            </a:extLst>
          </p:cNvPr>
          <p:cNvSpPr>
            <a:spLocks noGrp="1"/>
          </p:cNvSpPr>
          <p:nvPr>
            <p:ph idx="1"/>
          </p:nvPr>
        </p:nvSpPr>
        <p:spPr>
          <a:xfrm>
            <a:off x="527654" y="1750851"/>
            <a:ext cx="5408451" cy="4023360"/>
          </a:xfrm>
        </p:spPr>
        <p:txBody>
          <a:bodyPr>
            <a:normAutofit/>
          </a:bodyPr>
          <a:lstStyle/>
          <a:p>
            <a:pPr>
              <a:lnSpc>
                <a:spcPct val="100000"/>
              </a:lnSpc>
              <a:spcBef>
                <a:spcPts val="0"/>
              </a:spcBef>
              <a:spcAft>
                <a:spcPts val="0"/>
              </a:spcAft>
              <a:buFont typeface="Wingdings" panose="05000000000000000000" pitchFamily="2" charset="2"/>
              <a:buChar char="Ø"/>
            </a:pPr>
            <a:endParaRPr lang="es-DO" sz="800" dirty="0"/>
          </a:p>
          <a:p>
            <a:pPr>
              <a:buFont typeface="Wingdings" panose="05000000000000000000" pitchFamily="2" charset="2"/>
              <a:buChar char="Ø"/>
            </a:pPr>
            <a:r>
              <a:rPr lang="es-DO" dirty="0"/>
              <a:t> Comité Nacional Indicadores (ONE)</a:t>
            </a:r>
          </a:p>
          <a:p>
            <a:pPr>
              <a:buFont typeface="Wingdings" panose="05000000000000000000" pitchFamily="2" charset="2"/>
              <a:buChar char="Ø"/>
            </a:pPr>
            <a:r>
              <a:rPr lang="es-DO" dirty="0"/>
              <a:t>Conformación de </a:t>
            </a:r>
            <a:r>
              <a:rPr lang="es-DO" b="1" dirty="0"/>
              <a:t>4 subcomisiones de trabajo </a:t>
            </a:r>
            <a:r>
              <a:rPr lang="es-DO" dirty="0"/>
              <a:t>:</a:t>
            </a:r>
          </a:p>
          <a:p>
            <a:pPr marL="749300" indent="-284163">
              <a:buFont typeface="Arial" panose="020B0604020202020204" pitchFamily="34" charset="0"/>
              <a:buChar char="•"/>
            </a:pPr>
            <a:r>
              <a:rPr lang="es-DO" b="1" dirty="0"/>
              <a:t>Prosperidad </a:t>
            </a:r>
            <a:r>
              <a:rPr lang="es-DO" dirty="0"/>
              <a:t>(ODS 11)</a:t>
            </a:r>
          </a:p>
          <a:p>
            <a:pPr marL="749300" indent="-284163">
              <a:buFont typeface="Arial" panose="020B0604020202020204" pitchFamily="34" charset="0"/>
              <a:buChar char="•"/>
            </a:pPr>
            <a:r>
              <a:rPr lang="es-DO" b="1" dirty="0"/>
              <a:t>Persona </a:t>
            </a:r>
          </a:p>
          <a:p>
            <a:pPr marL="749300" indent="-284163">
              <a:buFont typeface="Arial" panose="020B0604020202020204" pitchFamily="34" charset="0"/>
              <a:buChar char="•"/>
            </a:pPr>
            <a:r>
              <a:rPr lang="es-DO" b="1" dirty="0"/>
              <a:t>Planeta</a:t>
            </a:r>
          </a:p>
          <a:p>
            <a:pPr marL="749300" indent="-284163">
              <a:buFont typeface="Arial" panose="020B0604020202020204" pitchFamily="34" charset="0"/>
              <a:buChar char="•"/>
            </a:pPr>
            <a:r>
              <a:rPr lang="es-DO" b="1" dirty="0"/>
              <a:t>Institucionalidad </a:t>
            </a:r>
            <a:r>
              <a:rPr lang="es-DO" dirty="0"/>
              <a:t>(ODS 16 y 17)</a:t>
            </a:r>
          </a:p>
          <a:p>
            <a:pPr marL="403225" indent="-342900" algn="just">
              <a:buFont typeface="Wingdings" panose="05000000000000000000" pitchFamily="2" charset="2"/>
              <a:buChar char="Ø"/>
            </a:pPr>
            <a:r>
              <a:rPr lang="es-DO" dirty="0"/>
              <a:t>FEDOMU integra formalmente la </a:t>
            </a:r>
            <a:r>
              <a:rPr lang="es-DO" b="1" u="sng" dirty="0"/>
              <a:t>subcomisión de institucionalidad</a:t>
            </a:r>
            <a:endParaRPr lang="es-DO" dirty="0"/>
          </a:p>
          <a:p>
            <a:pPr marL="465137" indent="0">
              <a:buNone/>
            </a:pPr>
            <a:endParaRPr lang="en-US" dirty="0"/>
          </a:p>
        </p:txBody>
      </p:sp>
      <p:pic>
        <p:nvPicPr>
          <p:cNvPr id="12" name="Imagen 11">
            <a:extLst>
              <a:ext uri="{FF2B5EF4-FFF2-40B4-BE49-F238E27FC236}">
                <a16:creationId xmlns:a16="http://schemas.microsoft.com/office/drawing/2014/main" xmlns="" id="{5ADD4961-300A-4FDF-9AD2-80705D5720B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1750851"/>
            <a:ext cx="3617627" cy="2713220"/>
          </a:xfrm>
          <a:prstGeom prst="rect">
            <a:avLst/>
          </a:prstGeom>
        </p:spPr>
      </p:pic>
      <p:pic>
        <p:nvPicPr>
          <p:cNvPr id="14" name="Imagen 13">
            <a:extLst>
              <a:ext uri="{FF2B5EF4-FFF2-40B4-BE49-F238E27FC236}">
                <a16:creationId xmlns:a16="http://schemas.microsoft.com/office/drawing/2014/main" xmlns="" id="{33EC8BE7-C729-41C3-BAD4-AB1020D12C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74375" y="3884627"/>
            <a:ext cx="3617626" cy="2472028"/>
          </a:xfrm>
          <a:prstGeom prst="rect">
            <a:avLst/>
          </a:prstGeom>
        </p:spPr>
      </p:pic>
      <p:pic>
        <p:nvPicPr>
          <p:cNvPr id="6" name="Imagen 5" descr="logo original">
            <a:extLst>
              <a:ext uri="{FF2B5EF4-FFF2-40B4-BE49-F238E27FC236}">
                <a16:creationId xmlns:a16="http://schemas.microsoft.com/office/drawing/2014/main" xmlns="" id="{02F98535-6B60-4B71-998B-1D7657DBAC86}"/>
              </a:ext>
            </a:extLst>
          </p:cNvPr>
          <p:cNvPicPr/>
          <p:nvPr/>
        </p:nvPicPr>
        <p:blipFill>
          <a:blip r:embed="rId4"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164150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9FB03B-1841-41C2-96F3-C29618BDB541}"/>
              </a:ext>
            </a:extLst>
          </p:cNvPr>
          <p:cNvSpPr>
            <a:spLocks noGrp="1"/>
          </p:cNvSpPr>
          <p:nvPr>
            <p:ph type="title"/>
          </p:nvPr>
        </p:nvSpPr>
        <p:spPr/>
        <p:txBody>
          <a:bodyPr/>
          <a:lstStyle/>
          <a:p>
            <a:r>
              <a:rPr lang="es-DO" b="1" dirty="0">
                <a:solidFill>
                  <a:schemeClr val="tx2"/>
                </a:solidFill>
              </a:rPr>
              <a:t>Subcomisión Institucionalidad</a:t>
            </a:r>
            <a:endParaRPr lang="en-US" b="1" dirty="0">
              <a:solidFill>
                <a:schemeClr val="tx2"/>
              </a:solidFill>
            </a:endParaRPr>
          </a:p>
        </p:txBody>
      </p:sp>
      <p:sp>
        <p:nvSpPr>
          <p:cNvPr id="8" name="Marcador de contenido 7">
            <a:extLst>
              <a:ext uri="{FF2B5EF4-FFF2-40B4-BE49-F238E27FC236}">
                <a16:creationId xmlns:a16="http://schemas.microsoft.com/office/drawing/2014/main" xmlns="" id="{2EE11197-A17D-4C77-A993-77F3A4E7D804}"/>
              </a:ext>
            </a:extLst>
          </p:cNvPr>
          <p:cNvSpPr>
            <a:spLocks noGrp="1"/>
          </p:cNvSpPr>
          <p:nvPr>
            <p:ph idx="1"/>
          </p:nvPr>
        </p:nvSpPr>
        <p:spPr>
          <a:xfrm>
            <a:off x="659958" y="1745311"/>
            <a:ext cx="6370429" cy="4158532"/>
          </a:xfrm>
        </p:spPr>
        <p:txBody>
          <a:bodyPr>
            <a:normAutofit/>
          </a:bodyPr>
          <a:lstStyle/>
          <a:p>
            <a:pPr>
              <a:lnSpc>
                <a:spcPct val="100000"/>
              </a:lnSpc>
              <a:spcBef>
                <a:spcPts val="0"/>
              </a:spcBef>
              <a:spcAft>
                <a:spcPts val="0"/>
              </a:spcAft>
              <a:buFont typeface="Wingdings" panose="05000000000000000000" pitchFamily="2" charset="2"/>
              <a:buChar char="Ø"/>
            </a:pPr>
            <a:endParaRPr lang="es-DO" sz="800" dirty="0"/>
          </a:p>
          <a:p>
            <a:pPr marL="808037" indent="-342900">
              <a:buFont typeface="Wingdings" panose="05000000000000000000" pitchFamily="2" charset="2"/>
              <a:buChar char="Ø"/>
            </a:pPr>
            <a:r>
              <a:rPr lang="es-DO" dirty="0"/>
              <a:t>Coordinación Ministerio de la Presidencia</a:t>
            </a:r>
          </a:p>
          <a:p>
            <a:pPr marL="808037" indent="-342900">
              <a:buFont typeface="Wingdings" panose="05000000000000000000" pitchFamily="2" charset="2"/>
              <a:buChar char="Ø"/>
            </a:pPr>
            <a:r>
              <a:rPr lang="es-DO" dirty="0"/>
              <a:t>Subcomités de trabajo: </a:t>
            </a:r>
          </a:p>
          <a:p>
            <a:pPr marL="1258888" indent="-344488">
              <a:buFont typeface="Arial" panose="020B0604020202020204" pitchFamily="34" charset="0"/>
              <a:buChar char="•"/>
            </a:pPr>
            <a:r>
              <a:rPr lang="es-DO" dirty="0"/>
              <a:t>Transparencia</a:t>
            </a:r>
          </a:p>
          <a:p>
            <a:pPr marL="1258888" indent="-344488">
              <a:buFont typeface="Arial" panose="020B0604020202020204" pitchFamily="34" charset="0"/>
              <a:buChar char="•"/>
            </a:pPr>
            <a:r>
              <a:rPr lang="es-DO" dirty="0"/>
              <a:t>Seguridad ciudadana</a:t>
            </a:r>
          </a:p>
          <a:p>
            <a:pPr marL="1258888" indent="-344488">
              <a:buFont typeface="Arial" panose="020B0604020202020204" pitchFamily="34" charset="0"/>
              <a:buChar char="•"/>
            </a:pPr>
            <a:r>
              <a:rPr lang="es-DO" dirty="0"/>
              <a:t>Justicia</a:t>
            </a:r>
          </a:p>
          <a:p>
            <a:pPr marL="1258888" indent="-344488">
              <a:buFont typeface="Arial" panose="020B0604020202020204" pitchFamily="34" charset="0"/>
              <a:buChar char="•"/>
            </a:pPr>
            <a:r>
              <a:rPr lang="es-DO" dirty="0"/>
              <a:t>Alianza y financiamiento</a:t>
            </a:r>
          </a:p>
          <a:p>
            <a:pPr marL="1258888" indent="-344488">
              <a:buFont typeface="Arial" panose="020B0604020202020204" pitchFamily="34" charset="0"/>
              <a:buChar char="•"/>
            </a:pPr>
            <a:r>
              <a:rPr lang="es-DO" dirty="0"/>
              <a:t>Indicadores</a:t>
            </a:r>
          </a:p>
          <a:p>
            <a:pPr marL="854075" indent="-388938">
              <a:buFont typeface="Wingdings" panose="05000000000000000000" pitchFamily="2" charset="2"/>
              <a:buChar char="Ø"/>
            </a:pPr>
            <a:r>
              <a:rPr lang="es-DO" dirty="0"/>
              <a:t>Misión: elaborar </a:t>
            </a:r>
            <a:r>
              <a:rPr lang="es-DO" b="1" dirty="0"/>
              <a:t>hoja de ruta para el logro del ODS </a:t>
            </a:r>
          </a:p>
        </p:txBody>
      </p:sp>
      <p:pic>
        <p:nvPicPr>
          <p:cNvPr id="4" name="Imagen 3">
            <a:extLst>
              <a:ext uri="{FF2B5EF4-FFF2-40B4-BE49-F238E27FC236}">
                <a16:creationId xmlns:a16="http://schemas.microsoft.com/office/drawing/2014/main" xmlns="" id="{C0F32C44-1960-4FB0-ADCB-3AB77ED39A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30387" y="2019300"/>
            <a:ext cx="5010150" cy="2819400"/>
          </a:xfrm>
          <a:prstGeom prst="rect">
            <a:avLst/>
          </a:prstGeom>
        </p:spPr>
      </p:pic>
      <p:pic>
        <p:nvPicPr>
          <p:cNvPr id="5" name="Imagen 4" descr="logo original">
            <a:extLst>
              <a:ext uri="{FF2B5EF4-FFF2-40B4-BE49-F238E27FC236}">
                <a16:creationId xmlns:a16="http://schemas.microsoft.com/office/drawing/2014/main" xmlns="" id="{FD088126-18ED-48B8-8895-B146896F35B7}"/>
              </a:ext>
            </a:extLst>
          </p:cNvPr>
          <p:cNvPicPr/>
          <p:nvPr/>
        </p:nvPicPr>
        <p:blipFill>
          <a:blip r:embed="rId3"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395207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9FB03B-1841-41C2-96F3-C29618BDB541}"/>
              </a:ext>
            </a:extLst>
          </p:cNvPr>
          <p:cNvSpPr>
            <a:spLocks noGrp="1"/>
          </p:cNvSpPr>
          <p:nvPr>
            <p:ph type="title"/>
          </p:nvPr>
        </p:nvSpPr>
        <p:spPr/>
        <p:txBody>
          <a:bodyPr/>
          <a:lstStyle/>
          <a:p>
            <a:r>
              <a:rPr lang="es-DO" b="1" dirty="0">
                <a:solidFill>
                  <a:schemeClr val="tx2"/>
                </a:solidFill>
              </a:rPr>
              <a:t>Los ODS en República Dominicana</a:t>
            </a:r>
            <a:endParaRPr lang="en-US" b="1" dirty="0">
              <a:solidFill>
                <a:schemeClr val="tx2"/>
              </a:solidFill>
            </a:endParaRPr>
          </a:p>
        </p:txBody>
      </p:sp>
      <p:sp>
        <p:nvSpPr>
          <p:cNvPr id="8" name="Marcador de contenido 7">
            <a:extLst>
              <a:ext uri="{FF2B5EF4-FFF2-40B4-BE49-F238E27FC236}">
                <a16:creationId xmlns:a16="http://schemas.microsoft.com/office/drawing/2014/main" xmlns="" id="{2EE11197-A17D-4C77-A993-77F3A4E7D804}"/>
              </a:ext>
            </a:extLst>
          </p:cNvPr>
          <p:cNvSpPr>
            <a:spLocks noGrp="1"/>
          </p:cNvSpPr>
          <p:nvPr>
            <p:ph idx="1"/>
          </p:nvPr>
        </p:nvSpPr>
        <p:spPr>
          <a:xfrm>
            <a:off x="917398" y="1885764"/>
            <a:ext cx="5738235" cy="4268538"/>
          </a:xfrm>
        </p:spPr>
        <p:txBody>
          <a:bodyPr>
            <a:normAutofit/>
          </a:bodyPr>
          <a:lstStyle/>
          <a:p>
            <a:pPr>
              <a:lnSpc>
                <a:spcPct val="100000"/>
              </a:lnSpc>
              <a:spcBef>
                <a:spcPts val="0"/>
              </a:spcBef>
              <a:spcAft>
                <a:spcPts val="0"/>
              </a:spcAft>
              <a:buFont typeface="Wingdings" panose="05000000000000000000" pitchFamily="2" charset="2"/>
              <a:buChar char="Ø"/>
            </a:pPr>
            <a:endParaRPr lang="es-DO" sz="800" dirty="0"/>
          </a:p>
          <a:p>
            <a:pPr>
              <a:lnSpc>
                <a:spcPct val="100000"/>
              </a:lnSpc>
              <a:spcBef>
                <a:spcPts val="0"/>
              </a:spcBef>
              <a:spcAft>
                <a:spcPts val="0"/>
              </a:spcAft>
              <a:buFont typeface="Wingdings" panose="05000000000000000000" pitchFamily="2" charset="2"/>
              <a:buChar char="Ø"/>
            </a:pPr>
            <a:endParaRPr lang="es-DO" sz="800" dirty="0"/>
          </a:p>
          <a:p>
            <a:pPr>
              <a:lnSpc>
                <a:spcPct val="100000"/>
              </a:lnSpc>
              <a:spcBef>
                <a:spcPts val="0"/>
              </a:spcBef>
              <a:spcAft>
                <a:spcPts val="0"/>
              </a:spcAft>
              <a:buFont typeface="Wingdings" panose="05000000000000000000" pitchFamily="2" charset="2"/>
              <a:buChar char="Ø"/>
            </a:pPr>
            <a:endParaRPr lang="es-DO" sz="800" dirty="0"/>
          </a:p>
          <a:p>
            <a:pPr algn="just">
              <a:buFont typeface="Wingdings" panose="05000000000000000000" pitchFamily="2" charset="2"/>
              <a:buChar char="Ø"/>
            </a:pPr>
            <a:r>
              <a:rPr lang="es-DO" dirty="0"/>
              <a:t> </a:t>
            </a:r>
            <a:r>
              <a:rPr lang="es-DO" sz="2200" dirty="0"/>
              <a:t>Aplicación RIA a Estrategia Nacional Desarrollo. </a:t>
            </a:r>
            <a:r>
              <a:rPr lang="es-DO" sz="2200" b="1" dirty="0"/>
              <a:t>Alto porcentaje de alineación con los ODS.</a:t>
            </a:r>
          </a:p>
          <a:p>
            <a:pPr algn="just">
              <a:buFont typeface="Wingdings" panose="05000000000000000000" pitchFamily="2" charset="2"/>
              <a:buChar char="Ø"/>
            </a:pPr>
            <a:r>
              <a:rPr lang="es-DO" sz="2200" dirty="0"/>
              <a:t>Noviembre 2017: RD recibe misión de alto nivel de Naciones Unidas para priorizar ODS que serán impulsados por el país (</a:t>
            </a:r>
            <a:r>
              <a:rPr lang="es-DO" sz="2200" b="1" dirty="0"/>
              <a:t>Misión MAPS</a:t>
            </a:r>
            <a:r>
              <a:rPr lang="es-DO" sz="2200" dirty="0"/>
              <a:t>)</a:t>
            </a:r>
          </a:p>
          <a:p>
            <a:pPr algn="just">
              <a:buFont typeface="Wingdings" panose="05000000000000000000" pitchFamily="2" charset="2"/>
              <a:buChar char="Ø"/>
            </a:pPr>
            <a:r>
              <a:rPr lang="es-DO" sz="2200" dirty="0"/>
              <a:t> FEDOMU participó en la Fase preparatoria de la misión así como en el desarrollo de la misma destacando la necesidad de promover la localización de los ODS, impulsando el desarrollo territorial.</a:t>
            </a:r>
          </a:p>
          <a:p>
            <a:pPr marL="0" indent="0" algn="just">
              <a:buNone/>
            </a:pPr>
            <a:endParaRPr lang="en-US" dirty="0"/>
          </a:p>
        </p:txBody>
      </p:sp>
      <p:pic>
        <p:nvPicPr>
          <p:cNvPr id="4" name="Imagen 3">
            <a:extLst>
              <a:ext uri="{FF2B5EF4-FFF2-40B4-BE49-F238E27FC236}">
                <a16:creationId xmlns:a16="http://schemas.microsoft.com/office/drawing/2014/main" xmlns="" id="{249F86DD-0A15-4B6A-826E-C058A029C0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14396" y="4002374"/>
            <a:ext cx="4260205" cy="2256858"/>
          </a:xfrm>
          <a:prstGeom prst="rect">
            <a:avLst/>
          </a:prstGeom>
        </p:spPr>
      </p:pic>
      <p:pic>
        <p:nvPicPr>
          <p:cNvPr id="6" name="Imagen 5">
            <a:extLst>
              <a:ext uri="{FF2B5EF4-FFF2-40B4-BE49-F238E27FC236}">
                <a16:creationId xmlns:a16="http://schemas.microsoft.com/office/drawing/2014/main" xmlns="" id="{44012054-F954-407C-827C-1E6E3FCD9F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4396" y="1858781"/>
            <a:ext cx="4255641" cy="2374766"/>
          </a:xfrm>
          <a:prstGeom prst="rect">
            <a:avLst/>
          </a:prstGeom>
        </p:spPr>
      </p:pic>
      <p:pic>
        <p:nvPicPr>
          <p:cNvPr id="7" name="Imagen 6" descr="logo original">
            <a:extLst>
              <a:ext uri="{FF2B5EF4-FFF2-40B4-BE49-F238E27FC236}">
                <a16:creationId xmlns:a16="http://schemas.microsoft.com/office/drawing/2014/main" xmlns="" id="{32E0876B-7809-4CBD-BBCE-EB2A862328DD}"/>
              </a:ext>
            </a:extLst>
          </p:cNvPr>
          <p:cNvPicPr/>
          <p:nvPr/>
        </p:nvPicPr>
        <p:blipFill>
          <a:blip r:embed="rId4"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230040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9FB03B-1841-41C2-96F3-C29618BDB541}"/>
              </a:ext>
            </a:extLst>
          </p:cNvPr>
          <p:cNvSpPr>
            <a:spLocks noGrp="1"/>
          </p:cNvSpPr>
          <p:nvPr>
            <p:ph type="title"/>
          </p:nvPr>
        </p:nvSpPr>
        <p:spPr/>
        <p:txBody>
          <a:bodyPr/>
          <a:lstStyle/>
          <a:p>
            <a:r>
              <a:rPr lang="es-DO" b="1" dirty="0">
                <a:solidFill>
                  <a:schemeClr val="tx2"/>
                </a:solidFill>
              </a:rPr>
              <a:t>Presentación informe MAPS</a:t>
            </a:r>
            <a:endParaRPr lang="en-US" b="1" dirty="0">
              <a:solidFill>
                <a:schemeClr val="tx2"/>
              </a:solidFill>
            </a:endParaRPr>
          </a:p>
        </p:txBody>
      </p:sp>
      <p:sp>
        <p:nvSpPr>
          <p:cNvPr id="8" name="Marcador de contenido 7">
            <a:extLst>
              <a:ext uri="{FF2B5EF4-FFF2-40B4-BE49-F238E27FC236}">
                <a16:creationId xmlns:a16="http://schemas.microsoft.com/office/drawing/2014/main" xmlns="" id="{2EE11197-A17D-4C77-A993-77F3A4E7D804}"/>
              </a:ext>
            </a:extLst>
          </p:cNvPr>
          <p:cNvSpPr>
            <a:spLocks noGrp="1"/>
          </p:cNvSpPr>
          <p:nvPr>
            <p:ph idx="1"/>
          </p:nvPr>
        </p:nvSpPr>
        <p:spPr>
          <a:xfrm>
            <a:off x="5308167" y="1517321"/>
            <a:ext cx="6370579" cy="4268538"/>
          </a:xfrm>
        </p:spPr>
        <p:txBody>
          <a:bodyPr>
            <a:normAutofit/>
          </a:bodyPr>
          <a:lstStyle/>
          <a:p>
            <a:pPr>
              <a:lnSpc>
                <a:spcPct val="100000"/>
              </a:lnSpc>
              <a:spcBef>
                <a:spcPts val="0"/>
              </a:spcBef>
              <a:spcAft>
                <a:spcPts val="0"/>
              </a:spcAft>
              <a:buFont typeface="Wingdings" panose="05000000000000000000" pitchFamily="2" charset="2"/>
              <a:buChar char="Ø"/>
            </a:pPr>
            <a:endParaRPr lang="es-DO" sz="800" dirty="0"/>
          </a:p>
          <a:p>
            <a:pPr>
              <a:lnSpc>
                <a:spcPct val="100000"/>
              </a:lnSpc>
              <a:spcBef>
                <a:spcPts val="0"/>
              </a:spcBef>
              <a:spcAft>
                <a:spcPts val="0"/>
              </a:spcAft>
              <a:buFont typeface="Wingdings" panose="05000000000000000000" pitchFamily="2" charset="2"/>
              <a:buChar char="Ø"/>
            </a:pPr>
            <a:endParaRPr lang="es-DO" sz="800" dirty="0"/>
          </a:p>
          <a:p>
            <a:pPr>
              <a:lnSpc>
                <a:spcPct val="100000"/>
              </a:lnSpc>
              <a:spcBef>
                <a:spcPts val="0"/>
              </a:spcBef>
              <a:spcAft>
                <a:spcPts val="0"/>
              </a:spcAft>
              <a:buFont typeface="Wingdings" panose="05000000000000000000" pitchFamily="2" charset="2"/>
              <a:buChar char="Ø"/>
            </a:pPr>
            <a:endParaRPr lang="es-DO" sz="800" dirty="0"/>
          </a:p>
          <a:p>
            <a:pPr algn="just">
              <a:buFont typeface="Wingdings" panose="05000000000000000000" pitchFamily="2" charset="2"/>
              <a:buChar char="Ø"/>
            </a:pPr>
            <a:r>
              <a:rPr lang="es-DO" dirty="0"/>
              <a:t>  </a:t>
            </a:r>
            <a:r>
              <a:rPr lang="es-DO" sz="2200" dirty="0"/>
              <a:t>Presentación en Marzo de 2018</a:t>
            </a:r>
            <a:endParaRPr lang="es-DO" sz="1000" dirty="0"/>
          </a:p>
          <a:p>
            <a:pPr algn="just">
              <a:buFont typeface="Wingdings" panose="05000000000000000000" pitchFamily="2" charset="2"/>
              <a:buChar char="Ø"/>
            </a:pPr>
            <a:r>
              <a:rPr lang="es-DO" sz="2200" dirty="0"/>
              <a:t> Aceleradores seleccionados: </a:t>
            </a:r>
            <a:r>
              <a:rPr lang="es-DO" sz="2200" b="1" dirty="0"/>
              <a:t>Pobreza multidimensional + Consumo y Producción sostenible</a:t>
            </a:r>
          </a:p>
          <a:p>
            <a:pPr marL="0" indent="0" algn="just">
              <a:buNone/>
            </a:pPr>
            <a:endParaRPr lang="en-US" dirty="0"/>
          </a:p>
        </p:txBody>
      </p:sp>
      <p:pic>
        <p:nvPicPr>
          <p:cNvPr id="5" name="Imagen 4">
            <a:extLst>
              <a:ext uri="{FF2B5EF4-FFF2-40B4-BE49-F238E27FC236}">
                <a16:creationId xmlns:a16="http://schemas.microsoft.com/office/drawing/2014/main" xmlns="" id="{56AC2037-44EC-4AB5-8127-83C1CDBB392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3654" y="1737360"/>
            <a:ext cx="3824861" cy="2545923"/>
          </a:xfrm>
          <a:prstGeom prst="rect">
            <a:avLst/>
          </a:prstGeom>
        </p:spPr>
      </p:pic>
      <p:pic>
        <p:nvPicPr>
          <p:cNvPr id="9" name="Imagen 8">
            <a:extLst>
              <a:ext uri="{FF2B5EF4-FFF2-40B4-BE49-F238E27FC236}">
                <a16:creationId xmlns:a16="http://schemas.microsoft.com/office/drawing/2014/main" xmlns="" id="{17D4E44A-1D8E-4F17-A190-966B9DBCC88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83306" y="4005551"/>
            <a:ext cx="3350504" cy="2230179"/>
          </a:xfrm>
          <a:prstGeom prst="rect">
            <a:avLst/>
          </a:prstGeom>
        </p:spPr>
      </p:pic>
      <p:pic>
        <p:nvPicPr>
          <p:cNvPr id="11" name="Imagen 10">
            <a:extLst>
              <a:ext uri="{FF2B5EF4-FFF2-40B4-BE49-F238E27FC236}">
                <a16:creationId xmlns:a16="http://schemas.microsoft.com/office/drawing/2014/main" xmlns="" id="{581A92B3-9B7E-4330-9316-AD3C8F9A9E9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51620" y="3604740"/>
            <a:ext cx="2143125" cy="2143125"/>
          </a:xfrm>
          <a:prstGeom prst="rect">
            <a:avLst/>
          </a:prstGeom>
        </p:spPr>
      </p:pic>
      <p:pic>
        <p:nvPicPr>
          <p:cNvPr id="13" name="Imagen 12">
            <a:extLst>
              <a:ext uri="{FF2B5EF4-FFF2-40B4-BE49-F238E27FC236}">
                <a16:creationId xmlns:a16="http://schemas.microsoft.com/office/drawing/2014/main" xmlns="" id="{422FC9CA-DA71-49E0-BF9E-DD659C1CB49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12555" y="3642734"/>
            <a:ext cx="2143125" cy="2143125"/>
          </a:xfrm>
          <a:prstGeom prst="rect">
            <a:avLst/>
          </a:prstGeom>
        </p:spPr>
      </p:pic>
      <p:pic>
        <p:nvPicPr>
          <p:cNvPr id="14" name="Imagen 13" descr="logo original">
            <a:extLst>
              <a:ext uri="{FF2B5EF4-FFF2-40B4-BE49-F238E27FC236}">
                <a16:creationId xmlns:a16="http://schemas.microsoft.com/office/drawing/2014/main" xmlns="" id="{B558B8FD-444D-46CD-A483-A608686210D5}"/>
              </a:ext>
            </a:extLst>
          </p:cNvPr>
          <p:cNvPicPr/>
          <p:nvPr/>
        </p:nvPicPr>
        <p:blipFill>
          <a:blip r:embed="rId6"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31859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1A3FDF-56EE-44CC-9940-5802A105EE9B}"/>
              </a:ext>
            </a:extLst>
          </p:cNvPr>
          <p:cNvSpPr>
            <a:spLocks noGrp="1"/>
          </p:cNvSpPr>
          <p:nvPr>
            <p:ph type="title"/>
          </p:nvPr>
        </p:nvSpPr>
        <p:spPr/>
        <p:txBody>
          <a:bodyPr/>
          <a:lstStyle/>
          <a:p>
            <a:r>
              <a:rPr lang="es-DO" b="1" dirty="0">
                <a:solidFill>
                  <a:schemeClr val="tx2"/>
                </a:solidFill>
              </a:rPr>
              <a:t>La estrategia de FEDOMU</a:t>
            </a:r>
            <a:endParaRPr lang="en-US" b="1" dirty="0">
              <a:solidFill>
                <a:schemeClr val="tx2"/>
              </a:solidFill>
            </a:endParaRPr>
          </a:p>
        </p:txBody>
      </p:sp>
      <p:graphicFrame>
        <p:nvGraphicFramePr>
          <p:cNvPr id="4" name="Marcador de contenido 3">
            <a:extLst>
              <a:ext uri="{FF2B5EF4-FFF2-40B4-BE49-F238E27FC236}">
                <a16:creationId xmlns:a16="http://schemas.microsoft.com/office/drawing/2014/main" xmlns="" id="{CD993C16-6433-4048-802C-3EAD35FFA707}"/>
              </a:ext>
            </a:extLst>
          </p:cNvPr>
          <p:cNvGraphicFramePr>
            <a:graphicFrameLocks noGrp="1"/>
          </p:cNvGraphicFramePr>
          <p:nvPr>
            <p:ph idx="1"/>
            <p:extLst>
              <p:ext uri="{D42A27DB-BD31-4B8C-83A1-F6EECF244321}">
                <p14:modId xmlns:p14="http://schemas.microsoft.com/office/powerpoint/2010/main" xmlns="" val="256493339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original">
            <a:extLst>
              <a:ext uri="{FF2B5EF4-FFF2-40B4-BE49-F238E27FC236}">
                <a16:creationId xmlns:a16="http://schemas.microsoft.com/office/drawing/2014/main" xmlns="" id="{7308A4BC-5ED9-41E9-9328-76F05C4C7ABD}"/>
              </a:ext>
            </a:extLst>
          </p:cNvPr>
          <p:cNvPicPr/>
          <p:nvPr/>
        </p:nvPicPr>
        <p:blipFill>
          <a:blip r:embed="rId7" cstate="print"/>
          <a:srcRect/>
          <a:stretch>
            <a:fillRect/>
          </a:stretch>
        </p:blipFill>
        <p:spPr bwMode="auto">
          <a:xfrm>
            <a:off x="10806974" y="286603"/>
            <a:ext cx="920206" cy="1009391"/>
          </a:xfrm>
          <a:prstGeom prst="rect">
            <a:avLst/>
          </a:prstGeom>
          <a:noFill/>
          <a:ln w="9525">
            <a:noFill/>
            <a:miter lim="800000"/>
            <a:headEnd/>
            <a:tailEnd/>
          </a:ln>
        </p:spPr>
      </p:pic>
    </p:spTree>
    <p:extLst>
      <p:ext uri="{BB962C8B-B14F-4D97-AF65-F5344CB8AC3E}">
        <p14:creationId xmlns:p14="http://schemas.microsoft.com/office/powerpoint/2010/main" xmlns="" val="15196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Retrospecció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3905</TotalTime>
  <Words>718</Words>
  <Application>Microsoft Office PowerPoint</Application>
  <PresentationFormat>Personalizado</PresentationFormat>
  <Paragraphs>101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Retrospección</vt:lpstr>
      <vt:lpstr>Promoviendo la localización de los ODS: Experiencia impulsada en RD desde FEDOMU</vt:lpstr>
      <vt:lpstr>            República Dominicana</vt:lpstr>
      <vt:lpstr>Federación Dominicana de Municipios FEDOMU</vt:lpstr>
      <vt:lpstr>Los ODS en República Dominicana</vt:lpstr>
      <vt:lpstr>Reglamento funcionamiento CNDS</vt:lpstr>
      <vt:lpstr>Subcomisión Institucionalidad</vt:lpstr>
      <vt:lpstr>Los ODS en República Dominicana</vt:lpstr>
      <vt:lpstr>Presentación informe MAPS</vt:lpstr>
      <vt:lpstr>La estrategia de FEDOMU</vt:lpstr>
      <vt:lpstr>Sensibilización/Capacitación ODS</vt:lpstr>
      <vt:lpstr>Sensibilización/Capacitación ODS</vt:lpstr>
      <vt:lpstr>Sensibilización/capacitación ODS</vt:lpstr>
      <vt:lpstr>Incidencia Política ODS</vt:lpstr>
      <vt:lpstr>Implementación ODS</vt:lpstr>
      <vt:lpstr>Monitoreo ODS</vt:lpstr>
      <vt:lpstr>Conclusiones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ODS y la planificación territorial</dc:title>
  <dc:creator>Beatriz Fernandez</dc:creator>
  <cp:lastModifiedBy>Windows User</cp:lastModifiedBy>
  <cp:revision>79</cp:revision>
  <dcterms:created xsi:type="dcterms:W3CDTF">2017-07-19T05:07:37Z</dcterms:created>
  <dcterms:modified xsi:type="dcterms:W3CDTF">2018-06-11T14:31:39Z</dcterms:modified>
</cp:coreProperties>
</file>